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17" r:id="rId2"/>
    <p:sldId id="318" r:id="rId3"/>
    <p:sldId id="319" r:id="rId4"/>
    <p:sldId id="271" r:id="rId5"/>
    <p:sldId id="272" r:id="rId6"/>
    <p:sldId id="273" r:id="rId7"/>
    <p:sldId id="280" r:id="rId8"/>
    <p:sldId id="281" r:id="rId9"/>
    <p:sldId id="274" r:id="rId10"/>
    <p:sldId id="329" r:id="rId11"/>
    <p:sldId id="324" r:id="rId12"/>
    <p:sldId id="322" r:id="rId13"/>
    <p:sldId id="325" r:id="rId14"/>
    <p:sldId id="330" r:id="rId15"/>
    <p:sldId id="260" r:id="rId16"/>
    <p:sldId id="331" r:id="rId17"/>
    <p:sldId id="328" r:id="rId18"/>
    <p:sldId id="332" r:id="rId19"/>
    <p:sldId id="333" r:id="rId20"/>
    <p:sldId id="334" r:id="rId21"/>
    <p:sldId id="326" r:id="rId22"/>
    <p:sldId id="335" r:id="rId23"/>
    <p:sldId id="336" r:id="rId24"/>
    <p:sldId id="344" r:id="rId25"/>
    <p:sldId id="345" r:id="rId26"/>
    <p:sldId id="339" r:id="rId27"/>
    <p:sldId id="340" r:id="rId28"/>
    <p:sldId id="346" r:id="rId29"/>
    <p:sldId id="354" r:id="rId30"/>
    <p:sldId id="355" r:id="rId31"/>
    <p:sldId id="356" r:id="rId32"/>
    <p:sldId id="351" r:id="rId33"/>
    <p:sldId id="348" r:id="rId34"/>
    <p:sldId id="349" r:id="rId35"/>
    <p:sldId id="341" r:id="rId36"/>
    <p:sldId id="353" r:id="rId37"/>
    <p:sldId id="342" r:id="rId38"/>
    <p:sldId id="343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288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2" y="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DD40F-6D86-4AAB-B084-B6837CFA557A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EE363-3225-4A55-87F5-506D5992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2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EE363-3225-4A55-87F5-506D599296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57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C1422-17D4-405A-8E02-AE38B0687554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0360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D986CC-3BFC-4AC4-B58F-48B73856F06F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6196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03693598-37C8-49CF-8A15-A46445026EA3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6B16-B7E8-4F7D-A7CF-C26340AE3A5D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9A36E3C6-6DD7-413E-BAD6-C2509285FF86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982A517A-290A-4238-AB2F-3319C3C1EEC6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C86CAE6B-AEE5-43E0-B953-53AA4C35BA36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B8D3057-63C8-43D4-9572-5CC0D90B770D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20C42DC5-7698-4FA9-A2BC-C96F65B2FA04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46FB218-9B93-4105-B777-DA361C04621C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D3B59D4-BDC1-4C58-9D99-3809D68DE86E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3119303-09BF-436C-8602-A0679EF986D9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F07741F-3D9C-4A64-9F63-4DA11E7EC935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A588B01-A67B-47BC-B714-F41ADBB1241E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85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2010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moon@kaist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Bayesian Network</a:t>
            </a:r>
            <a:endParaRPr lang="ko-KR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Il-Chul Moon</a:t>
            </a:r>
            <a:br>
              <a:rPr lang="en-US" altLang="ko-KR" dirty="0" smtClean="0"/>
            </a:br>
            <a:r>
              <a:rPr lang="en-US" altLang="ko-KR" dirty="0" smtClean="0"/>
              <a:t>Dept. of Industrial and Systems Engineering</a:t>
            </a:r>
            <a:br>
              <a:rPr lang="en-US" altLang="ko-KR" dirty="0" smtClean="0"/>
            </a:br>
            <a:r>
              <a:rPr lang="en-US" altLang="ko-KR" dirty="0" smtClean="0"/>
              <a:t>KAIST</a:t>
            </a:r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icmoon@kaist.ac.kr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Independence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>
                    <a:ea typeface="굴림" charset="-127"/>
                  </a:rPr>
                  <a:t>Recall the naïve Bayes classifier</a:t>
                </a:r>
              </a:p>
              <a:p>
                <a:pPr lvl="1"/>
                <a:r>
                  <a:rPr lang="en-US" altLang="ko-KR" dirty="0" smtClean="0">
                    <a:ea typeface="굴림" charset="-127"/>
                  </a:rPr>
                  <a:t>Why introduce naïve assumption?</a:t>
                </a:r>
              </a:p>
              <a:p>
                <a:r>
                  <a:rPr lang="en-US" altLang="ko-KR" dirty="0" smtClean="0">
                    <a:ea typeface="굴림" charset="-127"/>
                  </a:rPr>
                  <a:t>Variables </a:t>
                </a:r>
                <a:r>
                  <a:rPr lang="en-US" altLang="ko-KR" i="1" dirty="0">
                    <a:ea typeface="굴림" charset="-127"/>
                  </a:rPr>
                  <a:t>A</a:t>
                </a:r>
                <a:r>
                  <a:rPr lang="en-US" altLang="ko-KR" dirty="0">
                    <a:ea typeface="굴림" charset="-127"/>
                  </a:rPr>
                  <a:t> and </a:t>
                </a:r>
                <a:r>
                  <a:rPr lang="en-US" altLang="ko-KR" i="1" dirty="0">
                    <a:ea typeface="굴림" charset="-127"/>
                  </a:rPr>
                  <a:t>B</a:t>
                </a:r>
                <a:r>
                  <a:rPr lang="en-US" altLang="ko-KR" dirty="0">
                    <a:ea typeface="굴림" charset="-127"/>
                  </a:rPr>
                  <a:t> are independent if any of the following hold</a:t>
                </a:r>
                <a:r>
                  <a:rPr lang="en-US" altLang="ko-KR" dirty="0" smtClean="0">
                    <a:ea typeface="굴림" charset="-127"/>
                  </a:rPr>
                  <a:t>:</a:t>
                </a:r>
              </a:p>
              <a:p>
                <a:pPr lvl="1"/>
                <a:r>
                  <a:rPr lang="en-US" altLang="ko-KR" dirty="0" smtClean="0"/>
                  <a:t>P(A </a:t>
                </a:r>
                <a:r>
                  <a:rPr lang="en-US" altLang="ko-KR" dirty="0"/>
                  <a:t>| B) = P(A</a:t>
                </a:r>
                <a:r>
                  <a:rPr lang="en-US" altLang="ko-KR" dirty="0" smtClean="0"/>
                  <a:t>)</a:t>
                </a:r>
              </a:p>
              <a:p>
                <a:pPr lvl="2"/>
                <a:r>
                  <a:rPr lang="en-US" altLang="ko-KR" dirty="0"/>
                  <a:t>P(A,B) = </a:t>
                </a:r>
                <a:r>
                  <a:rPr lang="en-US" altLang="ko-KR" dirty="0" smtClean="0"/>
                  <a:t>P(A)P(B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 smtClean="0"/>
                  <a:t>P(B|A</a:t>
                </a:r>
                <a:r>
                  <a:rPr lang="en-US" altLang="ko-KR" dirty="0"/>
                  <a:t>) = P(B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en-US" altLang="ko-KR" dirty="0"/>
                  <a:t>This says that knowing the outcome of A does not tell me anything new about the outcome of B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Example</a:t>
                </a:r>
              </a:p>
              <a:p>
                <a:pPr lvl="1"/>
                <a:r>
                  <a:rPr lang="en-US" altLang="ko-KR" dirty="0" smtClean="0"/>
                  <a:t>Suppose </a:t>
                </a:r>
                <a:r>
                  <a:rPr lang="en-US" altLang="ko-KR" dirty="0"/>
                  <a:t>you have n coin flips and you want to calculate the joint distribution P(C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, …, </a:t>
                </a:r>
                <a:r>
                  <a:rPr lang="en-US" altLang="ko-KR" dirty="0" err="1"/>
                  <a:t>C</a:t>
                </a:r>
                <a:r>
                  <a:rPr lang="en-US" altLang="ko-KR" baseline="-25000" dirty="0" err="1"/>
                  <a:t>n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If the coin flips are not independent, you need </a:t>
                </a:r>
                <a:r>
                  <a:rPr lang="en-US" altLang="ko-KR" dirty="0" smtClean="0"/>
                  <a:t>2</a:t>
                </a:r>
                <a:r>
                  <a:rPr lang="en-US" altLang="ko-KR" baseline="30000" dirty="0" smtClean="0"/>
                  <a:t>n</a:t>
                </a:r>
                <a:r>
                  <a:rPr lang="en-US" altLang="ko-KR" dirty="0" smtClean="0"/>
                  <a:t>-1 values </a:t>
                </a:r>
                <a:r>
                  <a:rPr lang="en-US" altLang="ko-KR" dirty="0"/>
                  <a:t>in the table</a:t>
                </a:r>
              </a:p>
              <a:p>
                <a:pPr lvl="1"/>
                <a:r>
                  <a:rPr lang="en-US" altLang="ko-KR" dirty="0"/>
                  <a:t>If the coin flips are independent, </a:t>
                </a:r>
                <a:r>
                  <a:rPr lang="en-US" altLang="ko-KR" dirty="0" smtClean="0"/>
                  <a:t>then you need only one value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,..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1" b="-7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801" y="-420426"/>
            <a:ext cx="8435280" cy="1138138"/>
          </a:xfrm>
        </p:spPr>
        <p:txBody>
          <a:bodyPr/>
          <a:lstStyle/>
          <a:p>
            <a:r>
              <a:rPr lang="en-US" altLang="ko-KR" sz="4000" dirty="0" smtClean="0"/>
              <a:t>Conditional vs. Marginal Independence</a:t>
            </a:r>
            <a:endParaRPr lang="ko-KR" alt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7" y="1378497"/>
            <a:ext cx="1042392" cy="104239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98776"/>
            <a:ext cx="8435280" cy="2626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Marginal independence</a:t>
            </a:r>
          </a:p>
          <a:p>
            <a:pPr lvl="1"/>
            <a:r>
              <a:rPr lang="en-US" altLang="ko-KR" dirty="0" smtClean="0"/>
              <a:t>P(</a:t>
            </a:r>
            <a:r>
              <a:rPr lang="en-US" altLang="ko-KR" dirty="0" err="1" smtClean="0"/>
              <a:t>OfficerA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Go|OfficerB</a:t>
            </a:r>
            <a:r>
              <a:rPr lang="en-US" altLang="ko-KR" dirty="0" smtClean="0"/>
              <a:t>=Go) &gt; P(</a:t>
            </a:r>
            <a:r>
              <a:rPr lang="en-US" altLang="ko-KR" dirty="0" err="1" smtClean="0"/>
              <a:t>OfficerA</a:t>
            </a:r>
            <a:r>
              <a:rPr lang="en-US" altLang="ko-KR" dirty="0" smtClean="0"/>
              <a:t>=Go)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</a:rPr>
              <a:t>This is not marginally independent!</a:t>
            </a:r>
          </a:p>
          <a:p>
            <a:pPr lvl="2"/>
            <a:r>
              <a:rPr lang="en-US" altLang="ko-KR" dirty="0" smtClean="0"/>
              <a:t>X and Y are independent if and only if P(X)=P(X|Y)</a:t>
            </a:r>
          </a:p>
          <a:p>
            <a:pPr lvl="2"/>
            <a:r>
              <a:rPr lang="en-US" altLang="ko-KR" dirty="0" smtClean="0"/>
              <a:t>Consequently, P(X,Y)=P(X)P(Y)</a:t>
            </a:r>
          </a:p>
          <a:p>
            <a:r>
              <a:rPr lang="en-US" altLang="ko-KR" dirty="0" smtClean="0"/>
              <a:t>Conditional independence</a:t>
            </a:r>
          </a:p>
          <a:p>
            <a:pPr lvl="1"/>
            <a:r>
              <a:rPr lang="en-US" altLang="ko-KR" dirty="0" smtClean="0"/>
              <a:t>P(</a:t>
            </a:r>
            <a:r>
              <a:rPr lang="en-US" altLang="ko-KR" dirty="0" err="1" smtClean="0"/>
              <a:t>OfficerA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Go|OfficerB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Go,Commander</a:t>
            </a:r>
            <a:r>
              <a:rPr lang="en-US" altLang="ko-KR" dirty="0" smtClean="0"/>
              <a:t>=Go)</a:t>
            </a:r>
            <a:br>
              <a:rPr lang="en-US" altLang="ko-KR" dirty="0" smtClean="0"/>
            </a:br>
            <a:r>
              <a:rPr lang="en-US" altLang="ko-KR" dirty="0" smtClean="0"/>
              <a:t>=P(</a:t>
            </a:r>
            <a:r>
              <a:rPr lang="en-US" altLang="ko-KR" dirty="0" err="1" smtClean="0"/>
              <a:t>OfficerA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Go|Commander</a:t>
            </a:r>
            <a:r>
              <a:rPr lang="en-US" altLang="ko-KR" dirty="0" smtClean="0"/>
              <a:t>=Go)</a:t>
            </a:r>
          </a:p>
          <a:p>
            <a:pPr lvl="1"/>
            <a:r>
              <a:rPr lang="en-US" altLang="ko-KR" b="1" dirty="0" smtClean="0">
                <a:solidFill>
                  <a:srgbClr val="002060"/>
                </a:solidFill>
              </a:rPr>
              <a:t>This is conditionally independent!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655776"/>
            <a:ext cx="1042392" cy="1042392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655776"/>
            <a:ext cx="1042392" cy="104239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1"/>
            <a:endCxn id="7" idx="0"/>
          </p:cNvCxnSpPr>
          <p:nvPr/>
        </p:nvCxnSpPr>
        <p:spPr>
          <a:xfrm flipH="1">
            <a:off x="3004964" y="1899693"/>
            <a:ext cx="990973" cy="756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8" idx="0"/>
          </p:cNvCxnSpPr>
          <p:nvPr/>
        </p:nvCxnSpPr>
        <p:spPr>
          <a:xfrm>
            <a:off x="5038329" y="1899693"/>
            <a:ext cx="918963" cy="756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5436096" y="1378497"/>
            <a:ext cx="1368152" cy="521196"/>
          </a:xfrm>
          <a:prstGeom prst="wedgeRectCallout">
            <a:avLst>
              <a:gd name="adj1" fmla="val -92238"/>
              <a:gd name="adj2" fmla="val 1301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/>
              <a:t>전진하라</a:t>
            </a:r>
            <a:r>
              <a:rPr lang="en-US" altLang="ko-KR" dirty="0" smtClean="0"/>
              <a:t>!</a:t>
            </a:r>
            <a:endParaRPr lang="ko-KR" altLang="en-US" dirty="0" smtClean="0"/>
          </a:p>
        </p:txBody>
      </p:sp>
      <p:sp>
        <p:nvSpPr>
          <p:cNvPr id="15" name="Rectangular Callout 14"/>
          <p:cNvSpPr/>
          <p:nvPr/>
        </p:nvSpPr>
        <p:spPr>
          <a:xfrm>
            <a:off x="816399" y="2470199"/>
            <a:ext cx="1368152" cy="521196"/>
          </a:xfrm>
          <a:prstGeom prst="wedgeRectCallout">
            <a:avLst>
              <a:gd name="adj1" fmla="val 77419"/>
              <a:gd name="adj2" fmla="val 5050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/>
              <a:t>전진하라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  <p:sp>
        <p:nvSpPr>
          <p:cNvPr id="16" name="Rectangular Callout 15"/>
          <p:cNvSpPr/>
          <p:nvPr/>
        </p:nvSpPr>
        <p:spPr>
          <a:xfrm>
            <a:off x="6999684" y="2470199"/>
            <a:ext cx="1368152" cy="521196"/>
          </a:xfrm>
          <a:prstGeom prst="wedgeRectCallout">
            <a:avLst>
              <a:gd name="adj1" fmla="val -101378"/>
              <a:gd name="adj2" fmla="val 475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/>
              <a:t>전진하라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688926" y="317482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군인 </a:t>
            </a:r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84902" y="31747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군인 </a:t>
            </a:r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976708" y="235820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사령관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683567" y="1276506"/>
            <a:ext cx="7776865" cy="2526805"/>
          </a:xfrm>
          <a:prstGeom prst="rect">
            <a:avLst/>
          </a:prstGeom>
          <a:noFill/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0"/>
          <p:cNvCxnSpPr/>
          <p:nvPr/>
        </p:nvCxnSpPr>
        <p:spPr>
          <a:xfrm flipH="1">
            <a:off x="3306119" y="3284984"/>
            <a:ext cx="2191691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8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Bayesian network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smtClean="0"/>
              <a:t>Detour</a:t>
            </a:r>
            <a:r>
              <a:rPr lang="en-US" altLang="ko-KR" dirty="0" smtClean="0"/>
              <a:t>: Naïve Bayes Classifier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Given:</a:t>
                </a:r>
              </a:p>
              <a:p>
                <a:pPr lvl="1"/>
                <a:r>
                  <a:rPr lang="en-US" altLang="ko-KR" dirty="0"/>
                  <a:t>Class Prior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</m:d>
                  </m:oMath>
                </a14:m>
                <a:endParaRPr lang="en-US" altLang="ko-KR" b="1" dirty="0"/>
              </a:p>
              <a:p>
                <a:pPr lvl="1"/>
                <a:r>
                  <a:rPr lang="en-US" altLang="ko-KR" b="1" i="1" dirty="0"/>
                  <a:t>d</a:t>
                </a:r>
                <a:r>
                  <a:rPr lang="en-US" altLang="ko-KR" dirty="0"/>
                  <a:t> conditionally independent features </a:t>
                </a:r>
                <a:r>
                  <a:rPr lang="en-US" altLang="ko-KR" b="1" i="1" dirty="0"/>
                  <a:t>X</a:t>
                </a:r>
                <a:r>
                  <a:rPr lang="en-US" altLang="ko-KR" dirty="0"/>
                  <a:t> given the class </a:t>
                </a:r>
                <a:r>
                  <a:rPr lang="en-US" altLang="ko-KR" b="1" i="1" dirty="0"/>
                  <a:t>Y</a:t>
                </a:r>
              </a:p>
              <a:p>
                <a:pPr lvl="1"/>
                <a:r>
                  <a:rPr lang="en-US" altLang="ko-KR" dirty="0"/>
                  <a:t>For each </a:t>
                </a:r>
                <a:r>
                  <a:rPr lang="en-US" altLang="ko-KR" b="1" i="1" dirty="0"/>
                  <a:t>X</a:t>
                </a:r>
                <a:r>
                  <a:rPr lang="en-US" altLang="ko-KR" b="1" i="1" baseline="-25000" dirty="0"/>
                  <a:t>i</a:t>
                </a:r>
                <a:r>
                  <a:rPr lang="en-US" altLang="ko-KR" dirty="0"/>
                  <a:t>, we have the likelihood of </a:t>
                </a:r>
                <a:r>
                  <a:rPr lang="en-US" altLang="ko-KR" b="1" i="1" dirty="0"/>
                  <a:t>P(</a:t>
                </a:r>
                <a:r>
                  <a:rPr lang="en-US" altLang="ko-KR" b="1" i="1" dirty="0" err="1"/>
                  <a:t>X</a:t>
                </a:r>
                <a:r>
                  <a:rPr lang="en-US" altLang="ko-KR" b="1" i="1" baseline="-25000" dirty="0" err="1"/>
                  <a:t>i</a:t>
                </a:r>
                <a:r>
                  <a:rPr lang="en-US" altLang="ko-KR" b="1" i="1" dirty="0" err="1"/>
                  <a:t>|Y</a:t>
                </a:r>
                <a:r>
                  <a:rPr lang="en-US" altLang="ko-KR" b="1" i="1" dirty="0"/>
                  <a:t>)</a:t>
                </a:r>
              </a:p>
              <a:p>
                <a:r>
                  <a:rPr lang="en-US" altLang="ko-KR" b="1" dirty="0"/>
                  <a:t>Naïve Bayes Classifier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𝑵𝑩</m:t>
                        </m:r>
                      </m:sub>
                    </m:sSub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𝒂𝒓𝒈𝒎𝒂𝒙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b>
                      <m:sup/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begChr m:val="|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Essential information is modeled by</a:t>
                </a:r>
              </a:p>
              <a:p>
                <a:pPr lvl="1"/>
                <a:r>
                  <a:rPr lang="en-US" altLang="ko-KR" dirty="0" smtClean="0"/>
                  <a:t>Random variables</a:t>
                </a:r>
              </a:p>
              <a:p>
                <a:pPr lvl="1"/>
                <a:r>
                  <a:rPr lang="en-US" altLang="ko-KR" dirty="0" smtClean="0"/>
                  <a:t>Probability distribution of the random variables</a:t>
                </a:r>
              </a:p>
              <a:p>
                <a:pPr lvl="1"/>
                <a:r>
                  <a:rPr lang="en-US" altLang="ko-KR" dirty="0" smtClean="0"/>
                  <a:t>Independence</a:t>
                </a:r>
              </a:p>
              <a:p>
                <a:r>
                  <a:rPr lang="en-US" altLang="ko-KR" dirty="0" smtClean="0"/>
                  <a:t>Any way to represent the model</a:t>
                </a:r>
              </a:p>
              <a:p>
                <a:pPr lvl="1"/>
                <a:r>
                  <a:rPr lang="en-US" altLang="ko-KR" dirty="0" smtClean="0"/>
                  <a:t>Other than the formula?</a:t>
                </a:r>
              </a:p>
              <a:p>
                <a:pPr lvl="1"/>
                <a:r>
                  <a:rPr lang="en-US" altLang="ko-KR" dirty="0" smtClean="0"/>
                  <a:t>i.e. graphical notation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444208" y="4698539"/>
            <a:ext cx="136815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cxnSp>
        <p:nvCxnSpPr>
          <p:cNvPr id="7" name="Straight Arrow Connector 6"/>
          <p:cNvCxnSpPr>
            <a:stCxn id="5" idx="3"/>
            <a:endCxn id="8" idx="0"/>
          </p:cNvCxnSpPr>
          <p:nvPr/>
        </p:nvCxnSpPr>
        <p:spPr>
          <a:xfrm flipH="1">
            <a:off x="6192180" y="5190240"/>
            <a:ext cx="452389" cy="46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508104" y="5656347"/>
            <a:ext cx="136815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9" name="Oval 8"/>
          <p:cNvSpPr/>
          <p:nvPr/>
        </p:nvSpPr>
        <p:spPr>
          <a:xfrm>
            <a:off x="7402859" y="5656347"/>
            <a:ext cx="136815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cxnSp>
        <p:nvCxnSpPr>
          <p:cNvPr id="12" name="Straight Arrow Connector 11"/>
          <p:cNvCxnSpPr>
            <a:stCxn id="5" idx="5"/>
            <a:endCxn id="9" idx="0"/>
          </p:cNvCxnSpPr>
          <p:nvPr/>
        </p:nvCxnSpPr>
        <p:spPr>
          <a:xfrm>
            <a:off x="7611999" y="5190240"/>
            <a:ext cx="474936" cy="46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899592" y="7528222"/>
            <a:ext cx="5688632" cy="581298"/>
            <a:chOff x="899592" y="7528222"/>
            <a:chExt cx="5688632" cy="581298"/>
          </a:xfrm>
        </p:grpSpPr>
        <p:sp>
          <p:nvSpPr>
            <p:cNvPr id="10" name="Oval 4"/>
            <p:cNvSpPr/>
            <p:nvPr/>
          </p:nvSpPr>
          <p:spPr>
            <a:xfrm>
              <a:off x="3059832" y="7533456"/>
              <a:ext cx="136815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11" name="Oval 4"/>
            <p:cNvSpPr/>
            <p:nvPr/>
          </p:nvSpPr>
          <p:spPr>
            <a:xfrm>
              <a:off x="899592" y="7533456"/>
              <a:ext cx="136815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Z</a:t>
              </a:r>
              <a:endParaRPr lang="ko-KR" altLang="en-US" dirty="0"/>
            </a:p>
          </p:txBody>
        </p:sp>
        <p:sp>
          <p:nvSpPr>
            <p:cNvPr id="13" name="Oval 4"/>
            <p:cNvSpPr/>
            <p:nvPr/>
          </p:nvSpPr>
          <p:spPr>
            <a:xfrm>
              <a:off x="5220072" y="7528222"/>
              <a:ext cx="136815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14" name="Straight Arrow Connector 6"/>
            <p:cNvCxnSpPr>
              <a:stCxn id="11" idx="6"/>
              <a:endCxn id="10" idx="2"/>
            </p:cNvCxnSpPr>
            <p:nvPr/>
          </p:nvCxnSpPr>
          <p:spPr>
            <a:xfrm>
              <a:off x="2267744" y="7821488"/>
              <a:ext cx="792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6"/>
            <p:cNvCxnSpPr/>
            <p:nvPr/>
          </p:nvCxnSpPr>
          <p:spPr>
            <a:xfrm>
              <a:off x="4449801" y="7831171"/>
              <a:ext cx="792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246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Bayesian Network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92514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A </a:t>
            </a:r>
            <a:r>
              <a:rPr lang="en-US" altLang="ko-KR" dirty="0" smtClean="0"/>
              <a:t>graphical </a:t>
            </a:r>
            <a:r>
              <a:rPr lang="en-US" altLang="ko-KR" dirty="0"/>
              <a:t>notation </a:t>
            </a:r>
            <a:r>
              <a:rPr lang="en-US" altLang="ko-KR" dirty="0" smtClean="0"/>
              <a:t>of</a:t>
            </a:r>
          </a:p>
          <a:p>
            <a:pPr lvl="1"/>
            <a:r>
              <a:rPr lang="en-US" altLang="ko-KR" dirty="0" smtClean="0"/>
              <a:t>Random variables</a:t>
            </a:r>
          </a:p>
          <a:p>
            <a:pPr lvl="1"/>
            <a:r>
              <a:rPr lang="en-US" altLang="ko-KR" dirty="0" smtClean="0"/>
              <a:t>Conditional independence</a:t>
            </a:r>
          </a:p>
          <a:p>
            <a:pPr lvl="1"/>
            <a:r>
              <a:rPr lang="en-US" altLang="ko-KR" dirty="0" smtClean="0"/>
              <a:t>To obtain a compact representation of the full joint distributions</a:t>
            </a:r>
          </a:p>
          <a:p>
            <a:r>
              <a:rPr lang="en-US" altLang="ko-KR" dirty="0" smtClean="0"/>
              <a:t>Syntax</a:t>
            </a:r>
            <a:endParaRPr lang="en-US" altLang="ko-KR" dirty="0"/>
          </a:p>
          <a:p>
            <a:pPr lvl="1"/>
            <a:r>
              <a:rPr lang="en-US" altLang="ko-KR" dirty="0" smtClean="0"/>
              <a:t>A acyclic and directed graph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set of </a:t>
            </a:r>
            <a:r>
              <a:rPr lang="en-US" altLang="ko-KR" dirty="0" smtClean="0"/>
              <a:t>nodes</a:t>
            </a:r>
          </a:p>
          <a:p>
            <a:pPr lvl="2"/>
            <a:r>
              <a:rPr lang="en-US" altLang="ko-KR" dirty="0" smtClean="0"/>
              <a:t>A random variable</a:t>
            </a:r>
          </a:p>
          <a:p>
            <a:pPr lvl="2"/>
            <a:r>
              <a:rPr lang="en-US" altLang="ko-KR" dirty="0" smtClean="0"/>
              <a:t>A conditional distribution given its parents</a:t>
            </a:r>
          </a:p>
          <a:p>
            <a:pPr lvl="2"/>
            <a:r>
              <a:rPr lang="en-US" altLang="ko-KR" dirty="0"/>
              <a:t>P (</a:t>
            </a:r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i</a:t>
            </a:r>
            <a:r>
              <a:rPr lang="en-US" altLang="ko-KR" dirty="0" err="1" smtClean="0"/>
              <a:t>|Parents</a:t>
            </a:r>
            <a:r>
              <a:rPr lang="en-US" altLang="ko-KR" dirty="0" smtClean="0"/>
              <a:t>(X</a:t>
            </a:r>
            <a:r>
              <a:rPr lang="en-US" altLang="ko-KR" baseline="-25000" dirty="0" smtClean="0"/>
              <a:t>i</a:t>
            </a:r>
            <a:r>
              <a:rPr lang="en-US" altLang="ko-KR" dirty="0"/>
              <a:t>))</a:t>
            </a:r>
          </a:p>
          <a:p>
            <a:pPr lvl="1"/>
            <a:r>
              <a:rPr lang="en-US" altLang="ko-KR" dirty="0" smtClean="0"/>
              <a:t>A set of links</a:t>
            </a:r>
          </a:p>
          <a:p>
            <a:pPr lvl="2"/>
            <a:r>
              <a:rPr lang="en-US" altLang="ko-KR" dirty="0" smtClean="0"/>
              <a:t>Direct influence from the parent to the child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441183" y="3595071"/>
            <a:ext cx="136815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cxnSp>
        <p:nvCxnSpPr>
          <p:cNvPr id="6" name="Straight Arrow Connector 5"/>
          <p:cNvCxnSpPr>
            <a:stCxn id="5" idx="3"/>
            <a:endCxn id="7" idx="0"/>
          </p:cNvCxnSpPr>
          <p:nvPr/>
        </p:nvCxnSpPr>
        <p:spPr>
          <a:xfrm flipH="1">
            <a:off x="6189155" y="4086772"/>
            <a:ext cx="452389" cy="46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05079" y="4552879"/>
            <a:ext cx="136815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7399834" y="4552879"/>
            <a:ext cx="136815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cxnSp>
        <p:nvCxnSpPr>
          <p:cNvPr id="9" name="Straight Arrow Connector 8"/>
          <p:cNvCxnSpPr>
            <a:stCxn id="5" idx="5"/>
            <a:endCxn id="8" idx="0"/>
          </p:cNvCxnSpPr>
          <p:nvPr/>
        </p:nvCxnSpPr>
        <p:spPr>
          <a:xfrm>
            <a:off x="7608974" y="4086772"/>
            <a:ext cx="474936" cy="46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ular Callout 9"/>
          <p:cNvSpPr/>
          <p:nvPr/>
        </p:nvSpPr>
        <p:spPr>
          <a:xfrm>
            <a:off x="5923670" y="2924944"/>
            <a:ext cx="2160240" cy="437073"/>
          </a:xfrm>
          <a:prstGeom prst="wedgeRectCallout">
            <a:avLst>
              <a:gd name="adj1" fmla="val -6723"/>
              <a:gd name="adj2" fmla="val 1022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P(Y|</a:t>
            </a:r>
            <a:r>
              <a:rPr lang="el-GR" altLang="ko-KR" dirty="0" smtClean="0"/>
              <a:t>Φ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5190262" y="5326714"/>
            <a:ext cx="2160240" cy="447925"/>
          </a:xfrm>
          <a:prstGeom prst="wedgeRectCallout">
            <a:avLst>
              <a:gd name="adj1" fmla="val -4914"/>
              <a:gd name="adj2" fmla="val -8824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P(X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|Y)</a:t>
            </a:r>
            <a:endParaRPr lang="ko-KR" alt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6723484" y="5877352"/>
            <a:ext cx="2160240" cy="407170"/>
          </a:xfrm>
          <a:prstGeom prst="wedgeRectCallout">
            <a:avLst>
              <a:gd name="adj1" fmla="val 19687"/>
              <a:gd name="adj2" fmla="val -21727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P(X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|Y)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403669" y="1171044"/>
                <a:ext cx="3480055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sub>
                        <m:sup/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69" y="1171044"/>
                <a:ext cx="3480055" cy="7643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5580112" y="1988840"/>
            <a:ext cx="3096344" cy="792088"/>
          </a:xfrm>
          <a:prstGeom prst="downArrow">
            <a:avLst>
              <a:gd name="adj1" fmla="val 69688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Graphical Representation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26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Interpretation of Bayesian Network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Topology of network encodes conditional independence </a:t>
            </a:r>
            <a:r>
              <a:rPr lang="en-US" altLang="ko-KR" sz="2400" dirty="0" smtClean="0">
                <a:ea typeface="굴림" charset="-127"/>
              </a:rPr>
              <a:t>assertions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charset="-127"/>
              </a:rPr>
              <a:t>Often from the domain experts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charset="-127"/>
              </a:rPr>
              <a:t>What is related to what and how</a:t>
            </a:r>
          </a:p>
          <a:p>
            <a:pPr lvl="1"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400" dirty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400" dirty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400" dirty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4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Interpretation</a:t>
            </a:r>
          </a:p>
          <a:p>
            <a:pPr lvl="1">
              <a:lnSpc>
                <a:spcPct val="90000"/>
              </a:lnSpc>
            </a:pPr>
            <a:r>
              <a:rPr lang="en-US" altLang="ko-KR" i="1" dirty="0" smtClean="0">
                <a:ea typeface="굴림" charset="-127"/>
              </a:rPr>
              <a:t>Weather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is independent of the other variables</a:t>
            </a:r>
          </a:p>
          <a:p>
            <a:pPr lvl="1">
              <a:lnSpc>
                <a:spcPct val="90000"/>
              </a:lnSpc>
            </a:pPr>
            <a:r>
              <a:rPr lang="en-US" altLang="ko-KR" i="1" dirty="0">
                <a:ea typeface="굴림" charset="-127"/>
              </a:rPr>
              <a:t>Toothache</a:t>
            </a:r>
            <a:r>
              <a:rPr lang="en-US" altLang="ko-KR" dirty="0">
                <a:ea typeface="굴림" charset="-127"/>
              </a:rPr>
              <a:t> and </a:t>
            </a:r>
            <a:r>
              <a:rPr lang="en-US" altLang="ko-KR" i="1" dirty="0" smtClean="0">
                <a:ea typeface="굴림" charset="-127"/>
              </a:rPr>
              <a:t>Stench </a:t>
            </a:r>
            <a:r>
              <a:rPr lang="en-US" altLang="ko-KR" dirty="0" smtClean="0">
                <a:ea typeface="굴림" charset="-127"/>
              </a:rPr>
              <a:t>are </a:t>
            </a:r>
            <a:r>
              <a:rPr lang="en-US" altLang="ko-KR" dirty="0">
                <a:ea typeface="굴림" charset="-127"/>
              </a:rPr>
              <a:t>conditionally independent given </a:t>
            </a:r>
            <a:r>
              <a:rPr lang="en-US" altLang="ko-KR" i="1" dirty="0" smtClean="0">
                <a:ea typeface="굴림" charset="-127"/>
              </a:rPr>
              <a:t>Cavity</a:t>
            </a:r>
          </a:p>
          <a:p>
            <a:pPr lvl="1">
              <a:lnSpc>
                <a:spcPct val="90000"/>
              </a:lnSpc>
            </a:pPr>
            <a:r>
              <a:rPr lang="en-US" altLang="ko-KR" i="1" dirty="0" smtClean="0">
                <a:ea typeface="굴림" charset="-127"/>
              </a:rPr>
              <a:t>Cavity </a:t>
            </a:r>
            <a:r>
              <a:rPr lang="en-US" altLang="ko-KR" dirty="0" smtClean="0">
                <a:ea typeface="굴림" charset="-127"/>
              </a:rPr>
              <a:t>influences the probability of</a:t>
            </a:r>
            <a:r>
              <a:rPr lang="en-US" altLang="ko-KR" i="1" dirty="0" smtClean="0">
                <a:ea typeface="굴림" charset="-127"/>
              </a:rPr>
              <a:t> toothache and stench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483768" y="3284984"/>
            <a:ext cx="4227657" cy="1533872"/>
            <a:chOff x="2483768" y="3284984"/>
            <a:chExt cx="4227657" cy="1533872"/>
          </a:xfrm>
        </p:grpSpPr>
        <p:sp>
          <p:nvSpPr>
            <p:cNvPr id="6" name="Oval 5"/>
            <p:cNvSpPr/>
            <p:nvPr/>
          </p:nvSpPr>
          <p:spPr>
            <a:xfrm>
              <a:off x="4572000" y="3284984"/>
              <a:ext cx="136815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충치</a:t>
              </a:r>
              <a:endParaRPr lang="ko-KR" altLang="en-US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 flipH="1">
              <a:off x="4499992" y="3776685"/>
              <a:ext cx="272369" cy="466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43273" y="4242792"/>
              <a:ext cx="136815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악취</a:t>
              </a:r>
              <a:endParaRPr lang="ko-KR" altLang="en-US" baseline="-25000" dirty="0"/>
            </a:p>
          </p:txBody>
        </p:sp>
        <p:sp>
          <p:nvSpPr>
            <p:cNvPr id="12" name="Oval 5"/>
            <p:cNvSpPr/>
            <p:nvPr/>
          </p:nvSpPr>
          <p:spPr>
            <a:xfrm>
              <a:off x="3815916" y="4242792"/>
              <a:ext cx="136815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치통</a:t>
              </a:r>
              <a:endParaRPr lang="ko-KR" altLang="en-US" dirty="0"/>
            </a:p>
          </p:txBody>
        </p:sp>
        <p:sp>
          <p:nvSpPr>
            <p:cNvPr id="13" name="Oval 5"/>
            <p:cNvSpPr/>
            <p:nvPr/>
          </p:nvSpPr>
          <p:spPr>
            <a:xfrm>
              <a:off x="2483768" y="3284984"/>
              <a:ext cx="136815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날씨</a:t>
              </a:r>
              <a:endParaRPr lang="ko-KR" altLang="en-US" dirty="0"/>
            </a:p>
          </p:txBody>
        </p:sp>
        <p:cxnSp>
          <p:nvCxnSpPr>
            <p:cNvPr id="14" name="Straight Arrow Connector 6"/>
            <p:cNvCxnSpPr/>
            <p:nvPr/>
          </p:nvCxnSpPr>
          <p:spPr>
            <a:xfrm>
              <a:off x="5744943" y="3776685"/>
              <a:ext cx="174394" cy="466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5"/>
          <p:cNvSpPr/>
          <p:nvPr/>
        </p:nvSpPr>
        <p:spPr>
          <a:xfrm>
            <a:off x="4572000" y="2248272"/>
            <a:ext cx="136815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나이</a:t>
            </a:r>
            <a:endParaRPr lang="ko-KR" altLang="en-US" dirty="0"/>
          </a:p>
        </p:txBody>
      </p:sp>
      <p:cxnSp>
        <p:nvCxnSpPr>
          <p:cNvPr id="17" name="Straight Arrow Connector 6"/>
          <p:cNvCxnSpPr>
            <a:endCxn id="6" idx="0"/>
          </p:cNvCxnSpPr>
          <p:nvPr/>
        </p:nvCxnSpPr>
        <p:spPr>
          <a:xfrm>
            <a:off x="5256076" y="2822972"/>
            <a:ext cx="0" cy="46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6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6204" y="56438"/>
            <a:ext cx="8435280" cy="1138138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Another Example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8767" cy="49251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 dirty="0" smtClean="0">
                <a:ea typeface="굴림" charset="-127"/>
              </a:rPr>
              <a:t>Scenario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>
                <a:ea typeface="굴림" charset="-127"/>
              </a:rPr>
              <a:t>I'm </a:t>
            </a:r>
            <a:r>
              <a:rPr lang="en-US" altLang="ko-KR" sz="1600" dirty="0">
                <a:ea typeface="굴림" charset="-127"/>
              </a:rPr>
              <a:t>at </a:t>
            </a:r>
            <a:r>
              <a:rPr lang="en-US" altLang="ko-KR" sz="1600" dirty="0" smtClean="0">
                <a:ea typeface="굴림" charset="-127"/>
              </a:rPr>
              <a:t>work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N</a:t>
            </a:r>
            <a:r>
              <a:rPr lang="en-US" altLang="ko-KR" sz="1600" dirty="0" smtClean="0">
                <a:ea typeface="굴림" charset="-127"/>
              </a:rPr>
              <a:t>eighbor </a:t>
            </a:r>
            <a:r>
              <a:rPr lang="en-US" altLang="ko-KR" sz="1600" dirty="0">
                <a:ea typeface="굴림" charset="-127"/>
              </a:rPr>
              <a:t>John calls to say my alarm is </a:t>
            </a:r>
            <a:r>
              <a:rPr lang="en-US" altLang="ko-KR" sz="1600" dirty="0" smtClean="0">
                <a:ea typeface="굴림" charset="-127"/>
              </a:rPr>
              <a:t>ringing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N</a:t>
            </a:r>
            <a:r>
              <a:rPr lang="en-US" altLang="ko-KR" sz="1600" dirty="0" smtClean="0">
                <a:ea typeface="굴림" charset="-127"/>
              </a:rPr>
              <a:t>eighbor </a:t>
            </a:r>
            <a:r>
              <a:rPr lang="en-US" altLang="ko-KR" sz="1600" dirty="0">
                <a:ea typeface="굴림" charset="-127"/>
              </a:rPr>
              <a:t>Mary doesn't call. </a:t>
            </a:r>
            <a:endParaRPr lang="en-US" altLang="ko-KR" sz="1600" dirty="0" smtClean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600" dirty="0" smtClean="0">
                <a:ea typeface="굴림" charset="-127"/>
              </a:rPr>
              <a:t>Sometimes </a:t>
            </a:r>
            <a:r>
              <a:rPr lang="en-US" altLang="ko-KR" sz="1600" dirty="0">
                <a:ea typeface="굴림" charset="-127"/>
              </a:rPr>
              <a:t>it's set off by minor earthquakes. </a:t>
            </a:r>
            <a:endParaRPr lang="en-US" altLang="ko-KR" sz="1600" dirty="0" smtClean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600" dirty="0" smtClean="0">
                <a:ea typeface="굴림" charset="-127"/>
              </a:rPr>
              <a:t>Is </a:t>
            </a:r>
            <a:r>
              <a:rPr lang="en-US" altLang="ko-KR" sz="1600" dirty="0">
                <a:ea typeface="굴림" charset="-127"/>
              </a:rPr>
              <a:t>there a burglar?</a:t>
            </a:r>
          </a:p>
          <a:p>
            <a:pPr>
              <a:lnSpc>
                <a:spcPct val="90000"/>
              </a:lnSpc>
            </a:pPr>
            <a:r>
              <a:rPr lang="en-US" altLang="ko-KR" sz="1800" dirty="0" smtClean="0">
                <a:ea typeface="굴림" charset="-127"/>
              </a:rPr>
              <a:t>Variables</a:t>
            </a:r>
          </a:p>
          <a:p>
            <a:pPr lvl="1">
              <a:lnSpc>
                <a:spcPct val="90000"/>
              </a:lnSpc>
            </a:pPr>
            <a:r>
              <a:rPr lang="en-US" altLang="ko-KR" sz="1600" i="1" dirty="0" smtClean="0">
                <a:ea typeface="굴림" charset="-127"/>
              </a:rPr>
              <a:t>Burglary</a:t>
            </a:r>
            <a:r>
              <a:rPr lang="en-US" altLang="ko-KR" sz="1600" dirty="0">
                <a:ea typeface="굴림" charset="-127"/>
              </a:rPr>
              <a:t>, </a:t>
            </a:r>
            <a:r>
              <a:rPr lang="en-US" altLang="ko-KR" sz="1600" i="1" dirty="0">
                <a:ea typeface="굴림" charset="-127"/>
              </a:rPr>
              <a:t>Earthquake</a:t>
            </a:r>
            <a:r>
              <a:rPr lang="en-US" altLang="ko-KR" sz="1600" dirty="0">
                <a:ea typeface="굴림" charset="-127"/>
              </a:rPr>
              <a:t>, </a:t>
            </a:r>
            <a:r>
              <a:rPr lang="en-US" altLang="ko-KR" sz="1600" i="1" dirty="0">
                <a:ea typeface="굴림" charset="-127"/>
              </a:rPr>
              <a:t>Alarm</a:t>
            </a:r>
            <a:r>
              <a:rPr lang="en-US" altLang="ko-KR" sz="1600" dirty="0">
                <a:ea typeface="굴림" charset="-127"/>
              </a:rPr>
              <a:t>, </a:t>
            </a:r>
            <a:r>
              <a:rPr lang="en-US" altLang="ko-KR" sz="1600" i="1" dirty="0" err="1">
                <a:ea typeface="굴림" charset="-127"/>
              </a:rPr>
              <a:t>JohnCalls</a:t>
            </a:r>
            <a:r>
              <a:rPr lang="en-US" altLang="ko-KR" sz="1600" dirty="0">
                <a:ea typeface="굴림" charset="-127"/>
              </a:rPr>
              <a:t>, </a:t>
            </a:r>
            <a:r>
              <a:rPr lang="en-US" altLang="ko-KR" sz="1600" i="1" dirty="0" err="1">
                <a:ea typeface="굴림" charset="-127"/>
              </a:rPr>
              <a:t>MaryCalls</a:t>
            </a:r>
            <a:endParaRPr lang="en-US" altLang="ko-KR" sz="16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800" dirty="0" smtClean="0">
                <a:ea typeface="굴림" charset="-127"/>
              </a:rPr>
              <a:t>Network </a:t>
            </a:r>
            <a:r>
              <a:rPr lang="en-US" altLang="ko-KR" sz="1800" dirty="0">
                <a:ea typeface="굴림" charset="-127"/>
              </a:rPr>
              <a:t>topology reflects "causal" knowledge: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A burglar can set the alarm off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An earthquake can set the alarm off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The alarm can cause Mary to call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The alarm can cause John to call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577940" y="2702677"/>
            <a:ext cx="459388" cy="33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13844" y="3021494"/>
            <a:ext cx="172819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존 </a:t>
            </a:r>
            <a:r>
              <a:rPr lang="en-US" altLang="ko-KR" dirty="0" smtClean="0"/>
              <a:t>(J)</a:t>
            </a:r>
            <a:endParaRPr lang="ko-KR" altLang="en-US" baseline="-25000" dirty="0"/>
          </a:p>
        </p:txBody>
      </p:sp>
      <p:sp>
        <p:nvSpPr>
          <p:cNvPr id="9" name="Oval 8"/>
          <p:cNvSpPr/>
          <p:nvPr/>
        </p:nvSpPr>
        <p:spPr>
          <a:xfrm>
            <a:off x="7204697" y="3018795"/>
            <a:ext cx="1633637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메리 </a:t>
            </a:r>
            <a:r>
              <a:rPr lang="en-US" altLang="ko-KR" dirty="0" smtClean="0"/>
              <a:t>(M)</a:t>
            </a:r>
            <a:endParaRPr lang="ko-KR" altLang="en-US" baseline="-25000" dirty="0"/>
          </a:p>
        </p:txBody>
      </p:sp>
      <p:cxnSp>
        <p:nvCxnSpPr>
          <p:cNvPr id="10" name="Straight Arrow Connector 9"/>
          <p:cNvCxnSpPr>
            <a:stCxn id="23" idx="5"/>
            <a:endCxn id="9" idx="0"/>
          </p:cNvCxnSpPr>
          <p:nvPr/>
        </p:nvCxnSpPr>
        <p:spPr>
          <a:xfrm>
            <a:off x="7259344" y="2690393"/>
            <a:ext cx="762172" cy="32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56768" y="1353587"/>
            <a:ext cx="172819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도둑 </a:t>
            </a:r>
            <a:r>
              <a:rPr lang="en-US" altLang="ko-KR" dirty="0" smtClean="0"/>
              <a:t>(B)</a:t>
            </a:r>
            <a:endParaRPr lang="ko-KR" altLang="en-US" baseline="-25000" dirty="0"/>
          </a:p>
        </p:txBody>
      </p:sp>
      <p:sp>
        <p:nvSpPr>
          <p:cNvPr id="12" name="Oval 11"/>
          <p:cNvSpPr/>
          <p:nvPr/>
        </p:nvSpPr>
        <p:spPr>
          <a:xfrm>
            <a:off x="7011898" y="1327608"/>
            <a:ext cx="1633637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지진 </a:t>
            </a:r>
            <a:r>
              <a:rPr lang="en-US" altLang="ko-KR" dirty="0" smtClean="0"/>
              <a:t>(E)</a:t>
            </a:r>
            <a:endParaRPr lang="ko-KR" altLang="en-US" baseline="-25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312226" y="1885664"/>
            <a:ext cx="447631" cy="39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  <a:endCxn id="23" idx="1"/>
          </p:cNvCxnSpPr>
          <p:nvPr/>
        </p:nvCxnSpPr>
        <p:spPr>
          <a:xfrm>
            <a:off x="5620864" y="1929651"/>
            <a:ext cx="416464" cy="35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16541" y="922183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P(B)=0.001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71324" y="88028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P(E)=0.002</a:t>
            </a:r>
            <a:endParaRPr lang="ko-KR" alt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738405"/>
              </p:ext>
            </p:extLst>
          </p:nvPr>
        </p:nvGraphicFramePr>
        <p:xfrm>
          <a:off x="4122074" y="4276203"/>
          <a:ext cx="30167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5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5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P(A|B,E)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70065"/>
              </p:ext>
            </p:extLst>
          </p:nvPr>
        </p:nvGraphicFramePr>
        <p:xfrm>
          <a:off x="7253928" y="4005064"/>
          <a:ext cx="18238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19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P(J|A)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18672"/>
              </p:ext>
            </p:extLst>
          </p:nvPr>
        </p:nvGraphicFramePr>
        <p:xfrm>
          <a:off x="7242718" y="5238264"/>
          <a:ext cx="18238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19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P(M|A)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Oval 10"/>
          <p:cNvSpPr/>
          <p:nvPr/>
        </p:nvSpPr>
        <p:spPr>
          <a:xfrm>
            <a:off x="5784240" y="2198692"/>
            <a:ext cx="172819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알람</a:t>
            </a:r>
            <a:r>
              <a:rPr lang="ko-KR" altLang="en-US" dirty="0" smtClean="0"/>
              <a:t> </a:t>
            </a:r>
            <a:r>
              <a:rPr lang="en-US" altLang="ko-KR" dirty="0" smtClean="0"/>
              <a:t>(A)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9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56644" cy="1138138"/>
          </a:xfrm>
        </p:spPr>
        <p:txBody>
          <a:bodyPr/>
          <a:lstStyle/>
          <a:p>
            <a:r>
              <a:rPr lang="en-US" altLang="ko-KR" sz="4400" dirty="0" smtClean="0"/>
              <a:t>Components of Bayesian Network</a:t>
            </a:r>
            <a:endParaRPr lang="ko-KR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99715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Qualitative components</a:t>
            </a:r>
          </a:p>
          <a:p>
            <a:pPr lvl="1"/>
            <a:r>
              <a:rPr lang="en-US" altLang="ko-KR" dirty="0" smtClean="0"/>
              <a:t>Prior knowledge of causal relations</a:t>
            </a:r>
          </a:p>
          <a:p>
            <a:pPr lvl="1"/>
            <a:r>
              <a:rPr lang="en-US" altLang="ko-KR" dirty="0" smtClean="0"/>
              <a:t>Learning from data</a:t>
            </a:r>
          </a:p>
          <a:p>
            <a:pPr lvl="1"/>
            <a:r>
              <a:rPr lang="en-US" altLang="ko-KR" dirty="0" smtClean="0"/>
              <a:t>Frequently used structures</a:t>
            </a:r>
          </a:p>
          <a:p>
            <a:pPr lvl="1"/>
            <a:r>
              <a:rPr lang="en-US" altLang="ko-KR" dirty="0" smtClean="0"/>
              <a:t>Structural aspects</a:t>
            </a:r>
          </a:p>
          <a:p>
            <a:r>
              <a:rPr lang="en-US" altLang="ko-KR" dirty="0" smtClean="0"/>
              <a:t>Quantitative components</a:t>
            </a:r>
          </a:p>
          <a:p>
            <a:pPr lvl="1"/>
            <a:r>
              <a:rPr lang="en-US" altLang="ko-KR" dirty="0" smtClean="0"/>
              <a:t>Conditional probability tables</a:t>
            </a:r>
          </a:p>
          <a:p>
            <a:pPr lvl="1"/>
            <a:r>
              <a:rPr lang="en-US" altLang="ko-KR" dirty="0" smtClean="0"/>
              <a:t>Probability distribution assigned to nodes</a:t>
            </a:r>
          </a:p>
          <a:p>
            <a:r>
              <a:rPr lang="en-US" altLang="ko-KR" dirty="0" smtClean="0"/>
              <a:t>Probability computing is related to both</a:t>
            </a:r>
          </a:p>
          <a:p>
            <a:pPr lvl="1"/>
            <a:r>
              <a:rPr lang="en-US" altLang="ko-KR" dirty="0" smtClean="0"/>
              <a:t>Quantitative and Qualitative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977132" y="2301891"/>
            <a:ext cx="136815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Alarm</a:t>
            </a:r>
            <a:endParaRPr lang="ko-KR" altLang="en-US" dirty="0"/>
          </a:p>
        </p:txBody>
      </p:sp>
      <p:cxnSp>
        <p:nvCxnSpPr>
          <p:cNvPr id="6" name="Straight Arrow Connector 5"/>
          <p:cNvCxnSpPr>
            <a:stCxn id="5" idx="3"/>
            <a:endCxn id="7" idx="0"/>
          </p:cNvCxnSpPr>
          <p:nvPr/>
        </p:nvCxnSpPr>
        <p:spPr>
          <a:xfrm flipH="1">
            <a:off x="5449581" y="2793592"/>
            <a:ext cx="727912" cy="46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585485" y="3259832"/>
            <a:ext cx="172819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JohnCalls</a:t>
            </a:r>
            <a:endParaRPr lang="ko-KR" alt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7208151" y="3259832"/>
            <a:ext cx="1633637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MaryCalls</a:t>
            </a:r>
            <a:endParaRPr lang="ko-KR" altLang="en-US" baseline="-25000" dirty="0"/>
          </a:p>
        </p:txBody>
      </p:sp>
      <p:cxnSp>
        <p:nvCxnSpPr>
          <p:cNvPr id="9" name="Straight Arrow Connector 8"/>
          <p:cNvCxnSpPr>
            <a:stCxn id="5" idx="5"/>
            <a:endCxn id="8" idx="0"/>
          </p:cNvCxnSpPr>
          <p:nvPr/>
        </p:nvCxnSpPr>
        <p:spPr>
          <a:xfrm>
            <a:off x="7144923" y="2793592"/>
            <a:ext cx="880047" cy="46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13844" y="1182321"/>
            <a:ext cx="172819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Buglary</a:t>
            </a:r>
            <a:endParaRPr lang="ko-KR" alt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7273191" y="1124744"/>
            <a:ext cx="1633637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Earthquake</a:t>
            </a:r>
            <a:endParaRPr lang="ko-KR" altLang="en-US" sz="1400" baseline="-25000" dirty="0"/>
          </a:p>
        </p:txBody>
      </p:sp>
      <p:cxnSp>
        <p:nvCxnSpPr>
          <p:cNvPr id="12" name="Straight Arrow Connector 11"/>
          <p:cNvCxnSpPr>
            <a:stCxn id="11" idx="3"/>
            <a:endCxn id="5" idx="7"/>
          </p:cNvCxnSpPr>
          <p:nvPr/>
        </p:nvCxnSpPr>
        <p:spPr>
          <a:xfrm flipH="1">
            <a:off x="7144923" y="1616445"/>
            <a:ext cx="367509" cy="76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4"/>
            <a:endCxn id="5" idx="1"/>
          </p:cNvCxnSpPr>
          <p:nvPr/>
        </p:nvCxnSpPr>
        <p:spPr>
          <a:xfrm>
            <a:off x="5577940" y="1758385"/>
            <a:ext cx="599553" cy="62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7357" y="709623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P(B)=0.001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64124" y="69543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P(E)=0.002</a:t>
            </a:r>
            <a:endParaRPr lang="ko-KR" alt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990727"/>
              </p:ext>
            </p:extLst>
          </p:nvPr>
        </p:nvGraphicFramePr>
        <p:xfrm>
          <a:off x="4122074" y="4276203"/>
          <a:ext cx="30167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5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5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P(A|B,E)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48108"/>
              </p:ext>
            </p:extLst>
          </p:nvPr>
        </p:nvGraphicFramePr>
        <p:xfrm>
          <a:off x="7253928" y="4005064"/>
          <a:ext cx="18238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19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P(J|A)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930349"/>
              </p:ext>
            </p:extLst>
          </p:nvPr>
        </p:nvGraphicFramePr>
        <p:xfrm>
          <a:off x="7242718" y="5238264"/>
          <a:ext cx="18238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19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P(M|A)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3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Typical Local Structures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754760" cy="492514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Common parent</a:t>
                </a:r>
              </a:p>
              <a:p>
                <a:pPr lvl="1"/>
                <a:r>
                  <a:rPr lang="en-US" altLang="ko-KR" dirty="0" smtClean="0"/>
                  <a:t>Fixing “alarm” decouples “</a:t>
                </a:r>
                <a:r>
                  <a:rPr lang="en-US" altLang="ko-KR" dirty="0" err="1" smtClean="0"/>
                  <a:t>JohnCalls</a:t>
                </a:r>
                <a:r>
                  <a:rPr lang="en-US" altLang="ko-KR" dirty="0" smtClean="0"/>
                  <a:t>” and “</a:t>
                </a:r>
                <a:r>
                  <a:rPr lang="en-US" altLang="ko-KR" dirty="0" err="1" smtClean="0"/>
                  <a:t>MaryCalls</a:t>
                </a:r>
                <a:r>
                  <a:rPr lang="en-US" altLang="ko-KR" dirty="0" smtClean="0"/>
                  <a:t>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𝐽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|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 smtClean="0"/>
                  <a:t>P(J,M|A</a:t>
                </a:r>
                <a:r>
                  <a:rPr lang="en-US" altLang="ko-KR" dirty="0"/>
                  <a:t>)=</a:t>
                </a:r>
                <a:r>
                  <a:rPr lang="en-US" altLang="ko-KR" dirty="0" smtClean="0"/>
                  <a:t>P(J|A)P(M|A</a:t>
                </a:r>
                <a:r>
                  <a:rPr lang="en-US" altLang="ko-KR" dirty="0"/>
                  <a:t>)</a:t>
                </a:r>
                <a:endParaRPr lang="en-US" altLang="ko-KR" dirty="0" smtClean="0"/>
              </a:p>
              <a:p>
                <a:r>
                  <a:rPr lang="en-US" altLang="ko-KR" dirty="0" smtClean="0"/>
                  <a:t>Cascading</a:t>
                </a:r>
              </a:p>
              <a:p>
                <a:pPr lvl="1"/>
                <a:r>
                  <a:rPr lang="en-US" altLang="ko-KR" dirty="0" smtClean="0"/>
                  <a:t>Fixing “alarm” decouples “</a:t>
                </a:r>
                <a:r>
                  <a:rPr lang="en-US" altLang="ko-KR" dirty="0" err="1" smtClean="0"/>
                  <a:t>Buglary</a:t>
                </a:r>
                <a:r>
                  <a:rPr lang="en-US" altLang="ko-KR" dirty="0" smtClean="0"/>
                  <a:t>” and “</a:t>
                </a:r>
                <a:r>
                  <a:rPr lang="en-US" altLang="ko-KR" dirty="0" err="1" smtClean="0"/>
                  <a:t>MaryCalls</a:t>
                </a:r>
                <a:r>
                  <a:rPr lang="en-US" altLang="ko-KR" dirty="0" smtClean="0"/>
                  <a:t>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𝐵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P(M|B,A)=P(M|A)</a:t>
                </a:r>
              </a:p>
              <a:p>
                <a:r>
                  <a:rPr lang="en-US" altLang="ko-KR" dirty="0" smtClean="0"/>
                  <a:t>V-Structure</a:t>
                </a:r>
              </a:p>
              <a:p>
                <a:pPr lvl="1"/>
                <a:r>
                  <a:rPr lang="en-US" altLang="ko-KR" dirty="0" smtClean="0"/>
                  <a:t>Fixing “alarm” couples “</a:t>
                </a:r>
                <a:r>
                  <a:rPr lang="en-US" altLang="ko-KR" dirty="0" err="1" smtClean="0"/>
                  <a:t>Buglary</a:t>
                </a:r>
                <a:r>
                  <a:rPr lang="en-US" altLang="ko-KR" dirty="0" smtClean="0"/>
                  <a:t>” and “Earthquake”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∼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𝐵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|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 smtClean="0"/>
                  <a:t>P(B,E,A)=P(B)P(E)P(A|B,E)</a:t>
                </a:r>
              </a:p>
              <a:p>
                <a:r>
                  <a:rPr lang="en-US" altLang="ko-KR" dirty="0" smtClean="0"/>
                  <a:t>Any algorithm for complex graph?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754760" cy="4925144"/>
              </a:xfrm>
              <a:blipFill rotWithShape="1">
                <a:blip r:embed="rId2"/>
                <a:stretch>
                  <a:fillRect t="-1859" b="-1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942366" y="5949280"/>
            <a:ext cx="136815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Alarm</a:t>
            </a:r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4843512" y="4829710"/>
            <a:ext cx="172819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Buglary</a:t>
            </a:r>
            <a:endParaRPr lang="ko-KR" alt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7274591" y="4829710"/>
            <a:ext cx="1633637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Earthquake</a:t>
            </a:r>
            <a:endParaRPr lang="ko-KR" altLang="en-US" sz="1400" baseline="-25000" dirty="0"/>
          </a:p>
        </p:txBody>
      </p:sp>
      <p:cxnSp>
        <p:nvCxnSpPr>
          <p:cNvPr id="12" name="Straight Arrow Connector 11"/>
          <p:cNvCxnSpPr>
            <a:stCxn id="11" idx="3"/>
            <a:endCxn id="5" idx="7"/>
          </p:cNvCxnSpPr>
          <p:nvPr/>
        </p:nvCxnSpPr>
        <p:spPr>
          <a:xfrm flipH="1">
            <a:off x="7110157" y="5321411"/>
            <a:ext cx="403675" cy="71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4"/>
            <a:endCxn id="5" idx="1"/>
          </p:cNvCxnSpPr>
          <p:nvPr/>
        </p:nvCxnSpPr>
        <p:spPr>
          <a:xfrm>
            <a:off x="5707608" y="5405774"/>
            <a:ext cx="435119" cy="62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27824" y="1196752"/>
            <a:ext cx="136815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Alarm</a:t>
            </a:r>
            <a:endParaRPr lang="ko-KR" altLang="en-US" dirty="0"/>
          </a:p>
        </p:txBody>
      </p:sp>
      <p:cxnSp>
        <p:nvCxnSpPr>
          <p:cNvPr id="15" name="Straight Arrow Connector 14"/>
          <p:cNvCxnSpPr>
            <a:stCxn id="14" idx="3"/>
            <a:endCxn id="16" idx="0"/>
          </p:cNvCxnSpPr>
          <p:nvPr/>
        </p:nvCxnSpPr>
        <p:spPr>
          <a:xfrm flipH="1">
            <a:off x="5500273" y="1688453"/>
            <a:ext cx="727912" cy="46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36177" y="2154693"/>
            <a:ext cx="172819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JohnCalls</a:t>
            </a:r>
            <a:endParaRPr lang="ko-KR" alt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7258843" y="2154693"/>
            <a:ext cx="1633637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MaryCalls</a:t>
            </a:r>
            <a:endParaRPr lang="ko-KR" altLang="en-US" baseline="-25000" dirty="0"/>
          </a:p>
        </p:txBody>
      </p:sp>
      <p:cxnSp>
        <p:nvCxnSpPr>
          <p:cNvPr id="18" name="Straight Arrow Connector 17"/>
          <p:cNvCxnSpPr>
            <a:stCxn id="14" idx="5"/>
            <a:endCxn id="17" idx="0"/>
          </p:cNvCxnSpPr>
          <p:nvPr/>
        </p:nvCxnSpPr>
        <p:spPr>
          <a:xfrm>
            <a:off x="7195615" y="1688453"/>
            <a:ext cx="880047" cy="46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27825" y="3534147"/>
            <a:ext cx="132334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알람</a:t>
            </a:r>
            <a:r>
              <a:rPr lang="ko-KR" altLang="en-US" dirty="0"/>
              <a:t> </a:t>
            </a:r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24" name="Oval 23"/>
          <p:cNvSpPr/>
          <p:nvPr/>
        </p:nvSpPr>
        <p:spPr>
          <a:xfrm>
            <a:off x="4346396" y="3534147"/>
            <a:ext cx="1343701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도둑 </a:t>
            </a:r>
            <a:r>
              <a:rPr lang="en-US" altLang="ko-KR" dirty="0"/>
              <a:t>(B)</a:t>
            </a:r>
            <a:endParaRPr lang="ko-KR" altLang="en-US" baseline="-25000" dirty="0"/>
          </a:p>
        </p:txBody>
      </p:sp>
      <p:cxnSp>
        <p:nvCxnSpPr>
          <p:cNvPr id="25" name="Straight Arrow Connector 24"/>
          <p:cNvCxnSpPr>
            <a:stCxn id="24" idx="6"/>
            <a:endCxn id="23" idx="2"/>
          </p:cNvCxnSpPr>
          <p:nvPr/>
        </p:nvCxnSpPr>
        <p:spPr>
          <a:xfrm>
            <a:off x="5690097" y="3822179"/>
            <a:ext cx="337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640406" y="3534147"/>
            <a:ext cx="1440473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메리 </a:t>
            </a:r>
            <a:r>
              <a:rPr lang="en-US" altLang="ko-KR" dirty="0"/>
              <a:t>(M)</a:t>
            </a:r>
            <a:endParaRPr lang="ko-KR" altLang="en-US" baseline="-25000" dirty="0"/>
          </a:p>
        </p:txBody>
      </p:sp>
      <p:cxnSp>
        <p:nvCxnSpPr>
          <p:cNvPr id="27" name="Straight Arrow Connector 26"/>
          <p:cNvCxnSpPr>
            <a:stCxn id="23" idx="6"/>
            <a:endCxn id="26" idx="2"/>
          </p:cNvCxnSpPr>
          <p:nvPr/>
        </p:nvCxnSpPr>
        <p:spPr>
          <a:xfrm>
            <a:off x="7351167" y="3822179"/>
            <a:ext cx="289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93185" y="6052646"/>
            <a:ext cx="141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V-Structure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774842" y="409697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Cascading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41105" y="3048067"/>
            <a:ext cx="18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Common Parent</a:t>
            </a:r>
            <a:endParaRPr lang="ko-KR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176795" y="4318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P(A,B)=P(A)P(B)</a:t>
            </a:r>
          </a:p>
          <a:p>
            <a:r>
              <a:rPr lang="en-US" altLang="ko-KR" b="1" dirty="0" smtClean="0"/>
              <a:t>P(A|B)=P(A)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087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 Ball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102324" cy="197281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Purpose: checking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⊥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Shade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Place balls at each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Let the ball rolling on the graph by Bayes </a:t>
                </a:r>
                <a:r>
                  <a:rPr lang="en-US" altLang="ko-KR" dirty="0"/>
                  <a:t>b</a:t>
                </a:r>
                <a:r>
                  <a:rPr lang="en-US" altLang="ko-KR" dirty="0" smtClean="0"/>
                  <a:t>all rules</a:t>
                </a:r>
              </a:p>
              <a:p>
                <a:pPr lvl="1"/>
                <a:r>
                  <a:rPr lang="en-US" altLang="ko-KR" dirty="0" smtClean="0"/>
                  <a:t>Then, ask whether there is any ball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102324" cy="1972816"/>
              </a:xfrm>
              <a:blipFill rotWithShape="1">
                <a:blip r:embed="rId2"/>
                <a:stretch>
                  <a:fillRect t="-4644" r="-119" b="-43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441945" y="3957366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522065" y="3957366"/>
            <a:ext cx="648072" cy="576064"/>
          </a:xfrm>
          <a:prstGeom prst="ellipse">
            <a:avLst/>
          </a:prstGeom>
          <a:solidFill>
            <a:srgbClr val="ADA2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602185" y="3957366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090017" y="4245398"/>
            <a:ext cx="4320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3170137" y="4245398"/>
            <a:ext cx="4320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343428" y="3961961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6423548" y="3961961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7503668" y="3961961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Straight Arrow Connector 15"/>
          <p:cNvCxnSpPr>
            <a:stCxn id="13" idx="6"/>
            <a:endCxn id="14" idx="2"/>
          </p:cNvCxnSpPr>
          <p:nvPr/>
        </p:nvCxnSpPr>
        <p:spPr>
          <a:xfrm>
            <a:off x="5991500" y="4249993"/>
            <a:ext cx="4320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6"/>
            <a:endCxn id="15" idx="2"/>
          </p:cNvCxnSpPr>
          <p:nvPr/>
        </p:nvCxnSpPr>
        <p:spPr>
          <a:xfrm>
            <a:off x="7071620" y="4249993"/>
            <a:ext cx="4320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751632" y="5436145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2509998" y="4831705"/>
            <a:ext cx="648072" cy="57606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3266082" y="5435922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Straight Arrow Connector 20"/>
          <p:cNvCxnSpPr>
            <a:stCxn id="19" idx="3"/>
            <a:endCxn id="18" idx="7"/>
          </p:cNvCxnSpPr>
          <p:nvPr/>
        </p:nvCxnSpPr>
        <p:spPr>
          <a:xfrm flipH="1">
            <a:off x="2304796" y="5323406"/>
            <a:ext cx="300110" cy="1971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5"/>
            <a:endCxn id="20" idx="1"/>
          </p:cNvCxnSpPr>
          <p:nvPr/>
        </p:nvCxnSpPr>
        <p:spPr>
          <a:xfrm>
            <a:off x="3063162" y="5323406"/>
            <a:ext cx="297828" cy="1968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10660" y="5436145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30"/>
          <p:cNvSpPr/>
          <p:nvPr/>
        </p:nvSpPr>
        <p:spPr>
          <a:xfrm>
            <a:off x="6369026" y="4831705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31"/>
          <p:cNvSpPr/>
          <p:nvPr/>
        </p:nvSpPr>
        <p:spPr>
          <a:xfrm>
            <a:off x="7125110" y="5435922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Straight Arrow Connector 32"/>
          <p:cNvCxnSpPr>
            <a:stCxn id="31" idx="3"/>
            <a:endCxn id="30" idx="7"/>
          </p:cNvCxnSpPr>
          <p:nvPr/>
        </p:nvCxnSpPr>
        <p:spPr>
          <a:xfrm flipH="1">
            <a:off x="6163824" y="5323406"/>
            <a:ext cx="300110" cy="1971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5"/>
            <a:endCxn id="32" idx="1"/>
          </p:cNvCxnSpPr>
          <p:nvPr/>
        </p:nvCxnSpPr>
        <p:spPr>
          <a:xfrm>
            <a:off x="6922190" y="5323406"/>
            <a:ext cx="297828" cy="1968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731044" y="6200080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35"/>
          <p:cNvSpPr/>
          <p:nvPr/>
        </p:nvSpPr>
        <p:spPr>
          <a:xfrm>
            <a:off x="2489410" y="6783016"/>
            <a:ext cx="648072" cy="57606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/>
          <p:cNvSpPr/>
          <p:nvPr/>
        </p:nvSpPr>
        <p:spPr>
          <a:xfrm>
            <a:off x="3245494" y="6199857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Straight Arrow Connector 37"/>
          <p:cNvCxnSpPr>
            <a:stCxn id="36" idx="1"/>
            <a:endCxn id="35" idx="5"/>
          </p:cNvCxnSpPr>
          <p:nvPr/>
        </p:nvCxnSpPr>
        <p:spPr>
          <a:xfrm flipH="1" flipV="1">
            <a:off x="2284208" y="6691781"/>
            <a:ext cx="300110" cy="175598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7"/>
            <a:endCxn id="37" idx="3"/>
          </p:cNvCxnSpPr>
          <p:nvPr/>
        </p:nvCxnSpPr>
        <p:spPr>
          <a:xfrm flipV="1">
            <a:off x="3042574" y="6691558"/>
            <a:ext cx="297828" cy="175821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590072" y="6200080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/>
          <p:cNvSpPr/>
          <p:nvPr/>
        </p:nvSpPr>
        <p:spPr>
          <a:xfrm>
            <a:off x="6348438" y="6783016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/>
          <p:cNvSpPr/>
          <p:nvPr/>
        </p:nvSpPr>
        <p:spPr>
          <a:xfrm>
            <a:off x="7104522" y="6199857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Straight Arrow Connector 42"/>
          <p:cNvCxnSpPr>
            <a:stCxn id="41" idx="1"/>
            <a:endCxn id="40" idx="5"/>
          </p:cNvCxnSpPr>
          <p:nvPr/>
        </p:nvCxnSpPr>
        <p:spPr>
          <a:xfrm flipH="1" flipV="1">
            <a:off x="6143236" y="6691781"/>
            <a:ext cx="300110" cy="175598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7"/>
            <a:endCxn id="42" idx="3"/>
          </p:cNvCxnSpPr>
          <p:nvPr/>
        </p:nvCxnSpPr>
        <p:spPr>
          <a:xfrm flipV="1">
            <a:off x="6901602" y="6691558"/>
            <a:ext cx="297828" cy="175821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075443" y="7933023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Oval 53"/>
          <p:cNvSpPr/>
          <p:nvPr/>
        </p:nvSpPr>
        <p:spPr>
          <a:xfrm>
            <a:off x="3155563" y="7933023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Straight Arrow Connector 54"/>
          <p:cNvCxnSpPr>
            <a:stCxn id="53" idx="6"/>
            <a:endCxn id="54" idx="2"/>
          </p:cNvCxnSpPr>
          <p:nvPr/>
        </p:nvCxnSpPr>
        <p:spPr>
          <a:xfrm>
            <a:off x="2723515" y="8221055"/>
            <a:ext cx="4320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766100" y="7970228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Oval 56"/>
          <p:cNvSpPr/>
          <p:nvPr/>
        </p:nvSpPr>
        <p:spPr>
          <a:xfrm>
            <a:off x="6846220" y="7970228"/>
            <a:ext cx="648072" cy="57606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Straight Arrow Connector 57"/>
          <p:cNvCxnSpPr>
            <a:stCxn id="56" idx="6"/>
            <a:endCxn id="57" idx="2"/>
          </p:cNvCxnSpPr>
          <p:nvPr/>
        </p:nvCxnSpPr>
        <p:spPr>
          <a:xfrm>
            <a:off x="6414172" y="8258260"/>
            <a:ext cx="4320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075668" y="8852359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Oval 59"/>
          <p:cNvSpPr/>
          <p:nvPr/>
        </p:nvSpPr>
        <p:spPr>
          <a:xfrm>
            <a:off x="3155788" y="8852359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Straight Arrow Connector 60"/>
          <p:cNvCxnSpPr>
            <a:stCxn id="60" idx="2"/>
            <a:endCxn id="59" idx="6"/>
          </p:cNvCxnSpPr>
          <p:nvPr/>
        </p:nvCxnSpPr>
        <p:spPr>
          <a:xfrm flipH="1">
            <a:off x="2723740" y="9140391"/>
            <a:ext cx="4320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5764068" y="8827094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Oval 62"/>
          <p:cNvSpPr/>
          <p:nvPr/>
        </p:nvSpPr>
        <p:spPr>
          <a:xfrm>
            <a:off x="6844188" y="8827094"/>
            <a:ext cx="648072" cy="57606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Straight Arrow Connector 63"/>
          <p:cNvCxnSpPr>
            <a:stCxn id="63" idx="2"/>
            <a:endCxn id="62" idx="6"/>
          </p:cNvCxnSpPr>
          <p:nvPr/>
        </p:nvCxnSpPr>
        <p:spPr>
          <a:xfrm flipH="1">
            <a:off x="6412140" y="9115126"/>
            <a:ext cx="4320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878396" y="3813350"/>
            <a:ext cx="1872208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1770384" y="3669334"/>
            <a:ext cx="1980220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811480" y="3817945"/>
            <a:ext cx="1872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5703468" y="3673929"/>
            <a:ext cx="19802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731044" y="4831705"/>
            <a:ext cx="723807" cy="60444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3266082" y="4831705"/>
            <a:ext cx="627485" cy="60444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79"/>
          <p:cNvSpPr/>
          <p:nvPr/>
        </p:nvSpPr>
        <p:spPr>
          <a:xfrm>
            <a:off x="6422406" y="5541055"/>
            <a:ext cx="628650" cy="152861"/>
          </a:xfrm>
          <a:custGeom>
            <a:avLst/>
            <a:gdLst>
              <a:gd name="connsiteX0" fmla="*/ 0 w 628650"/>
              <a:gd name="connsiteY0" fmla="*/ 152861 h 152861"/>
              <a:gd name="connsiteX1" fmla="*/ 266700 w 628650"/>
              <a:gd name="connsiteY1" fmla="*/ 461 h 152861"/>
              <a:gd name="connsiteX2" fmla="*/ 628650 w 628650"/>
              <a:gd name="connsiteY2" fmla="*/ 114761 h 15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152861">
                <a:moveTo>
                  <a:pt x="0" y="152861"/>
                </a:moveTo>
                <a:cubicBezTo>
                  <a:pt x="80962" y="79836"/>
                  <a:pt x="161925" y="6811"/>
                  <a:pt x="266700" y="461"/>
                </a:cubicBezTo>
                <a:cubicBezTo>
                  <a:pt x="371475" y="-5889"/>
                  <a:pt x="500062" y="54436"/>
                  <a:pt x="628650" y="11476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Freeform 80"/>
          <p:cNvSpPr/>
          <p:nvPr/>
        </p:nvSpPr>
        <p:spPr>
          <a:xfrm>
            <a:off x="6479556" y="5627217"/>
            <a:ext cx="542925" cy="161949"/>
          </a:xfrm>
          <a:custGeom>
            <a:avLst/>
            <a:gdLst>
              <a:gd name="connsiteX0" fmla="*/ 542925 w 542925"/>
              <a:gd name="connsiteY0" fmla="*/ 152424 h 161949"/>
              <a:gd name="connsiteX1" fmla="*/ 295275 w 542925"/>
              <a:gd name="connsiteY1" fmla="*/ 24 h 161949"/>
              <a:gd name="connsiteX2" fmla="*/ 0 w 542925"/>
              <a:gd name="connsiteY2" fmla="*/ 161949 h 16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161949">
                <a:moveTo>
                  <a:pt x="542925" y="152424"/>
                </a:moveTo>
                <a:cubicBezTo>
                  <a:pt x="464343" y="75430"/>
                  <a:pt x="385762" y="-1563"/>
                  <a:pt x="295275" y="24"/>
                </a:cubicBezTo>
                <a:cubicBezTo>
                  <a:pt x="204788" y="1611"/>
                  <a:pt x="102394" y="81780"/>
                  <a:pt x="0" y="16194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Freeform 81"/>
          <p:cNvSpPr/>
          <p:nvPr/>
        </p:nvSpPr>
        <p:spPr>
          <a:xfrm>
            <a:off x="2530958" y="6484491"/>
            <a:ext cx="552450" cy="172102"/>
          </a:xfrm>
          <a:custGeom>
            <a:avLst/>
            <a:gdLst>
              <a:gd name="connsiteX0" fmla="*/ 552450 w 552450"/>
              <a:gd name="connsiteY0" fmla="*/ 0 h 172102"/>
              <a:gd name="connsiteX1" fmla="*/ 333375 w 552450"/>
              <a:gd name="connsiteY1" fmla="*/ 171450 h 172102"/>
              <a:gd name="connsiteX2" fmla="*/ 0 w 552450"/>
              <a:gd name="connsiteY2" fmla="*/ 47625 h 17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172102">
                <a:moveTo>
                  <a:pt x="552450" y="0"/>
                </a:moveTo>
                <a:cubicBezTo>
                  <a:pt x="488950" y="81756"/>
                  <a:pt x="425450" y="163513"/>
                  <a:pt x="333375" y="171450"/>
                </a:cubicBezTo>
                <a:cubicBezTo>
                  <a:pt x="241300" y="179387"/>
                  <a:pt x="120650" y="113506"/>
                  <a:pt x="0" y="4762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Freeform 82"/>
          <p:cNvSpPr/>
          <p:nvPr/>
        </p:nvSpPr>
        <p:spPr>
          <a:xfrm>
            <a:off x="2530958" y="6332091"/>
            <a:ext cx="533400" cy="181063"/>
          </a:xfrm>
          <a:custGeom>
            <a:avLst/>
            <a:gdLst>
              <a:gd name="connsiteX0" fmla="*/ 0 w 533400"/>
              <a:gd name="connsiteY0" fmla="*/ 19050 h 181063"/>
              <a:gd name="connsiteX1" fmla="*/ 285750 w 533400"/>
              <a:gd name="connsiteY1" fmla="*/ 180975 h 181063"/>
              <a:gd name="connsiteX2" fmla="*/ 533400 w 533400"/>
              <a:gd name="connsiteY2" fmla="*/ 0 h 18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81063">
                <a:moveTo>
                  <a:pt x="0" y="19050"/>
                </a:moveTo>
                <a:cubicBezTo>
                  <a:pt x="98425" y="101600"/>
                  <a:pt x="196850" y="184150"/>
                  <a:pt x="285750" y="180975"/>
                </a:cubicBezTo>
                <a:cubicBezTo>
                  <a:pt x="374650" y="177800"/>
                  <a:pt x="454025" y="88900"/>
                  <a:pt x="53340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7220018" y="6877230"/>
            <a:ext cx="567299" cy="48185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535546" y="6877230"/>
            <a:ext cx="812892" cy="48185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399479" y="7789007"/>
            <a:ext cx="1136928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080001" y="8683078"/>
            <a:ext cx="1136928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/>
          <p:nvPr/>
        </p:nvSpPr>
        <p:spPr>
          <a:xfrm>
            <a:off x="6390286" y="7784359"/>
            <a:ext cx="619453" cy="142461"/>
          </a:xfrm>
          <a:custGeom>
            <a:avLst/>
            <a:gdLst>
              <a:gd name="connsiteX0" fmla="*/ 0 w 619453"/>
              <a:gd name="connsiteY0" fmla="*/ 141642 h 142461"/>
              <a:gd name="connsiteX1" fmla="*/ 571500 w 619453"/>
              <a:gd name="connsiteY1" fmla="*/ 122592 h 142461"/>
              <a:gd name="connsiteX2" fmla="*/ 533400 w 619453"/>
              <a:gd name="connsiteY2" fmla="*/ 8292 h 142461"/>
              <a:gd name="connsiteX3" fmla="*/ 95250 w 619453"/>
              <a:gd name="connsiteY3" fmla="*/ 17817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453" h="142461">
                <a:moveTo>
                  <a:pt x="0" y="141642"/>
                </a:moveTo>
                <a:cubicBezTo>
                  <a:pt x="241300" y="143229"/>
                  <a:pt x="482600" y="144817"/>
                  <a:pt x="571500" y="122592"/>
                </a:cubicBezTo>
                <a:cubicBezTo>
                  <a:pt x="660400" y="100367"/>
                  <a:pt x="612775" y="25754"/>
                  <a:pt x="533400" y="8292"/>
                </a:cubicBezTo>
                <a:cubicBezTo>
                  <a:pt x="454025" y="-9170"/>
                  <a:pt x="274637" y="4323"/>
                  <a:pt x="95250" y="1781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Freeform 101"/>
          <p:cNvSpPr/>
          <p:nvPr/>
        </p:nvSpPr>
        <p:spPr>
          <a:xfrm>
            <a:off x="2702061" y="8681653"/>
            <a:ext cx="537300" cy="161581"/>
          </a:xfrm>
          <a:custGeom>
            <a:avLst/>
            <a:gdLst>
              <a:gd name="connsiteX0" fmla="*/ 0 w 537300"/>
              <a:gd name="connsiteY0" fmla="*/ 142875 h 161581"/>
              <a:gd name="connsiteX1" fmla="*/ 438150 w 537300"/>
              <a:gd name="connsiteY1" fmla="*/ 152400 h 161581"/>
              <a:gd name="connsiteX2" fmla="*/ 504825 w 537300"/>
              <a:gd name="connsiteY2" fmla="*/ 28575 h 161581"/>
              <a:gd name="connsiteX3" fmla="*/ 19050 w 537300"/>
              <a:gd name="connsiteY3" fmla="*/ 0 h 16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300" h="161581">
                <a:moveTo>
                  <a:pt x="0" y="142875"/>
                </a:moveTo>
                <a:cubicBezTo>
                  <a:pt x="177006" y="157162"/>
                  <a:pt x="354013" y="171450"/>
                  <a:pt x="438150" y="152400"/>
                </a:cubicBezTo>
                <a:cubicBezTo>
                  <a:pt x="522287" y="133350"/>
                  <a:pt x="574675" y="53975"/>
                  <a:pt x="504825" y="28575"/>
                </a:cubicBezTo>
                <a:cubicBezTo>
                  <a:pt x="434975" y="3175"/>
                  <a:pt x="227012" y="1587"/>
                  <a:pt x="1905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3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Weekly Objectives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Know and memorize the theorems of probability</a:t>
            </a:r>
          </a:p>
          <a:p>
            <a:pPr lvl="1"/>
            <a:r>
              <a:rPr lang="en-US" altLang="ko-KR" dirty="0" smtClean="0"/>
              <a:t>Recover the probability concepts</a:t>
            </a:r>
          </a:p>
          <a:p>
            <a:pPr lvl="1"/>
            <a:r>
              <a:rPr lang="en-US" altLang="ko-KR" dirty="0" smtClean="0"/>
              <a:t>Recover the probability theorems</a:t>
            </a:r>
          </a:p>
          <a:p>
            <a:pPr lvl="1"/>
            <a:r>
              <a:rPr lang="en-US" altLang="ko-KR" dirty="0" smtClean="0"/>
              <a:t>Recover the concepts of the marginal and the conditional independencies</a:t>
            </a:r>
          </a:p>
          <a:p>
            <a:r>
              <a:rPr lang="en-US" altLang="ko-KR" dirty="0" smtClean="0"/>
              <a:t>Understand Bayesian networks</a:t>
            </a:r>
          </a:p>
          <a:p>
            <a:pPr lvl="1"/>
            <a:r>
              <a:rPr lang="en-US" altLang="ko-KR" dirty="0" smtClean="0"/>
              <a:t>Know the syntax and the semantics of Bayesian networks</a:t>
            </a:r>
          </a:p>
          <a:p>
            <a:pPr lvl="1"/>
            <a:r>
              <a:rPr lang="en-US" altLang="ko-KR" dirty="0" smtClean="0"/>
              <a:t>Know how to factorize Bayesian networks</a:t>
            </a:r>
          </a:p>
          <a:p>
            <a:pPr lvl="1"/>
            <a:r>
              <a:rPr lang="en-US" altLang="ko-KR" dirty="0" smtClean="0"/>
              <a:t>Able to calculate a probability with given conditions</a:t>
            </a:r>
          </a:p>
          <a:p>
            <a:r>
              <a:rPr lang="en-US" altLang="ko-KR" dirty="0" smtClean="0"/>
              <a:t>Understand the inference of Bayesian networks</a:t>
            </a:r>
          </a:p>
          <a:p>
            <a:pPr lvl="1"/>
            <a:r>
              <a:rPr lang="en-US" altLang="ko-KR" dirty="0" smtClean="0"/>
              <a:t>Able to calculate parameters of Bayesian networks</a:t>
            </a:r>
          </a:p>
          <a:p>
            <a:pPr lvl="1"/>
            <a:r>
              <a:rPr lang="en-US" altLang="ko-KR" dirty="0" smtClean="0"/>
              <a:t>Able to list the exact inference of Bayesian networks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of Bayes Ball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365104"/>
                <a:ext cx="8435280" cy="2160240"/>
              </a:xfrm>
            </p:spPr>
            <p:txBody>
              <a:bodyPr numCol="2">
                <a:normAutofit/>
              </a:bodyPr>
              <a:lstStyle/>
              <a:p>
                <a:r>
                  <a:rPr lang="en-US" altLang="ko-KR" dirty="0" smtClean="0">
                    <a:latin typeface="Cambria Math"/>
                  </a:rPr>
                  <a:t>Answer the below case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⊥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|{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⊥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|{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⊥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|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⊥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|{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D-</a:t>
                </a:r>
                <a:r>
                  <a:rPr lang="en-US" altLang="ko-KR" dirty="0" err="1" smtClean="0"/>
                  <a:t>Seperation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X is d-separated (directly-separated) from Z given Y if we cannot send a ball from any node in X to any node in Z using the Bayes ball algorithm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365104"/>
                <a:ext cx="8435280" cy="2160240"/>
              </a:xfrm>
              <a:blipFill rotWithShape="0">
                <a:blip r:embed="rId2"/>
                <a:stretch>
                  <a:fillRect t="-1977" r="-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4211960" y="1340768"/>
            <a:ext cx="720080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87824" y="2054771"/>
            <a:ext cx="720080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835696" y="2713137"/>
            <a:ext cx="720080" cy="648072"/>
          </a:xfrm>
          <a:prstGeom prst="ellipse">
            <a:avLst/>
          </a:prstGeom>
          <a:solidFill>
            <a:srgbClr val="ADA2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84168" y="2713137"/>
            <a:ext cx="720080" cy="648072"/>
          </a:xfrm>
          <a:prstGeom prst="ellipse">
            <a:avLst/>
          </a:prstGeom>
          <a:solidFill>
            <a:srgbClr val="ADA2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87824" y="3456484"/>
            <a:ext cx="720080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932040" y="3456484"/>
            <a:ext cx="720080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7"/>
            <a:endCxn id="6" idx="2"/>
          </p:cNvCxnSpPr>
          <p:nvPr/>
        </p:nvCxnSpPr>
        <p:spPr>
          <a:xfrm flipV="1">
            <a:off x="2450323" y="2378807"/>
            <a:ext cx="537501" cy="4292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7"/>
            <a:endCxn id="5" idx="2"/>
          </p:cNvCxnSpPr>
          <p:nvPr/>
        </p:nvCxnSpPr>
        <p:spPr>
          <a:xfrm flipV="1">
            <a:off x="3602451" y="1664804"/>
            <a:ext cx="609509" cy="4848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>
            <a:off x="3707904" y="2378807"/>
            <a:ext cx="2376264" cy="6583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8" idx="3"/>
          </p:cNvCxnSpPr>
          <p:nvPr/>
        </p:nvCxnSpPr>
        <p:spPr>
          <a:xfrm flipV="1">
            <a:off x="5652120" y="3266301"/>
            <a:ext cx="537501" cy="5142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0" idx="2"/>
          </p:cNvCxnSpPr>
          <p:nvPr/>
        </p:nvCxnSpPr>
        <p:spPr>
          <a:xfrm>
            <a:off x="3707904" y="3780520"/>
            <a:ext cx="12241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9" idx="2"/>
          </p:cNvCxnSpPr>
          <p:nvPr/>
        </p:nvCxnSpPr>
        <p:spPr>
          <a:xfrm>
            <a:off x="2450323" y="3266301"/>
            <a:ext cx="537501" cy="5142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80112" y="1340768"/>
            <a:ext cx="3312368" cy="1143241"/>
          </a:xfrm>
          <a:prstGeom prst="rect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Markov Blanket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P(</a:t>
            </a:r>
            <a:r>
              <a:rPr lang="en-US" altLang="ko-KR" dirty="0" err="1" smtClean="0">
                <a:solidFill>
                  <a:schemeClr val="bg1"/>
                </a:solidFill>
              </a:rPr>
              <a:t>A|blanket</a:t>
            </a:r>
            <a:r>
              <a:rPr lang="en-US" altLang="ko-KR" dirty="0" smtClean="0">
                <a:solidFill>
                  <a:schemeClr val="bg1"/>
                </a:solidFill>
              </a:rPr>
              <a:t>, B)=P(</a:t>
            </a:r>
            <a:r>
              <a:rPr lang="en-US" altLang="ko-KR" dirty="0" err="1" smtClean="0">
                <a:solidFill>
                  <a:schemeClr val="bg1"/>
                </a:solidFill>
              </a:rPr>
              <a:t>A|blanket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Blanket={parents, children, children’s other parents}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upload.wikimedia.org/wikipedia/commons/thumb/e/eb/Diagram_of_a_Markov_blanket.svg/240px-Diagram_of_a_Markov_blanke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540" y="2579473"/>
            <a:ext cx="1745940" cy="199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2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Factorization of Bayesian Network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86808" cy="492514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Factorization theorem</a:t>
                </a:r>
              </a:p>
              <a:p>
                <a:pPr lvl="1"/>
                <a:r>
                  <a:rPr lang="en-US" altLang="ko-KR" dirty="0" smtClean="0"/>
                  <a:t>Given a Bayesian network</a:t>
                </a:r>
              </a:p>
              <a:p>
                <a:pPr lvl="1"/>
                <a:r>
                  <a:rPr lang="en-US" altLang="ko-KR" dirty="0" smtClean="0"/>
                  <a:t>The most general form of the probability distribution </a:t>
                </a:r>
              </a:p>
              <a:p>
                <a:pPr lvl="2"/>
                <a:r>
                  <a:rPr lang="en-US" altLang="ko-KR" dirty="0" smtClean="0"/>
                  <a:t>that is consistent with the probabilistic independencies encoded in the network </a:t>
                </a:r>
              </a:p>
              <a:p>
                <a:pPr lvl="1"/>
                <a:r>
                  <a:rPr lang="en-US" altLang="ko-KR" dirty="0" smtClean="0"/>
                  <a:t>Factorizes according to the node given its parents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dirty="0" smtClean="0"/>
                  <a:t> is the set of parent nodes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The most general form?</a:t>
                </a:r>
              </a:p>
              <a:p>
                <a:pPr lvl="1"/>
                <a:r>
                  <a:rPr lang="en-US" altLang="ko-KR" dirty="0" smtClean="0"/>
                  <a:t>What are the not-most general form???</a:t>
                </a:r>
              </a:p>
              <a:p>
                <a:pPr lvl="1"/>
                <a:r>
                  <a:rPr lang="en-US" altLang="ko-KR" dirty="0" smtClean="0"/>
                  <a:t>More discussions of d-separation, not going to be in this classroom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86808" cy="4925144"/>
              </a:xfrm>
              <a:blipFill rotWithShape="1">
                <a:blip r:embed="rId2"/>
                <a:stretch>
                  <a:fillRect t="-1859" r="-16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580112" y="1484784"/>
            <a:ext cx="86409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308304" y="1484784"/>
            <a:ext cx="86409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88024" y="2420888"/>
            <a:ext cx="86409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444208" y="2420888"/>
            <a:ext cx="86409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100392" y="2420888"/>
            <a:ext cx="86409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80112" y="3356645"/>
            <a:ext cx="86409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4" y="4292749"/>
            <a:ext cx="86409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44208" y="4293096"/>
            <a:ext cx="86409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5220072" y="2099411"/>
            <a:ext cx="486584" cy="3214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0"/>
          </p:cNvCxnSpPr>
          <p:nvPr/>
        </p:nvCxnSpPr>
        <p:spPr>
          <a:xfrm>
            <a:off x="8045856" y="2099411"/>
            <a:ext cx="486584" cy="3214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8" idx="0"/>
          </p:cNvCxnSpPr>
          <p:nvPr/>
        </p:nvCxnSpPr>
        <p:spPr>
          <a:xfrm flipH="1">
            <a:off x="6876256" y="2099411"/>
            <a:ext cx="558592" cy="3214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4"/>
            <a:endCxn id="10" idx="7"/>
          </p:cNvCxnSpPr>
          <p:nvPr/>
        </p:nvCxnSpPr>
        <p:spPr>
          <a:xfrm flipH="1">
            <a:off x="6317664" y="3140968"/>
            <a:ext cx="558592" cy="3211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4"/>
            <a:endCxn id="10" idx="1"/>
          </p:cNvCxnSpPr>
          <p:nvPr/>
        </p:nvCxnSpPr>
        <p:spPr>
          <a:xfrm>
            <a:off x="5220072" y="3140968"/>
            <a:ext cx="486584" cy="3211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11" idx="0"/>
          </p:cNvCxnSpPr>
          <p:nvPr/>
        </p:nvCxnSpPr>
        <p:spPr>
          <a:xfrm flipH="1">
            <a:off x="5220072" y="3971272"/>
            <a:ext cx="486584" cy="3214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5"/>
            <a:endCxn id="12" idx="0"/>
          </p:cNvCxnSpPr>
          <p:nvPr/>
        </p:nvCxnSpPr>
        <p:spPr>
          <a:xfrm>
            <a:off x="6317664" y="3971272"/>
            <a:ext cx="558592" cy="3218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4"/>
            <a:endCxn id="12" idx="0"/>
          </p:cNvCxnSpPr>
          <p:nvPr/>
        </p:nvCxnSpPr>
        <p:spPr>
          <a:xfrm flipH="1">
            <a:off x="6876256" y="3140968"/>
            <a:ext cx="1656184" cy="11521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373216"/>
            <a:ext cx="4424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P(X1,X2,X3,X4,X5,X6,X7,X8)</a:t>
            </a:r>
          </a:p>
          <a:p>
            <a:r>
              <a:rPr lang="en-US" altLang="ko-KR" b="1" dirty="0" smtClean="0"/>
              <a:t>=P(X1)P(X2)P(X3|X1)P(X4|X2)P(X5|X2)</a:t>
            </a:r>
          </a:p>
          <a:p>
            <a:r>
              <a:rPr lang="en-US" altLang="ko-KR" b="1" dirty="0" smtClean="0"/>
              <a:t>P(X6|X3,X4)P(X7|X6)P(X8|X5,X6)	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1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Plate Notation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546848" cy="492514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Let’s consider a certain Gaussian model</a:t>
                </a:r>
              </a:p>
              <a:p>
                <a:pPr lvl="1"/>
                <a:r>
                  <a:rPr lang="en-US" altLang="ko-KR" dirty="0" smtClean="0"/>
                  <a:t>Many </a:t>
                </a:r>
                <a:r>
                  <a:rPr lang="en-US" altLang="ko-KR" dirty="0" err="1" smtClean="0"/>
                  <a:t>Xs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Depend upon the same parameter</a:t>
                </a:r>
              </a:p>
              <a:p>
                <a:pPr lvl="2"/>
                <a:r>
                  <a:rPr lang="en-US" altLang="ko-KR" dirty="0" smtClean="0"/>
                  <a:t>Mean and variance</a:t>
                </a:r>
              </a:p>
              <a:p>
                <a:pPr lvl="1"/>
                <a:r>
                  <a:rPr lang="en-US" altLang="ko-KR" dirty="0" smtClean="0"/>
                  <a:t>Independent between </a:t>
                </a:r>
                <a:r>
                  <a:rPr lang="en-US" altLang="ko-KR" dirty="0" err="1" smtClean="0"/>
                  <a:t>Xs</a:t>
                </a:r>
                <a:endParaRPr lang="en-US" altLang="ko-KR" dirty="0" smtClean="0"/>
              </a:p>
              <a:p>
                <a:r>
                  <a:rPr lang="en-US" altLang="ko-KR" dirty="0" smtClean="0"/>
                  <a:t>Dealing with many random variables</a:t>
                </a:r>
              </a:p>
              <a:p>
                <a:pPr lvl="1"/>
                <a:r>
                  <a:rPr lang="en-US" altLang="ko-KR" dirty="0" smtClean="0"/>
                  <a:t>Simplify the graphical notation with a box</a:t>
                </a:r>
              </a:p>
              <a:p>
                <a:pPr lvl="1"/>
                <a:r>
                  <a:rPr lang="en-US" altLang="ko-KR" dirty="0" smtClean="0"/>
                  <a:t>Works like a for-loop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altLang="ko-KR" b="0" i="1" dirty="0" smtClean="0">
                    <a:latin typeface="Cambria Math"/>
                  </a:rPr>
                  <a:t/>
                </a:r>
                <a:br>
                  <a:rPr lang="en-US" altLang="ko-KR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e>
                        </m:d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Naïve assumption</a:t>
                </a:r>
              </a:p>
              <a:p>
                <a:r>
                  <a:rPr lang="en-US" altLang="ko-KR" dirty="0" smtClean="0"/>
                  <a:t>Likelihood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e>
                      <m:e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546848" cy="4925144"/>
              </a:xfrm>
              <a:blipFill>
                <a:blip r:embed="rId2"/>
                <a:stretch>
                  <a:fillRect t="-1983" r="-1475" b="-6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0620672" y="2420888"/>
            <a:ext cx="3168352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1731996" y="2564904"/>
                <a:ext cx="864096" cy="720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1996" y="2564904"/>
                <a:ext cx="864096" cy="72008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9" idx="4"/>
            <a:endCxn id="5" idx="0"/>
          </p:cNvCxnSpPr>
          <p:nvPr/>
        </p:nvCxnSpPr>
        <p:spPr>
          <a:xfrm flipH="1">
            <a:off x="12204848" y="1889609"/>
            <a:ext cx="876869" cy="5312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931449" y="1160748"/>
                <a:ext cx="864096" cy="720080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𝜇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1449" y="1160748"/>
                <a:ext cx="864096" cy="72008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12649669" y="1169529"/>
                <a:ext cx="864096" cy="720080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𝜎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669" y="1169529"/>
                <a:ext cx="864096" cy="72008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4"/>
          </p:cNvCxnSpPr>
          <p:nvPr/>
        </p:nvCxnSpPr>
        <p:spPr>
          <a:xfrm>
            <a:off x="11363497" y="1880828"/>
            <a:ext cx="727109" cy="5488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996819" y="303563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</a:t>
            </a:r>
            <a:r>
              <a:rPr lang="en-US" altLang="ko-KR" b="1" dirty="0" smtClean="0"/>
              <a:t>=1..N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5508104" y="2747603"/>
                <a:ext cx="864096" cy="720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747603"/>
                <a:ext cx="864096" cy="72008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9" idx="4"/>
            <a:endCxn id="16" idx="0"/>
          </p:cNvCxnSpPr>
          <p:nvPr/>
        </p:nvCxnSpPr>
        <p:spPr>
          <a:xfrm flipH="1">
            <a:off x="5940152" y="1961617"/>
            <a:ext cx="2028997" cy="7859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818881" y="1232756"/>
                <a:ext cx="864096" cy="720080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𝜇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881" y="1232756"/>
                <a:ext cx="864096" cy="72008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7537101" y="1241537"/>
                <a:ext cx="864096" cy="720080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𝜎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101" y="1241537"/>
                <a:ext cx="864096" cy="72008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8" idx="4"/>
            <a:endCxn id="16" idx="0"/>
          </p:cNvCxnSpPr>
          <p:nvPr/>
        </p:nvCxnSpPr>
        <p:spPr>
          <a:xfrm flipH="1">
            <a:off x="5940152" y="1952836"/>
            <a:ext cx="310777" cy="7947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7740352" y="2747603"/>
                <a:ext cx="864096" cy="720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2747603"/>
                <a:ext cx="864096" cy="72008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18" idx="4"/>
            <a:endCxn id="24" idx="0"/>
          </p:cNvCxnSpPr>
          <p:nvPr/>
        </p:nvCxnSpPr>
        <p:spPr>
          <a:xfrm>
            <a:off x="6250929" y="1952836"/>
            <a:ext cx="1921471" cy="7947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4"/>
            <a:endCxn id="24" idx="0"/>
          </p:cNvCxnSpPr>
          <p:nvPr/>
        </p:nvCxnSpPr>
        <p:spPr>
          <a:xfrm>
            <a:off x="7969149" y="1961617"/>
            <a:ext cx="203251" cy="7859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00611" y="2846033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………..</a:t>
            </a:r>
            <a:endParaRPr lang="ko-KR" altLang="en-US" sz="2800" b="1" dirty="0"/>
          </a:p>
        </p:txBody>
      </p:sp>
      <p:sp>
        <p:nvSpPr>
          <p:cNvPr id="32" name="Down Arrow 31"/>
          <p:cNvSpPr/>
          <p:nvPr/>
        </p:nvSpPr>
        <p:spPr>
          <a:xfrm rot="16200000">
            <a:off x="8851738" y="2062187"/>
            <a:ext cx="1576910" cy="576064"/>
          </a:xfrm>
          <a:prstGeom prst="downArrow">
            <a:avLst>
              <a:gd name="adj1" fmla="val 63933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754665" y="37342"/>
                <a:ext cx="4397037" cy="1032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e>
                              <m:r>
                                <a:rPr lang="ko-KR" altLang="en-US" sz="16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16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𝑷𝒐𝒔𝒕𝒆𝒓𝒊𝒐𝒓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𝑳𝒊𝒌𝒆𝒍𝒊𝒉𝒐𝒐𝒅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𝑷𝒓𝒊𝒐𝒓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𝑲𝒏𝒐𝒘𝒍𝒆𝒅𝒈𝒆</m:t>
                          </m:r>
                        </m:num>
                        <m:den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𝑵𝒐𝒓𝒎𝒂𝒍𝒊𝒛𝒊𝒏𝒈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𝑪𝒐𝒏𝒔𝒕𝒂𝒏𝒕</m:t>
                          </m:r>
                        </m:den>
                      </m:f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65" y="37342"/>
                <a:ext cx="4397037" cy="103246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9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1138138"/>
          </a:xfrm>
        </p:spPr>
        <p:txBody>
          <a:bodyPr/>
          <a:lstStyle/>
          <a:p>
            <a:r>
              <a:rPr lang="en-US" altLang="ko-KR" sz="3600" dirty="0" smtClean="0"/>
              <a:t>Inference Question 1: Likelihood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86808" cy="492514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ko-KR" dirty="0" smtClean="0"/>
                  <a:t>Given a set of evidence, what is the likelihood of the evidence set?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: all random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 smtClean="0"/>
                  <a:t>: evidence variables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altLang="ko-KR" dirty="0" smtClean="0"/>
                  <a:t>: evidence values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 smtClean="0"/>
                  <a:t>: hidden variables</a:t>
                </a:r>
                <a:endParaRPr lang="ko-KR" altLang="en-US" dirty="0"/>
              </a:p>
              <a:p>
                <a:r>
                  <a:rPr lang="en-US" altLang="ko-KR" dirty="0" smtClean="0"/>
                  <a:t>General 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86808" cy="4925144"/>
              </a:xfrm>
              <a:blipFill rotWithShape="0">
                <a:blip r:embed="rId2"/>
                <a:stretch>
                  <a:fillRect t="-743" r="-1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977132" y="2301891"/>
            <a:ext cx="136815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Alarm</a:t>
            </a:r>
            <a:endParaRPr lang="ko-KR" altLang="en-US" dirty="0"/>
          </a:p>
        </p:txBody>
      </p:sp>
      <p:cxnSp>
        <p:nvCxnSpPr>
          <p:cNvPr id="6" name="Straight Arrow Connector 5"/>
          <p:cNvCxnSpPr>
            <a:stCxn id="5" idx="3"/>
            <a:endCxn id="7" idx="0"/>
          </p:cNvCxnSpPr>
          <p:nvPr/>
        </p:nvCxnSpPr>
        <p:spPr>
          <a:xfrm flipH="1">
            <a:off x="5449581" y="2793592"/>
            <a:ext cx="727912" cy="46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585485" y="3259832"/>
            <a:ext cx="172819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JohnCalls</a:t>
            </a:r>
            <a:endParaRPr lang="ko-KR" alt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7208151" y="3259832"/>
            <a:ext cx="1633637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MaryCalls</a:t>
            </a:r>
            <a:endParaRPr lang="ko-KR" altLang="en-US" baseline="-25000" dirty="0"/>
          </a:p>
        </p:txBody>
      </p:sp>
      <p:cxnSp>
        <p:nvCxnSpPr>
          <p:cNvPr id="9" name="Straight Arrow Connector 8"/>
          <p:cNvCxnSpPr>
            <a:stCxn id="5" idx="5"/>
            <a:endCxn id="8" idx="0"/>
          </p:cNvCxnSpPr>
          <p:nvPr/>
        </p:nvCxnSpPr>
        <p:spPr>
          <a:xfrm>
            <a:off x="7144923" y="2793592"/>
            <a:ext cx="880047" cy="46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13844" y="1182321"/>
            <a:ext cx="172819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Buglary</a:t>
            </a:r>
            <a:endParaRPr lang="ko-KR" alt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7273191" y="1124744"/>
            <a:ext cx="1633637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Earthquake</a:t>
            </a:r>
            <a:endParaRPr lang="ko-KR" altLang="en-US" sz="1400" baseline="-25000" dirty="0"/>
          </a:p>
        </p:txBody>
      </p:sp>
      <p:cxnSp>
        <p:nvCxnSpPr>
          <p:cNvPr id="12" name="Straight Arrow Connector 11"/>
          <p:cNvCxnSpPr>
            <a:stCxn id="11" idx="3"/>
            <a:endCxn id="5" idx="7"/>
          </p:cNvCxnSpPr>
          <p:nvPr/>
        </p:nvCxnSpPr>
        <p:spPr>
          <a:xfrm flipH="1">
            <a:off x="7144923" y="1616445"/>
            <a:ext cx="367509" cy="76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4"/>
            <a:endCxn id="5" idx="1"/>
          </p:cNvCxnSpPr>
          <p:nvPr/>
        </p:nvCxnSpPr>
        <p:spPr>
          <a:xfrm>
            <a:off x="5577940" y="1758385"/>
            <a:ext cx="599553" cy="62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7357" y="709623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P(B)=0.001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64124" y="69543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P(E)=0.002</a:t>
            </a:r>
            <a:endParaRPr lang="ko-KR" alt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334549"/>
              </p:ext>
            </p:extLst>
          </p:nvPr>
        </p:nvGraphicFramePr>
        <p:xfrm>
          <a:off x="4122074" y="4276203"/>
          <a:ext cx="30167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5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5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P(A|B,E)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272737"/>
              </p:ext>
            </p:extLst>
          </p:nvPr>
        </p:nvGraphicFramePr>
        <p:xfrm>
          <a:off x="7253928" y="4005064"/>
          <a:ext cx="18238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19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P(J|A)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63888"/>
              </p:ext>
            </p:extLst>
          </p:nvPr>
        </p:nvGraphicFramePr>
        <p:xfrm>
          <a:off x="7242718" y="5238264"/>
          <a:ext cx="18238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19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P(M|A)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161831" y="105324"/>
            <a:ext cx="3289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P(B=true, MC=true)=?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22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56644" cy="1138138"/>
          </a:xfrm>
        </p:spPr>
        <p:txBody>
          <a:bodyPr/>
          <a:lstStyle/>
          <a:p>
            <a:r>
              <a:rPr lang="en-US" altLang="ko-KR" sz="3600" dirty="0" smtClean="0"/>
              <a:t>Inference Question 2: Conditional Probability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600200"/>
                <a:ext cx="4186808" cy="492514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ko-KR" dirty="0" smtClean="0"/>
                  <a:t>Given a set of evidence, what is the conditional probability of interested hidden variables?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: interested hidden variables</a:t>
                </a:r>
              </a:p>
              <a:p>
                <a:pPr lvl="2"/>
                <a:r>
                  <a:rPr lang="en-US" altLang="ko-KR" dirty="0" smtClean="0"/>
                  <a:t>Z: uninterested hidden variables</a:t>
                </a:r>
              </a:p>
              <a:p>
                <a:r>
                  <a:rPr lang="en-US" altLang="ko-KR" dirty="0" smtClean="0"/>
                  <a:t>General 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Conditional probability of Y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600200"/>
                <a:ext cx="4186808" cy="4925144"/>
              </a:xfrm>
              <a:blipFill rotWithShape="0">
                <a:blip r:embed="rId2"/>
                <a:stretch>
                  <a:fillRect t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977132" y="2301891"/>
            <a:ext cx="136815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Alarm</a:t>
            </a:r>
            <a:endParaRPr lang="ko-KR" altLang="en-US" dirty="0"/>
          </a:p>
        </p:txBody>
      </p:sp>
      <p:cxnSp>
        <p:nvCxnSpPr>
          <p:cNvPr id="6" name="Straight Arrow Connector 5"/>
          <p:cNvCxnSpPr>
            <a:stCxn id="5" idx="3"/>
            <a:endCxn id="7" idx="0"/>
          </p:cNvCxnSpPr>
          <p:nvPr/>
        </p:nvCxnSpPr>
        <p:spPr>
          <a:xfrm flipH="1">
            <a:off x="5449581" y="2793592"/>
            <a:ext cx="727912" cy="46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585485" y="3259832"/>
            <a:ext cx="172819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JohnCalls</a:t>
            </a:r>
            <a:endParaRPr lang="ko-KR" alt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7208151" y="3259832"/>
            <a:ext cx="1633637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MaryCalls</a:t>
            </a:r>
            <a:endParaRPr lang="ko-KR" altLang="en-US" baseline="-25000" dirty="0"/>
          </a:p>
        </p:txBody>
      </p:sp>
      <p:cxnSp>
        <p:nvCxnSpPr>
          <p:cNvPr id="9" name="Straight Arrow Connector 8"/>
          <p:cNvCxnSpPr>
            <a:stCxn id="5" idx="5"/>
            <a:endCxn id="8" idx="0"/>
          </p:cNvCxnSpPr>
          <p:nvPr/>
        </p:nvCxnSpPr>
        <p:spPr>
          <a:xfrm>
            <a:off x="7144923" y="2793592"/>
            <a:ext cx="880047" cy="46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13844" y="1182321"/>
            <a:ext cx="172819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Buglary</a:t>
            </a:r>
            <a:endParaRPr lang="ko-KR" alt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7273191" y="1124744"/>
            <a:ext cx="1633637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Earthquake</a:t>
            </a:r>
            <a:endParaRPr lang="ko-KR" altLang="en-US" sz="1400" baseline="-25000" dirty="0"/>
          </a:p>
        </p:txBody>
      </p:sp>
      <p:cxnSp>
        <p:nvCxnSpPr>
          <p:cNvPr id="12" name="Straight Arrow Connector 11"/>
          <p:cNvCxnSpPr>
            <a:stCxn id="11" idx="3"/>
            <a:endCxn id="5" idx="7"/>
          </p:cNvCxnSpPr>
          <p:nvPr/>
        </p:nvCxnSpPr>
        <p:spPr>
          <a:xfrm flipH="1">
            <a:off x="7144923" y="1616445"/>
            <a:ext cx="367509" cy="76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4"/>
            <a:endCxn id="5" idx="1"/>
          </p:cNvCxnSpPr>
          <p:nvPr/>
        </p:nvCxnSpPr>
        <p:spPr>
          <a:xfrm>
            <a:off x="5577940" y="1758385"/>
            <a:ext cx="599553" cy="62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7357" y="709623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P(B)=0.001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64124" y="69543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P(E)=0.002</a:t>
            </a:r>
            <a:endParaRPr lang="ko-KR" alt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122074" y="4276203"/>
          <a:ext cx="30167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5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5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P(A|B,E)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7253928" y="4005064"/>
          <a:ext cx="18238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19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P(J|A)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7242718" y="5238264"/>
          <a:ext cx="18238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19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P(M|A)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71454" y="107335"/>
            <a:ext cx="3589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P(A|B=true, MC=true)=?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85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4462324" cy="1138138"/>
          </a:xfrm>
        </p:spPr>
        <p:txBody>
          <a:bodyPr/>
          <a:lstStyle/>
          <a:p>
            <a:r>
              <a:rPr lang="en-US" altLang="ko-KR" sz="3600" dirty="0" smtClean="0"/>
              <a:t>Inference Question 3: 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200" dirty="0" smtClean="0"/>
              <a:t>Most Probable Assignment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600399"/>
            <a:ext cx="4186808" cy="492494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Given a set of evidence, what is the most probable assignment, or explanation, given the evidence?</a:t>
            </a:r>
          </a:p>
          <a:p>
            <a:pPr lvl="1"/>
            <a:r>
              <a:rPr lang="en-US" altLang="ko-KR" dirty="0" smtClean="0"/>
              <a:t>Some variables of interests</a:t>
            </a:r>
          </a:p>
          <a:p>
            <a:pPr lvl="1"/>
            <a:r>
              <a:rPr lang="en-US" altLang="ko-KR" dirty="0" smtClean="0"/>
              <a:t>Need to utilize the inference question 2</a:t>
            </a:r>
          </a:p>
          <a:p>
            <a:pPr lvl="2"/>
            <a:r>
              <a:rPr lang="en-US" altLang="ko-KR" dirty="0" smtClean="0"/>
              <a:t>Conditional probability</a:t>
            </a:r>
          </a:p>
          <a:p>
            <a:pPr lvl="1"/>
            <a:r>
              <a:rPr lang="en-US" altLang="ko-KR" dirty="0" smtClean="0"/>
              <a:t>Maximum a posteriori configuration of </a:t>
            </a:r>
            <a:r>
              <a:rPr lang="en-US" altLang="ko-KR" i="1" dirty="0" smtClean="0"/>
              <a:t>Y</a:t>
            </a:r>
          </a:p>
          <a:p>
            <a:r>
              <a:rPr lang="en-US" altLang="ko-KR" dirty="0" smtClean="0"/>
              <a:t>Applications of </a:t>
            </a:r>
            <a:r>
              <a:rPr lang="en-US" altLang="ko-KR" i="1" dirty="0" smtClean="0"/>
              <a:t>a posteriori</a:t>
            </a:r>
          </a:p>
          <a:p>
            <a:pPr lvl="1"/>
            <a:r>
              <a:rPr lang="en-US" altLang="ko-KR" dirty="0" smtClean="0"/>
              <a:t>Prediction</a:t>
            </a:r>
          </a:p>
          <a:p>
            <a:pPr lvl="2"/>
            <a:r>
              <a:rPr lang="en-US" altLang="ko-KR" dirty="0" smtClean="0"/>
              <a:t>B, E </a:t>
            </a:r>
            <a:r>
              <a:rPr lang="en-US" altLang="ko-KR" dirty="0" smtClean="0">
                <a:sym typeface="Wingdings" panose="05000000000000000000" pitchFamily="2" charset="2"/>
              </a:rPr>
              <a:t> 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Diagnosis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 smtClean="0">
                <a:sym typeface="Wingdings" panose="05000000000000000000" pitchFamily="2" charset="2"/>
              </a:rPr>
              <a:t> B, E</a:t>
            </a:r>
            <a:endParaRPr lang="en-US" altLang="ko-KR" dirty="0" smtClean="0"/>
          </a:p>
          <a:p>
            <a:endParaRPr lang="en-US" altLang="ko-KR" i="1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977132" y="2301891"/>
            <a:ext cx="136815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Alarm</a:t>
            </a:r>
            <a:endParaRPr lang="ko-KR" altLang="en-US" dirty="0"/>
          </a:p>
        </p:txBody>
      </p:sp>
      <p:cxnSp>
        <p:nvCxnSpPr>
          <p:cNvPr id="6" name="Straight Arrow Connector 5"/>
          <p:cNvCxnSpPr>
            <a:stCxn id="5" idx="3"/>
            <a:endCxn id="7" idx="0"/>
          </p:cNvCxnSpPr>
          <p:nvPr/>
        </p:nvCxnSpPr>
        <p:spPr>
          <a:xfrm flipH="1">
            <a:off x="5449581" y="2793592"/>
            <a:ext cx="727912" cy="46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585485" y="3259832"/>
            <a:ext cx="172819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JohnCalls</a:t>
            </a:r>
            <a:endParaRPr lang="ko-KR" alt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7208151" y="3259832"/>
            <a:ext cx="1633637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MaryCalls</a:t>
            </a:r>
            <a:endParaRPr lang="ko-KR" altLang="en-US" baseline="-25000" dirty="0"/>
          </a:p>
        </p:txBody>
      </p:sp>
      <p:cxnSp>
        <p:nvCxnSpPr>
          <p:cNvPr id="9" name="Straight Arrow Connector 8"/>
          <p:cNvCxnSpPr>
            <a:stCxn id="5" idx="5"/>
            <a:endCxn id="8" idx="0"/>
          </p:cNvCxnSpPr>
          <p:nvPr/>
        </p:nvCxnSpPr>
        <p:spPr>
          <a:xfrm>
            <a:off x="7144923" y="2793592"/>
            <a:ext cx="880047" cy="46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13844" y="1182321"/>
            <a:ext cx="172819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Buglary</a:t>
            </a:r>
            <a:endParaRPr lang="ko-KR" alt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7273191" y="1124744"/>
            <a:ext cx="1633637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Earthquake</a:t>
            </a:r>
            <a:endParaRPr lang="ko-KR" altLang="en-US" sz="1400" baseline="-25000" dirty="0"/>
          </a:p>
        </p:txBody>
      </p:sp>
      <p:cxnSp>
        <p:nvCxnSpPr>
          <p:cNvPr id="12" name="Straight Arrow Connector 11"/>
          <p:cNvCxnSpPr>
            <a:stCxn id="11" idx="3"/>
            <a:endCxn id="5" idx="7"/>
          </p:cNvCxnSpPr>
          <p:nvPr/>
        </p:nvCxnSpPr>
        <p:spPr>
          <a:xfrm flipH="1">
            <a:off x="7144923" y="1616445"/>
            <a:ext cx="367509" cy="76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4"/>
            <a:endCxn id="5" idx="1"/>
          </p:cNvCxnSpPr>
          <p:nvPr/>
        </p:nvCxnSpPr>
        <p:spPr>
          <a:xfrm>
            <a:off x="5577940" y="1758385"/>
            <a:ext cx="599553" cy="62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7357" y="709623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P(B)=0.001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64124" y="69543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P(E)=0.002</a:t>
            </a:r>
            <a:endParaRPr lang="ko-KR" alt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122074" y="4276203"/>
          <a:ext cx="30167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5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5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P(A|B,E)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7253928" y="4005064"/>
          <a:ext cx="18238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19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P(J|A)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7242718" y="5238264"/>
          <a:ext cx="18238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19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P(M|A)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27984" y="87015"/>
            <a:ext cx="4817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argmax</a:t>
            </a:r>
            <a:r>
              <a:rPr lang="en-US" altLang="ko-KR" sz="2400" b="1" baseline="-25000" dirty="0" err="1" smtClean="0"/>
              <a:t>a</a:t>
            </a:r>
            <a:r>
              <a:rPr lang="en-US" altLang="ko-KR" sz="2400" b="1" dirty="0" err="1" smtClean="0"/>
              <a:t>P</a:t>
            </a:r>
            <a:r>
              <a:rPr lang="en-US" altLang="ko-KR" sz="2400" b="1" dirty="0" smtClean="0"/>
              <a:t>(A|B=true, MC=true)=?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016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Marginalization and Elimination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Computing joint probabilities is a key</a:t>
                </a:r>
              </a:p>
              <a:p>
                <a:pPr lvl="1"/>
                <a:r>
                  <a:rPr lang="en-US" altLang="ko-KR" dirty="0" smtClean="0"/>
                  <a:t>How to compute them?</a:t>
                </a:r>
              </a:p>
              <a:p>
                <a:pPr lvl="1"/>
                <a:r>
                  <a:rPr lang="en-US" altLang="ko-KR" dirty="0" smtClean="0"/>
                  <a:t>Many, many, many multiplications and summations</a:t>
                </a:r>
              </a:p>
              <a:p>
                <a:pPr lvl="2"/>
                <a:r>
                  <a:rPr lang="en-US" altLang="ko-KR" dirty="0" smtClean="0"/>
                  <a:t>P(a=</a:t>
                </a:r>
                <a:r>
                  <a:rPr lang="en-US" altLang="ko-KR" dirty="0" err="1" smtClean="0"/>
                  <a:t>true,b</a:t>
                </a:r>
                <a:r>
                  <a:rPr lang="en-US" altLang="ko-KR" dirty="0" smtClean="0"/>
                  <a:t>=</a:t>
                </a:r>
                <a:r>
                  <a:rPr lang="en-US" altLang="ko-KR" dirty="0" err="1" smtClean="0"/>
                  <a:t>true,mc</a:t>
                </a:r>
                <a:r>
                  <a:rPr lang="en-US" altLang="ko-KR" dirty="0" smtClean="0"/>
                  <a:t>=true)=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𝐽𝐶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𝐽𝐶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𝑚𝑐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𝐽𝐶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𝐽𝐶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𝑚𝑐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In big Oh notation?</a:t>
                </a:r>
              </a:p>
              <a:p>
                <a:r>
                  <a:rPr lang="en-US" altLang="ko-KR" dirty="0" smtClean="0"/>
                  <a:t>Is there any better method?</a:t>
                </a:r>
              </a:p>
              <a:p>
                <a:pPr lvl="1"/>
                <a:r>
                  <a:rPr lang="en-US" altLang="ko-KR" dirty="0" smtClean="0"/>
                  <a:t>What-if we move around the summation?</a:t>
                </a:r>
              </a:p>
              <a:p>
                <a:pPr lvl="2"/>
                <a:r>
                  <a:rPr lang="en-US" altLang="ko-KR" dirty="0" smtClean="0"/>
                  <a:t>P(</a:t>
                </a:r>
                <a:r>
                  <a:rPr lang="en-US" altLang="ko-KR" dirty="0" err="1" smtClean="0"/>
                  <a:t>a,b,mc</a:t>
                </a:r>
                <a:r>
                  <a:rPr lang="en-US" altLang="ko-KR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𝐽𝐶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𝐽𝐶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𝑚𝑐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𝑚𝑐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𝐽𝐶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𝐽𝐶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Did we reduced the computation complexity?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7592482" y="2120277"/>
            <a:ext cx="5410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6" name="Straight Arrow Connector 5"/>
          <p:cNvCxnSpPr>
            <a:stCxn id="5" idx="3"/>
            <a:endCxn id="7" idx="0"/>
          </p:cNvCxnSpPr>
          <p:nvPr/>
        </p:nvCxnSpPr>
        <p:spPr>
          <a:xfrm flipH="1">
            <a:off x="7163951" y="2611978"/>
            <a:ext cx="507764" cy="23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846657" y="2845822"/>
            <a:ext cx="634587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JC</a:t>
            </a:r>
            <a:endParaRPr lang="ko-KR" alt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8151084" y="2845822"/>
            <a:ext cx="7413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MC</a:t>
            </a:r>
            <a:endParaRPr lang="ko-KR" altLang="en-US" baseline="-25000" dirty="0"/>
          </a:p>
        </p:txBody>
      </p:sp>
      <p:cxnSp>
        <p:nvCxnSpPr>
          <p:cNvPr id="9" name="Straight Arrow Connector 8"/>
          <p:cNvCxnSpPr>
            <a:stCxn id="5" idx="5"/>
            <a:endCxn id="8" idx="0"/>
          </p:cNvCxnSpPr>
          <p:nvPr/>
        </p:nvCxnSpPr>
        <p:spPr>
          <a:xfrm>
            <a:off x="8054285" y="2611978"/>
            <a:ext cx="467497" cy="23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881947" y="1412776"/>
            <a:ext cx="50622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8414342" y="1412776"/>
            <a:ext cx="4463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</a:t>
            </a:r>
            <a:endParaRPr lang="ko-KR" altLang="en-US" sz="1400" baseline="-25000" dirty="0"/>
          </a:p>
        </p:txBody>
      </p:sp>
      <p:cxnSp>
        <p:nvCxnSpPr>
          <p:cNvPr id="12" name="Straight Arrow Connector 11"/>
          <p:cNvCxnSpPr>
            <a:stCxn id="11" idx="3"/>
            <a:endCxn id="5" idx="7"/>
          </p:cNvCxnSpPr>
          <p:nvPr/>
        </p:nvCxnSpPr>
        <p:spPr>
          <a:xfrm flipH="1">
            <a:off x="8054285" y="1904477"/>
            <a:ext cx="425430" cy="30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4"/>
            <a:endCxn id="5" idx="1"/>
          </p:cNvCxnSpPr>
          <p:nvPr/>
        </p:nvCxnSpPr>
        <p:spPr>
          <a:xfrm>
            <a:off x="7135061" y="1988840"/>
            <a:ext cx="536654" cy="21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14606" y="3785299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P(B)=0.001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37404" y="357966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P(E)=0.002</a:t>
            </a:r>
            <a:endParaRPr lang="ko-KR" alt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05164"/>
              </p:ext>
            </p:extLst>
          </p:nvPr>
        </p:nvGraphicFramePr>
        <p:xfrm>
          <a:off x="6536690" y="4349848"/>
          <a:ext cx="12786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5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P(A|B,E)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0.95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0.94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0.001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94227"/>
              </p:ext>
            </p:extLst>
          </p:nvPr>
        </p:nvGraphicFramePr>
        <p:xfrm>
          <a:off x="7921348" y="4005064"/>
          <a:ext cx="11564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82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P(J|A)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0.90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0.05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59439"/>
              </p:ext>
            </p:extLst>
          </p:nvPr>
        </p:nvGraphicFramePr>
        <p:xfrm>
          <a:off x="7921348" y="5238264"/>
          <a:ext cx="114523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6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26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P(M|A)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0.70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0.01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1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Elimination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47238"/>
                <a:ext cx="6490903" cy="517357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Preliminary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𝑚𝑐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Joint probability (e=</a:t>
                </a:r>
                <a:r>
                  <a:rPr lang="en-US" altLang="ko-KR" dirty="0" err="1" smtClean="0"/>
                  <a:t>jc</a:t>
                </a:r>
                <a:r>
                  <a:rPr lang="en-US" altLang="ko-KR" dirty="0" smtClean="0"/>
                  <a:t>=mc=true)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𝑗𝑐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𝑚𝑐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𝑗𝑐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Line up the terms by the topological order</a:t>
                </a:r>
              </a:p>
              <a:p>
                <a:pPr lvl="2"/>
                <a:r>
                  <a:rPr lang="en-US" altLang="ko-KR" dirty="0" smtClean="0"/>
                  <a:t>Consider a probability distribution as a function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=0.002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47238"/>
                <a:ext cx="6490903" cy="5173570"/>
              </a:xfrm>
              <a:blipFill rotWithShape="0">
                <a:blip r:embed="rId2"/>
                <a:stretch>
                  <a:fillRect t="-707" b="-115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7448466" y="2120277"/>
            <a:ext cx="5410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6" name="Straight Arrow Connector 5"/>
          <p:cNvCxnSpPr>
            <a:stCxn id="5" idx="3"/>
            <a:endCxn id="7" idx="0"/>
          </p:cNvCxnSpPr>
          <p:nvPr/>
        </p:nvCxnSpPr>
        <p:spPr>
          <a:xfrm flipH="1">
            <a:off x="7019935" y="2611978"/>
            <a:ext cx="507764" cy="23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702641" y="2845822"/>
            <a:ext cx="634587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JC</a:t>
            </a:r>
            <a:endParaRPr lang="ko-KR" alt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8007068" y="2845822"/>
            <a:ext cx="7413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MC</a:t>
            </a:r>
            <a:endParaRPr lang="ko-KR" altLang="en-US" baseline="-25000" dirty="0"/>
          </a:p>
        </p:txBody>
      </p:sp>
      <p:cxnSp>
        <p:nvCxnSpPr>
          <p:cNvPr id="9" name="Straight Arrow Connector 8"/>
          <p:cNvCxnSpPr>
            <a:stCxn id="5" idx="5"/>
            <a:endCxn id="8" idx="0"/>
          </p:cNvCxnSpPr>
          <p:nvPr/>
        </p:nvCxnSpPr>
        <p:spPr>
          <a:xfrm>
            <a:off x="7910269" y="2611978"/>
            <a:ext cx="467497" cy="23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737931" y="1412776"/>
            <a:ext cx="50622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8270326" y="1412776"/>
            <a:ext cx="4463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</a:t>
            </a:r>
            <a:endParaRPr lang="ko-KR" altLang="en-US" sz="1400" baseline="-25000" dirty="0"/>
          </a:p>
        </p:txBody>
      </p:sp>
      <p:cxnSp>
        <p:nvCxnSpPr>
          <p:cNvPr id="12" name="Straight Arrow Connector 11"/>
          <p:cNvCxnSpPr>
            <a:stCxn id="11" idx="3"/>
            <a:endCxn id="5" idx="7"/>
          </p:cNvCxnSpPr>
          <p:nvPr/>
        </p:nvCxnSpPr>
        <p:spPr>
          <a:xfrm flipH="1">
            <a:off x="7910269" y="1904477"/>
            <a:ext cx="425430" cy="30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4"/>
            <a:endCxn id="5" idx="1"/>
          </p:cNvCxnSpPr>
          <p:nvPr/>
        </p:nvCxnSpPr>
        <p:spPr>
          <a:xfrm>
            <a:off x="6991045" y="1988840"/>
            <a:ext cx="536654" cy="21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00192" y="3785299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P(B)=0.001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93388" y="357966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P(E)=0.002</a:t>
            </a:r>
            <a:endParaRPr lang="ko-KR" alt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20393"/>
              </p:ext>
            </p:extLst>
          </p:nvPr>
        </p:nvGraphicFramePr>
        <p:xfrm>
          <a:off x="6322276" y="4349848"/>
          <a:ext cx="12786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5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P(A|B,E)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0.95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0.94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0.001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469873"/>
              </p:ext>
            </p:extLst>
          </p:nvPr>
        </p:nvGraphicFramePr>
        <p:xfrm>
          <a:off x="7777332" y="4005064"/>
          <a:ext cx="11564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1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P(J|A)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0.90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0.05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3654"/>
              </p:ext>
            </p:extLst>
          </p:nvPr>
        </p:nvGraphicFramePr>
        <p:xfrm>
          <a:off x="7777332" y="5238264"/>
          <a:ext cx="11452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01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P(M|A)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0.70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0.01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Right Brace 18"/>
          <p:cNvSpPr/>
          <p:nvPr/>
        </p:nvSpPr>
        <p:spPr>
          <a:xfrm rot="5400000">
            <a:off x="4656664" y="4208434"/>
            <a:ext cx="262719" cy="1152128"/>
          </a:xfrm>
          <a:prstGeom prst="rightBrac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425686"/>
                  </p:ext>
                </p:extLst>
              </p:nvPr>
            </p:nvGraphicFramePr>
            <p:xfrm>
              <a:off x="2894357" y="4950320"/>
              <a:ext cx="115644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06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6137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A</a:t>
                          </a:r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T</a:t>
                          </a:r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0.90</a:t>
                          </a:r>
                          <a:endParaRPr lang="ko-KR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F</a:t>
                          </a:r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0.05</a:t>
                          </a:r>
                          <a:endParaRPr lang="ko-KR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425686"/>
                  </p:ext>
                </p:extLst>
              </p:nvPr>
            </p:nvGraphicFramePr>
            <p:xfrm>
              <a:off x="2894357" y="4950320"/>
              <a:ext cx="115644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068"/>
                    <a:gridCol w="761376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A</a:t>
                          </a:r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381" t="-1639" r="-3175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T</a:t>
                          </a:r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0.90</a:t>
                          </a:r>
                          <a:endParaRPr lang="ko-KR" altLang="en-US" sz="11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F</a:t>
                          </a:r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0.05</a:t>
                          </a:r>
                          <a:endParaRPr lang="ko-KR" alt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7331250"/>
                  </p:ext>
                </p:extLst>
              </p:nvPr>
            </p:nvGraphicFramePr>
            <p:xfrm>
              <a:off x="4427984" y="4950320"/>
              <a:ext cx="114523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06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5016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A</a:t>
                          </a:r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T</a:t>
                          </a:r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0.70</a:t>
                          </a:r>
                          <a:endParaRPr lang="ko-KR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F</a:t>
                          </a:r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0.01</a:t>
                          </a:r>
                          <a:endParaRPr lang="ko-KR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7331250"/>
                  </p:ext>
                </p:extLst>
              </p:nvPr>
            </p:nvGraphicFramePr>
            <p:xfrm>
              <a:off x="4427984" y="4950320"/>
              <a:ext cx="114523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068"/>
                    <a:gridCol w="750166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A</a:t>
                          </a:r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3226" t="-1639" r="-3226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T</a:t>
                          </a:r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0.70</a:t>
                          </a:r>
                          <a:endParaRPr lang="ko-KR" altLang="en-US" sz="11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F</a:t>
                          </a:r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0.01</a:t>
                          </a:r>
                          <a:endParaRPr lang="ko-KR" alt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Multiply 21"/>
          <p:cNvSpPr/>
          <p:nvPr/>
        </p:nvSpPr>
        <p:spPr>
          <a:xfrm>
            <a:off x="3995936" y="5382368"/>
            <a:ext cx="504056" cy="432048"/>
          </a:xfrm>
          <a:prstGeom prst="mathMultiply">
            <a:avLst/>
          </a:prstGeom>
          <a:solidFill>
            <a:schemeClr val="tx2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Left Arrow 22"/>
          <p:cNvSpPr/>
          <p:nvPr/>
        </p:nvSpPr>
        <p:spPr>
          <a:xfrm>
            <a:off x="2093516" y="5244641"/>
            <a:ext cx="603667" cy="707501"/>
          </a:xfrm>
          <a:prstGeom prst="leftArrow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8379181"/>
                  </p:ext>
                </p:extLst>
              </p:nvPr>
            </p:nvGraphicFramePr>
            <p:xfrm>
              <a:off x="787252" y="4950320"/>
              <a:ext cx="115644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06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6137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A</a:t>
                          </a:r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𝐽𝑀</m:t>
                                    </m:r>
                                  </m:sub>
                                </m:s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T</a:t>
                          </a:r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0.63</a:t>
                          </a:r>
                          <a:endParaRPr lang="ko-KR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F</a:t>
                          </a:r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0.0005</a:t>
                          </a:r>
                          <a:endParaRPr lang="ko-KR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8379181"/>
                  </p:ext>
                </p:extLst>
              </p:nvPr>
            </p:nvGraphicFramePr>
            <p:xfrm>
              <a:off x="787252" y="4950320"/>
              <a:ext cx="115644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068"/>
                    <a:gridCol w="761376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A</a:t>
                          </a:r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2800" t="-1639" r="-4000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T</a:t>
                          </a:r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0.63</a:t>
                          </a:r>
                          <a:endParaRPr lang="ko-KR" altLang="en-US" sz="11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F</a:t>
                          </a:r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0.0005</a:t>
                          </a:r>
                          <a:endParaRPr lang="ko-KR" alt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9696916"/>
                  </p:ext>
                </p:extLst>
              </p:nvPr>
            </p:nvGraphicFramePr>
            <p:xfrm>
              <a:off x="2894357" y="7310703"/>
              <a:ext cx="115644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06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6137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0.90</a:t>
                          </a:r>
                          <a:endParaRPr lang="ko-KR" altLang="en-US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F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0.05</a:t>
                          </a:r>
                          <a:endParaRPr lang="ko-KR" altLang="en-US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9696916"/>
                  </p:ext>
                </p:extLst>
              </p:nvPr>
            </p:nvGraphicFramePr>
            <p:xfrm>
              <a:off x="2894357" y="7310703"/>
              <a:ext cx="115644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06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76137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52381" t="-3279" r="-317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0.90</a:t>
                          </a:r>
                          <a:endParaRPr lang="ko-KR" altLang="en-US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F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0.05</a:t>
                          </a:r>
                          <a:endParaRPr lang="ko-KR" altLang="en-US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408859"/>
                  </p:ext>
                </p:extLst>
              </p:nvPr>
            </p:nvGraphicFramePr>
            <p:xfrm>
              <a:off x="720462" y="7310703"/>
              <a:ext cx="114523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06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5016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0.70</a:t>
                          </a:r>
                          <a:endParaRPr lang="ko-KR" altLang="en-US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F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0.01</a:t>
                          </a:r>
                          <a:endParaRPr lang="ko-KR" altLang="en-US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408859"/>
                  </p:ext>
                </p:extLst>
              </p:nvPr>
            </p:nvGraphicFramePr>
            <p:xfrm>
              <a:off x="720462" y="7310703"/>
              <a:ext cx="114523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06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75016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53226" t="-3279" r="-3226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0.70</a:t>
                          </a:r>
                          <a:endParaRPr lang="ko-KR" altLang="en-US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F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0.01</a:t>
                          </a:r>
                          <a:endParaRPr lang="ko-KR" altLang="en-US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Multiply 21"/>
          <p:cNvSpPr/>
          <p:nvPr/>
        </p:nvSpPr>
        <p:spPr>
          <a:xfrm>
            <a:off x="2130084" y="7646655"/>
            <a:ext cx="504056" cy="432048"/>
          </a:xfrm>
          <a:prstGeom prst="mathMultiply">
            <a:avLst/>
          </a:prstGeom>
          <a:solidFill>
            <a:schemeClr val="tx2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Left Arrow 22"/>
          <p:cNvSpPr/>
          <p:nvPr/>
        </p:nvSpPr>
        <p:spPr>
          <a:xfrm flipH="1">
            <a:off x="4363639" y="7634391"/>
            <a:ext cx="402985" cy="456575"/>
          </a:xfrm>
          <a:prstGeom prst="leftArrow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7968533"/>
                  </p:ext>
                </p:extLst>
              </p:nvPr>
            </p:nvGraphicFramePr>
            <p:xfrm>
              <a:off x="5079462" y="7306420"/>
              <a:ext cx="115644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06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6137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𝐽𝑀</m:t>
                                    </m:r>
                                  </m:sub>
                                </m:s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0.63</a:t>
                          </a:r>
                          <a:endParaRPr lang="ko-KR" altLang="en-US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F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0.0005</a:t>
                          </a:r>
                          <a:endParaRPr lang="ko-KR" altLang="en-US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7968533"/>
                  </p:ext>
                </p:extLst>
              </p:nvPr>
            </p:nvGraphicFramePr>
            <p:xfrm>
              <a:off x="5079462" y="7306420"/>
              <a:ext cx="115644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06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76137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52800" t="-3279" r="-400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0.63</a:t>
                          </a:r>
                          <a:endParaRPr lang="ko-KR" altLang="en-US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F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0.0005</a:t>
                          </a:r>
                          <a:endParaRPr lang="ko-KR" altLang="en-US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95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Elimination cont.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9875" y="1507393"/>
                <a:ext cx="5667234" cy="4925144"/>
              </a:xfrm>
            </p:spPr>
            <p:txBody>
              <a:bodyPr>
                <a:normAutofit lnSpcReduction="10000"/>
              </a:bodyPr>
              <a:lstStyle/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𝐽𝑀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marL="342900" lvl="1">
                  <a:buClr>
                    <a:schemeClr val="accent1"/>
                  </a:buClr>
                </a:pPr>
                <a:endParaRPr lang="en-US" altLang="ko-KR" dirty="0"/>
              </a:p>
              <a:p>
                <a:pPr marL="342900" lvl="1">
                  <a:buClr>
                    <a:schemeClr val="accent1"/>
                  </a:buClr>
                </a:pPr>
                <a:endParaRPr lang="en-US" altLang="ko-KR" dirty="0" smtClean="0"/>
              </a:p>
              <a:p>
                <a:pPr marL="342900" lvl="1">
                  <a:buClr>
                    <a:schemeClr val="accent1"/>
                  </a:buClr>
                </a:pPr>
                <a:endParaRPr lang="en-US" altLang="ko-KR" dirty="0"/>
              </a:p>
              <a:p>
                <a:pPr marL="342900" lvl="1">
                  <a:buClr>
                    <a:schemeClr val="accent1"/>
                  </a:buClr>
                </a:pP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342900" lvl="1">
                  <a:buClr>
                    <a:schemeClr val="accent1"/>
                  </a:buClr>
                </a:pP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342900" lvl="1">
                  <a:buClr>
                    <a:schemeClr val="accent1"/>
                  </a:buClr>
                </a:pP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342900" lvl="1">
                  <a:buClr>
                    <a:schemeClr val="accent1"/>
                  </a:buClr>
                </a:pP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𝐽𝑀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𝐽𝑀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𝐽𝑀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𝐽𝑀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𝐽𝑀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342900" lvl="1">
                  <a:buClr>
                    <a:schemeClr val="accent1"/>
                  </a:buClr>
                </a:pPr>
                <a:endParaRPr lang="en-US" altLang="ko-KR" dirty="0"/>
              </a:p>
              <a:p>
                <a:pPr marL="342900" lvl="1">
                  <a:buClr>
                    <a:schemeClr val="accent1"/>
                  </a:buClr>
                </a:pPr>
                <a:endParaRPr lang="en-US" altLang="ko-KR" dirty="0"/>
              </a:p>
              <a:p>
                <a:pPr marL="342900" lvl="1">
                  <a:buClr>
                    <a:schemeClr val="accent1"/>
                  </a:buClr>
                </a:pPr>
                <a:endParaRPr lang="en-US" altLang="ko-KR" dirty="0"/>
              </a:p>
              <a:p>
                <a:pPr marL="342900" lvl="1">
                  <a:buClr>
                    <a:schemeClr val="accent1"/>
                  </a:buClr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875" y="1507393"/>
                <a:ext cx="5667234" cy="4925144"/>
              </a:xfrm>
              <a:blipFill rotWithShape="0">
                <a:blip r:embed="rId2"/>
                <a:stretch>
                  <a:fillRect t="-9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7448466" y="2120277"/>
            <a:ext cx="5410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6" name="Straight Arrow Connector 5"/>
          <p:cNvCxnSpPr>
            <a:stCxn id="5" idx="3"/>
            <a:endCxn id="7" idx="0"/>
          </p:cNvCxnSpPr>
          <p:nvPr/>
        </p:nvCxnSpPr>
        <p:spPr>
          <a:xfrm flipH="1">
            <a:off x="7019935" y="2611978"/>
            <a:ext cx="507764" cy="23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702641" y="2845822"/>
            <a:ext cx="634587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JC</a:t>
            </a:r>
            <a:endParaRPr lang="ko-KR" alt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8007068" y="2845822"/>
            <a:ext cx="7413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MC</a:t>
            </a:r>
            <a:endParaRPr lang="ko-KR" altLang="en-US" baseline="-25000" dirty="0"/>
          </a:p>
        </p:txBody>
      </p:sp>
      <p:cxnSp>
        <p:nvCxnSpPr>
          <p:cNvPr id="9" name="Straight Arrow Connector 8"/>
          <p:cNvCxnSpPr>
            <a:stCxn id="5" idx="5"/>
            <a:endCxn id="8" idx="0"/>
          </p:cNvCxnSpPr>
          <p:nvPr/>
        </p:nvCxnSpPr>
        <p:spPr>
          <a:xfrm>
            <a:off x="7910269" y="2611978"/>
            <a:ext cx="467497" cy="23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737931" y="1412776"/>
            <a:ext cx="50622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8270326" y="1412776"/>
            <a:ext cx="4463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</a:t>
            </a:r>
            <a:endParaRPr lang="ko-KR" altLang="en-US" sz="1400" baseline="-25000" dirty="0"/>
          </a:p>
        </p:txBody>
      </p:sp>
      <p:cxnSp>
        <p:nvCxnSpPr>
          <p:cNvPr id="12" name="Straight Arrow Connector 11"/>
          <p:cNvCxnSpPr>
            <a:stCxn id="11" idx="3"/>
            <a:endCxn id="5" idx="7"/>
          </p:cNvCxnSpPr>
          <p:nvPr/>
        </p:nvCxnSpPr>
        <p:spPr>
          <a:xfrm flipH="1">
            <a:off x="7910269" y="1904477"/>
            <a:ext cx="425430" cy="30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4"/>
            <a:endCxn id="5" idx="1"/>
          </p:cNvCxnSpPr>
          <p:nvPr/>
        </p:nvCxnSpPr>
        <p:spPr>
          <a:xfrm>
            <a:off x="6991045" y="1988840"/>
            <a:ext cx="536654" cy="21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44208" y="3785299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P(B)=0.001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40352" y="357966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P(E)=0.002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6322751"/>
                  </p:ext>
                </p:extLst>
              </p:nvPr>
            </p:nvGraphicFramePr>
            <p:xfrm>
              <a:off x="2431093" y="2215365"/>
              <a:ext cx="1505054" cy="20117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54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5454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3960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756365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235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A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B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235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0.95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235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0.94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235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0.29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235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0.001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235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0.05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2235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0.06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2235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0.71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2235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0.999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6322751"/>
                  </p:ext>
                </p:extLst>
              </p:nvPr>
            </p:nvGraphicFramePr>
            <p:xfrm>
              <a:off x="2431093" y="2215365"/>
              <a:ext cx="1505054" cy="20117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540"/>
                    <a:gridCol w="254540"/>
                    <a:gridCol w="239609"/>
                    <a:gridCol w="756365"/>
                  </a:tblGrid>
                  <a:tr h="2235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A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B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200" t="-2703" r="-3200" b="-800000"/>
                          </a:stretch>
                        </a:blipFill>
                      </a:tcPr>
                    </a:tc>
                  </a:tr>
                  <a:tr h="2235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0.95</a:t>
                          </a:r>
                          <a:endParaRPr lang="ko-KR" altLang="en-US" sz="800" dirty="0"/>
                        </a:p>
                      </a:txBody>
                      <a:tcPr/>
                    </a:tc>
                  </a:tr>
                  <a:tr h="2235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0.94</a:t>
                          </a:r>
                          <a:endParaRPr lang="ko-KR" altLang="en-US" sz="800" dirty="0"/>
                        </a:p>
                      </a:txBody>
                      <a:tcPr/>
                    </a:tc>
                  </a:tr>
                  <a:tr h="2235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0.29</a:t>
                          </a:r>
                          <a:endParaRPr lang="ko-KR" altLang="en-US" sz="800" dirty="0"/>
                        </a:p>
                      </a:txBody>
                      <a:tcPr/>
                    </a:tc>
                  </a:tr>
                  <a:tr h="2235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0.001</a:t>
                          </a:r>
                          <a:endParaRPr lang="ko-KR" altLang="en-US" sz="800" dirty="0"/>
                        </a:p>
                      </a:txBody>
                      <a:tcPr/>
                    </a:tc>
                  </a:tr>
                  <a:tr h="2235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0.05</a:t>
                          </a:r>
                          <a:endParaRPr lang="ko-KR" altLang="en-US" sz="800" dirty="0"/>
                        </a:p>
                      </a:txBody>
                      <a:tcPr/>
                    </a:tc>
                  </a:tr>
                  <a:tr h="2235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0.06</a:t>
                          </a:r>
                          <a:endParaRPr lang="ko-KR" altLang="en-US" sz="800" dirty="0"/>
                        </a:p>
                      </a:txBody>
                      <a:tcPr/>
                    </a:tc>
                  </a:tr>
                  <a:tr h="2235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0.71</a:t>
                          </a:r>
                          <a:endParaRPr lang="ko-KR" altLang="en-US" sz="800" dirty="0"/>
                        </a:p>
                      </a:txBody>
                      <a:tcPr/>
                    </a:tc>
                  </a:tr>
                  <a:tr h="2235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0.999</a:t>
                          </a:r>
                          <a:endParaRPr lang="ko-KR" altLang="en-US" sz="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56540"/>
              </p:ext>
            </p:extLst>
          </p:nvPr>
        </p:nvGraphicFramePr>
        <p:xfrm>
          <a:off x="7824296" y="4005064"/>
          <a:ext cx="11564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1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P(J|A)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0.90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0.05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46720"/>
              </p:ext>
            </p:extLst>
          </p:nvPr>
        </p:nvGraphicFramePr>
        <p:xfrm>
          <a:off x="7824296" y="5238264"/>
          <a:ext cx="11452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01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P(M|A)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0.70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0.01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Right Brace 18"/>
          <p:cNvSpPr/>
          <p:nvPr/>
        </p:nvSpPr>
        <p:spPr>
          <a:xfrm rot="5400000">
            <a:off x="3792568" y="1133532"/>
            <a:ext cx="262719" cy="1800200"/>
          </a:xfrm>
          <a:prstGeom prst="rightBrac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Multiply 21"/>
          <p:cNvSpPr/>
          <p:nvPr/>
        </p:nvSpPr>
        <p:spPr>
          <a:xfrm>
            <a:off x="3923928" y="2651109"/>
            <a:ext cx="504056" cy="432048"/>
          </a:xfrm>
          <a:prstGeom prst="mathMultiply">
            <a:avLst/>
          </a:prstGeom>
          <a:solidFill>
            <a:schemeClr val="tx2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Left Arrow 22"/>
          <p:cNvSpPr/>
          <p:nvPr/>
        </p:nvSpPr>
        <p:spPr>
          <a:xfrm>
            <a:off x="1739460" y="2436159"/>
            <a:ext cx="603667" cy="707501"/>
          </a:xfrm>
          <a:prstGeom prst="leftArrow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516663"/>
                  </p:ext>
                </p:extLst>
              </p:nvPr>
            </p:nvGraphicFramePr>
            <p:xfrm>
              <a:off x="4427984" y="2205342"/>
              <a:ext cx="115644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06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6137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A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𝐽𝑀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T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0.63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F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0.0005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516663"/>
                  </p:ext>
                </p:extLst>
              </p:nvPr>
            </p:nvGraphicFramePr>
            <p:xfrm>
              <a:off x="4427984" y="2205342"/>
              <a:ext cx="115644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068"/>
                    <a:gridCol w="761376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A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2381" t="-1639" r="-3175" b="-2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T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0.63</a:t>
                          </a:r>
                          <a:endParaRPr lang="ko-KR" altLang="en-US" sz="1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F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smtClean="0"/>
                            <a:t>0.0005</a:t>
                          </a:r>
                          <a:endParaRPr lang="ko-KR" altLang="en-US" sz="1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098665"/>
                  </p:ext>
                </p:extLst>
              </p:nvPr>
            </p:nvGraphicFramePr>
            <p:xfrm>
              <a:off x="115391" y="2204640"/>
              <a:ext cx="1650856" cy="1929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19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7919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62821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829637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1496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A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B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ko-KR" sz="800" b="1" i="1" smtClean="0">
                                        <a:latin typeface="Cambria Math" panose="02040503050406030204" pitchFamily="18" charset="0"/>
                                      </a:rPr>
                                      <m:t>𝑱𝑴</m:t>
                                    </m:r>
                                  </m:sub>
                                </m:s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433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0.95*0.63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1433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0.94*0.63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1433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0.29*0.63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1433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0.001*0.63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1433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0.05*0.0005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1433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0.06*0.0005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1433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0.71*0.0005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1433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0.999*0.0005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098665"/>
                  </p:ext>
                </p:extLst>
              </p:nvPr>
            </p:nvGraphicFramePr>
            <p:xfrm>
              <a:off x="115391" y="2204640"/>
              <a:ext cx="1650856" cy="1929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199"/>
                    <a:gridCol w="279199"/>
                    <a:gridCol w="262821"/>
                    <a:gridCol w="829637"/>
                  </a:tblGrid>
                  <a:tr h="2228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A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B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9270" t="-2703" r="-2920" b="-764865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0.95*0.63</a:t>
                          </a:r>
                          <a:endParaRPr lang="ko-KR" altLang="en-US" sz="800" dirty="0"/>
                        </a:p>
                      </a:txBody>
                      <a:tcPr/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0.94*0.63</a:t>
                          </a:r>
                          <a:endParaRPr lang="ko-KR" altLang="en-US" sz="800" dirty="0"/>
                        </a:p>
                      </a:txBody>
                      <a:tcPr/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0.29*0.63</a:t>
                          </a:r>
                          <a:endParaRPr lang="ko-KR" altLang="en-US" sz="800" dirty="0"/>
                        </a:p>
                      </a:txBody>
                      <a:tcPr/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0.001*0.63</a:t>
                          </a:r>
                          <a:endParaRPr lang="ko-KR" altLang="en-US" sz="800" dirty="0"/>
                        </a:p>
                      </a:txBody>
                      <a:tcPr/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0.05*0.0005</a:t>
                          </a:r>
                          <a:endParaRPr lang="ko-KR" altLang="en-US" sz="800" dirty="0"/>
                        </a:p>
                      </a:txBody>
                      <a:tcPr/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0.06*0.0005</a:t>
                          </a:r>
                          <a:endParaRPr lang="ko-KR" altLang="en-US" sz="800" dirty="0"/>
                        </a:p>
                      </a:txBody>
                      <a:tcPr/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T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0.71*0.0005</a:t>
                          </a:r>
                          <a:endParaRPr lang="ko-KR" altLang="en-US" sz="800" dirty="0"/>
                        </a:p>
                      </a:txBody>
                      <a:tcPr/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F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smtClean="0"/>
                            <a:t>0.999*0.0005</a:t>
                          </a:r>
                          <a:endParaRPr lang="ko-KR" altLang="en-US" sz="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6139"/>
              </p:ext>
            </p:extLst>
          </p:nvPr>
        </p:nvGraphicFramePr>
        <p:xfrm>
          <a:off x="6466292" y="4349848"/>
          <a:ext cx="12786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5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P(A|B,E)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0.95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0.94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0.001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696375"/>
                  </p:ext>
                </p:extLst>
              </p:nvPr>
            </p:nvGraphicFramePr>
            <p:xfrm>
              <a:off x="3239025" y="5072504"/>
              <a:ext cx="3164497" cy="13903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412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606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914024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1496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B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E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</m:acc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𝑱𝑴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433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T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T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0.95*0.63+0.05*0.0005</a:t>
                          </a:r>
                          <a:endParaRPr lang="ko-KR" altLang="en-US" sz="12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1433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T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0.94*0.63+0.06*0.0005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1433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T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0.29*0.63+0.71*0.0005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1433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0.001*0.63+0.999*0.0005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696375"/>
                  </p:ext>
                </p:extLst>
              </p:nvPr>
            </p:nvGraphicFramePr>
            <p:xfrm>
              <a:off x="3239025" y="5072504"/>
              <a:ext cx="3164497" cy="13903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4129"/>
                    <a:gridCol w="606344"/>
                    <a:gridCol w="1914024"/>
                  </a:tblGrid>
                  <a:tr h="2930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B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E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65397" t="-2083" r="-1270" b="-391667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T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T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0.95*0.63+0.05*0.0005</a:t>
                          </a:r>
                          <a:endParaRPr lang="ko-KR" altLang="en-US" sz="1200" dirty="0" smtClean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T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0.94*0.63+0.06*0.0005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T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0.29*0.63+0.71*0.0005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0.001*0.63+0.999*0.0005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9" name="Freeform 28"/>
          <p:cNvSpPr/>
          <p:nvPr/>
        </p:nvSpPr>
        <p:spPr>
          <a:xfrm>
            <a:off x="3720123" y="4398995"/>
            <a:ext cx="1581118" cy="602851"/>
          </a:xfrm>
          <a:custGeom>
            <a:avLst/>
            <a:gdLst>
              <a:gd name="connsiteX0" fmla="*/ 0 w 1581118"/>
              <a:gd name="connsiteY0" fmla="*/ 485620 h 602851"/>
              <a:gd name="connsiteX1" fmla="*/ 1359877 w 1581118"/>
              <a:gd name="connsiteY1" fmla="*/ 1067 h 602851"/>
              <a:gd name="connsiteX2" fmla="*/ 1563077 w 1581118"/>
              <a:gd name="connsiteY2" fmla="*/ 602851 h 60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118" h="602851">
                <a:moveTo>
                  <a:pt x="0" y="485620"/>
                </a:moveTo>
                <a:cubicBezTo>
                  <a:pt x="549682" y="233574"/>
                  <a:pt x="1099364" y="-18472"/>
                  <a:pt x="1359877" y="1067"/>
                </a:cubicBezTo>
                <a:cubicBezTo>
                  <a:pt x="1620390" y="20606"/>
                  <a:pt x="1591733" y="311728"/>
                  <a:pt x="1563077" y="602851"/>
                </a:cubicBezTo>
              </a:path>
            </a:pathLst>
          </a:custGeom>
          <a:noFill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6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023" y="38755"/>
            <a:ext cx="8435280" cy="1138138"/>
          </a:xfrm>
        </p:spPr>
        <p:txBody>
          <a:bodyPr/>
          <a:lstStyle/>
          <a:p>
            <a:r>
              <a:rPr lang="en-US" altLang="ko-KR" dirty="0" smtClean="0"/>
              <a:t>Potential Functions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196752"/>
                <a:ext cx="8435281" cy="5328592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Let’s define a potential function</a:t>
                </a:r>
              </a:p>
              <a:p>
                <a:pPr lvl="1"/>
                <a:r>
                  <a:rPr lang="en-US" altLang="ko-KR" dirty="0" smtClean="0"/>
                  <a:t>Potential function: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a function which is not a probability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function yet, but once normalized it can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be a probability distribution function</a:t>
                </a:r>
              </a:p>
              <a:p>
                <a:pPr lvl="1"/>
                <a:r>
                  <a:rPr lang="en-US" altLang="ko-KR" dirty="0" smtClean="0"/>
                  <a:t>Potential function on nodes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Potential function on links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How to setup the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/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/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P(C)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196752"/>
                <a:ext cx="8435281" cy="532859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4932040" y="1333872"/>
            <a:ext cx="576064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12160" y="1333872"/>
            <a:ext cx="576064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092280" y="1342613"/>
            <a:ext cx="576064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172400" y="1342613"/>
            <a:ext cx="576064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  <a:endCxn id="5" idx="6"/>
          </p:cNvCxnSpPr>
          <p:nvPr/>
        </p:nvCxnSpPr>
        <p:spPr>
          <a:xfrm flipH="1">
            <a:off x="5508104" y="1600200"/>
            <a:ext cx="5040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6" idx="6"/>
          </p:cNvCxnSpPr>
          <p:nvPr/>
        </p:nvCxnSpPr>
        <p:spPr>
          <a:xfrm flipH="1" flipV="1">
            <a:off x="6588224" y="1600200"/>
            <a:ext cx="504056" cy="8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7" idx="6"/>
          </p:cNvCxnSpPr>
          <p:nvPr/>
        </p:nvCxnSpPr>
        <p:spPr>
          <a:xfrm flipH="1">
            <a:off x="7668344" y="1608941"/>
            <a:ext cx="5040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932039" y="2206709"/>
            <a:ext cx="856167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A,B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12168" y="2206709"/>
            <a:ext cx="856167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B,C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892297" y="2206709"/>
            <a:ext cx="856167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C,D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56171" y="2329021"/>
            <a:ext cx="288032" cy="288032"/>
          </a:xfrm>
          <a:prstGeom prst="rect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36300" y="2329021"/>
            <a:ext cx="288032" cy="288032"/>
          </a:xfrm>
          <a:prstGeom prst="rect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17" idx="6"/>
            <a:endCxn id="20" idx="1"/>
          </p:cNvCxnSpPr>
          <p:nvPr/>
        </p:nvCxnSpPr>
        <p:spPr>
          <a:xfrm>
            <a:off x="5788206" y="2473037"/>
            <a:ext cx="167965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3"/>
            <a:endCxn id="18" idx="2"/>
          </p:cNvCxnSpPr>
          <p:nvPr/>
        </p:nvCxnSpPr>
        <p:spPr>
          <a:xfrm>
            <a:off x="6244203" y="2473037"/>
            <a:ext cx="167965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6"/>
            <a:endCxn id="21" idx="1"/>
          </p:cNvCxnSpPr>
          <p:nvPr/>
        </p:nvCxnSpPr>
        <p:spPr>
          <a:xfrm>
            <a:off x="7268335" y="2473037"/>
            <a:ext cx="167965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" idx="3"/>
            <a:endCxn id="19" idx="2"/>
          </p:cNvCxnSpPr>
          <p:nvPr/>
        </p:nvCxnSpPr>
        <p:spPr>
          <a:xfrm>
            <a:off x="7724332" y="2473037"/>
            <a:ext cx="167965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ular Callout 8"/>
          <p:cNvSpPr/>
          <p:nvPr/>
        </p:nvSpPr>
        <p:spPr>
          <a:xfrm>
            <a:off x="4860032" y="3068960"/>
            <a:ext cx="1728192" cy="432048"/>
          </a:xfrm>
          <a:prstGeom prst="wedgeRectCallout">
            <a:avLst>
              <a:gd name="adj1" fmla="val -20833"/>
              <a:gd name="adj2" fmla="val -112965"/>
            </a:avLst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클릭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6944218" y="3069208"/>
            <a:ext cx="1728192" cy="432048"/>
          </a:xfrm>
          <a:prstGeom prst="wedgeRectCallout">
            <a:avLst>
              <a:gd name="adj1" fmla="val -13597"/>
              <a:gd name="adj2" fmla="val -143716"/>
            </a:avLst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분리기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300192" y="4005064"/>
                <a:ext cx="2648277" cy="2160240"/>
              </a:xfrm>
              <a:prstGeom prst="rect">
                <a:avLst/>
              </a:prstGeom>
              <a:solidFill>
                <a:schemeClr val="accent1"/>
              </a:solidFill>
              <a:ln w="381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Marginalization is also applicable: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/>
                        <m:e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Constructing a potential of a subset (w) of all variables (v)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005064"/>
                <a:ext cx="2648277" cy="2160240"/>
              </a:xfrm>
              <a:prstGeom prst="rect">
                <a:avLst/>
              </a:prstGeom>
              <a:blipFill rotWithShape="0">
                <a:blip r:embed="rId3"/>
                <a:stretch>
                  <a:fillRect t="-278" r="-454" b="-3056"/>
                </a:stretch>
              </a:blipFill>
              <a:ln w="38100"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7711422" y="497577"/>
            <a:ext cx="115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Separator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87677" y="476620"/>
            <a:ext cx="808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Clique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Recap on Probability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Absorption in Clique Graph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 smtClean="0"/>
                  <a:t>Only applicable to the tree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structure of clique graph</a:t>
                </a:r>
              </a:p>
              <a:p>
                <a:r>
                  <a:rPr lang="en-US" altLang="ko-KR" dirty="0" smtClean="0"/>
                  <a:t>Let’s assume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How to find out the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ko-KR" dirty="0" smtClean="0"/>
                  <a:t>s and the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dirty="0" smtClean="0"/>
                  <a:t>s?</a:t>
                </a:r>
              </a:p>
              <a:p>
                <a:pPr lvl="2"/>
                <a:r>
                  <a:rPr lang="en-US" altLang="ko-KR" dirty="0" smtClean="0"/>
                  <a:t>When the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ko-KR" dirty="0" smtClean="0"/>
                  <a:t>s change by the observations: P(A,B)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P(A=1,B)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A single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change can result in the change of multiple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ko-KR" dirty="0" smtClean="0"/>
                  <a:t>s</a:t>
                </a:r>
              </a:p>
              <a:p>
                <a:pPr lvl="2"/>
                <a:r>
                  <a:rPr lang="en-US" altLang="ko-KR" dirty="0" smtClean="0"/>
                  <a:t>The effect of the observation propagates through the clique graph</a:t>
                </a:r>
              </a:p>
              <a:p>
                <a:pPr lvl="2"/>
                <a:r>
                  <a:rPr lang="en-US" altLang="ko-KR" dirty="0" smtClean="0"/>
                  <a:t>Belief propagation!</a:t>
                </a:r>
              </a:p>
              <a:p>
                <a:r>
                  <a:rPr lang="en-US" altLang="ko-KR" dirty="0" smtClean="0"/>
                  <a:t>How to propagate the belief?</a:t>
                </a:r>
              </a:p>
              <a:p>
                <a:pPr lvl="1"/>
                <a:r>
                  <a:rPr lang="en-US" altLang="ko-KR" dirty="0" smtClean="0"/>
                  <a:t>Absorption (update) rule</a:t>
                </a:r>
              </a:p>
              <a:p>
                <a:pPr lvl="1"/>
                <a:r>
                  <a:rPr lang="en-US" altLang="ko-KR" dirty="0" smtClean="0"/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,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, and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Define the update rule for separators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Define the update rule for cliques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859" b="-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044722" y="1425388"/>
            <a:ext cx="576064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124842" y="1425388"/>
            <a:ext cx="576064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04962" y="1434129"/>
            <a:ext cx="576064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285082" y="1434129"/>
            <a:ext cx="576064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5" idx="6"/>
          </p:cNvCxnSpPr>
          <p:nvPr/>
        </p:nvCxnSpPr>
        <p:spPr>
          <a:xfrm flipH="1">
            <a:off x="5620786" y="1691716"/>
            <a:ext cx="5040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6" idx="6"/>
          </p:cNvCxnSpPr>
          <p:nvPr/>
        </p:nvCxnSpPr>
        <p:spPr>
          <a:xfrm flipH="1" flipV="1">
            <a:off x="6700906" y="1691716"/>
            <a:ext cx="504056" cy="8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7" idx="6"/>
          </p:cNvCxnSpPr>
          <p:nvPr/>
        </p:nvCxnSpPr>
        <p:spPr>
          <a:xfrm flipH="1">
            <a:off x="7781026" y="1700457"/>
            <a:ext cx="5040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44721" y="2298225"/>
            <a:ext cx="856167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A,B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24850" y="2298225"/>
            <a:ext cx="856167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B,C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004979" y="2298225"/>
            <a:ext cx="856167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C,D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68853" y="2420537"/>
            <a:ext cx="288032" cy="288032"/>
          </a:xfrm>
          <a:prstGeom prst="rect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48982" y="2420537"/>
            <a:ext cx="288032" cy="288032"/>
          </a:xfrm>
          <a:prstGeom prst="rect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2" idx="6"/>
            <a:endCxn id="15" idx="1"/>
          </p:cNvCxnSpPr>
          <p:nvPr/>
        </p:nvCxnSpPr>
        <p:spPr>
          <a:xfrm>
            <a:off x="5900888" y="2564553"/>
            <a:ext cx="167965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3"/>
            <a:endCxn id="13" idx="2"/>
          </p:cNvCxnSpPr>
          <p:nvPr/>
        </p:nvCxnSpPr>
        <p:spPr>
          <a:xfrm>
            <a:off x="6356885" y="2564553"/>
            <a:ext cx="167965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6"/>
            <a:endCxn id="16" idx="1"/>
          </p:cNvCxnSpPr>
          <p:nvPr/>
        </p:nvCxnSpPr>
        <p:spPr>
          <a:xfrm>
            <a:off x="7381017" y="2564553"/>
            <a:ext cx="167965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3"/>
            <a:endCxn id="14" idx="2"/>
          </p:cNvCxnSpPr>
          <p:nvPr/>
        </p:nvCxnSpPr>
        <p:spPr>
          <a:xfrm>
            <a:off x="7837014" y="2564553"/>
            <a:ext cx="167965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788025" y="4437112"/>
                <a:ext cx="4073122" cy="2016224"/>
              </a:xfrm>
              <a:prstGeom prst="rect">
                <a:avLst/>
              </a:prstGeom>
              <a:solidFill>
                <a:schemeClr val="accent1"/>
              </a:solidFill>
              <a:ln w="381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Why does this work?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ko-KR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ko-KR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ko-KR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ko-KR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ko-KR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400" dirty="0" smtClean="0">
                  <a:solidFill>
                    <a:schemeClr val="bg1"/>
                  </a:solidFill>
                </a:endParaRPr>
              </a:p>
              <a:p>
                <a:pPr marL="0" lvl="1" algn="ctr"/>
                <a:r>
                  <a:rPr lang="en-US" altLang="ko-KR" sz="1400" dirty="0" smtClean="0">
                    <a:solidFill>
                      <a:schemeClr val="bg1"/>
                    </a:solidFill>
                  </a:rPr>
                  <a:t>Guarantees the local consistency </a:t>
                </a:r>
                <a:br>
                  <a:rPr lang="en-US" altLang="ko-KR" sz="1400" dirty="0" smtClean="0">
                    <a:solidFill>
                      <a:schemeClr val="bg1"/>
                    </a:solidFill>
                  </a:rPr>
                </a:br>
                <a:r>
                  <a:rPr lang="en-US" altLang="ko-KR" sz="14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 Global consistency after iterations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5" y="4437112"/>
                <a:ext cx="4073122" cy="2016224"/>
              </a:xfrm>
              <a:prstGeom prst="rect">
                <a:avLst/>
              </a:prstGeom>
              <a:blipFill rotWithShape="0">
                <a:blip r:embed="rId3"/>
                <a:stretch>
                  <a:fillRect l="-13481" t="-17507" r="-11556" b="-22552"/>
                </a:stretch>
              </a:blipFill>
              <a:ln w="38100"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976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Simple Example of Belief Propagation </a:t>
            </a:r>
            <a:r>
              <a:rPr lang="ko-KR" altLang="en-US" sz="4400" dirty="0" smtClean="0"/>
              <a:t>신뢰 전파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ko-KR" dirty="0" smtClean="0"/>
                  <a:t>Initialized the potential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Example 1. P(b)=?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Example 2. P(</a:t>
                </a:r>
                <a:r>
                  <a:rPr lang="en-US" altLang="ko-KR" dirty="0" err="1" smtClean="0"/>
                  <a:t>b|a</a:t>
                </a:r>
                <a:r>
                  <a:rPr lang="en-US" altLang="ko-KR" dirty="0" smtClean="0"/>
                  <a:t>=1,c=1)=?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∗∗∗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39" b="-2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868144" y="1628800"/>
            <a:ext cx="576064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1628800"/>
            <a:ext cx="576064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028384" y="1628800"/>
            <a:ext cx="576064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  <a:endCxn id="5" idx="6"/>
          </p:cNvCxnSpPr>
          <p:nvPr/>
        </p:nvCxnSpPr>
        <p:spPr>
          <a:xfrm flipH="1">
            <a:off x="6444208" y="1895128"/>
            <a:ext cx="5040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  <a:endCxn id="6" idx="6"/>
          </p:cNvCxnSpPr>
          <p:nvPr/>
        </p:nvCxnSpPr>
        <p:spPr>
          <a:xfrm flipH="1">
            <a:off x="7524328" y="1895128"/>
            <a:ext cx="5040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436096" y="4120480"/>
            <a:ext cx="856167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A,B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08321" y="4120480"/>
            <a:ext cx="856167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B,C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04252" y="4242792"/>
            <a:ext cx="288032" cy="288032"/>
          </a:xfrm>
          <a:prstGeom prst="rect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0" idx="6"/>
            <a:endCxn id="12" idx="1"/>
          </p:cNvCxnSpPr>
          <p:nvPr/>
        </p:nvCxnSpPr>
        <p:spPr>
          <a:xfrm>
            <a:off x="6292263" y="4386808"/>
            <a:ext cx="711989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3"/>
            <a:endCxn id="11" idx="2"/>
          </p:cNvCxnSpPr>
          <p:nvPr/>
        </p:nvCxnSpPr>
        <p:spPr>
          <a:xfrm>
            <a:off x="7292284" y="4386808"/>
            <a:ext cx="816037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981913" y="2792181"/>
            <a:ext cx="1152767" cy="369332"/>
            <a:chOff x="6004231" y="2462141"/>
            <a:chExt cx="1152767" cy="369332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6004231" y="2668172"/>
              <a:ext cx="115276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104511" y="2462141"/>
                  <a:ext cx="10318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/>
                    <a:t>1)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4511" y="2462141"/>
                  <a:ext cx="103188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325" t="-9836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7336151" y="2780928"/>
            <a:ext cx="1268297" cy="369332"/>
            <a:chOff x="7268107" y="2512070"/>
            <a:chExt cx="1268297" cy="369332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7292284" y="2708920"/>
              <a:ext cx="124412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7268107" y="2512070"/>
                  <a:ext cx="12359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/>
                    <a:t>2)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8107" y="2512070"/>
                  <a:ext cx="123597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941" t="-9836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7340116" y="3198801"/>
            <a:ext cx="1163970" cy="369332"/>
            <a:chOff x="7292285" y="2795227"/>
            <a:chExt cx="1163970" cy="369332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7292285" y="2996952"/>
              <a:ext cx="116397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7342617" y="2795227"/>
                  <a:ext cx="11136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/>
                    <a:t>3)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∗∗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617" y="2795227"/>
                  <a:ext cx="111363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372" t="-11667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5972823" y="3176407"/>
            <a:ext cx="1266684" cy="369332"/>
            <a:chOff x="6036101" y="2789892"/>
            <a:chExt cx="1266684" cy="369332"/>
          </a:xfrm>
        </p:grpSpPr>
        <p:cxnSp>
          <p:nvCxnSpPr>
            <p:cNvPr id="25" name="Straight Arrow Connector 24"/>
            <p:cNvCxnSpPr/>
            <p:nvPr/>
          </p:nvCxnSpPr>
          <p:spPr>
            <a:xfrm flipH="1">
              <a:off x="6036101" y="2996952"/>
              <a:ext cx="1184175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6046031" y="2789892"/>
                  <a:ext cx="12567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/>
                    <a:t>4)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031" y="2789892"/>
                  <a:ext cx="125675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65" t="-9836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5981913" y="3575527"/>
            <a:ext cx="1199356" cy="369332"/>
            <a:chOff x="5824880" y="3203684"/>
            <a:chExt cx="1199356" cy="369332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6008195" y="3400145"/>
              <a:ext cx="101604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824880" y="3203684"/>
                  <a:ext cx="11953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/>
                    <a:t>5)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∗∗∗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880" y="3203684"/>
                  <a:ext cx="119539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082" t="-11667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Left Brace 41"/>
          <p:cNvSpPr/>
          <p:nvPr/>
        </p:nvSpPr>
        <p:spPr>
          <a:xfrm flipH="1">
            <a:off x="4748041" y="2618414"/>
            <a:ext cx="339439" cy="1564224"/>
          </a:xfrm>
          <a:prstGeom prst="leftBrac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Left Brace 42"/>
          <p:cNvSpPr/>
          <p:nvPr/>
        </p:nvSpPr>
        <p:spPr>
          <a:xfrm>
            <a:off x="5600617" y="2618414"/>
            <a:ext cx="320127" cy="1314642"/>
          </a:xfrm>
          <a:prstGeom prst="leftBrac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Straight Arrow Connector 44"/>
          <p:cNvCxnSpPr>
            <a:stCxn id="42" idx="1"/>
          </p:cNvCxnSpPr>
          <p:nvPr/>
        </p:nvCxnSpPr>
        <p:spPr>
          <a:xfrm flipV="1">
            <a:off x="5087480" y="3284984"/>
            <a:ext cx="513137" cy="115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20778" y="213090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베이지안</a:t>
            </a:r>
            <a:r>
              <a:rPr lang="ko-KR" altLang="en-US" b="1" dirty="0" smtClean="0"/>
              <a:t> 네트워크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509938" y="461656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클릭 그래프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220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Another Example of Bayes Net.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076" y="5187363"/>
            <a:ext cx="8435280" cy="1483149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L={</a:t>
            </a:r>
            <a:r>
              <a:rPr lang="en-US" altLang="ko-KR" dirty="0" err="1" smtClean="0"/>
              <a:t>peace,war</a:t>
            </a:r>
            <a:r>
              <a:rPr lang="en-US" altLang="ko-KR" dirty="0" smtClean="0"/>
              <a:t>}, Q={peace, war}, F={</a:t>
            </a:r>
            <a:r>
              <a:rPr lang="en-US" altLang="ko-KR" dirty="0" err="1" smtClean="0"/>
              <a:t>yes,no</a:t>
            </a:r>
            <a:r>
              <a:rPr lang="en-US" altLang="ko-KR" dirty="0" smtClean="0"/>
              <a:t>},B={run, stay},</a:t>
            </a:r>
            <a:br>
              <a:rPr lang="en-US" altLang="ko-KR" dirty="0" smtClean="0"/>
            </a:br>
            <a:r>
              <a:rPr lang="en-US" altLang="ko-KR" dirty="0" smtClean="0"/>
              <a:t>G={up,0,down},S={</a:t>
            </a:r>
            <a:r>
              <a:rPr lang="en-US" altLang="ko-KR" dirty="0" err="1" smtClean="0"/>
              <a:t>yes,no</a:t>
            </a:r>
            <a:r>
              <a:rPr lang="en-US" altLang="ko-KR" dirty="0" smtClean="0"/>
              <a:t>},H={</a:t>
            </a:r>
            <a:r>
              <a:rPr lang="en-US" altLang="ko-KR" dirty="0" err="1" smtClean="0"/>
              <a:t>yes,no</a:t>
            </a:r>
            <a:r>
              <a:rPr lang="en-US" altLang="ko-KR" dirty="0" smtClean="0"/>
              <a:t>},I={</a:t>
            </a:r>
            <a:r>
              <a:rPr lang="en-US" altLang="ko-KR" dirty="0" err="1" smtClean="0"/>
              <a:t>yes,no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My clan (Q) vs. Opponent Clan (L) dispute over Goats (G)</a:t>
            </a:r>
          </a:p>
          <a:p>
            <a:r>
              <a:rPr lang="en-US" altLang="ko-KR" dirty="0" smtClean="0"/>
              <a:t>Smoke (S) lets know the opponent strategy</a:t>
            </a:r>
          </a:p>
          <a:p>
            <a:r>
              <a:rPr lang="en-US" altLang="ko-KR" dirty="0" smtClean="0"/>
              <a:t>Farming (F) and Hunting (B) are the major sources of resources</a:t>
            </a:r>
          </a:p>
          <a:p>
            <a:r>
              <a:rPr lang="en-US" altLang="ko-KR" dirty="0" smtClean="0"/>
              <a:t>Hunger (H) should be avoided, and the improvement of life quality (I) should be pursued.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3419872" y="1484784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004048" y="1484784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835696" y="2275523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19872" y="2275523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004048" y="2276872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88224" y="2275523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419872" y="3066262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170784" y="3753036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5" idx="2"/>
            <a:endCxn id="7" idx="7"/>
          </p:cNvCxnSpPr>
          <p:nvPr/>
        </p:nvCxnSpPr>
        <p:spPr>
          <a:xfrm flipH="1">
            <a:off x="2265935" y="1736812"/>
            <a:ext cx="1153937" cy="6125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8" idx="0"/>
          </p:cNvCxnSpPr>
          <p:nvPr/>
        </p:nvCxnSpPr>
        <p:spPr>
          <a:xfrm>
            <a:off x="3671900" y="1988840"/>
            <a:ext cx="0" cy="286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6"/>
            <a:endCxn id="9" idx="1"/>
          </p:cNvCxnSpPr>
          <p:nvPr/>
        </p:nvCxnSpPr>
        <p:spPr>
          <a:xfrm>
            <a:off x="3923928" y="1736812"/>
            <a:ext cx="1153937" cy="6138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8" idx="7"/>
          </p:cNvCxnSpPr>
          <p:nvPr/>
        </p:nvCxnSpPr>
        <p:spPr>
          <a:xfrm flipH="1">
            <a:off x="3850111" y="1736812"/>
            <a:ext cx="1153937" cy="6125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4"/>
            <a:endCxn id="9" idx="0"/>
          </p:cNvCxnSpPr>
          <p:nvPr/>
        </p:nvCxnSpPr>
        <p:spPr>
          <a:xfrm>
            <a:off x="5256076" y="1988840"/>
            <a:ext cx="0" cy="2880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6"/>
            <a:endCxn id="10" idx="1"/>
          </p:cNvCxnSpPr>
          <p:nvPr/>
        </p:nvCxnSpPr>
        <p:spPr>
          <a:xfrm>
            <a:off x="5508104" y="1736812"/>
            <a:ext cx="1153937" cy="6125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5"/>
            <a:endCxn id="11" idx="2"/>
          </p:cNvCxnSpPr>
          <p:nvPr/>
        </p:nvCxnSpPr>
        <p:spPr>
          <a:xfrm>
            <a:off x="2265935" y="2705762"/>
            <a:ext cx="1153937" cy="6125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4"/>
            <a:endCxn id="11" idx="0"/>
          </p:cNvCxnSpPr>
          <p:nvPr/>
        </p:nvCxnSpPr>
        <p:spPr>
          <a:xfrm>
            <a:off x="3671900" y="2779579"/>
            <a:ext cx="0" cy="286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4"/>
            <a:endCxn id="12" idx="7"/>
          </p:cNvCxnSpPr>
          <p:nvPr/>
        </p:nvCxnSpPr>
        <p:spPr>
          <a:xfrm flipH="1">
            <a:off x="4601023" y="2780928"/>
            <a:ext cx="655053" cy="1045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5"/>
            <a:endCxn id="12" idx="1"/>
          </p:cNvCxnSpPr>
          <p:nvPr/>
        </p:nvCxnSpPr>
        <p:spPr>
          <a:xfrm>
            <a:off x="3850111" y="3496501"/>
            <a:ext cx="394490" cy="3303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8951" y="129339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P(L=peace)=0.4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676663" y="1290151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P(Q=peace)=0.6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318329" y="1561837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P(S=</a:t>
            </a:r>
            <a:r>
              <a:rPr lang="en-US" altLang="ko-KR" dirty="0" err="1" smtClean="0"/>
              <a:t>y|L</a:t>
            </a:r>
            <a:r>
              <a:rPr lang="en-US" altLang="ko-KR" dirty="0" smtClean="0"/>
              <a:t>=p)=0.8</a:t>
            </a:r>
          </a:p>
          <a:p>
            <a:r>
              <a:rPr lang="en-US" altLang="ko-KR" dirty="0" smtClean="0"/>
              <a:t>P(S=</a:t>
            </a:r>
            <a:r>
              <a:rPr lang="en-US" altLang="ko-KR" dirty="0" err="1" smtClean="0"/>
              <a:t>y|L</a:t>
            </a:r>
            <a:r>
              <a:rPr lang="en-US" altLang="ko-KR" dirty="0" smtClean="0"/>
              <a:t>=w)=0.3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021" y="1692513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P(F=</a:t>
            </a:r>
            <a:r>
              <a:rPr lang="en-US" altLang="ko-KR" dirty="0" err="1" smtClean="0"/>
              <a:t>y|Q</a:t>
            </a:r>
            <a:r>
              <a:rPr lang="en-US" altLang="ko-KR" dirty="0" smtClean="0"/>
              <a:t>=p)=0.8</a:t>
            </a:r>
          </a:p>
          <a:p>
            <a:r>
              <a:rPr lang="en-US" altLang="ko-KR" dirty="0" smtClean="0"/>
              <a:t>P(F=</a:t>
            </a:r>
            <a:r>
              <a:rPr lang="en-US" altLang="ko-KR" dirty="0" err="1" smtClean="0"/>
              <a:t>y|Q</a:t>
            </a:r>
            <a:r>
              <a:rPr lang="en-US" altLang="ko-KR" dirty="0" smtClean="0"/>
              <a:t>=w)=0.1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-11436" y="2671274"/>
            <a:ext cx="22853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P(B=</a:t>
            </a:r>
            <a:r>
              <a:rPr lang="en-US" altLang="ko-KR" dirty="0" err="1" smtClean="0"/>
              <a:t>r|L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p,Q</a:t>
            </a:r>
            <a:r>
              <a:rPr lang="en-US" altLang="ko-KR" dirty="0" smtClean="0"/>
              <a:t>=p)=0.2</a:t>
            </a:r>
          </a:p>
          <a:p>
            <a:r>
              <a:rPr lang="en-US" altLang="ko-KR" dirty="0" smtClean="0"/>
              <a:t>P(B=</a:t>
            </a:r>
            <a:r>
              <a:rPr lang="en-US" altLang="ko-KR" dirty="0" err="1" smtClean="0"/>
              <a:t>r|L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p,Q</a:t>
            </a:r>
            <a:r>
              <a:rPr lang="en-US" altLang="ko-KR" dirty="0" smtClean="0"/>
              <a:t>=w)=1</a:t>
            </a:r>
          </a:p>
          <a:p>
            <a:r>
              <a:rPr lang="en-US" altLang="ko-KR" dirty="0" smtClean="0"/>
              <a:t>P(B=</a:t>
            </a:r>
            <a:r>
              <a:rPr lang="en-US" altLang="ko-KR" dirty="0" err="1" smtClean="0"/>
              <a:t>r|L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w,Q</a:t>
            </a:r>
            <a:r>
              <a:rPr lang="en-US" altLang="ko-KR" dirty="0" smtClean="0"/>
              <a:t>=p)=1</a:t>
            </a:r>
            <a:endParaRPr lang="en-US" altLang="ko-KR" dirty="0"/>
          </a:p>
          <a:p>
            <a:r>
              <a:rPr lang="en-US" altLang="ko-KR" dirty="0" smtClean="0"/>
              <a:t>P(B=</a:t>
            </a:r>
            <a:r>
              <a:rPr lang="en-US" altLang="ko-KR" dirty="0" err="1" smtClean="0"/>
              <a:t>r|L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w,Q</a:t>
            </a:r>
            <a:r>
              <a:rPr lang="en-US" altLang="ko-KR" dirty="0" smtClean="0"/>
              <a:t>=w)=1</a:t>
            </a:r>
            <a:endParaRPr lang="en-US" altLang="ko-KR" dirty="0"/>
          </a:p>
        </p:txBody>
      </p:sp>
      <p:sp>
        <p:nvSpPr>
          <p:cNvPr id="49" name="TextBox 48"/>
          <p:cNvSpPr txBox="1"/>
          <p:nvPr/>
        </p:nvSpPr>
        <p:spPr>
          <a:xfrm>
            <a:off x="6889517" y="2303632"/>
            <a:ext cx="23173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P(G=</a:t>
            </a:r>
            <a:r>
              <a:rPr lang="en-US" altLang="ko-KR" dirty="0" err="1" smtClean="0"/>
              <a:t>u|L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p,Q</a:t>
            </a:r>
            <a:r>
              <a:rPr lang="en-US" altLang="ko-KR" dirty="0" smtClean="0"/>
              <a:t>=p)=0.3</a:t>
            </a:r>
          </a:p>
          <a:p>
            <a:r>
              <a:rPr lang="en-US" altLang="ko-KR" dirty="0" smtClean="0"/>
              <a:t>P(</a:t>
            </a:r>
            <a:r>
              <a:rPr lang="en-US" altLang="ko-KR" dirty="0"/>
              <a:t>G=</a:t>
            </a:r>
            <a:r>
              <a:rPr lang="en-US" altLang="ko-KR" dirty="0" err="1"/>
              <a:t>u</a:t>
            </a:r>
            <a:r>
              <a:rPr lang="en-US" altLang="ko-KR" dirty="0" err="1" smtClean="0"/>
              <a:t>|L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p,Q</a:t>
            </a:r>
            <a:r>
              <a:rPr lang="en-US" altLang="ko-KR" dirty="0" smtClean="0"/>
              <a:t>=w)=0.8</a:t>
            </a:r>
          </a:p>
          <a:p>
            <a:r>
              <a:rPr lang="en-US" altLang="ko-KR" dirty="0" smtClean="0"/>
              <a:t>P(</a:t>
            </a:r>
            <a:r>
              <a:rPr lang="en-US" altLang="ko-KR" dirty="0"/>
              <a:t>G=</a:t>
            </a:r>
            <a:r>
              <a:rPr lang="en-US" altLang="ko-KR" dirty="0" err="1"/>
              <a:t>u</a:t>
            </a:r>
            <a:r>
              <a:rPr lang="en-US" altLang="ko-KR" dirty="0" err="1" smtClean="0"/>
              <a:t>|L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w,Q</a:t>
            </a:r>
            <a:r>
              <a:rPr lang="en-US" altLang="ko-KR" dirty="0" smtClean="0"/>
              <a:t>=p)=0.1</a:t>
            </a:r>
            <a:endParaRPr lang="en-US" altLang="ko-KR" dirty="0"/>
          </a:p>
          <a:p>
            <a:r>
              <a:rPr lang="en-US" altLang="ko-KR" dirty="0" smtClean="0"/>
              <a:t>P(</a:t>
            </a:r>
            <a:r>
              <a:rPr lang="en-US" altLang="ko-KR" dirty="0"/>
              <a:t>G=</a:t>
            </a:r>
            <a:r>
              <a:rPr lang="en-US" altLang="ko-KR" dirty="0" err="1"/>
              <a:t>u</a:t>
            </a:r>
            <a:r>
              <a:rPr lang="en-US" altLang="ko-KR" dirty="0" err="1" smtClean="0"/>
              <a:t>|L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w,Q</a:t>
            </a:r>
            <a:r>
              <a:rPr lang="en-US" altLang="ko-KR" dirty="0" smtClean="0"/>
              <a:t>=w)=0.2</a:t>
            </a:r>
          </a:p>
          <a:p>
            <a:r>
              <a:rPr lang="en-US" altLang="ko-KR" dirty="0" smtClean="0"/>
              <a:t>P(G=0|L=</a:t>
            </a:r>
            <a:r>
              <a:rPr lang="en-US" altLang="ko-KR" dirty="0" err="1" smtClean="0"/>
              <a:t>p,Q</a:t>
            </a:r>
            <a:r>
              <a:rPr lang="en-US" altLang="ko-KR" dirty="0" smtClean="0"/>
              <a:t>=p</a:t>
            </a:r>
            <a:r>
              <a:rPr lang="en-US" altLang="ko-KR" dirty="0"/>
              <a:t>)=</a:t>
            </a:r>
            <a:r>
              <a:rPr lang="en-US" altLang="ko-KR" dirty="0" smtClean="0"/>
              <a:t>0.6</a:t>
            </a:r>
            <a:endParaRPr lang="en-US" altLang="ko-KR" dirty="0"/>
          </a:p>
          <a:p>
            <a:r>
              <a:rPr lang="en-US" altLang="ko-KR" dirty="0" smtClean="0"/>
              <a:t>P(G=0|L=</a:t>
            </a:r>
            <a:r>
              <a:rPr lang="en-US" altLang="ko-KR" dirty="0" err="1" smtClean="0"/>
              <a:t>p,Q</a:t>
            </a:r>
            <a:r>
              <a:rPr lang="en-US" altLang="ko-KR" dirty="0" smtClean="0"/>
              <a:t>=w)=0.1</a:t>
            </a:r>
            <a:endParaRPr lang="en-US" altLang="ko-KR" dirty="0"/>
          </a:p>
          <a:p>
            <a:r>
              <a:rPr lang="en-US" altLang="ko-KR" dirty="0" smtClean="0"/>
              <a:t>P(G=0|L=</a:t>
            </a:r>
            <a:r>
              <a:rPr lang="en-US" altLang="ko-KR" dirty="0" err="1" smtClean="0"/>
              <a:t>w,Q</a:t>
            </a:r>
            <a:r>
              <a:rPr lang="en-US" altLang="ko-KR" dirty="0" smtClean="0"/>
              <a:t>=p)=0.2</a:t>
            </a:r>
            <a:endParaRPr lang="en-US" altLang="ko-KR" dirty="0"/>
          </a:p>
          <a:p>
            <a:r>
              <a:rPr lang="en-US" altLang="ko-KR" dirty="0" smtClean="0"/>
              <a:t>P(G=0|L=</a:t>
            </a:r>
            <a:r>
              <a:rPr lang="en-US" altLang="ko-KR" dirty="0" err="1" smtClean="0"/>
              <a:t>w,Q</a:t>
            </a:r>
            <a:r>
              <a:rPr lang="en-US" altLang="ko-KR" dirty="0" smtClean="0"/>
              <a:t>=w)=0.2</a:t>
            </a:r>
            <a:endParaRPr lang="en-US" altLang="ko-KR" dirty="0"/>
          </a:p>
        </p:txBody>
      </p:sp>
      <p:sp>
        <p:nvSpPr>
          <p:cNvPr id="50" name="TextBox 49"/>
          <p:cNvSpPr txBox="1"/>
          <p:nvPr/>
        </p:nvSpPr>
        <p:spPr>
          <a:xfrm>
            <a:off x="-11436" y="3885207"/>
            <a:ext cx="2199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P(H=</a:t>
            </a:r>
            <a:r>
              <a:rPr lang="en-US" altLang="ko-KR" dirty="0" err="1" smtClean="0"/>
              <a:t>y|B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r,F</a:t>
            </a:r>
            <a:r>
              <a:rPr lang="en-US" altLang="ko-KR" dirty="0" smtClean="0"/>
              <a:t>=y)=0.4</a:t>
            </a:r>
          </a:p>
          <a:p>
            <a:r>
              <a:rPr lang="en-US" altLang="ko-KR" dirty="0" smtClean="0"/>
              <a:t>P(H=</a:t>
            </a:r>
            <a:r>
              <a:rPr lang="en-US" altLang="ko-KR" dirty="0" err="1" smtClean="0"/>
              <a:t>y|B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r,F</a:t>
            </a:r>
            <a:r>
              <a:rPr lang="en-US" altLang="ko-KR" dirty="0" smtClean="0"/>
              <a:t>=n)=1</a:t>
            </a:r>
          </a:p>
          <a:p>
            <a:r>
              <a:rPr lang="en-US" altLang="ko-KR" dirty="0" smtClean="0"/>
              <a:t>P(H=</a:t>
            </a:r>
            <a:r>
              <a:rPr lang="en-US" altLang="ko-KR" dirty="0" err="1" smtClean="0"/>
              <a:t>y|B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s,F</a:t>
            </a:r>
            <a:r>
              <a:rPr lang="en-US" altLang="ko-KR" dirty="0" smtClean="0"/>
              <a:t>=n)=0.5</a:t>
            </a:r>
            <a:endParaRPr lang="en-US" altLang="ko-KR" dirty="0"/>
          </a:p>
          <a:p>
            <a:r>
              <a:rPr lang="en-US" altLang="ko-KR" dirty="0" smtClean="0"/>
              <a:t>P(H=</a:t>
            </a:r>
            <a:r>
              <a:rPr lang="en-US" altLang="ko-KR" dirty="0" err="1" smtClean="0"/>
              <a:t>y|B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s,F</a:t>
            </a:r>
            <a:r>
              <a:rPr lang="en-US" altLang="ko-KR" dirty="0" smtClean="0"/>
              <a:t>=y)=0.1</a:t>
            </a:r>
            <a:endParaRPr lang="en-US" altLang="ko-KR" dirty="0"/>
          </a:p>
        </p:txBody>
      </p:sp>
      <p:sp>
        <p:nvSpPr>
          <p:cNvPr id="51" name="TextBox 50"/>
          <p:cNvSpPr txBox="1"/>
          <p:nvPr/>
        </p:nvSpPr>
        <p:spPr>
          <a:xfrm>
            <a:off x="4591802" y="3303890"/>
            <a:ext cx="21804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P(I=</a:t>
            </a:r>
            <a:r>
              <a:rPr lang="en-US" altLang="ko-KR" dirty="0" err="1" smtClean="0"/>
              <a:t>y|G</a:t>
            </a:r>
            <a:r>
              <a:rPr lang="en-US" altLang="ko-KR" dirty="0" smtClean="0"/>
              <a:t>=0,H=y)=0</a:t>
            </a:r>
          </a:p>
          <a:p>
            <a:r>
              <a:rPr lang="en-US" altLang="ko-KR" dirty="0" smtClean="0"/>
              <a:t>P(I=</a:t>
            </a:r>
            <a:r>
              <a:rPr lang="en-US" altLang="ko-KR" dirty="0" err="1" smtClean="0"/>
              <a:t>y|G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d,H</a:t>
            </a:r>
            <a:r>
              <a:rPr lang="en-US" altLang="ko-KR" dirty="0" smtClean="0"/>
              <a:t>=y</a:t>
            </a:r>
            <a:r>
              <a:rPr lang="en-US" altLang="ko-KR" dirty="0"/>
              <a:t>)=</a:t>
            </a:r>
            <a:r>
              <a:rPr lang="en-US" altLang="ko-KR" dirty="0" smtClean="0"/>
              <a:t>0</a:t>
            </a:r>
          </a:p>
          <a:p>
            <a:r>
              <a:rPr lang="en-US" altLang="ko-KR" dirty="0" smtClean="0"/>
              <a:t>P(I=</a:t>
            </a:r>
            <a:r>
              <a:rPr lang="en-US" altLang="ko-KR" dirty="0" err="1" smtClean="0"/>
              <a:t>y|G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u,H</a:t>
            </a:r>
            <a:r>
              <a:rPr lang="en-US" altLang="ko-KR" dirty="0" smtClean="0"/>
              <a:t>=y</a:t>
            </a:r>
            <a:r>
              <a:rPr lang="en-US" altLang="ko-KR" dirty="0"/>
              <a:t>)=0</a:t>
            </a:r>
          </a:p>
          <a:p>
            <a:r>
              <a:rPr lang="en-US" altLang="ko-KR" dirty="0" smtClean="0"/>
              <a:t>P(I=</a:t>
            </a:r>
            <a:r>
              <a:rPr lang="en-US" altLang="ko-KR" dirty="0" err="1" smtClean="0"/>
              <a:t>y|G</a:t>
            </a:r>
            <a:r>
              <a:rPr lang="en-US" altLang="ko-KR" dirty="0" smtClean="0"/>
              <a:t>=0,H=n)=0.3</a:t>
            </a:r>
            <a:endParaRPr lang="en-US" altLang="ko-KR" dirty="0"/>
          </a:p>
          <a:p>
            <a:r>
              <a:rPr lang="en-US" altLang="ko-KR" dirty="0" smtClean="0"/>
              <a:t>P(I=</a:t>
            </a:r>
            <a:r>
              <a:rPr lang="en-US" altLang="ko-KR" dirty="0" err="1" smtClean="0"/>
              <a:t>y|G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d,H</a:t>
            </a:r>
            <a:r>
              <a:rPr lang="en-US" altLang="ko-KR" dirty="0" smtClean="0"/>
              <a:t>=n)=0.1</a:t>
            </a:r>
            <a:endParaRPr lang="en-US" altLang="ko-KR" dirty="0"/>
          </a:p>
          <a:p>
            <a:r>
              <a:rPr lang="en-US" altLang="ko-KR" dirty="0" smtClean="0"/>
              <a:t>P(I=</a:t>
            </a:r>
            <a:r>
              <a:rPr lang="en-US" altLang="ko-KR" dirty="0" err="1" smtClean="0"/>
              <a:t>y|G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u,H</a:t>
            </a:r>
            <a:r>
              <a:rPr lang="en-US" altLang="ko-KR" dirty="0" smtClean="0"/>
              <a:t>=n)=1</a:t>
            </a:r>
            <a:endParaRPr lang="en-US" altLang="ko-KR" dirty="0"/>
          </a:p>
        </p:txBody>
      </p:sp>
      <p:sp>
        <p:nvSpPr>
          <p:cNvPr id="52" name="Rectangle 51"/>
          <p:cNvSpPr/>
          <p:nvPr/>
        </p:nvSpPr>
        <p:spPr>
          <a:xfrm>
            <a:off x="6228184" y="5020991"/>
            <a:ext cx="2853407" cy="1213083"/>
          </a:xfrm>
          <a:prstGeom prst="rect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Given that 1) my clan is in war, 2) goat gain is steady, and 3) farming goes on, will I face hunger?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99" y="250871"/>
            <a:ext cx="8435280" cy="1138138"/>
          </a:xfrm>
        </p:spPr>
        <p:txBody>
          <a:bodyPr/>
          <a:lstStyle/>
          <a:p>
            <a:r>
              <a:rPr lang="en-US" altLang="ko-KR" dirty="0" smtClean="0"/>
              <a:t>Moralization and </a:t>
            </a:r>
            <a:r>
              <a:rPr lang="en-US" altLang="ko-KR" dirty="0"/>
              <a:t>Triangulation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84126"/>
            <a:ext cx="8435280" cy="1541217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Moralization</a:t>
            </a:r>
          </a:p>
          <a:p>
            <a:pPr lvl="1"/>
            <a:r>
              <a:rPr lang="en-US" altLang="ko-KR" dirty="0" smtClean="0"/>
              <a:t>Marry the parents</a:t>
            </a:r>
          </a:p>
          <a:p>
            <a:pPr lvl="1"/>
            <a:r>
              <a:rPr lang="en-US" altLang="ko-KR" dirty="0" smtClean="0"/>
              <a:t>Drop the directionality</a:t>
            </a:r>
          </a:p>
          <a:p>
            <a:r>
              <a:rPr lang="en-US" altLang="ko-KR" dirty="0" smtClean="0"/>
              <a:t>Triangulation </a:t>
            </a:r>
            <a:r>
              <a:rPr lang="ko-KR" altLang="en-US" dirty="0" smtClean="0"/>
              <a:t>삼각화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Add a chord link for a loop whose length is over four</a:t>
            </a:r>
          </a:p>
          <a:p>
            <a:pPr lvl="1"/>
            <a:r>
              <a:rPr lang="en-US" altLang="ko-KR" dirty="0" smtClean="0"/>
              <a:t>Chord: a link joining two non-consecutive nodes of a loop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691680" y="1844824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71800" y="1844824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3568" y="2563555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91680" y="2563555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771800" y="2564904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79912" y="2563555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91680" y="3284984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26568" y="3861048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5" idx="2"/>
            <a:endCxn id="7" idx="7"/>
          </p:cNvCxnSpPr>
          <p:nvPr/>
        </p:nvCxnSpPr>
        <p:spPr>
          <a:xfrm flipH="1">
            <a:off x="1113807" y="2096852"/>
            <a:ext cx="577873" cy="54052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1943708" y="2348880"/>
            <a:ext cx="0" cy="21467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9" idx="1"/>
          </p:cNvCxnSpPr>
          <p:nvPr/>
        </p:nvCxnSpPr>
        <p:spPr>
          <a:xfrm>
            <a:off x="2195736" y="2096852"/>
            <a:ext cx="649881" cy="54186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7"/>
          </p:cNvCxnSpPr>
          <p:nvPr/>
        </p:nvCxnSpPr>
        <p:spPr>
          <a:xfrm flipH="1">
            <a:off x="2121919" y="2096852"/>
            <a:ext cx="649881" cy="54052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9" idx="0"/>
          </p:cNvCxnSpPr>
          <p:nvPr/>
        </p:nvCxnSpPr>
        <p:spPr>
          <a:xfrm>
            <a:off x="3023828" y="2348880"/>
            <a:ext cx="0" cy="216024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10" idx="1"/>
          </p:cNvCxnSpPr>
          <p:nvPr/>
        </p:nvCxnSpPr>
        <p:spPr>
          <a:xfrm>
            <a:off x="3275856" y="2096852"/>
            <a:ext cx="577873" cy="54052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11" idx="2"/>
          </p:cNvCxnSpPr>
          <p:nvPr/>
        </p:nvCxnSpPr>
        <p:spPr>
          <a:xfrm>
            <a:off x="1113807" y="2993794"/>
            <a:ext cx="577873" cy="543218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11" idx="0"/>
          </p:cNvCxnSpPr>
          <p:nvPr/>
        </p:nvCxnSpPr>
        <p:spPr>
          <a:xfrm>
            <a:off x="1943708" y="3067611"/>
            <a:ext cx="0" cy="217373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12" idx="7"/>
          </p:cNvCxnSpPr>
          <p:nvPr/>
        </p:nvCxnSpPr>
        <p:spPr>
          <a:xfrm flipH="1">
            <a:off x="2656807" y="3068960"/>
            <a:ext cx="367021" cy="86590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5"/>
            <a:endCxn id="12" idx="1"/>
          </p:cNvCxnSpPr>
          <p:nvPr/>
        </p:nvCxnSpPr>
        <p:spPr>
          <a:xfrm>
            <a:off x="2121919" y="3715223"/>
            <a:ext cx="178466" cy="21964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7308304" y="172138"/>
            <a:ext cx="1692454" cy="1258791"/>
            <a:chOff x="4895770" y="1954185"/>
            <a:chExt cx="3600400" cy="2520280"/>
          </a:xfrm>
        </p:grpSpPr>
        <p:sp>
          <p:nvSpPr>
            <p:cNvPr id="23" name="Oval 22"/>
            <p:cNvSpPr/>
            <p:nvPr/>
          </p:nvSpPr>
          <p:spPr>
            <a:xfrm>
              <a:off x="5903882" y="1954185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Q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984002" y="1954185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895770" y="26729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903882" y="26729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B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984002" y="2674265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G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992114" y="26729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903882" y="3394345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H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438770" y="3970409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23" idx="2"/>
              <a:endCxn id="25" idx="7"/>
            </p:cNvCxnSpPr>
            <p:nvPr/>
          </p:nvCxnSpPr>
          <p:spPr>
            <a:xfrm flipH="1">
              <a:off x="5326009" y="2206213"/>
              <a:ext cx="577873" cy="5405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3" idx="4"/>
              <a:endCxn id="26" idx="0"/>
            </p:cNvCxnSpPr>
            <p:nvPr/>
          </p:nvCxnSpPr>
          <p:spPr>
            <a:xfrm>
              <a:off x="6155910" y="2458241"/>
              <a:ext cx="0" cy="2146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6"/>
              <a:endCxn id="27" idx="1"/>
            </p:cNvCxnSpPr>
            <p:nvPr/>
          </p:nvCxnSpPr>
          <p:spPr>
            <a:xfrm>
              <a:off x="6407938" y="2206213"/>
              <a:ext cx="649881" cy="5418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4" idx="2"/>
              <a:endCxn id="26" idx="7"/>
            </p:cNvCxnSpPr>
            <p:nvPr/>
          </p:nvCxnSpPr>
          <p:spPr>
            <a:xfrm flipH="1">
              <a:off x="6334121" y="2206213"/>
              <a:ext cx="649881" cy="5405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4"/>
              <a:endCxn id="27" idx="0"/>
            </p:cNvCxnSpPr>
            <p:nvPr/>
          </p:nvCxnSpPr>
          <p:spPr>
            <a:xfrm>
              <a:off x="7236030" y="2458241"/>
              <a:ext cx="0" cy="21602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6"/>
              <a:endCxn id="28" idx="1"/>
            </p:cNvCxnSpPr>
            <p:nvPr/>
          </p:nvCxnSpPr>
          <p:spPr>
            <a:xfrm>
              <a:off x="7488058" y="2206213"/>
              <a:ext cx="577873" cy="5405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5" idx="5"/>
              <a:endCxn id="29" idx="2"/>
            </p:cNvCxnSpPr>
            <p:nvPr/>
          </p:nvCxnSpPr>
          <p:spPr>
            <a:xfrm>
              <a:off x="5326009" y="3103155"/>
              <a:ext cx="577873" cy="5432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6" idx="4"/>
              <a:endCxn id="29" idx="0"/>
            </p:cNvCxnSpPr>
            <p:nvPr/>
          </p:nvCxnSpPr>
          <p:spPr>
            <a:xfrm>
              <a:off x="6155910" y="3176972"/>
              <a:ext cx="0" cy="21737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7" idx="4"/>
              <a:endCxn id="30" idx="7"/>
            </p:cNvCxnSpPr>
            <p:nvPr/>
          </p:nvCxnSpPr>
          <p:spPr>
            <a:xfrm flipH="1">
              <a:off x="6869009" y="3178321"/>
              <a:ext cx="367021" cy="86590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9" idx="5"/>
              <a:endCxn id="30" idx="1"/>
            </p:cNvCxnSpPr>
            <p:nvPr/>
          </p:nvCxnSpPr>
          <p:spPr>
            <a:xfrm>
              <a:off x="6334121" y="3824584"/>
              <a:ext cx="178466" cy="21964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>
            <a:stCxn id="6" idx="2"/>
            <a:endCxn id="5" idx="6"/>
          </p:cNvCxnSpPr>
          <p:nvPr/>
        </p:nvCxnSpPr>
        <p:spPr>
          <a:xfrm flipH="1">
            <a:off x="2195736" y="2096852"/>
            <a:ext cx="576064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2"/>
            <a:endCxn id="7" idx="6"/>
          </p:cNvCxnSpPr>
          <p:nvPr/>
        </p:nvCxnSpPr>
        <p:spPr>
          <a:xfrm flipH="1">
            <a:off x="1187624" y="2815583"/>
            <a:ext cx="504056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3"/>
            <a:endCxn id="11" idx="6"/>
          </p:cNvCxnSpPr>
          <p:nvPr/>
        </p:nvCxnSpPr>
        <p:spPr>
          <a:xfrm flipH="1">
            <a:off x="2195736" y="2995143"/>
            <a:ext cx="649881" cy="541869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068139" y="1844824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148259" y="1844824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060027" y="2563555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6068139" y="2563555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7148259" y="2564904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8156371" y="2563555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068139" y="3284984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603027" y="3861048"/>
            <a:ext cx="504056" cy="5040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stCxn id="56" idx="2"/>
            <a:endCxn id="58" idx="7"/>
          </p:cNvCxnSpPr>
          <p:nvPr/>
        </p:nvCxnSpPr>
        <p:spPr>
          <a:xfrm flipH="1">
            <a:off x="5490266" y="2096852"/>
            <a:ext cx="577873" cy="54052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4"/>
            <a:endCxn id="59" idx="0"/>
          </p:cNvCxnSpPr>
          <p:nvPr/>
        </p:nvCxnSpPr>
        <p:spPr>
          <a:xfrm>
            <a:off x="6320167" y="2348880"/>
            <a:ext cx="0" cy="21467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6"/>
            <a:endCxn id="60" idx="1"/>
          </p:cNvCxnSpPr>
          <p:nvPr/>
        </p:nvCxnSpPr>
        <p:spPr>
          <a:xfrm>
            <a:off x="6572195" y="2096852"/>
            <a:ext cx="649881" cy="54186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2"/>
            <a:endCxn id="59" idx="7"/>
          </p:cNvCxnSpPr>
          <p:nvPr/>
        </p:nvCxnSpPr>
        <p:spPr>
          <a:xfrm flipH="1">
            <a:off x="6498378" y="2096852"/>
            <a:ext cx="649881" cy="54052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4"/>
            <a:endCxn id="60" idx="0"/>
          </p:cNvCxnSpPr>
          <p:nvPr/>
        </p:nvCxnSpPr>
        <p:spPr>
          <a:xfrm>
            <a:off x="7400287" y="2348880"/>
            <a:ext cx="0" cy="216024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7" idx="6"/>
            <a:endCxn id="61" idx="1"/>
          </p:cNvCxnSpPr>
          <p:nvPr/>
        </p:nvCxnSpPr>
        <p:spPr>
          <a:xfrm>
            <a:off x="7652315" y="2096852"/>
            <a:ext cx="577873" cy="54052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5"/>
            <a:endCxn id="62" idx="2"/>
          </p:cNvCxnSpPr>
          <p:nvPr/>
        </p:nvCxnSpPr>
        <p:spPr>
          <a:xfrm>
            <a:off x="5490266" y="2993794"/>
            <a:ext cx="577873" cy="543218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9" idx="4"/>
            <a:endCxn id="62" idx="0"/>
          </p:cNvCxnSpPr>
          <p:nvPr/>
        </p:nvCxnSpPr>
        <p:spPr>
          <a:xfrm>
            <a:off x="6320167" y="3067611"/>
            <a:ext cx="0" cy="217373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0" idx="4"/>
            <a:endCxn id="63" idx="7"/>
          </p:cNvCxnSpPr>
          <p:nvPr/>
        </p:nvCxnSpPr>
        <p:spPr>
          <a:xfrm flipH="1">
            <a:off x="7033266" y="3068960"/>
            <a:ext cx="367021" cy="86590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63" idx="1"/>
          </p:cNvCxnSpPr>
          <p:nvPr/>
        </p:nvCxnSpPr>
        <p:spPr>
          <a:xfrm>
            <a:off x="6498378" y="3715223"/>
            <a:ext cx="178466" cy="21964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2"/>
            <a:endCxn id="56" idx="6"/>
          </p:cNvCxnSpPr>
          <p:nvPr/>
        </p:nvCxnSpPr>
        <p:spPr>
          <a:xfrm flipH="1">
            <a:off x="6572195" y="2096852"/>
            <a:ext cx="57606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9" idx="2"/>
            <a:endCxn id="58" idx="6"/>
          </p:cNvCxnSpPr>
          <p:nvPr/>
        </p:nvCxnSpPr>
        <p:spPr>
          <a:xfrm flipH="1">
            <a:off x="5564083" y="2815583"/>
            <a:ext cx="504056" cy="0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0" idx="3"/>
            <a:endCxn id="62" idx="6"/>
          </p:cNvCxnSpPr>
          <p:nvPr/>
        </p:nvCxnSpPr>
        <p:spPr>
          <a:xfrm flipH="1">
            <a:off x="6572195" y="2995143"/>
            <a:ext cx="649881" cy="541869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0" idx="2"/>
            <a:endCxn id="59" idx="6"/>
          </p:cNvCxnSpPr>
          <p:nvPr/>
        </p:nvCxnSpPr>
        <p:spPr>
          <a:xfrm flipH="1" flipV="1">
            <a:off x="6572195" y="2815583"/>
            <a:ext cx="576064" cy="1349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>
            <a:off x="6494585" y="2289908"/>
            <a:ext cx="422163" cy="1103088"/>
          </a:xfrm>
          <a:custGeom>
            <a:avLst/>
            <a:gdLst>
              <a:gd name="connsiteX0" fmla="*/ 0 w 422163"/>
              <a:gd name="connsiteY0" fmla="*/ 0 h 1039446"/>
              <a:gd name="connsiteX1" fmla="*/ 422030 w 422163"/>
              <a:gd name="connsiteY1" fmla="*/ 398584 h 1039446"/>
              <a:gd name="connsiteX2" fmla="*/ 46892 w 422163"/>
              <a:gd name="connsiteY2" fmla="*/ 1039446 h 103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163" h="1039446">
                <a:moveTo>
                  <a:pt x="0" y="0"/>
                </a:moveTo>
                <a:cubicBezTo>
                  <a:pt x="207107" y="112671"/>
                  <a:pt x="414215" y="225343"/>
                  <a:pt x="422030" y="398584"/>
                </a:cubicBezTo>
                <a:cubicBezTo>
                  <a:pt x="429845" y="571825"/>
                  <a:pt x="91179" y="961292"/>
                  <a:pt x="46892" y="1039446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1403648" y="4426456"/>
            <a:ext cx="221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Moralized Network</a:t>
            </a:r>
            <a:endParaRPr lang="ko-KR" alt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592627" y="4428070"/>
            <a:ext cx="252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Triangulated Network</a:t>
            </a:r>
            <a:endParaRPr lang="ko-KR" altLang="en-US" b="1" dirty="0"/>
          </a:p>
        </p:txBody>
      </p:sp>
      <p:sp>
        <p:nvSpPr>
          <p:cNvPr id="88" name="Rectangular Callout 87"/>
          <p:cNvSpPr/>
          <p:nvPr/>
        </p:nvSpPr>
        <p:spPr>
          <a:xfrm>
            <a:off x="5816111" y="5028806"/>
            <a:ext cx="2355770" cy="1070618"/>
          </a:xfrm>
          <a:prstGeom prst="wedgeRectCallout">
            <a:avLst>
              <a:gd name="adj1" fmla="val -6236"/>
              <a:gd name="adj2" fmla="val -77976"/>
            </a:avLst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Loop: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BHGQ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LBHGL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and one more?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84" y="251855"/>
            <a:ext cx="8435280" cy="1138138"/>
          </a:xfrm>
        </p:spPr>
        <p:txBody>
          <a:bodyPr/>
          <a:lstStyle/>
          <a:p>
            <a:r>
              <a:rPr lang="en-US" altLang="ko-KR" dirty="0" smtClean="0"/>
              <a:t>Clique Graph and Junction Tree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79833"/>
            <a:ext cx="8435280" cy="1940974"/>
          </a:xfrm>
        </p:spPr>
        <p:txBody>
          <a:bodyPr numCol="2">
            <a:normAutofit fontScale="70000" lnSpcReduction="20000"/>
          </a:bodyPr>
          <a:lstStyle/>
          <a:p>
            <a:r>
              <a:rPr lang="en-US" altLang="ko-KR" dirty="0" smtClean="0"/>
              <a:t>Clique graph</a:t>
            </a:r>
          </a:p>
          <a:p>
            <a:pPr lvl="1"/>
            <a:r>
              <a:rPr lang="en-US" altLang="ko-KR" dirty="0" smtClean="0"/>
              <a:t>Clique</a:t>
            </a:r>
          </a:p>
          <a:p>
            <a:pPr lvl="2"/>
            <a:r>
              <a:rPr lang="en-US" altLang="ko-KR" dirty="0" smtClean="0"/>
              <a:t>Maximal cliques in the </a:t>
            </a:r>
            <a:br>
              <a:rPr lang="en-US" altLang="ko-KR" dirty="0" smtClean="0"/>
            </a:br>
            <a:r>
              <a:rPr lang="en-US" altLang="ko-KR" dirty="0" smtClean="0"/>
              <a:t>triangulated network</a:t>
            </a:r>
          </a:p>
          <a:p>
            <a:pPr lvl="1"/>
            <a:r>
              <a:rPr lang="en-US" altLang="ko-KR" dirty="0" smtClean="0"/>
              <a:t>Separator</a:t>
            </a:r>
          </a:p>
          <a:p>
            <a:pPr lvl="2"/>
            <a:r>
              <a:rPr lang="en-US" altLang="ko-KR" dirty="0" smtClean="0"/>
              <a:t>Intersecting nodes of two </a:t>
            </a:r>
            <a:br>
              <a:rPr lang="en-US" altLang="ko-KR" dirty="0" smtClean="0"/>
            </a:br>
            <a:r>
              <a:rPr lang="en-US" altLang="ko-KR" dirty="0" smtClean="0"/>
              <a:t>identified cliques in the triangulated network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Junction Tree</a:t>
            </a:r>
          </a:p>
          <a:p>
            <a:pPr lvl="1"/>
            <a:r>
              <a:rPr lang="en-US" altLang="ko-KR" dirty="0" smtClean="0"/>
              <a:t>Sub-graph of clique graph</a:t>
            </a:r>
          </a:p>
          <a:p>
            <a:pPr lvl="1"/>
            <a:r>
              <a:rPr lang="en-US" altLang="ko-KR" dirty="0" smtClean="0"/>
              <a:t>Tree structured</a:t>
            </a:r>
          </a:p>
          <a:p>
            <a:pPr lvl="1"/>
            <a:r>
              <a:rPr lang="en-US" altLang="ko-KR" dirty="0" smtClean="0"/>
              <a:t>Contains all nodes in clique graph</a:t>
            </a:r>
          </a:p>
          <a:p>
            <a:pPr lvl="1"/>
            <a:r>
              <a:rPr lang="en-US" altLang="ko-KR" dirty="0" smtClean="0"/>
              <a:t>Weight of an edge in the clique graph == # of random variables associated with the edge</a:t>
            </a:r>
          </a:p>
          <a:p>
            <a:pPr lvl="1"/>
            <a:r>
              <a:rPr lang="en-US" altLang="ko-KR" dirty="0" smtClean="0"/>
              <a:t>Maximum weight spanning tree == junction tree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34</a:t>
            </a:fld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116882" y="116632"/>
            <a:ext cx="2007858" cy="1693792"/>
            <a:chOff x="4651271" y="1844824"/>
            <a:chExt cx="4407570" cy="3156880"/>
          </a:xfrm>
        </p:grpSpPr>
        <p:sp>
          <p:nvSpPr>
            <p:cNvPr id="5" name="Oval 4"/>
            <p:cNvSpPr/>
            <p:nvPr/>
          </p:nvSpPr>
          <p:spPr>
            <a:xfrm>
              <a:off x="6068139" y="1844824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Q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148259" y="1844824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L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060027" y="2563555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F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068139" y="2563555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B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148259" y="2564904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G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156371" y="2563555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S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068139" y="3284984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H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603027" y="3861048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I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2"/>
              <a:endCxn id="7" idx="7"/>
            </p:cNvCxnSpPr>
            <p:nvPr/>
          </p:nvCxnSpPr>
          <p:spPr>
            <a:xfrm flipH="1">
              <a:off x="5490266" y="2096852"/>
              <a:ext cx="577873" cy="54052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4"/>
              <a:endCxn id="8" idx="0"/>
            </p:cNvCxnSpPr>
            <p:nvPr/>
          </p:nvCxnSpPr>
          <p:spPr>
            <a:xfrm>
              <a:off x="6320167" y="2348880"/>
              <a:ext cx="0" cy="214675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9" idx="1"/>
            </p:cNvCxnSpPr>
            <p:nvPr/>
          </p:nvCxnSpPr>
          <p:spPr>
            <a:xfrm>
              <a:off x="6572195" y="2096852"/>
              <a:ext cx="649881" cy="541869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2"/>
              <a:endCxn id="8" idx="7"/>
            </p:cNvCxnSpPr>
            <p:nvPr/>
          </p:nvCxnSpPr>
          <p:spPr>
            <a:xfrm flipH="1">
              <a:off x="6498378" y="2096852"/>
              <a:ext cx="649881" cy="54052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4"/>
              <a:endCxn id="9" idx="0"/>
            </p:cNvCxnSpPr>
            <p:nvPr/>
          </p:nvCxnSpPr>
          <p:spPr>
            <a:xfrm>
              <a:off x="7400287" y="2348880"/>
              <a:ext cx="0" cy="216024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6"/>
              <a:endCxn id="10" idx="1"/>
            </p:cNvCxnSpPr>
            <p:nvPr/>
          </p:nvCxnSpPr>
          <p:spPr>
            <a:xfrm>
              <a:off x="7652315" y="2096852"/>
              <a:ext cx="577873" cy="54052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5"/>
              <a:endCxn id="11" idx="2"/>
            </p:cNvCxnSpPr>
            <p:nvPr/>
          </p:nvCxnSpPr>
          <p:spPr>
            <a:xfrm>
              <a:off x="5490266" y="2993794"/>
              <a:ext cx="577873" cy="543218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4"/>
              <a:endCxn id="11" idx="0"/>
            </p:cNvCxnSpPr>
            <p:nvPr/>
          </p:nvCxnSpPr>
          <p:spPr>
            <a:xfrm>
              <a:off x="6320167" y="3067611"/>
              <a:ext cx="0" cy="217373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4"/>
              <a:endCxn id="12" idx="7"/>
            </p:cNvCxnSpPr>
            <p:nvPr/>
          </p:nvCxnSpPr>
          <p:spPr>
            <a:xfrm flipH="1">
              <a:off x="7033266" y="3068960"/>
              <a:ext cx="367021" cy="865905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5"/>
              <a:endCxn id="12" idx="1"/>
            </p:cNvCxnSpPr>
            <p:nvPr/>
          </p:nvCxnSpPr>
          <p:spPr>
            <a:xfrm>
              <a:off x="6498378" y="3715223"/>
              <a:ext cx="178466" cy="219642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2"/>
              <a:endCxn id="5" idx="6"/>
            </p:cNvCxnSpPr>
            <p:nvPr/>
          </p:nvCxnSpPr>
          <p:spPr>
            <a:xfrm flipH="1">
              <a:off x="6572195" y="2096852"/>
              <a:ext cx="576064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2"/>
              <a:endCxn id="7" idx="6"/>
            </p:cNvCxnSpPr>
            <p:nvPr/>
          </p:nvCxnSpPr>
          <p:spPr>
            <a:xfrm flipH="1">
              <a:off x="5564083" y="2815583"/>
              <a:ext cx="504056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1" idx="6"/>
            </p:cNvCxnSpPr>
            <p:nvPr/>
          </p:nvCxnSpPr>
          <p:spPr>
            <a:xfrm flipH="1">
              <a:off x="6572195" y="2995143"/>
              <a:ext cx="649881" cy="541869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  <a:endCxn id="8" idx="6"/>
            </p:cNvCxnSpPr>
            <p:nvPr/>
          </p:nvCxnSpPr>
          <p:spPr>
            <a:xfrm flipH="1" flipV="1">
              <a:off x="6572195" y="2815583"/>
              <a:ext cx="576064" cy="1349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>
              <a:off x="6494585" y="2289908"/>
              <a:ext cx="422163" cy="1103088"/>
            </a:xfrm>
            <a:custGeom>
              <a:avLst/>
              <a:gdLst>
                <a:gd name="connsiteX0" fmla="*/ 0 w 422163"/>
                <a:gd name="connsiteY0" fmla="*/ 0 h 1039446"/>
                <a:gd name="connsiteX1" fmla="*/ 422030 w 422163"/>
                <a:gd name="connsiteY1" fmla="*/ 398584 h 1039446"/>
                <a:gd name="connsiteX2" fmla="*/ 46892 w 422163"/>
                <a:gd name="connsiteY2" fmla="*/ 1039446 h 103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163" h="1039446">
                  <a:moveTo>
                    <a:pt x="0" y="0"/>
                  </a:moveTo>
                  <a:cubicBezTo>
                    <a:pt x="207107" y="112671"/>
                    <a:pt x="414215" y="225343"/>
                    <a:pt x="422030" y="398584"/>
                  </a:cubicBezTo>
                  <a:cubicBezTo>
                    <a:pt x="429845" y="571825"/>
                    <a:pt x="91179" y="961292"/>
                    <a:pt x="46892" y="1039446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51271" y="4428071"/>
              <a:ext cx="4407570" cy="573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Triangulated Network</a:t>
              </a:r>
              <a:endParaRPr lang="ko-KR" altLang="en-US" sz="1400" b="1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467544" y="2780928"/>
            <a:ext cx="792088" cy="432048"/>
          </a:xfrm>
          <a:prstGeom prst="rect">
            <a:avLst/>
          </a:prstGeom>
          <a:solidFill>
            <a:srgbClr val="C0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QFBH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79712" y="2780928"/>
            <a:ext cx="792088" cy="432048"/>
          </a:xfrm>
          <a:prstGeom prst="rect">
            <a:avLst/>
          </a:prstGeom>
          <a:solidFill>
            <a:srgbClr val="0070C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HBQG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91880" y="2780928"/>
            <a:ext cx="792088" cy="432048"/>
          </a:xfrm>
          <a:prstGeom prst="rect">
            <a:avLst/>
          </a:prstGeom>
          <a:solidFill>
            <a:srgbClr val="7030A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LS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79712" y="1931552"/>
            <a:ext cx="792088" cy="432048"/>
          </a:xfrm>
          <a:prstGeom prst="rect">
            <a:avLst/>
          </a:prstGeom>
          <a:solidFill>
            <a:srgbClr val="00B05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LQBG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79712" y="3603767"/>
            <a:ext cx="792088" cy="432048"/>
          </a:xfrm>
          <a:prstGeom prst="rect">
            <a:avLst/>
          </a:prstGeom>
          <a:solidFill>
            <a:schemeClr val="accent1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IGH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7184463" y="-1385"/>
            <a:ext cx="952907" cy="1269230"/>
          </a:xfrm>
          <a:custGeom>
            <a:avLst/>
            <a:gdLst>
              <a:gd name="connsiteX0" fmla="*/ 591845 w 952907"/>
              <a:gd name="connsiteY0" fmla="*/ 32647 h 1269230"/>
              <a:gd name="connsiteX1" fmla="*/ 5691 w 952907"/>
              <a:gd name="connsiteY1" fmla="*/ 470308 h 1269230"/>
              <a:gd name="connsiteX2" fmla="*/ 318306 w 952907"/>
              <a:gd name="connsiteY2" fmla="*/ 1150247 h 1269230"/>
              <a:gd name="connsiteX3" fmla="*/ 716891 w 952907"/>
              <a:gd name="connsiteY3" fmla="*/ 1244031 h 1269230"/>
              <a:gd name="connsiteX4" fmla="*/ 927906 w 952907"/>
              <a:gd name="connsiteY4" fmla="*/ 868893 h 1269230"/>
              <a:gd name="connsiteX5" fmla="*/ 912275 w 952907"/>
              <a:gd name="connsiteY5" fmla="*/ 126431 h 1269230"/>
              <a:gd name="connsiteX6" fmla="*/ 591845 w 952907"/>
              <a:gd name="connsiteY6" fmla="*/ 32647 h 126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2907" h="1269230">
                <a:moveTo>
                  <a:pt x="591845" y="32647"/>
                </a:moveTo>
                <a:cubicBezTo>
                  <a:pt x="440748" y="89960"/>
                  <a:pt x="51281" y="284041"/>
                  <a:pt x="5691" y="470308"/>
                </a:cubicBezTo>
                <a:cubicBezTo>
                  <a:pt x="-39899" y="656575"/>
                  <a:pt x="199773" y="1021293"/>
                  <a:pt x="318306" y="1150247"/>
                </a:cubicBezTo>
                <a:cubicBezTo>
                  <a:pt x="436839" y="1279201"/>
                  <a:pt x="615291" y="1290923"/>
                  <a:pt x="716891" y="1244031"/>
                </a:cubicBezTo>
                <a:cubicBezTo>
                  <a:pt x="818491" y="1197139"/>
                  <a:pt x="895342" y="1055160"/>
                  <a:pt x="927906" y="868893"/>
                </a:cubicBezTo>
                <a:cubicBezTo>
                  <a:pt x="960470" y="682626"/>
                  <a:pt x="966983" y="267108"/>
                  <a:pt x="912275" y="126431"/>
                </a:cubicBezTo>
                <a:cubicBezTo>
                  <a:pt x="857567" y="-14246"/>
                  <a:pt x="742942" y="-24666"/>
                  <a:pt x="591845" y="32647"/>
                </a:cubicBezTo>
                <a:close/>
              </a:path>
            </a:pathLst>
          </a:custGeom>
          <a:solidFill>
            <a:srgbClr val="C00000">
              <a:alpha val="20000"/>
            </a:srgbClr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7643446" y="0"/>
            <a:ext cx="914400" cy="1273908"/>
          </a:xfrm>
          <a:custGeom>
            <a:avLst/>
            <a:gdLst>
              <a:gd name="connsiteX0" fmla="*/ 187569 w 914400"/>
              <a:gd name="connsiteY0" fmla="*/ 0 h 1273908"/>
              <a:gd name="connsiteX1" fmla="*/ 0 w 914400"/>
              <a:gd name="connsiteY1" fmla="*/ 203200 h 1273908"/>
              <a:gd name="connsiteX2" fmla="*/ 46892 w 914400"/>
              <a:gd name="connsiteY2" fmla="*/ 1172308 h 1273908"/>
              <a:gd name="connsiteX3" fmla="*/ 296985 w 914400"/>
              <a:gd name="connsiteY3" fmla="*/ 1273908 h 1273908"/>
              <a:gd name="connsiteX4" fmla="*/ 633046 w 914400"/>
              <a:gd name="connsiteY4" fmla="*/ 890954 h 1273908"/>
              <a:gd name="connsiteX5" fmla="*/ 914400 w 914400"/>
              <a:gd name="connsiteY5" fmla="*/ 765908 h 1273908"/>
              <a:gd name="connsiteX6" fmla="*/ 906585 w 914400"/>
              <a:gd name="connsiteY6" fmla="*/ 492369 h 1273908"/>
              <a:gd name="connsiteX7" fmla="*/ 554892 w 914400"/>
              <a:gd name="connsiteY7" fmla="*/ 398585 h 1273908"/>
              <a:gd name="connsiteX8" fmla="*/ 406400 w 914400"/>
              <a:gd name="connsiteY8" fmla="*/ 93785 h 1273908"/>
              <a:gd name="connsiteX9" fmla="*/ 187569 w 914400"/>
              <a:gd name="connsiteY9" fmla="*/ 0 h 1273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" h="1273908">
                <a:moveTo>
                  <a:pt x="187569" y="0"/>
                </a:moveTo>
                <a:lnTo>
                  <a:pt x="0" y="203200"/>
                </a:lnTo>
                <a:lnTo>
                  <a:pt x="46892" y="1172308"/>
                </a:lnTo>
                <a:lnTo>
                  <a:pt x="296985" y="1273908"/>
                </a:lnTo>
                <a:lnTo>
                  <a:pt x="633046" y="890954"/>
                </a:lnTo>
                <a:lnTo>
                  <a:pt x="914400" y="765908"/>
                </a:lnTo>
                <a:lnTo>
                  <a:pt x="906585" y="492369"/>
                </a:lnTo>
                <a:lnTo>
                  <a:pt x="554892" y="398585"/>
                </a:lnTo>
                <a:lnTo>
                  <a:pt x="406400" y="93785"/>
                </a:lnTo>
                <a:lnTo>
                  <a:pt x="187569" y="0"/>
                </a:lnTo>
                <a:close/>
              </a:path>
            </a:pathLst>
          </a:custGeom>
          <a:solidFill>
            <a:srgbClr val="0070C0">
              <a:alpha val="30000"/>
            </a:srgbClr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7612185" y="70338"/>
            <a:ext cx="1000369" cy="773724"/>
          </a:xfrm>
          <a:custGeom>
            <a:avLst/>
            <a:gdLst>
              <a:gd name="connsiteX0" fmla="*/ 15630 w 1000369"/>
              <a:gd name="connsiteY0" fmla="*/ 773724 h 773724"/>
              <a:gd name="connsiteX1" fmla="*/ 1000369 w 1000369"/>
              <a:gd name="connsiteY1" fmla="*/ 750277 h 773724"/>
              <a:gd name="connsiteX2" fmla="*/ 992553 w 1000369"/>
              <a:gd name="connsiteY2" fmla="*/ 0 h 773724"/>
              <a:gd name="connsiteX3" fmla="*/ 0 w 1000369"/>
              <a:gd name="connsiteY3" fmla="*/ 0 h 773724"/>
              <a:gd name="connsiteX4" fmla="*/ 15630 w 1000369"/>
              <a:gd name="connsiteY4" fmla="*/ 773724 h 7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369" h="773724">
                <a:moveTo>
                  <a:pt x="15630" y="773724"/>
                </a:moveTo>
                <a:lnTo>
                  <a:pt x="1000369" y="750277"/>
                </a:lnTo>
                <a:cubicBezTo>
                  <a:pt x="997764" y="500185"/>
                  <a:pt x="995158" y="250092"/>
                  <a:pt x="992553" y="0"/>
                </a:cubicBezTo>
                <a:lnTo>
                  <a:pt x="0" y="0"/>
                </a:lnTo>
                <a:lnTo>
                  <a:pt x="15630" y="773724"/>
                </a:lnTo>
                <a:close/>
              </a:path>
            </a:pathLst>
          </a:custGeom>
          <a:solidFill>
            <a:srgbClr val="00B050">
              <a:alpha val="30000"/>
            </a:srgbClr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8190523" y="31262"/>
            <a:ext cx="875323" cy="906584"/>
          </a:xfrm>
          <a:custGeom>
            <a:avLst/>
            <a:gdLst>
              <a:gd name="connsiteX0" fmla="*/ 648677 w 875323"/>
              <a:gd name="connsiteY0" fmla="*/ 132861 h 906584"/>
              <a:gd name="connsiteX1" fmla="*/ 648677 w 875323"/>
              <a:gd name="connsiteY1" fmla="*/ 132861 h 906584"/>
              <a:gd name="connsiteX2" fmla="*/ 539262 w 875323"/>
              <a:gd name="connsiteY2" fmla="*/ 109415 h 906584"/>
              <a:gd name="connsiteX3" fmla="*/ 468923 w 875323"/>
              <a:gd name="connsiteY3" fmla="*/ 101600 h 906584"/>
              <a:gd name="connsiteX4" fmla="*/ 54708 w 875323"/>
              <a:gd name="connsiteY4" fmla="*/ 0 h 906584"/>
              <a:gd name="connsiteX5" fmla="*/ 0 w 875323"/>
              <a:gd name="connsiteY5" fmla="*/ 265723 h 906584"/>
              <a:gd name="connsiteX6" fmla="*/ 437662 w 875323"/>
              <a:gd name="connsiteY6" fmla="*/ 648676 h 906584"/>
              <a:gd name="connsiteX7" fmla="*/ 695569 w 875323"/>
              <a:gd name="connsiteY7" fmla="*/ 906584 h 906584"/>
              <a:gd name="connsiteX8" fmla="*/ 875323 w 875323"/>
              <a:gd name="connsiteY8" fmla="*/ 578338 h 906584"/>
              <a:gd name="connsiteX9" fmla="*/ 648677 w 875323"/>
              <a:gd name="connsiteY9" fmla="*/ 132861 h 9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5323" h="906584">
                <a:moveTo>
                  <a:pt x="648677" y="132861"/>
                </a:moveTo>
                <a:lnTo>
                  <a:pt x="648677" y="132861"/>
                </a:lnTo>
                <a:cubicBezTo>
                  <a:pt x="612205" y="125046"/>
                  <a:pt x="576010" y="115806"/>
                  <a:pt x="539262" y="109415"/>
                </a:cubicBezTo>
                <a:cubicBezTo>
                  <a:pt x="516020" y="105373"/>
                  <a:pt x="468923" y="101600"/>
                  <a:pt x="468923" y="101600"/>
                </a:cubicBezTo>
                <a:lnTo>
                  <a:pt x="54708" y="0"/>
                </a:lnTo>
                <a:lnTo>
                  <a:pt x="0" y="265723"/>
                </a:lnTo>
                <a:lnTo>
                  <a:pt x="437662" y="648676"/>
                </a:lnTo>
                <a:lnTo>
                  <a:pt x="695569" y="906584"/>
                </a:lnTo>
                <a:lnTo>
                  <a:pt x="875323" y="578338"/>
                </a:lnTo>
                <a:lnTo>
                  <a:pt x="648677" y="132861"/>
                </a:lnTo>
                <a:close/>
              </a:path>
            </a:pathLst>
          </a:custGeom>
          <a:solidFill>
            <a:srgbClr val="7030A0">
              <a:alpha val="30000"/>
            </a:srgbClr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7643446" y="422031"/>
            <a:ext cx="906585" cy="1180123"/>
          </a:xfrm>
          <a:custGeom>
            <a:avLst/>
            <a:gdLst>
              <a:gd name="connsiteX0" fmla="*/ 867508 w 906585"/>
              <a:gd name="connsiteY0" fmla="*/ 867507 h 1180123"/>
              <a:gd name="connsiteX1" fmla="*/ 906585 w 906585"/>
              <a:gd name="connsiteY1" fmla="*/ 62523 h 1180123"/>
              <a:gd name="connsiteX2" fmla="*/ 609600 w 906585"/>
              <a:gd name="connsiteY2" fmla="*/ 0 h 1180123"/>
              <a:gd name="connsiteX3" fmla="*/ 468923 w 906585"/>
              <a:gd name="connsiteY3" fmla="*/ 359507 h 1180123"/>
              <a:gd name="connsiteX4" fmla="*/ 7816 w 906585"/>
              <a:gd name="connsiteY4" fmla="*/ 422031 h 1180123"/>
              <a:gd name="connsiteX5" fmla="*/ 0 w 906585"/>
              <a:gd name="connsiteY5" fmla="*/ 804984 h 1180123"/>
              <a:gd name="connsiteX6" fmla="*/ 390769 w 906585"/>
              <a:gd name="connsiteY6" fmla="*/ 1180123 h 1180123"/>
              <a:gd name="connsiteX7" fmla="*/ 703385 w 906585"/>
              <a:gd name="connsiteY7" fmla="*/ 1141046 h 1180123"/>
              <a:gd name="connsiteX8" fmla="*/ 867508 w 906585"/>
              <a:gd name="connsiteY8" fmla="*/ 867507 h 118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6585" h="1180123">
                <a:moveTo>
                  <a:pt x="867508" y="867507"/>
                </a:moveTo>
                <a:lnTo>
                  <a:pt x="906585" y="62523"/>
                </a:lnTo>
                <a:lnTo>
                  <a:pt x="609600" y="0"/>
                </a:lnTo>
                <a:lnTo>
                  <a:pt x="468923" y="359507"/>
                </a:lnTo>
                <a:lnTo>
                  <a:pt x="7816" y="422031"/>
                </a:lnTo>
                <a:lnTo>
                  <a:pt x="0" y="804984"/>
                </a:lnTo>
                <a:lnTo>
                  <a:pt x="390769" y="1180123"/>
                </a:lnTo>
                <a:lnTo>
                  <a:pt x="703385" y="1141046"/>
                </a:lnTo>
                <a:lnTo>
                  <a:pt x="867508" y="867507"/>
                </a:lnTo>
                <a:close/>
              </a:path>
            </a:pathLst>
          </a:custGeom>
          <a:solidFill>
            <a:schemeClr val="accent5">
              <a:lumMod val="75000"/>
              <a:alpha val="30000"/>
            </a:schemeClr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stCxn id="34" idx="0"/>
            <a:endCxn id="31" idx="2"/>
          </p:cNvCxnSpPr>
          <p:nvPr/>
        </p:nvCxnSpPr>
        <p:spPr>
          <a:xfrm flipV="1">
            <a:off x="2375756" y="3212976"/>
            <a:ext cx="0" cy="390791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3"/>
            <a:endCxn id="32" idx="0"/>
          </p:cNvCxnSpPr>
          <p:nvPr/>
        </p:nvCxnSpPr>
        <p:spPr>
          <a:xfrm>
            <a:off x="2771800" y="2147576"/>
            <a:ext cx="1116124" cy="63335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1" idx="0"/>
            <a:endCxn id="33" idx="2"/>
          </p:cNvCxnSpPr>
          <p:nvPr/>
        </p:nvCxnSpPr>
        <p:spPr>
          <a:xfrm flipV="1">
            <a:off x="2375756" y="2363600"/>
            <a:ext cx="0" cy="41732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0" idx="0"/>
            <a:endCxn id="33" idx="1"/>
          </p:cNvCxnSpPr>
          <p:nvPr/>
        </p:nvCxnSpPr>
        <p:spPr>
          <a:xfrm flipV="1">
            <a:off x="863588" y="2147576"/>
            <a:ext cx="1116124" cy="63335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0" idx="3"/>
            <a:endCxn id="31" idx="1"/>
          </p:cNvCxnSpPr>
          <p:nvPr/>
        </p:nvCxnSpPr>
        <p:spPr>
          <a:xfrm>
            <a:off x="1259632" y="2996952"/>
            <a:ext cx="720080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26858" y="2261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245834" y="2217235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QB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283077" y="279655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QBH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039635" y="237608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QBG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125527" y="324163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GH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620988" y="4009220"/>
            <a:ext cx="155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Clique Graph</a:t>
            </a:r>
            <a:endParaRPr lang="ko-KR" altLang="en-US" b="1" dirty="0"/>
          </a:p>
        </p:txBody>
      </p:sp>
      <p:sp>
        <p:nvSpPr>
          <p:cNvPr id="52" name="Rectangle 51"/>
          <p:cNvSpPr/>
          <p:nvPr/>
        </p:nvSpPr>
        <p:spPr>
          <a:xfrm>
            <a:off x="5017668" y="2776772"/>
            <a:ext cx="792088" cy="432048"/>
          </a:xfrm>
          <a:prstGeom prst="rect">
            <a:avLst/>
          </a:prstGeom>
          <a:solidFill>
            <a:srgbClr val="C0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QFBH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529836" y="2776772"/>
            <a:ext cx="792088" cy="432048"/>
          </a:xfrm>
          <a:prstGeom prst="rect">
            <a:avLst/>
          </a:prstGeom>
          <a:solidFill>
            <a:srgbClr val="0070C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HBQG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042004" y="2776772"/>
            <a:ext cx="792088" cy="432048"/>
          </a:xfrm>
          <a:prstGeom prst="rect">
            <a:avLst/>
          </a:prstGeom>
          <a:solidFill>
            <a:srgbClr val="7030A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LS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529836" y="1927396"/>
            <a:ext cx="792088" cy="432048"/>
          </a:xfrm>
          <a:prstGeom prst="rect">
            <a:avLst/>
          </a:prstGeom>
          <a:solidFill>
            <a:srgbClr val="00B05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LQBG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529836" y="3599611"/>
            <a:ext cx="792088" cy="432048"/>
          </a:xfrm>
          <a:prstGeom prst="rect">
            <a:avLst/>
          </a:prstGeom>
          <a:solidFill>
            <a:schemeClr val="accent1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IGH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>
            <a:stCxn id="62" idx="0"/>
            <a:endCxn id="54" idx="2"/>
          </p:cNvCxnSpPr>
          <p:nvPr/>
        </p:nvCxnSpPr>
        <p:spPr>
          <a:xfrm flipV="1">
            <a:off x="6925880" y="3208820"/>
            <a:ext cx="0" cy="390791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6" idx="3"/>
            <a:endCxn id="55" idx="0"/>
          </p:cNvCxnSpPr>
          <p:nvPr/>
        </p:nvCxnSpPr>
        <p:spPr>
          <a:xfrm>
            <a:off x="7321924" y="2143420"/>
            <a:ext cx="1116124" cy="63335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4" idx="0"/>
            <a:endCxn id="56" idx="2"/>
          </p:cNvCxnSpPr>
          <p:nvPr/>
        </p:nvCxnSpPr>
        <p:spPr>
          <a:xfrm flipV="1">
            <a:off x="6925880" y="2359444"/>
            <a:ext cx="0" cy="41732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2" idx="3"/>
            <a:endCxn id="54" idx="1"/>
          </p:cNvCxnSpPr>
          <p:nvPr/>
        </p:nvCxnSpPr>
        <p:spPr>
          <a:xfrm>
            <a:off x="5809756" y="2992796"/>
            <a:ext cx="720080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676982" y="22570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</a:t>
            </a:r>
            <a:endParaRPr lang="ko-KR" alt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833201" y="279240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QBH</a:t>
            </a:r>
            <a:endParaRPr lang="ko-KR" alt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589759" y="23719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QBG</a:t>
            </a:r>
            <a:endParaRPr lang="ko-KR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75651" y="323747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GH</a:t>
            </a:r>
            <a:endParaRPr lang="ko-KR" alt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142710" y="4005064"/>
            <a:ext cx="16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Junction Tree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93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69" y="248366"/>
            <a:ext cx="8435280" cy="1138138"/>
          </a:xfrm>
        </p:spPr>
        <p:txBody>
          <a:bodyPr/>
          <a:lstStyle/>
          <a:p>
            <a:r>
              <a:rPr lang="en-US" altLang="ko-KR" sz="3200" dirty="0" smtClean="0"/>
              <a:t>Junction Tree Algorithm Example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8728" y="1132080"/>
                <a:ext cx="8568443" cy="546811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ko-KR" dirty="0" smtClean="0"/>
                  <a:t>Calculate P(H=</a:t>
                </a:r>
                <a:r>
                  <a:rPr lang="en-US" altLang="ko-KR" dirty="0" err="1" smtClean="0"/>
                  <a:t>y|Q</a:t>
                </a:r>
                <a:r>
                  <a:rPr lang="en-US" altLang="ko-KR" dirty="0" smtClean="0"/>
                  <a:t>=</a:t>
                </a:r>
                <a:r>
                  <a:rPr lang="en-US" altLang="ko-KR" dirty="0" err="1" smtClean="0"/>
                  <a:t>w,G</a:t>
                </a:r>
                <a:r>
                  <a:rPr lang="en-US" altLang="ko-KR" dirty="0" smtClean="0"/>
                  <a:t>=0,F=y)</a:t>
                </a:r>
              </a:p>
              <a:p>
                <a:r>
                  <a:rPr lang="en-US" altLang="ko-KR" dirty="0" smtClean="0"/>
                  <a:t>Initialize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𝐵𝐻𝑄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𝑄𝐵𝐺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𝐺𝐻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Choose HBQG as the root node because it has H</a:t>
                </a:r>
              </a:p>
              <a:p>
                <a:pPr lvl="1"/>
                <a:r>
                  <a:rPr lang="en-US" altLang="ko-KR" dirty="0" smtClean="0"/>
                  <a:t>Assign potential functions from the joint probability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𝐿𝑄𝐵𝐺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𝐻𝐵𝑄𝐺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𝑄𝐹𝐵𝐻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𝐼𝐺𝐻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Absorption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𝐺𝐻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𝐼𝐺𝐻</m:t>
                            </m:r>
                          </m:e>
                        </m:d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𝑄𝐵𝐻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𝑄𝐹𝐵𝐻</m:t>
                            </m:r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𝐿𝑄𝐵𝐺</m:t>
                            </m:r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𝐿𝑄𝐵𝐺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𝑆𝐿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den>
                    </m:f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𝐿𝑄𝐵𝐺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r>
                  <a:rPr lang="en-US" altLang="ko-KR" dirty="0" smtClean="0"/>
                  <a:t>Update of the root node, HBQG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𝐻𝐵𝑄𝐺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𝐵𝐻𝑄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𝑄𝐵𝐺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𝐺𝐻</m:t>
                            </m:r>
                          </m:e>
                        </m:d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𝐵𝐻𝑄</m:t>
                            </m:r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𝑄𝐵𝐺</m:t>
                            </m:r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𝐺𝐻</m:t>
                            </m:r>
                          </m:e>
                        </m:d>
                      </m:den>
                    </m:f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𝐻𝐵𝑄𝐺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nor/>
                      </m:rPr>
                      <a:rPr lang="en-US" altLang="ko-KR" dirty="0"/>
                      <m:t>=</m:t>
                    </m:r>
                    <m:r>
                      <m:rPr>
                        <m:nor/>
                      </m:rPr>
                      <a:rPr lang="en-US" altLang="ko-KR" dirty="0"/>
                      <m:t>P</m:t>
                    </m:r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H</m:t>
                    </m:r>
                    <m:r>
                      <m:rPr>
                        <m:nor/>
                      </m:rPr>
                      <a:rPr lang="en-US" altLang="ko-KR" dirty="0"/>
                      <m:t>,</m:t>
                    </m:r>
                    <m:r>
                      <m:rPr>
                        <m:nor/>
                      </m:rPr>
                      <a:rPr lang="en-US" altLang="ko-KR" dirty="0"/>
                      <m:t>B</m:t>
                    </m:r>
                    <m:r>
                      <m:rPr>
                        <m:nor/>
                      </m:rPr>
                      <a:rPr lang="en-US" altLang="ko-KR" dirty="0"/>
                      <m:t>,</m:t>
                    </m:r>
                    <m:r>
                      <m:rPr>
                        <m:nor/>
                      </m:rPr>
                      <a:rPr lang="en-US" altLang="ko-KR" dirty="0"/>
                      <m:t>F</m:t>
                    </m:r>
                    <m:r>
                      <m:rPr>
                        <m:nor/>
                      </m:rPr>
                      <a:rPr lang="en-US" altLang="ko-KR" dirty="0"/>
                      <m:t>=</m:t>
                    </m:r>
                    <m:r>
                      <m:rPr>
                        <m:nor/>
                      </m:rPr>
                      <a:rPr lang="en-US" altLang="ko-KR" dirty="0"/>
                      <m:t>y</m:t>
                    </m:r>
                    <m:r>
                      <m:rPr>
                        <m:nor/>
                      </m:rPr>
                      <a:rPr lang="en-US" altLang="ko-KR" dirty="0"/>
                      <m:t>,</m:t>
                    </m:r>
                    <m:r>
                      <m:rPr>
                        <m:nor/>
                      </m:rPr>
                      <a:rPr lang="en-US" altLang="ko-KR" dirty="0"/>
                      <m:t>G</m:t>
                    </m:r>
                    <m:r>
                      <m:rPr>
                        <m:nor/>
                      </m:rPr>
                      <a:rPr lang="en-US" altLang="ko-KR" dirty="0"/>
                      <m:t>=0,</m:t>
                    </m:r>
                    <m:r>
                      <m:rPr>
                        <m:nor/>
                      </m:rPr>
                      <a:rPr lang="en-US" altLang="ko-KR" b="0" i="0" dirty="0" smtClean="0"/>
                      <m:t>Q</m:t>
                    </m:r>
                    <m:r>
                      <m:rPr>
                        <m:nor/>
                      </m:rPr>
                      <a:rPr lang="en-US" altLang="ko-KR" b="0" i="0" dirty="0" smtClean="0"/>
                      <m:t>=</m:t>
                    </m:r>
                    <m:r>
                      <m:rPr>
                        <m:nor/>
                      </m:rPr>
                      <a:rPr lang="en-US" altLang="ko-KR" b="0" i="0" dirty="0" smtClean="0"/>
                      <m:t>w</m:t>
                    </m:r>
                    <m:r>
                      <m:rPr>
                        <m:nor/>
                      </m:rPr>
                      <a:rPr lang="en-US" altLang="ko-KR" b="0" i="0" dirty="0" smtClean="0"/>
                      <m:t>) </m:t>
                    </m:r>
                    <m:r>
                      <m:rPr>
                        <m:nor/>
                      </m:rPr>
                      <a:rPr lang="en-US" altLang="ko-KR" dirty="0"/>
                      <m:t>Q</m:t>
                    </m:r>
                    <m:r>
                      <m:rPr>
                        <m:nor/>
                      </m:rPr>
                      <a:rPr lang="en-US" altLang="ko-KR" dirty="0"/>
                      <m:t>=</m:t>
                    </m:r>
                    <m:r>
                      <m:rPr>
                        <m:nor/>
                      </m:rPr>
                      <a:rPr lang="en-US" altLang="ko-KR" dirty="0"/>
                      <m:t>w</m:t>
                    </m:r>
                    <m:r>
                      <m:rPr>
                        <m:nor/>
                      </m:rPr>
                      <a:rPr lang="en-US" altLang="ko-KR" dirty="0"/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Answer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P</m:t>
                    </m:r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H</m:t>
                    </m:r>
                    <m:r>
                      <m:rPr>
                        <m:nor/>
                      </m:rPr>
                      <a:rPr lang="en-US" altLang="ko-KR" dirty="0"/>
                      <m:t>=</m:t>
                    </m:r>
                    <m:r>
                      <m:rPr>
                        <m:nor/>
                      </m:rPr>
                      <a:rPr lang="en-US" altLang="ko-KR" dirty="0"/>
                      <m:t>y</m:t>
                    </m:r>
                    <m:r>
                      <m:rPr>
                        <m:nor/>
                      </m:rPr>
                      <a:rPr lang="en-US" altLang="ko-KR" dirty="0"/>
                      <m:t>|</m:t>
                    </m:r>
                    <m:r>
                      <m:rPr>
                        <m:nor/>
                      </m:rPr>
                      <a:rPr lang="en-US" altLang="ko-KR" dirty="0"/>
                      <m:t>F</m:t>
                    </m:r>
                    <m:r>
                      <m:rPr>
                        <m:nor/>
                      </m:rPr>
                      <a:rPr lang="en-US" altLang="ko-KR" dirty="0"/>
                      <m:t>=</m:t>
                    </m:r>
                    <m:r>
                      <m:rPr>
                        <m:nor/>
                      </m:rPr>
                      <a:rPr lang="en-US" altLang="ko-KR" dirty="0"/>
                      <m:t>y</m:t>
                    </m:r>
                    <m:r>
                      <m:rPr>
                        <m:nor/>
                      </m:rPr>
                      <a:rPr lang="en-US" altLang="ko-KR" dirty="0"/>
                      <m:t>,</m:t>
                    </m:r>
                    <m:r>
                      <m:rPr>
                        <m:nor/>
                      </m:rPr>
                      <a:rPr lang="en-US" altLang="ko-KR" dirty="0"/>
                      <m:t>G</m:t>
                    </m:r>
                    <m:r>
                      <m:rPr>
                        <m:nor/>
                      </m:rPr>
                      <a:rPr lang="en-US" altLang="ko-KR" dirty="0"/>
                      <m:t>=0, </m:t>
                    </m:r>
                    <m:r>
                      <m:rPr>
                        <m:nor/>
                      </m:rPr>
                      <a:rPr lang="en-US" altLang="ko-KR" dirty="0"/>
                      <m:t>Q</m:t>
                    </m:r>
                    <m:r>
                      <m:rPr>
                        <m:nor/>
                      </m:rPr>
                      <a:rPr lang="en-US" altLang="ko-KR" dirty="0"/>
                      <m:t>=</m:t>
                    </m:r>
                    <m:r>
                      <m:rPr>
                        <m:nor/>
                      </m:rPr>
                      <a:rPr lang="en-US" altLang="ko-KR" dirty="0"/>
                      <m:t>w</m:t>
                    </m:r>
                    <m:r>
                      <m:rPr>
                        <m:nor/>
                      </m:rPr>
                      <a:rPr lang="en-US" altLang="ko-KR" dirty="0"/>
                      <m:t>)=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𝐻𝐵𝑄𝐺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𝐻𝐵𝑄𝐺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=0|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=0|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728" y="1132080"/>
                <a:ext cx="8568443" cy="5468118"/>
              </a:xfrm>
              <a:blipFill rotWithShape="0">
                <a:blip r:embed="rId2"/>
                <a:stretch>
                  <a:fillRect t="-1115" b="-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35</a:t>
            </a:fld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65391" y="116632"/>
            <a:ext cx="2832678" cy="1613593"/>
            <a:chOff x="5100422" y="1599383"/>
            <a:chExt cx="3816424" cy="2104263"/>
          </a:xfrm>
        </p:grpSpPr>
        <p:sp>
          <p:nvSpPr>
            <p:cNvPr id="5" name="Rectangle 4"/>
            <p:cNvSpPr/>
            <p:nvPr/>
          </p:nvSpPr>
          <p:spPr>
            <a:xfrm>
              <a:off x="5100422" y="2448759"/>
              <a:ext cx="792088" cy="432048"/>
            </a:xfrm>
            <a:prstGeom prst="rect">
              <a:avLst/>
            </a:prstGeom>
            <a:solidFill>
              <a:srgbClr val="C0000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QFBH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12590" y="2448759"/>
              <a:ext cx="792088" cy="432048"/>
            </a:xfrm>
            <a:prstGeom prst="rect">
              <a:avLst/>
            </a:prstGeom>
            <a:solidFill>
              <a:srgbClr val="0070C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HBQG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124758" y="2448759"/>
              <a:ext cx="792088" cy="432048"/>
            </a:xfrm>
            <a:prstGeom prst="rect">
              <a:avLst/>
            </a:prstGeom>
            <a:solidFill>
              <a:srgbClr val="7030A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LS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12590" y="1599383"/>
              <a:ext cx="792088" cy="432048"/>
            </a:xfrm>
            <a:prstGeom prst="rect">
              <a:avLst/>
            </a:prstGeom>
            <a:solidFill>
              <a:srgbClr val="00B05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LQBG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12590" y="3271598"/>
              <a:ext cx="792088" cy="432048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IGH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6" idx="2"/>
            </p:cNvCxnSpPr>
            <p:nvPr/>
          </p:nvCxnSpPr>
          <p:spPr>
            <a:xfrm flipV="1">
              <a:off x="7008634" y="2880807"/>
              <a:ext cx="0" cy="39079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3"/>
              <a:endCxn id="7" idx="0"/>
            </p:cNvCxnSpPr>
            <p:nvPr/>
          </p:nvCxnSpPr>
          <p:spPr>
            <a:xfrm>
              <a:off x="7404678" y="1815407"/>
              <a:ext cx="1116124" cy="633352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0"/>
              <a:endCxn id="8" idx="2"/>
            </p:cNvCxnSpPr>
            <p:nvPr/>
          </p:nvCxnSpPr>
          <p:spPr>
            <a:xfrm flipV="1">
              <a:off x="7008634" y="2031431"/>
              <a:ext cx="0" cy="417328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3"/>
              <a:endCxn id="6" idx="1"/>
            </p:cNvCxnSpPr>
            <p:nvPr/>
          </p:nvCxnSpPr>
          <p:spPr>
            <a:xfrm>
              <a:off x="5892510" y="2664783"/>
              <a:ext cx="720080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759736" y="1929031"/>
              <a:ext cx="363263" cy="361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L</a:t>
              </a:r>
              <a:endParaRPr lang="ko-KR" altLang="en-US" sz="1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15955" y="2464389"/>
              <a:ext cx="678579" cy="361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QBH</a:t>
              </a:r>
              <a:endParaRPr lang="ko-KR" altLang="en-US" sz="12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63147" y="2043912"/>
              <a:ext cx="663461" cy="361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QBG</a:t>
              </a:r>
              <a:endParaRPr lang="ko-KR" altLang="en-US" sz="12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42776" y="2909466"/>
              <a:ext cx="531719" cy="361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GH</a:t>
              </a:r>
              <a:endParaRPr lang="ko-KR" altLang="en-US" sz="12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33189" y="1873273"/>
            <a:ext cx="1692454" cy="1258791"/>
            <a:chOff x="4895770" y="1954185"/>
            <a:chExt cx="3600400" cy="2520280"/>
          </a:xfrm>
        </p:grpSpPr>
        <p:sp>
          <p:nvSpPr>
            <p:cNvPr id="20" name="Oval 19"/>
            <p:cNvSpPr/>
            <p:nvPr/>
          </p:nvSpPr>
          <p:spPr>
            <a:xfrm>
              <a:off x="5903882" y="1954185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Q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984002" y="1954185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895770" y="26729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903882" y="26729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B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984002" y="2674265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G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992114" y="26729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903882" y="3394345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H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438770" y="3970409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0" idx="2"/>
              <a:endCxn id="22" idx="7"/>
            </p:cNvCxnSpPr>
            <p:nvPr/>
          </p:nvCxnSpPr>
          <p:spPr>
            <a:xfrm flipH="1">
              <a:off x="5326009" y="2206213"/>
              <a:ext cx="577873" cy="5405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4"/>
              <a:endCxn id="23" idx="0"/>
            </p:cNvCxnSpPr>
            <p:nvPr/>
          </p:nvCxnSpPr>
          <p:spPr>
            <a:xfrm>
              <a:off x="6155910" y="2458241"/>
              <a:ext cx="0" cy="2146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0" idx="6"/>
              <a:endCxn id="24" idx="1"/>
            </p:cNvCxnSpPr>
            <p:nvPr/>
          </p:nvCxnSpPr>
          <p:spPr>
            <a:xfrm>
              <a:off x="6407938" y="2206213"/>
              <a:ext cx="649881" cy="5418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1" idx="2"/>
              <a:endCxn id="23" idx="7"/>
            </p:cNvCxnSpPr>
            <p:nvPr/>
          </p:nvCxnSpPr>
          <p:spPr>
            <a:xfrm flipH="1">
              <a:off x="6334121" y="2206213"/>
              <a:ext cx="649881" cy="54052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1" idx="4"/>
              <a:endCxn id="24" idx="0"/>
            </p:cNvCxnSpPr>
            <p:nvPr/>
          </p:nvCxnSpPr>
          <p:spPr>
            <a:xfrm>
              <a:off x="7236030" y="2458241"/>
              <a:ext cx="0" cy="21602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1" idx="6"/>
              <a:endCxn id="25" idx="1"/>
            </p:cNvCxnSpPr>
            <p:nvPr/>
          </p:nvCxnSpPr>
          <p:spPr>
            <a:xfrm>
              <a:off x="7488058" y="2206213"/>
              <a:ext cx="577873" cy="5405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2" idx="5"/>
              <a:endCxn id="26" idx="2"/>
            </p:cNvCxnSpPr>
            <p:nvPr/>
          </p:nvCxnSpPr>
          <p:spPr>
            <a:xfrm>
              <a:off x="5326009" y="3103155"/>
              <a:ext cx="577873" cy="5432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3" idx="4"/>
              <a:endCxn id="26" idx="0"/>
            </p:cNvCxnSpPr>
            <p:nvPr/>
          </p:nvCxnSpPr>
          <p:spPr>
            <a:xfrm>
              <a:off x="6155910" y="3176972"/>
              <a:ext cx="0" cy="21737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4"/>
              <a:endCxn id="27" idx="7"/>
            </p:cNvCxnSpPr>
            <p:nvPr/>
          </p:nvCxnSpPr>
          <p:spPr>
            <a:xfrm flipH="1">
              <a:off x="6869009" y="3178321"/>
              <a:ext cx="367021" cy="86590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6" idx="5"/>
              <a:endCxn id="27" idx="1"/>
            </p:cNvCxnSpPr>
            <p:nvPr/>
          </p:nvCxnSpPr>
          <p:spPr>
            <a:xfrm>
              <a:off x="6334121" y="3824584"/>
              <a:ext cx="178466" cy="21964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645174" y="-45531"/>
                <a:ext cx="3580596" cy="539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/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=0|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174" y="-45531"/>
                <a:ext cx="3580596" cy="539507"/>
              </a:xfrm>
              <a:prstGeom prst="rect">
                <a:avLst/>
              </a:prstGeom>
              <a:blipFill rotWithShape="0">
                <a:blip r:embed="rId3"/>
                <a:stretch>
                  <a:fillRect t="-117045" b="-165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eform 40"/>
          <p:cNvSpPr/>
          <p:nvPr/>
        </p:nvSpPr>
        <p:spPr>
          <a:xfrm>
            <a:off x="5788089" y="344129"/>
            <a:ext cx="2323524" cy="1799303"/>
          </a:xfrm>
          <a:custGeom>
            <a:avLst/>
            <a:gdLst>
              <a:gd name="connsiteX0" fmla="*/ 91601 w 2323524"/>
              <a:gd name="connsiteY0" fmla="*/ 0 h 1799303"/>
              <a:gd name="connsiteX1" fmla="*/ 130930 w 2323524"/>
              <a:gd name="connsiteY1" fmla="*/ 816077 h 1799303"/>
              <a:gd name="connsiteX2" fmla="*/ 1350130 w 2323524"/>
              <a:gd name="connsiteY2" fmla="*/ 1632155 h 1799303"/>
              <a:gd name="connsiteX3" fmla="*/ 1645098 w 2323524"/>
              <a:gd name="connsiteY3" fmla="*/ 1543665 h 1799303"/>
              <a:gd name="connsiteX4" fmla="*/ 2323524 w 2323524"/>
              <a:gd name="connsiteY4" fmla="*/ 1799303 h 179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3524" h="1799303">
                <a:moveTo>
                  <a:pt x="91601" y="0"/>
                </a:moveTo>
                <a:cubicBezTo>
                  <a:pt x="6388" y="272025"/>
                  <a:pt x="-78825" y="544051"/>
                  <a:pt x="130930" y="816077"/>
                </a:cubicBezTo>
                <a:cubicBezTo>
                  <a:pt x="340685" y="1088103"/>
                  <a:pt x="1097769" y="1510890"/>
                  <a:pt x="1350130" y="1632155"/>
                </a:cubicBezTo>
                <a:cubicBezTo>
                  <a:pt x="1602491" y="1753420"/>
                  <a:pt x="1482866" y="1515807"/>
                  <a:pt x="1645098" y="1543665"/>
                </a:cubicBezTo>
                <a:cubicBezTo>
                  <a:pt x="1807330" y="1571523"/>
                  <a:pt x="2065427" y="1685413"/>
                  <a:pt x="2323524" y="1799303"/>
                </a:cubicBezTo>
              </a:path>
            </a:pathLst>
          </a:custGeom>
          <a:noFill/>
          <a:ln w="38100">
            <a:solidFill>
              <a:srgbClr val="7030A0">
                <a:alpha val="5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-483565" y="-31595"/>
                <a:ext cx="4572000" cy="51469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:r>
                  <a:rPr lang="en-US" altLang="ko-KR" sz="1050" dirty="0" smtClean="0"/>
                  <a:t>Define the update rule for separators: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sz="105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05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10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05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ko-KR" sz="105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050" dirty="0"/>
              </a:p>
              <a:p>
                <a:pPr lvl="1"/>
                <a:r>
                  <a:rPr lang="en-US" altLang="ko-KR" sz="1050" dirty="0"/>
                  <a:t>Define the update rule for </a:t>
                </a:r>
                <a:r>
                  <a:rPr lang="en-US" altLang="ko-KR" sz="1050" dirty="0" smtClean="0"/>
                  <a:t>cliques: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0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05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05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05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0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050" dirty="0"/>
                  <a:t>=</a:t>
                </a:r>
                <a14:m>
                  <m:oMath xmlns:m="http://schemas.openxmlformats.org/officeDocument/2006/math">
                    <m:r>
                      <a:rPr lang="ko-KR" altLang="en-US" sz="105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sz="10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05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05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05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05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0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05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sz="105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0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5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sz="10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5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3565" y="-31595"/>
                <a:ext cx="4572000" cy="514693"/>
              </a:xfrm>
              <a:prstGeom prst="rect">
                <a:avLst/>
              </a:prstGeom>
              <a:blipFill rotWithShape="0">
                <a:blip r:embed="rId4"/>
                <a:stretch>
                  <a:fillRect t="-48810" b="-27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9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066"/>
            <a:ext cx="8435280" cy="798839"/>
          </a:xfrm>
        </p:spPr>
        <p:txBody>
          <a:bodyPr/>
          <a:lstStyle/>
          <a:p>
            <a:r>
              <a:rPr lang="en-US" altLang="ko-KR" dirty="0" smtClean="0"/>
              <a:t>Junction Tree Algorithm in Diagram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21" y="4869160"/>
            <a:ext cx="8435280" cy="175469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Iterative run of </a:t>
            </a:r>
          </a:p>
          <a:p>
            <a:pPr lvl="1"/>
            <a:r>
              <a:rPr lang="en-US" altLang="ko-KR" dirty="0" smtClean="0"/>
              <a:t>Collection phase: going up to the root</a:t>
            </a:r>
          </a:p>
          <a:p>
            <a:pPr lvl="1"/>
            <a:r>
              <a:rPr lang="en-US" altLang="ko-KR" dirty="0" smtClean="0"/>
              <a:t>Distribution phase: going down to the leaf</a:t>
            </a:r>
          </a:p>
          <a:p>
            <a:pPr lvl="1"/>
            <a:r>
              <a:rPr lang="en-US" altLang="ko-KR" dirty="0" smtClean="0"/>
              <a:t>Messages are absorbed in the process</a:t>
            </a:r>
          </a:p>
          <a:p>
            <a:r>
              <a:rPr lang="en-US" altLang="ko-KR" dirty="0" smtClean="0"/>
              <a:t>Stop when the queried probability is answered</a:t>
            </a:r>
          </a:p>
          <a:p>
            <a:pPr lvl="1"/>
            <a:r>
              <a:rPr lang="en-US" altLang="ko-KR" dirty="0" smtClean="0"/>
              <a:t>You may have to perform summation on the joint probability obtained by the chosen potential function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36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51520" y="2043262"/>
            <a:ext cx="3970784" cy="2376264"/>
            <a:chOff x="5100422" y="1599383"/>
            <a:chExt cx="3816424" cy="21042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5100422" y="2448759"/>
                  <a:ext cx="792088" cy="432048"/>
                </a:xfrm>
                <a:prstGeom prst="rect">
                  <a:avLst/>
                </a:prstGeom>
                <a:solidFill>
                  <a:srgbClr val="C00000"/>
                </a:solidFill>
                <a:ln w="38100">
                  <a:noFill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m:rPr>
                            <m:nor/>
                          </m:rPr>
                          <a:rPr lang="en-US" altLang="ko-KR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b="0" i="0" dirty="0" smtClean="0">
                            <a:solidFill>
                              <a:schemeClr val="bg1"/>
                            </a:solidFill>
                          </a:rPr>
                          <m:t>QFBH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solidFill>
                              <a:schemeClr val="bg1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422" y="2448759"/>
                  <a:ext cx="792088" cy="43204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185" r="-741"/>
                  </a:stretch>
                </a:blipFill>
                <a:ln w="38100">
                  <a:noFill/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612590" y="2448759"/>
                  <a:ext cx="792088" cy="432048"/>
                </a:xfrm>
                <a:prstGeom prst="rect">
                  <a:avLst/>
                </a:prstGeom>
                <a:solidFill>
                  <a:srgbClr val="0070C0"/>
                </a:solidFill>
                <a:ln w="38100">
                  <a:noFill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m:rPr>
                            <m:nor/>
                          </m:rPr>
                          <a:rPr lang="en-US" altLang="ko-KR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HBQG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solidFill>
                              <a:schemeClr val="bg1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590" y="2448759"/>
                  <a:ext cx="792088" cy="43204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735"/>
                  </a:stretch>
                </a:blipFill>
                <a:ln w="38100">
                  <a:noFill/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8124758" y="2448759"/>
                  <a:ext cx="792088" cy="432048"/>
                </a:xfrm>
                <a:prstGeom prst="rect">
                  <a:avLst/>
                </a:prstGeom>
                <a:solidFill>
                  <a:srgbClr val="7030A0"/>
                </a:solidFill>
                <a:ln w="38100">
                  <a:noFill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m:rPr>
                            <m:nor/>
                          </m:rPr>
                          <a:rPr lang="en-US" altLang="ko-KR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LS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solidFill>
                              <a:schemeClr val="bg1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4758" y="2448759"/>
                  <a:ext cx="792088" cy="43204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38100">
                  <a:noFill/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6612590" y="1599383"/>
                  <a:ext cx="792088" cy="432048"/>
                </a:xfrm>
                <a:prstGeom prst="rect">
                  <a:avLst/>
                </a:prstGeom>
                <a:solidFill>
                  <a:srgbClr val="00B050"/>
                </a:solidFill>
                <a:ln w="38100">
                  <a:noFill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m:rPr>
                            <m:nor/>
                          </m:rPr>
                          <a:rPr lang="en-US" altLang="ko-KR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solidFill>
                              <a:schemeClr val="bg1"/>
                            </a:solidFill>
                          </a:rPr>
                          <m:t>LQBG</m:t>
                        </m:r>
                        <m:r>
                          <m:rPr>
                            <m:nor/>
                          </m:rPr>
                          <a:rPr lang="en-US" altLang="ko-KR" sz="1400" b="0" i="0" dirty="0" smtClean="0">
                            <a:solidFill>
                              <a:schemeClr val="bg1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590" y="1599383"/>
                  <a:ext cx="792088" cy="43204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12"/>
                  </a:stretch>
                </a:blipFill>
                <a:ln w="38100">
                  <a:noFill/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612590" y="3271598"/>
                  <a:ext cx="792088" cy="432048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noFill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m:rPr>
                            <m:nor/>
                          </m:rPr>
                          <a:rPr lang="en-US" altLang="ko-KR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IGH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solidFill>
                              <a:schemeClr val="bg1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590" y="3271598"/>
                  <a:ext cx="792088" cy="4320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38100">
                  <a:noFill/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>
              <a:stCxn id="10" idx="0"/>
              <a:endCxn id="7" idx="2"/>
            </p:cNvCxnSpPr>
            <p:nvPr/>
          </p:nvCxnSpPr>
          <p:spPr>
            <a:xfrm flipV="1">
              <a:off x="7008634" y="2880807"/>
              <a:ext cx="0" cy="390791"/>
            </a:xfrm>
            <a:prstGeom prst="line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3"/>
              <a:endCxn id="8" idx="0"/>
            </p:cNvCxnSpPr>
            <p:nvPr/>
          </p:nvCxnSpPr>
          <p:spPr>
            <a:xfrm>
              <a:off x="7404678" y="1815407"/>
              <a:ext cx="1116124" cy="633352"/>
            </a:xfrm>
            <a:prstGeom prst="line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0"/>
              <a:endCxn id="9" idx="2"/>
            </p:cNvCxnSpPr>
            <p:nvPr/>
          </p:nvCxnSpPr>
          <p:spPr>
            <a:xfrm flipV="1">
              <a:off x="7008634" y="2031431"/>
              <a:ext cx="0" cy="417328"/>
            </a:xfrm>
            <a:prstGeom prst="line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3"/>
              <a:endCxn id="7" idx="1"/>
            </p:cNvCxnSpPr>
            <p:nvPr/>
          </p:nvCxnSpPr>
          <p:spPr>
            <a:xfrm>
              <a:off x="5892510" y="2664783"/>
              <a:ext cx="720080" cy="0"/>
            </a:xfrm>
            <a:prstGeom prst="line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759736" y="1929031"/>
                  <a:ext cx="636922" cy="27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9736" y="1929031"/>
                  <a:ext cx="636922" cy="27254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801791" y="2376929"/>
                  <a:ext cx="901518" cy="27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1400" dirty="0"/>
                              <m:t>QB</m:t>
                            </m:r>
                            <m:r>
                              <m:rPr>
                                <m:sty m:val="p"/>
                              </m:rPr>
                              <a:rPr lang="en-US" altLang="ko-KR" sz="1400" b="0" i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1791" y="2376929"/>
                  <a:ext cx="901518" cy="27254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551764" y="2043912"/>
                  <a:ext cx="886227" cy="27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1400" dirty="0"/>
                              <m:t>QBG</m:t>
                            </m:r>
                          </m:e>
                        </m:d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764" y="2043912"/>
                  <a:ext cx="886227" cy="27254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619897" y="2909466"/>
                  <a:ext cx="777479" cy="27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1400" b="0" i="0" dirty="0" smtClean="0"/>
                              <m:t>GH</m:t>
                            </m:r>
                          </m:e>
                        </m:d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897" y="2909466"/>
                  <a:ext cx="777479" cy="27254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1192541" y="443941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Collection Phase</a:t>
            </a:r>
            <a:endParaRPr lang="ko-KR" altLang="en-US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52767" y="2040960"/>
            <a:ext cx="3970784" cy="2376264"/>
            <a:chOff x="5100422" y="1599383"/>
            <a:chExt cx="3816424" cy="21042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100422" y="2448759"/>
                  <a:ext cx="792088" cy="432048"/>
                </a:xfrm>
                <a:prstGeom prst="rect">
                  <a:avLst/>
                </a:prstGeom>
                <a:solidFill>
                  <a:srgbClr val="C00000"/>
                </a:solidFill>
                <a:ln w="38100">
                  <a:noFill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m:rPr>
                            <m:nor/>
                          </m:rPr>
                          <a:rPr lang="en-US" altLang="ko-KR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b="0" i="0" dirty="0" smtClean="0">
                            <a:solidFill>
                              <a:schemeClr val="bg1"/>
                            </a:solidFill>
                          </a:rPr>
                          <m:t>QFBH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solidFill>
                              <a:schemeClr val="bg1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422" y="2448759"/>
                  <a:ext cx="792088" cy="43204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185" r="-741"/>
                  </a:stretch>
                </a:blipFill>
                <a:ln w="38100">
                  <a:noFill/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612590" y="2448759"/>
                  <a:ext cx="792088" cy="432048"/>
                </a:xfrm>
                <a:prstGeom prst="rect">
                  <a:avLst/>
                </a:prstGeom>
                <a:solidFill>
                  <a:srgbClr val="0070C0"/>
                </a:solidFill>
                <a:ln w="38100">
                  <a:noFill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m:rPr>
                            <m:nor/>
                          </m:rPr>
                          <a:rPr lang="en-US" altLang="ko-KR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HBQG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solidFill>
                              <a:schemeClr val="bg1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590" y="2448759"/>
                  <a:ext cx="792088" cy="432048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5926" r="-1481"/>
                  </a:stretch>
                </a:blipFill>
                <a:ln w="38100">
                  <a:noFill/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8124758" y="2448759"/>
                  <a:ext cx="792088" cy="432048"/>
                </a:xfrm>
                <a:prstGeom prst="rect">
                  <a:avLst/>
                </a:prstGeom>
                <a:solidFill>
                  <a:srgbClr val="7030A0"/>
                </a:solidFill>
                <a:ln w="38100">
                  <a:noFill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m:rPr>
                            <m:nor/>
                          </m:rPr>
                          <a:rPr lang="en-US" altLang="ko-KR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LS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solidFill>
                              <a:schemeClr val="bg1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4758" y="2448759"/>
                  <a:ext cx="792088" cy="432048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 w="38100">
                  <a:noFill/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12590" y="1599383"/>
                  <a:ext cx="792088" cy="432048"/>
                </a:xfrm>
                <a:prstGeom prst="rect">
                  <a:avLst/>
                </a:prstGeom>
                <a:solidFill>
                  <a:srgbClr val="00B050"/>
                </a:solidFill>
                <a:ln w="38100">
                  <a:noFill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m:rPr>
                            <m:nor/>
                          </m:rPr>
                          <a:rPr lang="en-US" altLang="ko-KR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solidFill>
                              <a:schemeClr val="bg1"/>
                            </a:solidFill>
                          </a:rPr>
                          <m:t>LQBG</m:t>
                        </m:r>
                        <m:r>
                          <m:rPr>
                            <m:nor/>
                          </m:rPr>
                          <a:rPr lang="en-US" altLang="ko-KR" sz="1400" b="0" i="0" dirty="0" smtClean="0">
                            <a:solidFill>
                              <a:schemeClr val="bg1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590" y="1599383"/>
                  <a:ext cx="792088" cy="432048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444"/>
                  </a:stretch>
                </a:blipFill>
                <a:ln w="38100">
                  <a:noFill/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6612590" y="3271598"/>
                  <a:ext cx="792088" cy="432048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noFill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m:rPr>
                            <m:nor/>
                          </m:rPr>
                          <a:rPr lang="en-US" altLang="ko-KR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IGH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solidFill>
                              <a:schemeClr val="bg1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590" y="3271598"/>
                  <a:ext cx="792088" cy="43204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 w="38100">
                  <a:noFill/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>
              <a:stCxn id="25" idx="0"/>
              <a:endCxn id="22" idx="2"/>
            </p:cNvCxnSpPr>
            <p:nvPr/>
          </p:nvCxnSpPr>
          <p:spPr>
            <a:xfrm flipV="1">
              <a:off x="7008634" y="2880807"/>
              <a:ext cx="0" cy="390791"/>
            </a:xfrm>
            <a:prstGeom prst="line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4" idx="3"/>
              <a:endCxn id="23" idx="0"/>
            </p:cNvCxnSpPr>
            <p:nvPr/>
          </p:nvCxnSpPr>
          <p:spPr>
            <a:xfrm>
              <a:off x="7404678" y="1815407"/>
              <a:ext cx="1116124" cy="633352"/>
            </a:xfrm>
            <a:prstGeom prst="line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0"/>
              <a:endCxn id="24" idx="2"/>
            </p:cNvCxnSpPr>
            <p:nvPr/>
          </p:nvCxnSpPr>
          <p:spPr>
            <a:xfrm flipV="1">
              <a:off x="7008634" y="2031431"/>
              <a:ext cx="0" cy="417328"/>
            </a:xfrm>
            <a:prstGeom prst="line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1" idx="3"/>
              <a:endCxn id="22" idx="1"/>
            </p:cNvCxnSpPr>
            <p:nvPr/>
          </p:nvCxnSpPr>
          <p:spPr>
            <a:xfrm>
              <a:off x="5892510" y="2664783"/>
              <a:ext cx="720080" cy="0"/>
            </a:xfrm>
            <a:prstGeom prst="line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759736" y="1929031"/>
                  <a:ext cx="636922" cy="27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9736" y="1929031"/>
                  <a:ext cx="636922" cy="27254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801791" y="2376929"/>
                  <a:ext cx="901518" cy="27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1400" dirty="0"/>
                              <m:t>QB</m:t>
                            </m:r>
                            <m:r>
                              <m:rPr>
                                <m:sty m:val="p"/>
                              </m:rPr>
                              <a:rPr lang="en-US" altLang="ko-KR" sz="1400" b="0" i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1791" y="2376929"/>
                  <a:ext cx="901518" cy="27254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51764" y="2043912"/>
                  <a:ext cx="886227" cy="27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1400" dirty="0"/>
                              <m:t>QBG</m:t>
                            </m:r>
                          </m:e>
                        </m:d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764" y="2043912"/>
                  <a:ext cx="886227" cy="27254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619897" y="2909466"/>
                  <a:ext cx="777479" cy="27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1400" b="0" i="0" dirty="0" smtClean="0"/>
                              <m:t>GH</m:t>
                            </m:r>
                          </m:e>
                        </m:d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897" y="2909466"/>
                  <a:ext cx="777479" cy="27254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TextBox 33"/>
          <p:cNvSpPr txBox="1"/>
          <p:nvPr/>
        </p:nvSpPr>
        <p:spPr>
          <a:xfrm>
            <a:off x="5493788" y="4437112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Distribution Phase</a:t>
            </a:r>
            <a:endParaRPr lang="ko-KR" alt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179512" y="1043013"/>
            <a:ext cx="1100040" cy="548077"/>
          </a:xfrm>
          <a:prstGeom prst="rect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Belief Network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72202" y="1043013"/>
            <a:ext cx="1100040" cy="548077"/>
          </a:xfrm>
          <a:prstGeom prst="rect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Junction Tree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45585" y="1043012"/>
            <a:ext cx="1518945" cy="548077"/>
          </a:xfrm>
          <a:prstGeom prst="rect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Inconsistent Junction Tree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460674" y="1042699"/>
            <a:ext cx="1518945" cy="548077"/>
          </a:xfrm>
          <a:prstGeom prst="rect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Consistent Junction Tree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35" idx="3"/>
            <a:endCxn id="36" idx="1"/>
          </p:cNvCxnSpPr>
          <p:nvPr/>
        </p:nvCxnSpPr>
        <p:spPr>
          <a:xfrm>
            <a:off x="1279552" y="1317052"/>
            <a:ext cx="11926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2233" y="1083525"/>
            <a:ext cx="130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Graph</a:t>
            </a:r>
            <a:br>
              <a:rPr lang="en-US" altLang="ko-KR" sz="1200" b="1" dirty="0" smtClean="0"/>
            </a:br>
            <a:r>
              <a:rPr lang="en-US" altLang="ko-KR" sz="1200" b="1" dirty="0" smtClean="0"/>
              <a:t>Transformation</a:t>
            </a:r>
            <a:endParaRPr lang="ko-KR" altLang="en-US" sz="1200" b="1" dirty="0"/>
          </a:p>
        </p:txBody>
      </p:sp>
      <p:cxnSp>
        <p:nvCxnSpPr>
          <p:cNvPr id="43" name="Straight Arrow Connector 42"/>
          <p:cNvCxnSpPr>
            <a:stCxn id="36" idx="3"/>
            <a:endCxn id="37" idx="1"/>
          </p:cNvCxnSpPr>
          <p:nvPr/>
        </p:nvCxnSpPr>
        <p:spPr>
          <a:xfrm flipV="1">
            <a:off x="3572242" y="1317051"/>
            <a:ext cx="10733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73452" y="1057943"/>
            <a:ext cx="1103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Initialization</a:t>
            </a:r>
            <a:endParaRPr lang="ko-KR" altLang="en-US" sz="1200" b="1" dirty="0"/>
          </a:p>
        </p:txBody>
      </p:sp>
      <p:cxnSp>
        <p:nvCxnSpPr>
          <p:cNvPr id="45" name="Straight Arrow Connector 44"/>
          <p:cNvCxnSpPr>
            <a:stCxn id="37" idx="3"/>
            <a:endCxn id="38" idx="1"/>
          </p:cNvCxnSpPr>
          <p:nvPr/>
        </p:nvCxnSpPr>
        <p:spPr>
          <a:xfrm flipV="1">
            <a:off x="6164530" y="1316738"/>
            <a:ext cx="1296144" cy="3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11202" y="1077523"/>
            <a:ext cx="1349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Message Passing</a:t>
            </a:r>
            <a:endParaRPr lang="ko-KR" altLang="en-US" sz="1200" b="1" dirty="0"/>
          </a:p>
        </p:txBody>
      </p:sp>
      <p:cxnSp>
        <p:nvCxnSpPr>
          <p:cNvPr id="50" name="Straight Arrow Connector 49"/>
          <p:cNvCxnSpPr>
            <a:stCxn id="38" idx="2"/>
            <a:endCxn id="51" idx="0"/>
          </p:cNvCxnSpPr>
          <p:nvPr/>
        </p:nvCxnSpPr>
        <p:spPr>
          <a:xfrm>
            <a:off x="8220147" y="1590776"/>
            <a:ext cx="2562" cy="3746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495559" y="1965436"/>
            <a:ext cx="1454299" cy="328402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P(V)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86738" y="1627732"/>
            <a:ext cx="1305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Marginalization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784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Acknowledgement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</a:t>
            </a:r>
            <a:r>
              <a:rPr lang="en-US" altLang="ko-KR" dirty="0" err="1" smtClean="0"/>
              <a:t>slideset</a:t>
            </a:r>
            <a:r>
              <a:rPr lang="en-US" altLang="ko-KR" dirty="0" smtClean="0"/>
              <a:t> is greatly influenced</a:t>
            </a:r>
          </a:p>
          <a:p>
            <a:pPr lvl="1"/>
            <a:r>
              <a:rPr lang="en-US" altLang="ko-KR" dirty="0" smtClean="0"/>
              <a:t>By </a:t>
            </a:r>
            <a:r>
              <a:rPr lang="en-US" altLang="ko-KR" dirty="0"/>
              <a:t>Prof. </a:t>
            </a:r>
            <a:r>
              <a:rPr lang="en-US" altLang="ko-KR" dirty="0" smtClean="0"/>
              <a:t>Eric Xing </a:t>
            </a:r>
            <a:r>
              <a:rPr lang="en-US" altLang="ko-KR" dirty="0"/>
              <a:t>at </a:t>
            </a:r>
            <a:r>
              <a:rPr lang="en-US" altLang="ko-KR" dirty="0" smtClean="0"/>
              <a:t>CMU</a:t>
            </a:r>
          </a:p>
          <a:p>
            <a:pPr lvl="1"/>
            <a:r>
              <a:rPr lang="en-US" altLang="ko-KR" dirty="0" smtClean="0"/>
              <a:t>By Prof. Chris Williams at Univ. of Edinburgh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8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Readings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Bishop Chapter 8</a:t>
            </a:r>
          </a:p>
          <a:p>
            <a:r>
              <a:rPr lang="en-US" altLang="ko-KR" dirty="0" smtClean="0"/>
              <a:t>Murphy Chapter 20</a:t>
            </a:r>
          </a:p>
          <a:p>
            <a:r>
              <a:rPr lang="en-US" altLang="ko-KR" dirty="0" smtClean="0"/>
              <a:t>Barber Chapter 4, 5,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9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Probabilities</a:t>
            </a:r>
          </a:p>
        </p:txBody>
      </p:sp>
      <p:sp>
        <p:nvSpPr>
          <p:cNvPr id="848900" name="Text Box 4"/>
          <p:cNvSpPr txBox="1">
            <a:spLocks noChangeArrowheads="1"/>
          </p:cNvSpPr>
          <p:nvPr/>
        </p:nvSpPr>
        <p:spPr bwMode="auto">
          <a:xfrm>
            <a:off x="710952" y="3949824"/>
            <a:ext cx="2593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DC6C7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dirty="0">
                <a:latin typeface="Arial" charset="0"/>
                <a:ea typeface="굴림" charset="-127"/>
              </a:rPr>
              <a:t>The sum of the red and blue areas is 1</a:t>
            </a:r>
          </a:p>
        </p:txBody>
      </p:sp>
      <p:sp>
        <p:nvSpPr>
          <p:cNvPr id="848907" name="Line 11"/>
          <p:cNvSpPr>
            <a:spLocks noChangeShapeType="1"/>
          </p:cNvSpPr>
          <p:nvPr/>
        </p:nvSpPr>
        <p:spPr bwMode="auto">
          <a:xfrm>
            <a:off x="2996952" y="4711824"/>
            <a:ext cx="990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pic>
        <p:nvPicPr>
          <p:cNvPr id="848910" name="Picture 14" descr="thomas-bay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7143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8911" name="AutoShape 15"/>
          <p:cNvSpPr>
            <a:spLocks noChangeArrowheads="1"/>
          </p:cNvSpPr>
          <p:nvPr/>
        </p:nvSpPr>
        <p:spPr bwMode="auto">
          <a:xfrm>
            <a:off x="533400" y="5410200"/>
            <a:ext cx="2819400" cy="685800"/>
          </a:xfrm>
          <a:prstGeom prst="wedgeRoundRectCallout">
            <a:avLst>
              <a:gd name="adj1" fmla="val -50620"/>
              <a:gd name="adj2" fmla="val 7453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1200" baseline="30000" dirty="0">
                <a:ea typeface="굴림" charset="-127"/>
              </a:rPr>
              <a:t>*</a:t>
            </a:r>
            <a:r>
              <a:rPr lang="en-US" altLang="ko-KR" sz="1200" dirty="0">
                <a:ea typeface="굴림" charset="-127"/>
              </a:rPr>
              <a:t>Ahem…there’s also the Bayesian definition which says probability is your degree of belief in an outcome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51520" y="1401392"/>
            <a:ext cx="8435280" cy="2011633"/>
          </a:xfrm>
        </p:spPr>
        <p:txBody>
          <a:bodyPr>
            <a:normAutofit fontScale="92500"/>
          </a:bodyPr>
          <a:lstStyle/>
          <a:p>
            <a:pPr>
              <a:spcBef>
                <a:spcPct val="50000"/>
              </a:spcBef>
            </a:pPr>
            <a:r>
              <a:rPr lang="en-US" altLang="ko-KR" sz="2400" dirty="0"/>
              <a:t>We will write P(A = true) to mean the probability that A = true.</a:t>
            </a:r>
          </a:p>
          <a:p>
            <a:pPr>
              <a:spcBef>
                <a:spcPct val="50000"/>
              </a:spcBef>
            </a:pPr>
            <a:r>
              <a:rPr lang="en-US" altLang="ko-KR" sz="2400" dirty="0"/>
              <a:t>What is probability?  </a:t>
            </a:r>
            <a:endParaRPr lang="en-US" altLang="ko-KR" sz="2400" dirty="0" smtClean="0"/>
          </a:p>
          <a:p>
            <a:pPr lvl="1">
              <a:spcBef>
                <a:spcPct val="50000"/>
              </a:spcBef>
            </a:pPr>
            <a:r>
              <a:rPr lang="en-US" altLang="ko-KR" dirty="0" smtClean="0"/>
              <a:t>It </a:t>
            </a:r>
            <a:r>
              <a:rPr lang="en-US" altLang="ko-KR" dirty="0"/>
              <a:t>is the relative frequency with which an outcome would be obtained if the process were repeated a large number of times under similar conditions*</a:t>
            </a:r>
          </a:p>
          <a:p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39952" y="3645024"/>
            <a:ext cx="3810000" cy="2533650"/>
            <a:chOff x="4139952" y="3645024"/>
            <a:chExt cx="3810000" cy="2533650"/>
          </a:xfrm>
        </p:grpSpPr>
        <p:sp>
          <p:nvSpPr>
            <p:cNvPr id="848901" name="Rectangle 5"/>
            <p:cNvSpPr>
              <a:spLocks noChangeArrowheads="1"/>
            </p:cNvSpPr>
            <p:nvPr/>
          </p:nvSpPr>
          <p:spPr bwMode="auto">
            <a:xfrm>
              <a:off x="4139952" y="3645024"/>
              <a:ext cx="3810000" cy="25336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noFill/>
              <a:miter lim="800000"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 algn="ctr"/>
              <a:endParaRPr lang="en-US" altLang="ko-KR" sz="2000" dirty="0">
                <a:latin typeface="Arial" charset="0"/>
                <a:ea typeface="굴림" charset="-127"/>
              </a:endParaRPr>
            </a:p>
            <a:p>
              <a:pPr algn="ctr"/>
              <a:endParaRPr lang="en-US" altLang="ko-KR" sz="2000" dirty="0">
                <a:latin typeface="Arial" charset="0"/>
                <a:ea typeface="굴림" charset="-127"/>
              </a:endParaRPr>
            </a:p>
            <a:p>
              <a:pPr algn="ctr"/>
              <a:endParaRPr lang="en-US" altLang="ko-KR" sz="2000" dirty="0">
                <a:latin typeface="Arial" charset="0"/>
                <a:ea typeface="굴림" charset="-127"/>
              </a:endParaRPr>
            </a:p>
            <a:p>
              <a:pPr algn="ctr"/>
              <a:endParaRPr lang="en-US" altLang="ko-KR" sz="2000" dirty="0">
                <a:latin typeface="Arial" charset="0"/>
                <a:ea typeface="굴림" charset="-127"/>
              </a:endParaRPr>
            </a:p>
            <a:p>
              <a:pPr algn="ctr"/>
              <a:endParaRPr lang="en-US" altLang="ko-KR" sz="2000" dirty="0">
                <a:latin typeface="Arial" charset="0"/>
                <a:ea typeface="굴림" charset="-127"/>
              </a:endParaRPr>
            </a:p>
            <a:p>
              <a:pPr algn="ctr"/>
              <a:endParaRPr lang="en-US" altLang="ko-KR" sz="2000" dirty="0">
                <a:latin typeface="Arial" charset="0"/>
                <a:ea typeface="굴림" charset="-127"/>
              </a:endParaRPr>
            </a:p>
            <a:p>
              <a:pPr algn="ctr"/>
              <a:endParaRPr lang="en-US" altLang="ko-KR" sz="2000" dirty="0">
                <a:latin typeface="Arial" charset="0"/>
                <a:ea typeface="굴림" charset="-127"/>
              </a:endParaRPr>
            </a:p>
            <a:p>
              <a:pPr algn="ctr"/>
              <a:endParaRPr lang="en-US" altLang="ko-KR" sz="2000" dirty="0">
                <a:latin typeface="Arial" charset="0"/>
                <a:ea typeface="굴림" charset="-127"/>
              </a:endParaRPr>
            </a:p>
          </p:txBody>
        </p:sp>
        <p:sp>
          <p:nvSpPr>
            <p:cNvPr id="848902" name="Oval 6"/>
            <p:cNvSpPr>
              <a:spLocks noChangeArrowheads="1"/>
            </p:cNvSpPr>
            <p:nvPr/>
          </p:nvSpPr>
          <p:spPr bwMode="auto">
            <a:xfrm>
              <a:off x="5663952" y="3740274"/>
              <a:ext cx="1905000" cy="1822450"/>
            </a:xfrm>
            <a:prstGeom prst="ellipse">
              <a:avLst/>
            </a:prstGeom>
            <a:solidFill>
              <a:schemeClr val="accent5"/>
            </a:solidFill>
            <a:ln w="3175">
              <a:noFill/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 algn="ctr"/>
              <a:endParaRPr lang="en-US" altLang="ko-KR" sz="2000" dirty="0">
                <a:latin typeface="Arial" charset="0"/>
                <a:ea typeface="굴림" charset="-127"/>
              </a:endParaRPr>
            </a:p>
            <a:p>
              <a:pPr algn="ctr"/>
              <a:endParaRPr lang="en-US" altLang="ko-KR" sz="2000" dirty="0">
                <a:latin typeface="Arial" charset="0"/>
                <a:ea typeface="굴림" charset="-127"/>
              </a:endParaRPr>
            </a:p>
            <a:p>
              <a:pPr algn="ctr"/>
              <a:endParaRPr lang="en-US" altLang="ko-KR" sz="2000" dirty="0">
                <a:latin typeface="Arial" charset="0"/>
                <a:ea typeface="굴림" charset="-127"/>
              </a:endParaRPr>
            </a:p>
            <a:p>
              <a:pPr algn="ctr"/>
              <a:endParaRPr lang="en-US" altLang="ko-KR" sz="2000" dirty="0">
                <a:latin typeface="Arial" charset="0"/>
                <a:ea typeface="굴림" charset="-127"/>
              </a:endParaRPr>
            </a:p>
          </p:txBody>
        </p:sp>
        <p:sp>
          <p:nvSpPr>
            <p:cNvPr id="848903" name="Text Box 7"/>
            <p:cNvSpPr txBox="1">
              <a:spLocks noChangeArrowheads="1"/>
            </p:cNvSpPr>
            <p:nvPr/>
          </p:nvSpPr>
          <p:spPr bwMode="auto">
            <a:xfrm>
              <a:off x="4285858" y="5270336"/>
              <a:ext cx="1293944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DC6C7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0099"/>
                  </a:solidFill>
                  <a:latin typeface="Arial" charset="0"/>
                  <a:ea typeface="굴림" charset="-127"/>
                </a:rPr>
                <a:t>P(A = false</a:t>
              </a:r>
              <a:r>
                <a:rPr lang="en-US" altLang="ko-KR" sz="1600" dirty="0" smtClean="0">
                  <a:solidFill>
                    <a:srgbClr val="000099"/>
                  </a:solidFill>
                  <a:latin typeface="Arial" charset="0"/>
                  <a:ea typeface="굴림" charset="-127"/>
                </a:rPr>
                <a:t>)</a:t>
              </a:r>
            </a:p>
            <a:p>
              <a:pPr algn="ctr"/>
              <a:r>
                <a:rPr lang="en-US" altLang="ko-KR" sz="1600" dirty="0" smtClean="0">
                  <a:solidFill>
                    <a:srgbClr val="000099"/>
                  </a:solidFill>
                  <a:latin typeface="Arial" charset="0"/>
                  <a:ea typeface="굴림" charset="-127"/>
                </a:rPr>
                <a:t> </a:t>
              </a:r>
              <a:endParaRPr lang="en-US" altLang="ko-KR" sz="1600" dirty="0">
                <a:solidFill>
                  <a:srgbClr val="000099"/>
                </a:solidFill>
                <a:latin typeface="Arial" charset="0"/>
                <a:ea typeface="굴림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rgbClr val="000099"/>
                  </a:solidFill>
                  <a:latin typeface="Arial" charset="0"/>
                  <a:ea typeface="굴림" charset="-127"/>
                </a:rPr>
                <a:t>正 正</a:t>
              </a:r>
              <a:r>
                <a:rPr lang="ko-KR" altLang="en-US" sz="1600" dirty="0">
                  <a:solidFill>
                    <a:srgbClr val="000099"/>
                  </a:solidFill>
                  <a:latin typeface="Arial" charset="0"/>
                  <a:ea typeface="굴림" charset="-127"/>
                </a:rPr>
                <a:t> </a:t>
              </a:r>
              <a:r>
                <a:rPr lang="ko-KR" altLang="en-US" sz="1600" dirty="0" smtClean="0">
                  <a:solidFill>
                    <a:srgbClr val="000099"/>
                  </a:solidFill>
                  <a:latin typeface="Arial" charset="0"/>
                  <a:ea typeface="굴림" charset="-127"/>
                </a:rPr>
                <a:t>正</a:t>
              </a:r>
              <a:r>
                <a:rPr lang="ko-KR" altLang="en-US" sz="1600" dirty="0">
                  <a:solidFill>
                    <a:srgbClr val="000099"/>
                  </a:solidFill>
                  <a:latin typeface="Arial" charset="0"/>
                  <a:ea typeface="굴림" charset="-127"/>
                </a:rPr>
                <a:t> </a:t>
              </a:r>
              <a:r>
                <a:rPr lang="ko-KR" altLang="en-US" sz="1600" dirty="0" smtClean="0">
                  <a:solidFill>
                    <a:srgbClr val="000099"/>
                  </a:solidFill>
                  <a:latin typeface="Arial" charset="0"/>
                  <a:ea typeface="굴림" charset="-127"/>
                </a:rPr>
                <a:t>正</a:t>
              </a:r>
              <a:endParaRPr lang="en-US" altLang="ko-KR" sz="1600" dirty="0" smtClean="0">
                <a:solidFill>
                  <a:srgbClr val="000099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848904" name="Text Box 8"/>
            <p:cNvSpPr txBox="1">
              <a:spLocks noChangeArrowheads="1"/>
            </p:cNvSpPr>
            <p:nvPr/>
          </p:nvSpPr>
          <p:spPr bwMode="auto">
            <a:xfrm>
              <a:off x="5968752" y="4359111"/>
              <a:ext cx="1295400" cy="830997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DC6C7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FF0000"/>
                  </a:solidFill>
                  <a:latin typeface="Arial" charset="0"/>
                  <a:ea typeface="굴림" charset="-127"/>
                </a:rPr>
                <a:t>P(A = true)</a:t>
              </a:r>
            </a:p>
            <a:p>
              <a:pPr algn="ctr"/>
              <a:endParaRPr lang="en-US" altLang="ko-KR" sz="1600" dirty="0" smtClean="0">
                <a:solidFill>
                  <a:srgbClr val="FF0000"/>
                </a:solidFill>
                <a:latin typeface="Arial" charset="0"/>
                <a:ea typeface="굴림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rgbClr val="FF0000"/>
                  </a:solidFill>
                  <a:latin typeface="Arial" charset="0"/>
                  <a:ea typeface="굴림" charset="-127"/>
                </a:rPr>
                <a:t>正 正</a:t>
              </a:r>
              <a:endParaRPr lang="en-US" altLang="ko-KR" sz="1600" dirty="0" smtClean="0">
                <a:solidFill>
                  <a:srgbClr val="FF0000"/>
                </a:solidFill>
                <a:latin typeface="Arial" charset="0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27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Conditional Probability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964" y="1362684"/>
            <a:ext cx="7772400" cy="1676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P(</a:t>
            </a:r>
            <a:r>
              <a:rPr lang="en-US" altLang="ko-KR" sz="2400" i="1" dirty="0">
                <a:ea typeface="굴림" charset="-127"/>
              </a:rPr>
              <a:t>A = true </a:t>
            </a:r>
            <a:r>
              <a:rPr lang="en-US" altLang="ko-KR" sz="2400" dirty="0">
                <a:ea typeface="굴림" charset="-127"/>
              </a:rPr>
              <a:t>| </a:t>
            </a:r>
            <a:r>
              <a:rPr lang="en-US" altLang="ko-KR" sz="2400" i="1" dirty="0">
                <a:ea typeface="굴림" charset="-127"/>
              </a:rPr>
              <a:t>B = true</a:t>
            </a:r>
            <a:r>
              <a:rPr lang="en-US" altLang="ko-KR" sz="2400" dirty="0">
                <a:ea typeface="굴림" charset="-127"/>
              </a:rPr>
              <a:t>) </a:t>
            </a:r>
            <a:endParaRPr lang="en-US" altLang="ko-KR" sz="2400" dirty="0" smtClean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charset="-127"/>
              </a:rPr>
              <a:t>Out </a:t>
            </a:r>
            <a:r>
              <a:rPr lang="en-US" altLang="ko-KR" dirty="0">
                <a:ea typeface="굴림" charset="-127"/>
              </a:rPr>
              <a:t>of all the outcomes in which </a:t>
            </a:r>
            <a:r>
              <a:rPr lang="en-US" altLang="ko-KR" i="1" dirty="0">
                <a:ea typeface="굴림" charset="-127"/>
              </a:rPr>
              <a:t>B</a:t>
            </a:r>
            <a:r>
              <a:rPr lang="en-US" altLang="ko-KR" dirty="0">
                <a:ea typeface="굴림" charset="-127"/>
              </a:rPr>
              <a:t> is true, how many also have </a:t>
            </a:r>
            <a:r>
              <a:rPr lang="en-US" altLang="ko-KR" i="1" dirty="0">
                <a:ea typeface="굴림" charset="-127"/>
              </a:rPr>
              <a:t>A</a:t>
            </a:r>
            <a:r>
              <a:rPr lang="en-US" altLang="ko-KR" dirty="0">
                <a:ea typeface="굴림" charset="-127"/>
              </a:rPr>
              <a:t> equal to true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Read this as: </a:t>
            </a:r>
            <a:endParaRPr lang="en-US" altLang="ko-KR" sz="2400" dirty="0" smtClean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charset="-127"/>
              </a:rPr>
              <a:t>“</a:t>
            </a:r>
            <a:r>
              <a:rPr lang="en-US" altLang="ko-KR" dirty="0">
                <a:ea typeface="굴림" charset="-127"/>
              </a:rPr>
              <a:t>Probability of </a:t>
            </a:r>
            <a:r>
              <a:rPr lang="en-US" altLang="ko-KR" i="1" dirty="0">
                <a:ea typeface="굴림" charset="-127"/>
              </a:rPr>
              <a:t>A</a:t>
            </a:r>
            <a:r>
              <a:rPr lang="en-US" altLang="ko-KR" dirty="0">
                <a:ea typeface="굴림" charset="-127"/>
              </a:rPr>
              <a:t> conditioned on </a:t>
            </a:r>
            <a:r>
              <a:rPr lang="en-US" altLang="ko-KR" i="1" dirty="0">
                <a:ea typeface="굴림" charset="-127"/>
              </a:rPr>
              <a:t>B</a:t>
            </a:r>
            <a:r>
              <a:rPr lang="en-US" altLang="ko-KR" dirty="0">
                <a:ea typeface="굴림" charset="-127"/>
              </a:rPr>
              <a:t>” or “Probability of </a:t>
            </a:r>
            <a:r>
              <a:rPr lang="en-US" altLang="ko-KR" i="1" dirty="0">
                <a:ea typeface="굴림" charset="-127"/>
              </a:rPr>
              <a:t>A</a:t>
            </a:r>
            <a:r>
              <a:rPr lang="en-US" altLang="ko-KR" dirty="0">
                <a:ea typeface="굴림" charset="-127"/>
              </a:rPr>
              <a:t> given </a:t>
            </a:r>
            <a:r>
              <a:rPr lang="en-US" altLang="ko-KR" i="1" dirty="0">
                <a:ea typeface="굴림" charset="-127"/>
              </a:rPr>
              <a:t>B</a:t>
            </a:r>
            <a:r>
              <a:rPr lang="en-US" altLang="ko-KR" dirty="0">
                <a:ea typeface="굴림" charset="-127"/>
              </a:rPr>
              <a:t>”</a:t>
            </a:r>
          </a:p>
        </p:txBody>
      </p:sp>
      <p:sp>
        <p:nvSpPr>
          <p:cNvPr id="849939" name="Rectangle 19"/>
          <p:cNvSpPr>
            <a:spLocks noChangeArrowheads="1"/>
          </p:cNvSpPr>
          <p:nvPr/>
        </p:nvSpPr>
        <p:spPr bwMode="auto">
          <a:xfrm>
            <a:off x="4388726" y="3212976"/>
            <a:ext cx="45720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i="1" dirty="0">
                <a:solidFill>
                  <a:srgbClr val="FF0000"/>
                </a:solidFill>
                <a:ea typeface="굴림" charset="-127"/>
              </a:rPr>
              <a:t>H </a:t>
            </a:r>
            <a:r>
              <a:rPr lang="en-US" altLang="ko-KR" sz="2000" dirty="0">
                <a:solidFill>
                  <a:srgbClr val="FF0000"/>
                </a:solidFill>
                <a:ea typeface="굴림" charset="-127"/>
              </a:rPr>
              <a:t>= “Have a headache”</a:t>
            </a:r>
          </a:p>
          <a:p>
            <a:r>
              <a:rPr lang="en-US" altLang="ko-KR" sz="2000" i="1" dirty="0">
                <a:solidFill>
                  <a:srgbClr val="0000FF"/>
                </a:solidFill>
                <a:ea typeface="굴림" charset="-127"/>
              </a:rPr>
              <a:t>F</a:t>
            </a:r>
            <a:r>
              <a:rPr lang="en-US" altLang="ko-KR" sz="2000" dirty="0">
                <a:solidFill>
                  <a:srgbClr val="0000FF"/>
                </a:solidFill>
                <a:ea typeface="굴림" charset="-127"/>
              </a:rPr>
              <a:t> = “Coming down with Flu”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ea typeface="굴림" charset="-127"/>
              </a:rPr>
              <a:t>P(</a:t>
            </a:r>
            <a:r>
              <a:rPr lang="en-US" altLang="ko-KR" sz="2000" i="1" dirty="0">
                <a:solidFill>
                  <a:srgbClr val="FF0000"/>
                </a:solidFill>
                <a:ea typeface="굴림" charset="-127"/>
              </a:rPr>
              <a:t>H = true</a:t>
            </a:r>
            <a:r>
              <a:rPr lang="en-US" altLang="ko-KR" sz="2000" dirty="0">
                <a:solidFill>
                  <a:srgbClr val="FF0000"/>
                </a:solidFill>
                <a:ea typeface="굴림" charset="-127"/>
              </a:rPr>
              <a:t>) = 1/10</a:t>
            </a:r>
          </a:p>
          <a:p>
            <a:r>
              <a:rPr lang="en-US" altLang="ko-KR" sz="2000" dirty="0">
                <a:solidFill>
                  <a:srgbClr val="0000FF"/>
                </a:solidFill>
                <a:ea typeface="굴림" charset="-127"/>
              </a:rPr>
              <a:t>P(</a:t>
            </a:r>
            <a:r>
              <a:rPr lang="en-US" altLang="ko-KR" sz="2000" i="1" dirty="0">
                <a:solidFill>
                  <a:srgbClr val="0000FF"/>
                </a:solidFill>
                <a:ea typeface="굴림" charset="-127"/>
              </a:rPr>
              <a:t>F = true</a:t>
            </a:r>
            <a:r>
              <a:rPr lang="en-US" altLang="ko-KR" sz="2000" dirty="0">
                <a:solidFill>
                  <a:srgbClr val="0000FF"/>
                </a:solidFill>
                <a:ea typeface="굴림" charset="-127"/>
              </a:rPr>
              <a:t>) = 1/40</a:t>
            </a:r>
          </a:p>
          <a:p>
            <a:r>
              <a:rPr lang="en-US" altLang="ko-KR" sz="2000" dirty="0">
                <a:ea typeface="굴림" charset="-127"/>
              </a:rPr>
              <a:t>P(</a:t>
            </a:r>
            <a:r>
              <a:rPr lang="en-US" altLang="ko-KR" sz="2000" i="1" dirty="0">
                <a:ea typeface="굴림" charset="-127"/>
              </a:rPr>
              <a:t>H  = true </a:t>
            </a:r>
            <a:r>
              <a:rPr lang="en-US" altLang="ko-KR" sz="2000" dirty="0">
                <a:ea typeface="굴림" charset="-127"/>
              </a:rPr>
              <a:t>| </a:t>
            </a:r>
            <a:r>
              <a:rPr lang="en-US" altLang="ko-KR" sz="2000" i="1" dirty="0">
                <a:ea typeface="굴림" charset="-127"/>
              </a:rPr>
              <a:t>F = true</a:t>
            </a:r>
            <a:r>
              <a:rPr lang="en-US" altLang="ko-KR" sz="2000" dirty="0">
                <a:ea typeface="굴림" charset="-127"/>
              </a:rPr>
              <a:t>) = 1/2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en-US" altLang="ko-KR" sz="2000" dirty="0">
                <a:ea typeface="굴림" charset="-127"/>
              </a:rPr>
              <a:t>“Headaches are rare and flu is rarer, but if you’re coming down with flu there’s a 50-50 chance you’ll have a headache.”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57200" y="3197980"/>
            <a:ext cx="3733800" cy="3124200"/>
            <a:chOff x="457200" y="3197980"/>
            <a:chExt cx="3733800" cy="3124200"/>
          </a:xfrm>
        </p:grpSpPr>
        <p:sp>
          <p:nvSpPr>
            <p:cNvPr id="849936" name="Text Box 16"/>
            <p:cNvSpPr txBox="1">
              <a:spLocks noChangeArrowheads="1"/>
            </p:cNvSpPr>
            <p:nvPr/>
          </p:nvSpPr>
          <p:spPr bwMode="auto">
            <a:xfrm>
              <a:off x="1775263" y="4005224"/>
              <a:ext cx="1295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800" b="1" dirty="0" smtClean="0">
                  <a:solidFill>
                    <a:srgbClr val="0000FF"/>
                  </a:solidFill>
                  <a:ea typeface="굴림" charset="-127"/>
                </a:rPr>
                <a:t>감기 </a:t>
              </a:r>
              <a:r>
                <a:rPr lang="en-US" altLang="ko-KR" sz="1800" dirty="0" smtClean="0">
                  <a:solidFill>
                    <a:srgbClr val="0000FF"/>
                  </a:solidFill>
                  <a:ea typeface="굴림" charset="-127"/>
                </a:rPr>
                <a:t>(F)</a:t>
              </a:r>
              <a:endParaRPr lang="en-US" altLang="ko-KR" sz="1800" dirty="0">
                <a:solidFill>
                  <a:srgbClr val="0000FF"/>
                </a:solidFill>
                <a:ea typeface="굴림" charset="-127"/>
              </a:endParaRPr>
            </a:p>
          </p:txBody>
        </p:sp>
        <p:sp>
          <p:nvSpPr>
            <p:cNvPr id="849937" name="Text Box 17"/>
            <p:cNvSpPr txBox="1">
              <a:spLocks noChangeArrowheads="1"/>
            </p:cNvSpPr>
            <p:nvPr/>
          </p:nvSpPr>
          <p:spPr bwMode="auto">
            <a:xfrm>
              <a:off x="2687443" y="5414276"/>
              <a:ext cx="104635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800" b="1" dirty="0" smtClean="0">
                  <a:solidFill>
                    <a:srgbClr val="FF0000"/>
                  </a:solidFill>
                  <a:ea typeface="굴림" charset="-127"/>
                </a:rPr>
                <a:t>두통</a:t>
              </a:r>
              <a:r>
                <a:rPr lang="en-US" altLang="ko-KR" b="1" dirty="0" smtClean="0">
                  <a:solidFill>
                    <a:srgbClr val="FF0000"/>
                  </a:solidFill>
                  <a:ea typeface="굴림" charset="-127"/>
                </a:rPr>
                <a:t> </a:t>
              </a:r>
              <a:r>
                <a:rPr lang="en-US" altLang="ko-KR" dirty="0" smtClean="0">
                  <a:solidFill>
                    <a:srgbClr val="FF0000"/>
                  </a:solidFill>
                  <a:ea typeface="굴림" charset="-127"/>
                </a:rPr>
                <a:t>(H)</a:t>
              </a:r>
              <a:endParaRPr lang="en-US" altLang="ko-KR" sz="1800" dirty="0">
                <a:solidFill>
                  <a:srgbClr val="FF0000"/>
                </a:solidFill>
                <a:ea typeface="굴림" charset="-127"/>
              </a:endParaRPr>
            </a:p>
          </p:txBody>
        </p:sp>
        <p:sp>
          <p:nvSpPr>
            <p:cNvPr id="849938" name="Rectangle 18"/>
            <p:cNvSpPr>
              <a:spLocks noChangeArrowheads="1"/>
            </p:cNvSpPr>
            <p:nvPr/>
          </p:nvSpPr>
          <p:spPr bwMode="auto">
            <a:xfrm>
              <a:off x="457200" y="3197980"/>
              <a:ext cx="3733800" cy="3124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ko-KR" altLang="en-US" dirty="0"/>
            </a:p>
          </p:txBody>
        </p:sp>
        <p:sp>
          <p:nvSpPr>
            <p:cNvPr id="849941" name="Rectangle 21"/>
            <p:cNvSpPr>
              <a:spLocks noChangeArrowheads="1"/>
            </p:cNvSpPr>
            <p:nvPr/>
          </p:nvSpPr>
          <p:spPr bwMode="auto">
            <a:xfrm>
              <a:off x="762000" y="4721980"/>
              <a:ext cx="2971800" cy="1143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9940" name="Rectangle 20"/>
            <p:cNvSpPr>
              <a:spLocks noChangeArrowheads="1"/>
            </p:cNvSpPr>
            <p:nvPr/>
          </p:nvSpPr>
          <p:spPr bwMode="auto">
            <a:xfrm>
              <a:off x="1447800" y="3655180"/>
              <a:ext cx="1524000" cy="160020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1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Joint Probability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1433513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We will write </a:t>
            </a:r>
            <a:r>
              <a:rPr lang="en-US" altLang="ko-KR" i="1" dirty="0">
                <a:ea typeface="굴림" charset="-127"/>
              </a:rPr>
              <a:t>P(A = true, B = true)</a:t>
            </a:r>
            <a:r>
              <a:rPr lang="en-US" altLang="ko-KR" dirty="0">
                <a:ea typeface="굴림" charset="-127"/>
              </a:rPr>
              <a:t> to mean 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the </a:t>
            </a:r>
            <a:r>
              <a:rPr lang="en-US" altLang="ko-KR" dirty="0">
                <a:ea typeface="굴림" charset="-127"/>
              </a:rPr>
              <a:t>probability of </a:t>
            </a:r>
            <a:r>
              <a:rPr lang="en-US" altLang="ko-KR" i="1" dirty="0">
                <a:ea typeface="굴림" charset="-127"/>
              </a:rPr>
              <a:t>A = true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b="1" dirty="0">
                <a:ea typeface="굴림" charset="-127"/>
              </a:rPr>
              <a:t>and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i="1" dirty="0">
                <a:ea typeface="굴림" charset="-127"/>
              </a:rPr>
              <a:t>B = </a:t>
            </a:r>
            <a:r>
              <a:rPr lang="en-US" altLang="ko-KR" i="1" dirty="0" smtClean="0">
                <a:ea typeface="굴림" charset="-127"/>
              </a:rPr>
              <a:t>true</a:t>
            </a:r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5219700" y="4710113"/>
            <a:ext cx="416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ko-KR" altLang="ko-KR" sz="2000">
              <a:latin typeface="Tahoma" pitchFamily="34" charset="0"/>
            </a:endParaRPr>
          </a:p>
        </p:txBody>
      </p:sp>
      <p:sp>
        <p:nvSpPr>
          <p:cNvPr id="851973" name="Text Box 5"/>
          <p:cNvSpPr txBox="1">
            <a:spLocks noChangeArrowheads="1"/>
          </p:cNvSpPr>
          <p:nvPr/>
        </p:nvSpPr>
        <p:spPr bwMode="auto">
          <a:xfrm>
            <a:off x="5181600" y="3352800"/>
            <a:ext cx="4240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dirty="0">
                <a:latin typeface="Tahoma" pitchFamily="34" charset="0"/>
                <a:ea typeface="굴림" charset="-127"/>
              </a:rPr>
              <a:t>P(</a:t>
            </a:r>
            <a:r>
              <a:rPr lang="en-US" altLang="ko-KR" sz="2000" i="1" dirty="0">
                <a:latin typeface="Tahoma" pitchFamily="34" charset="0"/>
                <a:ea typeface="굴림" charset="-127"/>
              </a:rPr>
              <a:t>H=</a:t>
            </a:r>
            <a:r>
              <a:rPr lang="en-US" altLang="ko-KR" sz="2000" i="1" dirty="0" err="1">
                <a:latin typeface="Tahoma" pitchFamily="34" charset="0"/>
                <a:ea typeface="굴림" charset="-127"/>
              </a:rPr>
              <a:t>true</a:t>
            </a:r>
            <a:r>
              <a:rPr lang="en-US" altLang="ko-KR" sz="2000" dirty="0" err="1">
                <a:latin typeface="Tahoma" pitchFamily="34" charset="0"/>
                <a:ea typeface="굴림" charset="-127"/>
              </a:rPr>
              <a:t>|</a:t>
            </a:r>
            <a:r>
              <a:rPr lang="en-US" altLang="ko-KR" sz="2000" i="1" dirty="0" err="1">
                <a:latin typeface="Tahoma" pitchFamily="34" charset="0"/>
                <a:ea typeface="굴림" charset="-127"/>
              </a:rPr>
              <a:t>F</a:t>
            </a:r>
            <a:r>
              <a:rPr lang="en-US" altLang="ko-KR" sz="2000" i="1">
                <a:latin typeface="Tahoma" pitchFamily="34" charset="0"/>
                <a:ea typeface="굴림" charset="-127"/>
              </a:rPr>
              <a:t>=true</a:t>
            </a:r>
            <a:r>
              <a:rPr lang="en-US" altLang="ko-KR" sz="2000">
                <a:latin typeface="Tahoma" pitchFamily="34" charset="0"/>
                <a:ea typeface="굴림" charset="-127"/>
              </a:rPr>
              <a:t>)</a:t>
            </a:r>
          </a:p>
        </p:txBody>
      </p:sp>
      <p:graphicFrame>
        <p:nvGraphicFramePr>
          <p:cNvPr id="851974" name="Object 6"/>
          <p:cNvGraphicFramePr>
            <a:graphicFrameLocks noChangeAspect="1"/>
          </p:cNvGraphicFramePr>
          <p:nvPr/>
        </p:nvGraphicFramePr>
        <p:xfrm>
          <a:off x="5181600" y="3810000"/>
          <a:ext cx="35052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" name="Equation" r:id="rId3" imgW="1714320" imgH="431640" progId="Equation.3">
                  <p:embed/>
                </p:oleObj>
              </mc:Choice>
              <mc:Fallback>
                <p:oleObj name="Equation" r:id="rId3" imgW="1714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10000"/>
                        <a:ext cx="35052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5" name="Object 7"/>
          <p:cNvGraphicFramePr>
            <a:graphicFrameLocks noChangeAspect="1"/>
          </p:cNvGraphicFramePr>
          <p:nvPr/>
        </p:nvGraphicFramePr>
        <p:xfrm>
          <a:off x="5130800" y="4648200"/>
          <a:ext cx="292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" name="Equation" r:id="rId5" imgW="1460160" imgH="419040" progId="Equation.3">
                  <p:embed/>
                </p:oleObj>
              </mc:Choice>
              <mc:Fallback>
                <p:oleObj name="Equation" r:id="rId5" imgW="1460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4648200"/>
                        <a:ext cx="2921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981" name="Text Box 13"/>
          <p:cNvSpPr txBox="1">
            <a:spLocks noChangeArrowheads="1"/>
          </p:cNvSpPr>
          <p:nvPr/>
        </p:nvSpPr>
        <p:spPr bwMode="auto">
          <a:xfrm>
            <a:off x="4800600" y="56388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charset="-127"/>
              </a:rPr>
              <a:t>In general, </a:t>
            </a:r>
            <a:r>
              <a:rPr lang="en-US" altLang="ko-KR" i="1" dirty="0">
                <a:ea typeface="굴림" charset="-127"/>
              </a:rPr>
              <a:t>P(X|Y)</a:t>
            </a:r>
            <a:r>
              <a:rPr lang="en-US" altLang="ko-KR" dirty="0">
                <a:ea typeface="굴림" charset="-127"/>
              </a:rPr>
              <a:t>=</a:t>
            </a:r>
            <a:r>
              <a:rPr lang="en-US" altLang="ko-KR" i="1" dirty="0">
                <a:ea typeface="굴림" charset="-127"/>
              </a:rPr>
              <a:t>P(X,Y)</a:t>
            </a:r>
            <a:r>
              <a:rPr lang="en-US" altLang="ko-KR" dirty="0">
                <a:ea typeface="굴림" charset="-127"/>
              </a:rPr>
              <a:t>/</a:t>
            </a:r>
            <a:r>
              <a:rPr lang="en-US" altLang="ko-KR" i="1" dirty="0">
                <a:ea typeface="굴림" charset="-127"/>
              </a:rPr>
              <a:t>P(Y)</a:t>
            </a:r>
          </a:p>
        </p:txBody>
      </p:sp>
      <p:sp>
        <p:nvSpPr>
          <p:cNvPr id="851987" name="Text Box 19"/>
          <p:cNvSpPr txBox="1">
            <a:spLocks noChangeArrowheads="1"/>
          </p:cNvSpPr>
          <p:nvPr/>
        </p:nvSpPr>
        <p:spPr bwMode="auto">
          <a:xfrm>
            <a:off x="1828800" y="3581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i="1">
                <a:solidFill>
                  <a:srgbClr val="0000FF"/>
                </a:solidFill>
                <a:ea typeface="굴림" charset="-127"/>
              </a:rPr>
              <a:t>P(F = true)</a:t>
            </a:r>
          </a:p>
        </p:txBody>
      </p:sp>
      <p:sp>
        <p:nvSpPr>
          <p:cNvPr id="851988" name="Text Box 20"/>
          <p:cNvSpPr txBox="1">
            <a:spLocks noChangeArrowheads="1"/>
          </p:cNvSpPr>
          <p:nvPr/>
        </p:nvSpPr>
        <p:spPr bwMode="auto">
          <a:xfrm>
            <a:off x="2819400" y="54102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i="1">
                <a:solidFill>
                  <a:srgbClr val="FF0000"/>
                </a:solidFill>
                <a:ea typeface="굴림" charset="-127"/>
              </a:rPr>
              <a:t>P(H = true)</a:t>
            </a:r>
          </a:p>
        </p:txBody>
      </p:sp>
      <p:sp>
        <p:nvSpPr>
          <p:cNvPr id="851989" name="Rectangle 21"/>
          <p:cNvSpPr>
            <a:spLocks noChangeArrowheads="1"/>
          </p:cNvSpPr>
          <p:nvPr/>
        </p:nvSpPr>
        <p:spPr bwMode="auto">
          <a:xfrm>
            <a:off x="838200" y="3124200"/>
            <a:ext cx="37338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1990" name="Rectangle 22"/>
          <p:cNvSpPr>
            <a:spLocks noChangeArrowheads="1"/>
          </p:cNvSpPr>
          <p:nvPr/>
        </p:nvSpPr>
        <p:spPr bwMode="auto">
          <a:xfrm>
            <a:off x="1143000" y="4648200"/>
            <a:ext cx="29718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1991" name="Rectangle 23"/>
          <p:cNvSpPr>
            <a:spLocks noChangeArrowheads="1"/>
          </p:cNvSpPr>
          <p:nvPr/>
        </p:nvSpPr>
        <p:spPr bwMode="auto">
          <a:xfrm>
            <a:off x="1828800" y="3581400"/>
            <a:ext cx="1524000" cy="16002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ea typeface="굴림" charset="-127"/>
              </a:rPr>
              <a:t>Computing with Probabilities: </a:t>
            </a:r>
            <a:r>
              <a:rPr lang="en-US" altLang="ko-KR" sz="3600" dirty="0" smtClean="0">
                <a:ea typeface="굴림" charset="-127"/>
              </a:rPr>
              <a:t/>
            </a:r>
            <a:br>
              <a:rPr lang="en-US" altLang="ko-KR" sz="3600" dirty="0" smtClean="0">
                <a:ea typeface="굴림" charset="-127"/>
              </a:rPr>
            </a:br>
            <a:r>
              <a:rPr lang="en-US" altLang="ko-KR" sz="3600" dirty="0" smtClean="0">
                <a:ea typeface="굴림" charset="-127"/>
              </a:rPr>
              <a:t>Law </a:t>
            </a:r>
            <a:r>
              <a:rPr lang="en-US" altLang="ko-KR" sz="3600" dirty="0">
                <a:ea typeface="굴림" charset="-127"/>
              </a:rPr>
              <a:t>of Total Probability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8375" y="1568835"/>
            <a:ext cx="8435280" cy="4907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Law of Total Probability</a:t>
            </a:r>
          </a:p>
          <a:p>
            <a:pPr lvl="1"/>
            <a:r>
              <a:rPr lang="en-US" altLang="ko-KR" sz="2800" dirty="0" err="1"/>
              <a:t>a.k.a</a:t>
            </a:r>
            <a:r>
              <a:rPr lang="en-US" altLang="ko-KR" sz="2800" dirty="0"/>
              <a:t> “summing out” or marginalization</a:t>
            </a:r>
          </a:p>
          <a:p>
            <a:pPr lvl="1"/>
            <a:r>
              <a:rPr lang="en-US" altLang="ko-KR" sz="2800" dirty="0"/>
              <a:t>P(a</a:t>
            </a:r>
            <a:r>
              <a:rPr lang="en-US" altLang="ko-KR" sz="2800" dirty="0" smtClean="0"/>
              <a:t>) </a:t>
            </a:r>
            <a:r>
              <a:rPr lang="en-US" altLang="ko-KR" sz="2800" dirty="0"/>
              <a:t>= </a:t>
            </a:r>
            <a:r>
              <a:rPr lang="en-US" altLang="ko-KR" sz="2800" dirty="0" smtClean="0"/>
              <a:t>∑</a:t>
            </a:r>
            <a:r>
              <a:rPr lang="en-US" altLang="ko-KR" sz="2800" baseline="-25000" dirty="0" err="1" smtClean="0"/>
              <a:t>b</a:t>
            </a:r>
            <a:r>
              <a:rPr lang="en-US" altLang="ko-KR" sz="2800" dirty="0" err="1" smtClean="0"/>
              <a:t>P</a:t>
            </a:r>
            <a:r>
              <a:rPr lang="en-US" altLang="ko-KR" sz="2800" dirty="0" smtClean="0"/>
              <a:t>(a</a:t>
            </a:r>
            <a:r>
              <a:rPr lang="en-US" altLang="ko-KR" sz="2800" dirty="0"/>
              <a:t>, b) = </a:t>
            </a:r>
            <a:r>
              <a:rPr lang="en-US" altLang="ko-KR" sz="2800" dirty="0" smtClean="0"/>
              <a:t>∑</a:t>
            </a:r>
            <a:r>
              <a:rPr lang="en-US" altLang="ko-KR" sz="2800" baseline="-25000" dirty="0" err="1" smtClean="0"/>
              <a:t>b</a:t>
            </a:r>
            <a:r>
              <a:rPr lang="en-US" altLang="ko-KR" sz="2800" dirty="0" err="1" smtClean="0"/>
              <a:t>P</a:t>
            </a:r>
            <a:r>
              <a:rPr lang="en-US" altLang="ko-KR" sz="2800" dirty="0" smtClean="0"/>
              <a:t>(a </a:t>
            </a:r>
            <a:r>
              <a:rPr lang="en-US" altLang="ko-KR" sz="2800" dirty="0"/>
              <a:t>| b) P(b)</a:t>
            </a:r>
          </a:p>
          <a:p>
            <a:pPr lvl="1"/>
            <a:r>
              <a:rPr lang="en-US" altLang="ko-KR" sz="2800" dirty="0"/>
              <a:t>When B is any random variable</a:t>
            </a:r>
          </a:p>
          <a:p>
            <a:r>
              <a:rPr lang="en-US" altLang="ko-KR" sz="2800" dirty="0"/>
              <a:t>Consider this case</a:t>
            </a:r>
          </a:p>
          <a:p>
            <a:pPr lvl="1"/>
            <a:r>
              <a:rPr lang="en-US" altLang="ko-KR" sz="2800" dirty="0"/>
              <a:t>given a joint distribution (e.g., P(</a:t>
            </a:r>
            <a:r>
              <a:rPr lang="en-US" altLang="ko-KR" sz="2800" dirty="0" err="1"/>
              <a:t>a,b,c,d</a:t>
            </a:r>
            <a:r>
              <a:rPr lang="en-US" altLang="ko-KR" sz="2800" dirty="0"/>
              <a:t>)) </a:t>
            </a:r>
          </a:p>
          <a:p>
            <a:pPr lvl="1"/>
            <a:r>
              <a:rPr lang="en-US" altLang="ko-KR" sz="2800" dirty="0"/>
              <a:t>We can obtain any “marginal” probability (e.g., P(b)) by summing out the other variables</a:t>
            </a:r>
          </a:p>
          <a:p>
            <a:pPr lvl="1"/>
            <a:r>
              <a:rPr lang="en-US" altLang="ko-KR" sz="2800" dirty="0"/>
              <a:t>P(b</a:t>
            </a:r>
            <a:r>
              <a:rPr lang="en-US" altLang="ko-KR" sz="2800" dirty="0" smtClean="0"/>
              <a:t>) </a:t>
            </a:r>
            <a:r>
              <a:rPr lang="en-US" altLang="ko-KR" sz="2800" dirty="0"/>
              <a:t>= </a:t>
            </a:r>
            <a:r>
              <a:rPr lang="en-US" altLang="ko-KR" sz="2800" dirty="0" smtClean="0"/>
              <a:t>∑</a:t>
            </a:r>
            <a:r>
              <a:rPr lang="en-US" altLang="ko-KR" sz="2800" baseline="-25000" dirty="0" err="1" smtClean="0"/>
              <a:t>a</a:t>
            </a:r>
            <a:r>
              <a:rPr lang="en-US" altLang="ko-KR" sz="2800" dirty="0" err="1" smtClean="0"/>
              <a:t>∑</a:t>
            </a:r>
            <a:r>
              <a:rPr lang="en-US" altLang="ko-KR" sz="2800" baseline="-25000" dirty="0" err="1" smtClean="0"/>
              <a:t>c</a:t>
            </a:r>
            <a:r>
              <a:rPr lang="en-US" altLang="ko-KR" sz="2800" dirty="0" err="1" smtClean="0"/>
              <a:t>∑</a:t>
            </a:r>
            <a:r>
              <a:rPr lang="en-US" altLang="ko-KR" sz="2800" baseline="-25000" dirty="0" err="1" smtClean="0"/>
              <a:t>d</a:t>
            </a:r>
            <a:r>
              <a:rPr lang="en-US" altLang="ko-KR" sz="2800" dirty="0" err="1" smtClean="0"/>
              <a:t>P</a:t>
            </a:r>
            <a:r>
              <a:rPr lang="en-US" altLang="ko-KR" sz="2800" dirty="0" smtClean="0"/>
              <a:t>(a</a:t>
            </a:r>
            <a:r>
              <a:rPr lang="en-US" altLang="ko-KR" sz="2800" dirty="0"/>
              <a:t>, b, c, d) </a:t>
            </a:r>
          </a:p>
          <a:p>
            <a:r>
              <a:rPr lang="en-US" altLang="ko-KR" sz="2800" dirty="0"/>
              <a:t>Also, consider this case</a:t>
            </a:r>
          </a:p>
          <a:p>
            <a:pPr lvl="1"/>
            <a:r>
              <a:rPr lang="en-US" altLang="ko-KR" sz="2800" dirty="0"/>
              <a:t>given a joint distribution (e.g., P(</a:t>
            </a:r>
            <a:r>
              <a:rPr lang="en-US" altLang="ko-KR" sz="2800" dirty="0" err="1"/>
              <a:t>a,b,c,d</a:t>
            </a:r>
            <a:r>
              <a:rPr lang="en-US" altLang="ko-KR" sz="2800" dirty="0"/>
              <a:t>)) </a:t>
            </a:r>
          </a:p>
          <a:p>
            <a:pPr lvl="1"/>
            <a:r>
              <a:rPr lang="en-US" altLang="ko-KR" sz="2800" dirty="0"/>
              <a:t>We can obtain any conditional probability of interest</a:t>
            </a:r>
          </a:p>
          <a:p>
            <a:pPr lvl="1"/>
            <a:r>
              <a:rPr lang="en-US" altLang="ko-KR" sz="2800" dirty="0"/>
              <a:t>P(c | b) </a:t>
            </a:r>
            <a:r>
              <a:rPr lang="en-US" altLang="ko-KR" sz="2800" dirty="0" smtClean="0"/>
              <a:t>=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∑</a:t>
            </a:r>
            <a:r>
              <a:rPr lang="en-US" altLang="ko-KR" sz="2800" baseline="-25000" dirty="0" err="1" smtClean="0"/>
              <a:t>a</a:t>
            </a:r>
            <a:r>
              <a:rPr lang="en-US" altLang="ko-KR" sz="2800" dirty="0" err="1" smtClean="0"/>
              <a:t>∑</a:t>
            </a:r>
            <a:r>
              <a:rPr lang="en-US" altLang="ko-KR" sz="2800" baseline="-25000" dirty="0" err="1" smtClean="0"/>
              <a:t>d</a:t>
            </a:r>
            <a:r>
              <a:rPr lang="en-US" altLang="ko-KR" sz="2800" dirty="0" err="1" smtClean="0"/>
              <a:t>P</a:t>
            </a:r>
            <a:r>
              <a:rPr lang="en-US" altLang="ko-KR" sz="2800" dirty="0" smtClean="0"/>
              <a:t>(a</a:t>
            </a:r>
            <a:r>
              <a:rPr lang="en-US" altLang="ko-KR" sz="2800" dirty="0"/>
              <a:t>, c, d | b)=1/P(b</a:t>
            </a:r>
            <a:r>
              <a:rPr lang="en-US" altLang="ko-KR" sz="2800" dirty="0" smtClean="0"/>
              <a:t>)∑</a:t>
            </a:r>
            <a:r>
              <a:rPr lang="en-US" altLang="ko-KR" sz="2800" baseline="-25000" dirty="0" err="1" smtClean="0"/>
              <a:t>a</a:t>
            </a:r>
            <a:r>
              <a:rPr lang="en-US" altLang="ko-KR" sz="2800" dirty="0" err="1" smtClean="0"/>
              <a:t>∑</a:t>
            </a:r>
            <a:r>
              <a:rPr lang="en-US" altLang="ko-KR" sz="2800" baseline="-25000" dirty="0" err="1" smtClean="0"/>
              <a:t>d</a:t>
            </a:r>
            <a:r>
              <a:rPr lang="en-US" altLang="ko-KR" sz="2800" dirty="0" err="1" smtClean="0"/>
              <a:t>P</a:t>
            </a:r>
            <a:r>
              <a:rPr lang="en-US" altLang="ko-KR" sz="2800" dirty="0" smtClean="0"/>
              <a:t>(a</a:t>
            </a:r>
            <a:r>
              <a:rPr lang="en-US" altLang="ko-KR" sz="2800" dirty="0"/>
              <a:t>, c, d, b)</a:t>
            </a:r>
          </a:p>
          <a:p>
            <a:pPr lvl="1"/>
            <a:r>
              <a:rPr lang="en-US" altLang="ko-KR" sz="2800" dirty="0"/>
              <a:t>Where 1 / P(b) is just a normalization constant</a:t>
            </a:r>
          </a:p>
          <a:p>
            <a:r>
              <a:rPr lang="en-US" altLang="ko-KR" sz="2800" b="1" dirty="0"/>
              <a:t>Joint distribution contains the information we need to compute any probability of interest.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12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14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800" dirty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800" dirty="0">
              <a:ea typeface="굴림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ea typeface="굴림" charset="-127"/>
              </a:rPr>
              <a:t>Computing with </a:t>
            </a:r>
            <a:r>
              <a:rPr lang="en-US" altLang="ko-KR" sz="3600" dirty="0" smtClean="0">
                <a:ea typeface="굴림" charset="-127"/>
              </a:rPr>
              <a:t>Probabilities: </a:t>
            </a:r>
            <a:br>
              <a:rPr lang="en-US" altLang="ko-KR" sz="3600" dirty="0" smtClean="0">
                <a:ea typeface="굴림" charset="-127"/>
              </a:rPr>
            </a:br>
            <a:r>
              <a:rPr lang="en-US" altLang="ko-KR" sz="3600" dirty="0" smtClean="0">
                <a:ea typeface="굴림" charset="-127"/>
              </a:rPr>
              <a:t>Chain </a:t>
            </a:r>
            <a:r>
              <a:rPr lang="en-US" altLang="ko-KR" sz="3600" dirty="0">
                <a:ea typeface="굴림" charset="-127"/>
              </a:rPr>
              <a:t>Rule or </a:t>
            </a:r>
            <a:r>
              <a:rPr lang="en-US" altLang="ko-KR" sz="3600" dirty="0" smtClean="0">
                <a:ea typeface="굴림" charset="-127"/>
              </a:rPr>
              <a:t>Factorization</a:t>
            </a:r>
            <a:endParaRPr lang="en-US" altLang="ko-KR" sz="3600" dirty="0">
              <a:ea typeface="굴림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8375" y="1568835"/>
            <a:ext cx="8435280" cy="4907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ea typeface="굴림" charset="-127"/>
              </a:rPr>
              <a:t>We </a:t>
            </a:r>
            <a:r>
              <a:rPr lang="en-US" altLang="ko-KR" dirty="0">
                <a:ea typeface="굴림" charset="-127"/>
              </a:rPr>
              <a:t>can always </a:t>
            </a:r>
            <a:r>
              <a:rPr lang="en-US" altLang="ko-KR" dirty="0" smtClean="0">
                <a:ea typeface="굴림" charset="-127"/>
              </a:rPr>
              <a:t>write</a:t>
            </a:r>
          </a:p>
          <a:p>
            <a:pPr lvl="1"/>
            <a:r>
              <a:rPr lang="en-US" altLang="ko-KR" dirty="0" smtClean="0">
                <a:ea typeface="굴림" charset="-127"/>
              </a:rPr>
              <a:t>P(a</a:t>
            </a:r>
            <a:r>
              <a:rPr lang="en-US" altLang="ko-KR" dirty="0">
                <a:ea typeface="굴림" charset="-127"/>
              </a:rPr>
              <a:t>, b, c, … z</a:t>
            </a:r>
            <a:r>
              <a:rPr lang="en-US" altLang="ko-KR" dirty="0" smtClean="0">
                <a:ea typeface="굴림" charset="-127"/>
              </a:rPr>
              <a:t>) </a:t>
            </a:r>
            <a:r>
              <a:rPr lang="en-US" altLang="ko-KR" dirty="0">
                <a:ea typeface="굴림" charset="-127"/>
              </a:rPr>
              <a:t>= P(a | b, c, …. z) P(b, c, … z</a:t>
            </a:r>
            <a:r>
              <a:rPr lang="en-US" altLang="ko-KR" dirty="0" smtClean="0">
                <a:ea typeface="굴림" charset="-127"/>
              </a:rPr>
              <a:t>)</a:t>
            </a:r>
          </a:p>
          <a:p>
            <a:pPr lvl="1"/>
            <a:r>
              <a:rPr lang="en-US" altLang="ko-KR" dirty="0" smtClean="0">
                <a:ea typeface="굴림" charset="-127"/>
              </a:rPr>
              <a:t>by </a:t>
            </a:r>
            <a:r>
              <a:rPr lang="en-US" altLang="ko-KR" dirty="0">
                <a:ea typeface="굴림" charset="-127"/>
              </a:rPr>
              <a:t>definition of joint </a:t>
            </a:r>
            <a:r>
              <a:rPr lang="en-US" altLang="ko-KR" dirty="0" smtClean="0">
                <a:ea typeface="굴림" charset="-127"/>
              </a:rPr>
              <a:t>probability</a:t>
            </a:r>
          </a:p>
          <a:p>
            <a:r>
              <a:rPr lang="en-US" altLang="ko-KR" dirty="0" smtClean="0">
                <a:ea typeface="굴림" charset="-127"/>
              </a:rPr>
              <a:t>Repeatedly </a:t>
            </a:r>
            <a:r>
              <a:rPr lang="en-US" altLang="ko-KR" dirty="0">
                <a:ea typeface="굴림" charset="-127"/>
              </a:rPr>
              <a:t>applying this idea, we can </a:t>
            </a:r>
            <a:r>
              <a:rPr lang="en-US" altLang="ko-KR" dirty="0" smtClean="0">
                <a:ea typeface="굴림" charset="-127"/>
              </a:rPr>
              <a:t>write</a:t>
            </a:r>
          </a:p>
          <a:p>
            <a:pPr lvl="1"/>
            <a:r>
              <a:rPr lang="en-US" altLang="ko-KR" dirty="0" smtClean="0">
                <a:ea typeface="굴림" charset="-127"/>
              </a:rPr>
              <a:t>P(a</a:t>
            </a:r>
            <a:r>
              <a:rPr lang="en-US" altLang="ko-KR" dirty="0">
                <a:ea typeface="굴림" charset="-127"/>
              </a:rPr>
              <a:t>, b, c, … z)   = P(a | b, c, …. z) P(b | c,.. z) P(c| .. z)..</a:t>
            </a:r>
            <a:r>
              <a:rPr lang="en-US" altLang="ko-KR" dirty="0" smtClean="0">
                <a:ea typeface="굴림" charset="-127"/>
              </a:rPr>
              <a:t>P(z)</a:t>
            </a:r>
          </a:p>
          <a:p>
            <a:r>
              <a:rPr lang="en-US" altLang="ko-KR" dirty="0" smtClean="0">
                <a:ea typeface="굴림" charset="-127"/>
              </a:rPr>
              <a:t>This </a:t>
            </a:r>
            <a:r>
              <a:rPr lang="en-US" altLang="ko-KR" dirty="0">
                <a:ea typeface="굴림" charset="-127"/>
              </a:rPr>
              <a:t>factorization holds for any ordering of the </a:t>
            </a:r>
            <a:r>
              <a:rPr lang="en-US" altLang="ko-KR" dirty="0" smtClean="0">
                <a:ea typeface="굴림" charset="-127"/>
              </a:rPr>
              <a:t>variables</a:t>
            </a:r>
          </a:p>
          <a:p>
            <a:pPr lvl="1"/>
            <a:r>
              <a:rPr lang="en-US" altLang="ko-KR" dirty="0" smtClean="0">
                <a:ea typeface="굴림" charset="-127"/>
              </a:rPr>
              <a:t>Chain </a:t>
            </a:r>
            <a:r>
              <a:rPr lang="en-US" altLang="ko-KR" dirty="0">
                <a:ea typeface="굴림" charset="-127"/>
              </a:rPr>
              <a:t>rule for </a:t>
            </a:r>
            <a:r>
              <a:rPr lang="en-US" altLang="ko-KR" dirty="0" smtClean="0">
                <a:ea typeface="굴림" charset="-127"/>
              </a:rPr>
              <a:t>probabilities</a:t>
            </a:r>
          </a:p>
          <a:p>
            <a:pPr lvl="1"/>
            <a:r>
              <a:rPr lang="en-US" altLang="ko-KR" dirty="0" smtClean="0">
                <a:ea typeface="굴림" charset="-127"/>
              </a:rPr>
              <a:t>Any joint probability </a:t>
            </a:r>
            <a:r>
              <a:rPr lang="en-US" altLang="ko-KR" dirty="0" smtClean="0">
                <a:ea typeface="굴림" charset="-127"/>
                <a:sym typeface="Wingdings" panose="05000000000000000000" pitchFamily="2" charset="2"/>
              </a:rPr>
              <a:t> Can be factorized into a series of multiplication</a:t>
            </a:r>
            <a:endParaRPr lang="en-US" altLang="ko-KR" dirty="0">
              <a:ea typeface="굴림" charset="-127"/>
            </a:endParaRPr>
          </a:p>
          <a:p>
            <a:pPr>
              <a:buFontTx/>
              <a:buNone/>
            </a:pPr>
            <a:endParaRPr lang="en-US" altLang="ko-KR" dirty="0">
              <a:ea typeface="굴림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4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Joint </a:t>
            </a:r>
            <a:r>
              <a:rPr lang="en-US" altLang="ko-KR" dirty="0">
                <a:ea typeface="굴림" charset="-127"/>
              </a:rPr>
              <a:t>Probability Distribution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99877"/>
            <a:ext cx="4876800" cy="32766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ea typeface="굴림" charset="-127"/>
              </a:rPr>
              <a:t>Joint probabilities can be between any number of </a:t>
            </a:r>
            <a:r>
              <a:rPr lang="en-US" altLang="ko-KR" sz="2400" dirty="0" smtClean="0">
                <a:ea typeface="굴림" charset="-127"/>
              </a:rPr>
              <a:t>variables</a:t>
            </a:r>
          </a:p>
          <a:p>
            <a:pPr lvl="1"/>
            <a:r>
              <a:rPr lang="en-US" altLang="ko-KR" i="1" dirty="0" smtClean="0">
                <a:ea typeface="굴림" charset="-127"/>
              </a:rPr>
              <a:t>P(</a:t>
            </a:r>
            <a:r>
              <a:rPr lang="en-US" altLang="ko-KR" i="1" dirty="0" err="1" smtClean="0">
                <a:ea typeface="굴림" charset="-127"/>
              </a:rPr>
              <a:t>Int</a:t>
            </a:r>
            <a:r>
              <a:rPr lang="en-US" altLang="ko-KR" i="1" dirty="0" smtClean="0">
                <a:ea typeface="굴림" charset="-127"/>
              </a:rPr>
              <a:t> </a:t>
            </a:r>
            <a:r>
              <a:rPr lang="en-US" altLang="ko-KR" i="1" dirty="0">
                <a:ea typeface="굴림" charset="-127"/>
              </a:rPr>
              <a:t>= true, </a:t>
            </a:r>
            <a:r>
              <a:rPr lang="en-US" altLang="ko-KR" i="1" dirty="0" smtClean="0">
                <a:ea typeface="굴림" charset="-127"/>
              </a:rPr>
              <a:t>Effort </a:t>
            </a:r>
            <a:r>
              <a:rPr lang="en-US" altLang="ko-KR" i="1" dirty="0">
                <a:ea typeface="굴림" charset="-127"/>
              </a:rPr>
              <a:t>= true, </a:t>
            </a:r>
            <a:r>
              <a:rPr lang="en-US" altLang="ko-KR" i="1" dirty="0" smtClean="0">
                <a:ea typeface="굴림" charset="-127"/>
              </a:rPr>
              <a:t>GPA </a:t>
            </a:r>
            <a:r>
              <a:rPr lang="en-US" altLang="ko-KR" i="1" dirty="0">
                <a:ea typeface="굴림" charset="-127"/>
              </a:rPr>
              <a:t>= true)</a:t>
            </a:r>
          </a:p>
          <a:p>
            <a:r>
              <a:rPr lang="en-US" altLang="ko-KR" sz="2400" dirty="0">
                <a:ea typeface="굴림" charset="-127"/>
              </a:rPr>
              <a:t>For each combination of variables, we need to say how probable that combination is</a:t>
            </a:r>
          </a:p>
          <a:p>
            <a:r>
              <a:rPr lang="en-US" altLang="ko-KR" sz="2400" dirty="0">
                <a:ea typeface="굴림" charset="-127"/>
              </a:rPr>
              <a:t>The probabilities of these combinations need to sum to 1</a:t>
            </a:r>
          </a:p>
        </p:txBody>
      </p:sp>
      <p:graphicFrame>
        <p:nvGraphicFramePr>
          <p:cNvPr id="85409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52301"/>
              </p:ext>
            </p:extLst>
          </p:nvPr>
        </p:nvGraphicFramePr>
        <p:xfrm>
          <a:off x="5121152" y="1281489"/>
          <a:ext cx="3960439" cy="3291840"/>
        </p:xfrm>
        <a:graphic>
          <a:graphicData uri="http://schemas.openxmlformats.org/drawingml/2006/table">
            <a:tbl>
              <a:tblPr/>
              <a:tblGrid>
                <a:gridCol w="8693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7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50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89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Int.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Effort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P(I,E,G)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54094" name="AutoShape 78"/>
          <p:cNvSpPr>
            <a:spLocks/>
          </p:cNvSpPr>
          <p:nvPr/>
        </p:nvSpPr>
        <p:spPr bwMode="auto">
          <a:xfrm rot="5400000">
            <a:off x="8166931" y="4042818"/>
            <a:ext cx="381000" cy="1448319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4095" name="Text Box 79"/>
          <p:cNvSpPr txBox="1">
            <a:spLocks noChangeArrowheads="1"/>
          </p:cNvSpPr>
          <p:nvPr/>
        </p:nvSpPr>
        <p:spPr bwMode="auto">
          <a:xfrm>
            <a:off x="7633791" y="4988024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Sums to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79512" y="4581128"/>
                <a:ext cx="7920880" cy="15181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1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1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1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1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1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1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1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ko-KR" sz="2400" dirty="0" smtClean="0">
                    <a:ea typeface="굴림" charset="-127"/>
                  </a:rPr>
                  <a:t>P(I=true)=sum </a:t>
                </a:r>
                <a:r>
                  <a:rPr lang="en-US" altLang="ko-KR" sz="2400" dirty="0">
                    <a:ea typeface="굴림" charset="-127"/>
                  </a:rPr>
                  <a:t>of </a:t>
                </a:r>
                <a:r>
                  <a:rPr lang="en-US" altLang="ko-KR" sz="2400" dirty="0" smtClean="0">
                    <a:ea typeface="굴림" charset="-127"/>
                  </a:rPr>
                  <a:t>P(I,E,G) </a:t>
                </a:r>
                <a:r>
                  <a:rPr lang="en-US" altLang="ko-KR" sz="2400" dirty="0">
                    <a:ea typeface="굴림" charset="-127"/>
                  </a:rPr>
                  <a:t>in rows with </a:t>
                </a:r>
                <a:r>
                  <a:rPr lang="en-US" altLang="ko-KR" sz="2400" dirty="0" smtClean="0">
                    <a:ea typeface="굴림" charset="-127"/>
                  </a:rPr>
                  <a:t>Int.=true</a:t>
                </a:r>
                <a:endParaRPr lang="en-US" altLang="ko-KR" sz="2400" dirty="0">
                  <a:ea typeface="굴림" charset="-127"/>
                </a:endParaRP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ko-KR" sz="2400" dirty="0" smtClean="0">
                    <a:ea typeface="굴림" charset="-127"/>
                  </a:rPr>
                  <a:t>P(I=true</a:t>
                </a:r>
                <a:r>
                  <a:rPr lang="en-US" altLang="ko-KR" sz="2400" dirty="0">
                    <a:ea typeface="굴림" charset="-127"/>
                  </a:rPr>
                  <a:t>, </a:t>
                </a:r>
                <a:r>
                  <a:rPr lang="en-US" altLang="ko-KR" sz="2400" dirty="0" smtClean="0">
                    <a:ea typeface="굴림" charset="-127"/>
                  </a:rPr>
                  <a:t>E </a:t>
                </a:r>
                <a:r>
                  <a:rPr lang="en-US" altLang="ko-KR" sz="2400" dirty="0">
                    <a:ea typeface="굴림" charset="-127"/>
                  </a:rPr>
                  <a:t>= true | </a:t>
                </a:r>
                <a:r>
                  <a:rPr lang="en-US" altLang="ko-KR" sz="2400" dirty="0" smtClean="0">
                    <a:ea typeface="굴림" charset="-127"/>
                  </a:rPr>
                  <a:t>G=true)=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굴림" charset="-12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400" dirty="0">
                            <a:ea typeface="굴림" charset="-127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charset="-12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charset="-127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charset="-127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charset="-127"/>
                          </a:rPr>
                          <m:t>true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charset="-127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charset="-127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charset="-127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charset="-127"/>
                          </a:rPr>
                          <m:t>true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charset="-127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charset="-127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charset="-127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charset="-127"/>
                          </a:rPr>
                          <m:t>true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charset="-127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400" dirty="0">
                            <a:ea typeface="굴림" charset="-127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charset="-12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charset="-127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charset="-127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charset="-127"/>
                          </a:rPr>
                          <m:t>true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charset="-127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400" dirty="0">
                  <a:ea typeface="굴림" charset="-127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581128"/>
                <a:ext cx="7920880" cy="1518189"/>
              </a:xfrm>
              <a:prstGeom prst="rect">
                <a:avLst/>
              </a:prstGeom>
              <a:blipFill rotWithShape="0">
                <a:blip r:embed="rId2"/>
                <a:stretch>
                  <a:fillRect t="-32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79512" y="6084245"/>
            <a:ext cx="7048400" cy="53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ea typeface="굴림" charset="-127"/>
              </a:rPr>
              <a:t>Any problem in this statistical model?</a:t>
            </a:r>
            <a:endParaRPr lang="en-US" altLang="ko-KR" sz="2400" b="1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20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solidFill>
          <a:schemeClr val="accent1"/>
        </a:solidFill>
        <a:ln w="38100">
          <a:tailEnd type="none"/>
        </a:ln>
      </a:spPr>
      <a:bodyPr rtlCol="0" anchor="ctr"/>
      <a:lstStyle>
        <a:defPPr algn="ctr">
          <a:defRPr dirty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9055</TotalTime>
  <Words>2603</Words>
  <Application>Microsoft Office PowerPoint</Application>
  <PresentationFormat>화면 슬라이드 쇼(4:3)</PresentationFormat>
  <Paragraphs>1172</Paragraphs>
  <Slides>38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HY헤드라인M</vt:lpstr>
      <vt:lpstr>굴림</vt:lpstr>
      <vt:lpstr>맑은 고딕</vt:lpstr>
      <vt:lpstr>Arial</vt:lpstr>
      <vt:lpstr>Cambria</vt:lpstr>
      <vt:lpstr>Cambria Math</vt:lpstr>
      <vt:lpstr>Tahoma</vt:lpstr>
      <vt:lpstr>Times New Roman</vt:lpstr>
      <vt:lpstr>Wingdings</vt:lpstr>
      <vt:lpstr>발표 템플릿</vt:lpstr>
      <vt:lpstr>Equation</vt:lpstr>
      <vt:lpstr>Bayesian Network</vt:lpstr>
      <vt:lpstr>Weekly Objectives</vt:lpstr>
      <vt:lpstr>Recap on Probability </vt:lpstr>
      <vt:lpstr>Probabilities</vt:lpstr>
      <vt:lpstr>Conditional Probability</vt:lpstr>
      <vt:lpstr>Joint Probability</vt:lpstr>
      <vt:lpstr>Computing with Probabilities:  Law of Total Probability</vt:lpstr>
      <vt:lpstr>Computing with Probabilities:  Chain Rule or Factorization</vt:lpstr>
      <vt:lpstr>Joint Probability Distribution</vt:lpstr>
      <vt:lpstr>Independence</vt:lpstr>
      <vt:lpstr>Conditional vs. Marginal Independence</vt:lpstr>
      <vt:lpstr>Bayesian network</vt:lpstr>
      <vt:lpstr>Detour: Naïve Bayes Classifier</vt:lpstr>
      <vt:lpstr>Bayesian Network</vt:lpstr>
      <vt:lpstr>Interpretation of Bayesian Network</vt:lpstr>
      <vt:lpstr>Another Example</vt:lpstr>
      <vt:lpstr>Components of Bayesian Network</vt:lpstr>
      <vt:lpstr>Typical Local Structures</vt:lpstr>
      <vt:lpstr>Bayes Ball Algorithm</vt:lpstr>
      <vt:lpstr>Exercise of Bayes Ball Algorithm</vt:lpstr>
      <vt:lpstr>Factorization of Bayesian Network</vt:lpstr>
      <vt:lpstr>Plate Notation</vt:lpstr>
      <vt:lpstr>Inference Question 1: Likelihood</vt:lpstr>
      <vt:lpstr>Inference Question 2: Conditional Probability</vt:lpstr>
      <vt:lpstr>Inference Question 3:  Most Probable Assignment</vt:lpstr>
      <vt:lpstr>Marginalization and Elimination</vt:lpstr>
      <vt:lpstr>Variable Elimination</vt:lpstr>
      <vt:lpstr>Variable Elimination cont.</vt:lpstr>
      <vt:lpstr>Potential Functions</vt:lpstr>
      <vt:lpstr>Absorption in Clique Graph</vt:lpstr>
      <vt:lpstr>Simple Example of Belief Propagation 신뢰 전파</vt:lpstr>
      <vt:lpstr>Another Example of Bayes Net.</vt:lpstr>
      <vt:lpstr>Moralization and Triangulation</vt:lpstr>
      <vt:lpstr>Clique Graph and Junction Tree</vt:lpstr>
      <vt:lpstr>Junction Tree Algorithm Example</vt:lpstr>
      <vt:lpstr>Junction Tree Algorithm in Diagram</vt:lpstr>
      <vt:lpstr>Acknowledgement</vt:lpstr>
      <vt:lpstr>Further Readings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Il-Chul Moon</dc:creator>
  <cp:lastModifiedBy>admin</cp:lastModifiedBy>
  <cp:revision>248</cp:revision>
  <dcterms:created xsi:type="dcterms:W3CDTF">2012-12-05T07:53:35Z</dcterms:created>
  <dcterms:modified xsi:type="dcterms:W3CDTF">2017-03-11T13:20:17Z</dcterms:modified>
</cp:coreProperties>
</file>