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396" r:id="rId2"/>
    <p:sldId id="448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9" r:id="rId23"/>
    <p:sldId id="457" r:id="rId24"/>
    <p:sldId id="458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47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 Likelihood over Variational Inference Iterations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25400" algn="bl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25400" algn="bl" rotWithShape="0">
                  <a:srgbClr val="000000">
                    <a:alpha val="60000"/>
                  </a:srgbClr>
                </a:outerShdw>
              </a:effectLst>
            </c:spPr>
          </c:marker>
          <c:xVal>
            <c:numRef>
              <c:f>Sheet1!$J$9:$J$18</c:f>
              <c:numCache>
                <c:formatCode>General</c:formatCode>
                <c:ptCount val="10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</c:numCache>
            </c:numRef>
          </c:xVal>
          <c:yVal>
            <c:numRef>
              <c:f>Sheet1!$K$9:$K$18</c:f>
              <c:numCache>
                <c:formatCode>General</c:formatCode>
                <c:ptCount val="10"/>
                <c:pt idx="0">
                  <c:v>-555014.90736499999</c:v>
                </c:pt>
                <c:pt idx="1">
                  <c:v>-450110.924153</c:v>
                </c:pt>
                <c:pt idx="2">
                  <c:v>-424143.15403400001</c:v>
                </c:pt>
                <c:pt idx="3">
                  <c:v>-416418.492104</c:v>
                </c:pt>
                <c:pt idx="4">
                  <c:v>-413394.76827300002</c:v>
                </c:pt>
                <c:pt idx="5">
                  <c:v>-411370.67734599998</c:v>
                </c:pt>
                <c:pt idx="6">
                  <c:v>-409860.38683600002</c:v>
                </c:pt>
                <c:pt idx="7">
                  <c:v>-409136.20978500001</c:v>
                </c:pt>
                <c:pt idx="8">
                  <c:v>-407305.58121899999</c:v>
                </c:pt>
                <c:pt idx="9">
                  <c:v>-406496.01868600002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01-44F9-B9A1-1E2F49D23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90944"/>
        <c:axId val="103891504"/>
      </c:scatterChart>
      <c:valAx>
        <c:axId val="10389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Variational Inference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91504"/>
        <c:crosses val="autoZero"/>
        <c:crossBetween val="midCat"/>
      </c:valAx>
      <c:valAx>
        <c:axId val="103891504"/>
        <c:scaling>
          <c:orientation val="minMax"/>
          <c:max val="-3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9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shall begin by discussing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Bayesian networks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also known as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directed graphical models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which the links of the graphs have a particular directionality indicated by arrows. The other major class of graphical models are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 random fields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also known as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undirected graphical models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which the links do not carry arrows and have no directional significance.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7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3.pn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500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10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7" Type="http://schemas.openxmlformats.org/officeDocument/2006/relationships/image" Target="../media/image500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0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58.png"/><Relationship Id="rId3" Type="http://schemas.openxmlformats.org/officeDocument/2006/relationships/image" Target="../media/image190.png"/><Relationship Id="rId7" Type="http://schemas.openxmlformats.org/officeDocument/2006/relationships/image" Target="../media/image5001.png"/><Relationship Id="rId12" Type="http://schemas.openxmlformats.org/officeDocument/2006/relationships/image" Target="../media/image5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image" Target="../media/image21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200.png"/><Relationship Id="rId9" Type="http://schemas.openxmlformats.org/officeDocument/2006/relationships/image" Target="../media/image230.png"/><Relationship Id="rId1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20.png"/><Relationship Id="rId7" Type="http://schemas.openxmlformats.org/officeDocument/2006/relationships/image" Target="../media/image500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Relationship Id="rId9" Type="http://schemas.openxmlformats.org/officeDocument/2006/relationships/image" Target="../media/image3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0.png"/><Relationship Id="rId7" Type="http://schemas.openxmlformats.org/officeDocument/2006/relationships/image" Target="../media/image500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70.png"/><Relationship Id="rId9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50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2" Type="http://schemas.openxmlformats.org/officeDocument/2006/relationships/image" Target="../media/image239.png"/><Relationship Id="rId7" Type="http://schemas.openxmlformats.org/officeDocument/2006/relationships/image" Target="../media/image5001.png"/><Relationship Id="rId17" Type="http://schemas.openxmlformats.org/officeDocument/2006/relationships/image" Target="../media/image245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0010.png"/><Relationship Id="rId14" Type="http://schemas.openxmlformats.org/officeDocument/2006/relationships/image" Target="../media/image2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5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4.png"/><Relationship Id="rId10" Type="http://schemas.openxmlformats.org/officeDocument/2006/relationships/image" Target="../media/image500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62.png"/><Relationship Id="rId7" Type="http://schemas.openxmlformats.org/officeDocument/2006/relationships/image" Target="../media/image50010.png"/><Relationship Id="rId1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8.png"/><Relationship Id="rId10" Type="http://schemas.openxmlformats.org/officeDocument/2006/relationships/image" Target="../media/image50010.png"/><Relationship Id="rId9" Type="http://schemas.openxmlformats.org/officeDocument/2006/relationships/image" Target="../media/image2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833"/>
            <a:ext cx="9144001" cy="954927"/>
          </a:xfrm>
        </p:spPr>
        <p:txBody>
          <a:bodyPr>
            <a:normAutofit/>
          </a:bodyPr>
          <a:lstStyle/>
          <a:p>
            <a:r>
              <a:rPr lang="en-US" altLang="ko-KR" sz="3600" i="1" dirty="0"/>
              <a:t>Detour: </a:t>
            </a:r>
            <a:r>
              <a:rPr lang="en-US" altLang="ko-KR" sz="3600" dirty="0"/>
              <a:t>Maximizing the Lower Bound in GMM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775" y="1281659"/>
                <a:ext cx="8799225" cy="5366479"/>
              </a:xfrm>
            </p:spPr>
            <p:txBody>
              <a:bodyPr>
                <a:normAutofit fontScale="92500" lnSpcReduction="20000"/>
              </a:bodyPr>
              <a:lstStyle/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Why do we 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 smtClean="0"/>
                  <a:t>We do not know how to optimize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dirty="0" smtClean="0"/>
                  <a:t> without further knowledge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second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tells how to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The first term is fixed when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is fixed </a:t>
                </a:r>
                <a:r>
                  <a:rPr lang="en-US" altLang="ko-KR" b="1" i="1" dirty="0" smtClean="0"/>
                  <a:t>at time t</a:t>
                </a:r>
              </a:p>
              <a:p>
                <a:pPr lvl="2"/>
                <a:r>
                  <a:rPr lang="en-US" altLang="ko-KR" dirty="0" smtClean="0"/>
                  <a:t>The second term can be minimized to maximize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Now, the lower bound with optimized </a:t>
                </a:r>
                <a:r>
                  <a:rPr lang="en-US" altLang="ko-KR" i="1" dirty="0" smtClean="0"/>
                  <a:t>q</a:t>
                </a:r>
                <a:r>
                  <a:rPr lang="en-US" altLang="ko-KR" dirty="0" smtClean="0"/>
                  <a:t> is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Then, optimizing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to retrieve the tight lower bound is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Distribution parameters for latent variable is at time t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optimized log likelihood parameters is at time t+1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5" y="1281659"/>
                <a:ext cx="8799225" cy="53664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6652076" y="4252491"/>
            <a:ext cx="1150064" cy="1526459"/>
          </a:xfrm>
          <a:custGeom>
            <a:avLst/>
            <a:gdLst>
              <a:gd name="connsiteX0" fmla="*/ 0 w 1533418"/>
              <a:gd name="connsiteY0" fmla="*/ 0 h 2035278"/>
              <a:gd name="connsiteX1" fmla="*/ 1504335 w 1533418"/>
              <a:gd name="connsiteY1" fmla="*/ 796413 h 2035278"/>
              <a:gd name="connsiteX2" fmla="*/ 848032 w 1533418"/>
              <a:gd name="connsiteY2" fmla="*/ 2035278 h 203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418" h="2035278">
                <a:moveTo>
                  <a:pt x="0" y="0"/>
                </a:moveTo>
                <a:cubicBezTo>
                  <a:pt x="681498" y="228600"/>
                  <a:pt x="1362996" y="457200"/>
                  <a:pt x="1504335" y="796413"/>
                </a:cubicBezTo>
                <a:cubicBezTo>
                  <a:pt x="1645674" y="1135626"/>
                  <a:pt x="1246853" y="1585452"/>
                  <a:pt x="848032" y="2035278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Freeform 6"/>
          <p:cNvSpPr/>
          <p:nvPr/>
        </p:nvSpPr>
        <p:spPr>
          <a:xfrm>
            <a:off x="7531448" y="4175063"/>
            <a:ext cx="796550" cy="1675786"/>
          </a:xfrm>
          <a:custGeom>
            <a:avLst/>
            <a:gdLst>
              <a:gd name="connsiteX0" fmla="*/ 737419 w 1062066"/>
              <a:gd name="connsiteY0" fmla="*/ 2234381 h 2234381"/>
              <a:gd name="connsiteX1" fmla="*/ 1025013 w 1062066"/>
              <a:gd name="connsiteY1" fmla="*/ 1216742 h 2234381"/>
              <a:gd name="connsiteX2" fmla="*/ 0 w 1062066"/>
              <a:gd name="connsiteY2" fmla="*/ 0 h 223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066" h="2234381">
                <a:moveTo>
                  <a:pt x="737419" y="2234381"/>
                </a:moveTo>
                <a:cubicBezTo>
                  <a:pt x="942667" y="1911760"/>
                  <a:pt x="1147916" y="1589139"/>
                  <a:pt x="1025013" y="1216742"/>
                </a:cubicBezTo>
                <a:cubicBezTo>
                  <a:pt x="902110" y="844345"/>
                  <a:pt x="451055" y="422172"/>
                  <a:pt x="0" y="0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70513" y="4922048"/>
                <a:ext cx="1882247" cy="419217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0070C0"/>
                    </a:solidFill>
                  </a:rPr>
                  <a:t>Relax the KL divergence by </a:t>
                </a:r>
                <a:br>
                  <a:rPr lang="en-US" altLang="ko-KR" sz="1050" b="1" dirty="0">
                    <a:solidFill>
                      <a:srgbClr val="0070C0"/>
                    </a:solidFill>
                  </a:rPr>
                </a:br>
                <a:r>
                  <a:rPr lang="en-US" altLang="ko-KR" sz="1050" b="1" dirty="0">
                    <a:solidFill>
                      <a:srgbClr val="0070C0"/>
                    </a:solidFill>
                  </a:rPr>
                  <a:t>updating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ko-KR" sz="1050" b="1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5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sz="105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3" y="4922048"/>
                <a:ext cx="1882247" cy="419217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56201" y="4263141"/>
                <a:ext cx="1929824" cy="41549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FF0000"/>
                    </a:solidFill>
                  </a:rPr>
                  <a:t>Tells how to setup Z</a:t>
                </a:r>
              </a:p>
              <a:p>
                <a:r>
                  <a:rPr lang="en-US" altLang="ko-KR" sz="1050" b="1" dirty="0">
                    <a:solidFill>
                      <a:srgbClr val="FF0000"/>
                    </a:solidFill>
                  </a:rPr>
                  <a:t>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ko-KR" sz="10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0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ko-KR" sz="10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105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01" y="4263141"/>
                <a:ext cx="1929824" cy="41549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352270"/>
            <a:ext cx="8289357" cy="652072"/>
          </a:xfrm>
        </p:spPr>
        <p:txBody>
          <a:bodyPr/>
          <a:lstStyle/>
          <a:p>
            <a:r>
              <a:rPr lang="en-US" altLang="ko-KR" dirty="0" smtClean="0"/>
              <a:t>Factorizing Q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7259" y="1356610"/>
                <a:ext cx="8776741" cy="500671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Knowing Q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Selecting a good </a:t>
                </a:r>
                <a:r>
                  <a:rPr lang="ko-KR" altLang="en-US" dirty="0" smtClean="0"/>
                  <a:t>𝜆 </a:t>
                </a:r>
                <a:r>
                  <a:rPr lang="en-US" altLang="ko-KR" dirty="0" smtClean="0"/>
                  <a:t>and a distribution format of Q</a:t>
                </a:r>
              </a:p>
              <a:p>
                <a:pPr lvl="1"/>
                <a:r>
                  <a:rPr lang="en-US" altLang="ko-KR" dirty="0" smtClean="0"/>
                  <a:t>We need to know more on P and Q</a:t>
                </a:r>
              </a:p>
              <a:p>
                <a:pPr lvl="1"/>
                <a:r>
                  <a:rPr lang="en-US" altLang="ko-KR" dirty="0" smtClean="0"/>
                  <a:t>A good setup was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find </a:t>
                </a:r>
                <a:r>
                  <a:rPr lang="ko-KR" altLang="en-US" dirty="0" smtClean="0"/>
                  <a:t>𝜆 </a:t>
                </a:r>
                <a:r>
                  <a:rPr lang="en-US" altLang="ko-KR" dirty="0" smtClean="0"/>
                  <a:t>without knowing Q?</a:t>
                </a:r>
                <a:endParaRPr lang="ko-KR" altLang="en-US" dirty="0"/>
              </a:p>
              <a:p>
                <a:r>
                  <a:rPr lang="en-US" altLang="ko-KR" dirty="0" smtClean="0"/>
                  <a:t>P is the probability distribution function. </a:t>
                </a:r>
              </a:p>
              <a:p>
                <a:r>
                  <a:rPr lang="en-US" altLang="ko-KR" dirty="0" smtClean="0"/>
                  <a:t>Q is not known, and this is an approximation</a:t>
                </a:r>
              </a:p>
              <a:p>
                <a:pPr lvl="1"/>
                <a:r>
                  <a:rPr lang="en-US" altLang="ko-KR" dirty="0" smtClean="0"/>
                  <a:t>We can setup Q as we want.</a:t>
                </a:r>
              </a:p>
              <a:p>
                <a:pPr lvl="1"/>
                <a:r>
                  <a:rPr lang="en-US" altLang="ko-KR" dirty="0" smtClean="0"/>
                  <a:t>Our choice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Coming from the mean field theory</a:t>
                </a:r>
              </a:p>
              <a:p>
                <a:pPr lvl="2"/>
                <a:r>
                  <a:rPr lang="en-US" altLang="ko-KR" dirty="0" smtClean="0"/>
                  <a:t>Simple. Easier to handle</a:t>
                </a:r>
              </a:p>
              <a:p>
                <a:pPr lvl="2"/>
                <a:r>
                  <a:rPr lang="en-US" altLang="ko-KR" dirty="0" smtClean="0"/>
                  <a:t>Pretty strong assumption</a:t>
                </a:r>
              </a:p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b="0" dirty="0" smtClean="0"/>
              </a:p>
              <a:p>
                <a:pPr marL="257175" lvl="1">
                  <a:buClr>
                    <a:schemeClr val="accent1"/>
                  </a:buClr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259" y="1356610"/>
                <a:ext cx="8776741" cy="5006715"/>
              </a:xfrm>
              <a:blipFill>
                <a:blip r:embed="rId2"/>
                <a:stretch>
                  <a:fillRect t="-1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10" y="336576"/>
            <a:ext cx="8671811" cy="727838"/>
          </a:xfrm>
        </p:spPr>
        <p:txBody>
          <a:bodyPr/>
          <a:lstStyle/>
          <a:p>
            <a:r>
              <a:rPr lang="en-US" altLang="ko-KR" dirty="0" smtClean="0"/>
              <a:t>Focusing on Single Variable in Q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9764" y="1349115"/>
                <a:ext cx="8784238" cy="51566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This is a function of the vector of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600" dirty="0"/>
                  <a:t>, so we need to narrow the scope down</a:t>
                </a:r>
              </a:p>
              <a:p>
                <a:pPr lvl="1"/>
                <a:r>
                  <a:rPr lang="en-US" altLang="ko-KR" sz="1200" dirty="0"/>
                  <a:t>This is what we intended to have the fully factorized Q with a certain distribution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}=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}=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764" y="1349115"/>
                <a:ext cx="8784238" cy="5156616"/>
              </a:xfrm>
              <a:blipFill>
                <a:blip r:embed="rId2"/>
                <a:stretch>
                  <a:fillRect l="-1388" t="-7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5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86" y="497488"/>
            <a:ext cx="6978972" cy="581705"/>
          </a:xfrm>
        </p:spPr>
        <p:txBody>
          <a:bodyPr/>
          <a:lstStyle/>
          <a:p>
            <a:r>
              <a:rPr lang="en-US" altLang="ko-KR" dirty="0" smtClean="0"/>
              <a:t>Freeform Optimization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882" y="1364107"/>
                <a:ext cx="8857156" cy="477436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What if we setup a new P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ln</m:t>
                    </m:r>
                    <m:acc>
                      <m:accPr>
                        <m:chr m:val="̃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How to optimize this?</a:t>
                </a:r>
              </a:p>
              <a:p>
                <a:pPr lvl="1"/>
                <a:r>
                  <a:rPr lang="en-US" altLang="ko-KR" sz="1600" dirty="0"/>
                  <a:t>Still, KL Divergence argument holds</a:t>
                </a:r>
              </a:p>
              <a:p>
                <a:pPr lvl="2"/>
                <a:r>
                  <a:rPr lang="en-US" altLang="ko-KR" sz="1600" dirty="0"/>
                  <a:t>Actually the negative KL divergence</a:t>
                </a:r>
              </a:p>
              <a:p>
                <a:pPr lvl="1"/>
                <a:r>
                  <a:rPr lang="en-US" altLang="ko-KR" sz="1600" dirty="0"/>
                  <a:t>Previous finding: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600" dirty="0"/>
                  <a:t>This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ln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ln</m:t>
                    </m:r>
                    <m:acc>
                      <m:accPr>
                        <m:chr m:val="̃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Usually,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/>
                  <a:t> is provided by a probabilistic graphical model</a:t>
                </a:r>
              </a:p>
              <a:p>
                <a:pPr lvl="1"/>
                <a:r>
                  <a:rPr lang="en-US" altLang="ko-KR" sz="1600" dirty="0"/>
                  <a:t>Much more concrete in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2" y="1364107"/>
                <a:ext cx="8857156" cy="47743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</a:t>
            </a:r>
            <a:br>
              <a:rPr lang="en-US" altLang="ko-KR" dirty="0"/>
            </a:br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71584"/>
          </a:xfrm>
        </p:spPr>
        <p:txBody>
          <a:bodyPr/>
          <a:lstStyle/>
          <a:p>
            <a:r>
              <a:rPr lang="en-US" altLang="ko-KR" dirty="0"/>
              <a:t>Simple Example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67856"/>
                <a:ext cx="8435280" cy="3257488"/>
              </a:xfrm>
            </p:spPr>
            <p:txBody>
              <a:bodyPr>
                <a:normAutofit fontScale="92500" lnSpcReduction="10000"/>
              </a:bodyPr>
              <a:lstStyle/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We need to enumerate the joint probability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We need two variational parameters</a:t>
                </a:r>
              </a:p>
              <a:p>
                <a:pPr lvl="1"/>
                <a:r>
                  <a:rPr lang="en-US" altLang="ko-KR" dirty="0"/>
                  <a:t>Q(H|E,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)=Q(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)=q(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en-US" altLang="ko-KR" dirty="0"/>
                  <a:t> </a:t>
                </a:r>
                <a:r>
                  <a:rPr lang="en-US" altLang="ko-KR" dirty="0"/>
                  <a:t>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Let’s say: </a:t>
                </a:r>
                <a:r>
                  <a:rPr lang="en-US" altLang="ko-KR" dirty="0"/>
                  <a:t>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67856"/>
                <a:ext cx="8435280" cy="3257488"/>
              </a:xfrm>
              <a:blipFill>
                <a:blip r:embed="rId2"/>
                <a:stretch>
                  <a:fillRect l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>
            <a:off x="5535384" y="1389140"/>
            <a:ext cx="464693" cy="1631253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28650" y="1332215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0" y="1332215"/>
                <a:ext cx="416104" cy="396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59399" y="1332215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99" y="1332215"/>
                <a:ext cx="416104" cy="396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37494" y="1332215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94" y="1332215"/>
                <a:ext cx="416104" cy="396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899066" y="1332215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66" y="1332215"/>
                <a:ext cx="416104" cy="396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28650" y="2677021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0" y="2677021"/>
                <a:ext cx="416104" cy="396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59399" y="2677021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99" y="2677021"/>
                <a:ext cx="416104" cy="3967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137494" y="2677021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94" y="2677021"/>
                <a:ext cx="416104" cy="396780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99066" y="2677021"/>
                <a:ext cx="416104" cy="3967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66" y="2677021"/>
                <a:ext cx="416104" cy="3967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2029170" y="1947801"/>
                <a:ext cx="454631" cy="402533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70" y="1947801"/>
                <a:ext cx="454631" cy="40253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3444435" y="1947801"/>
                <a:ext cx="454631" cy="402533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435" y="1947801"/>
                <a:ext cx="454631" cy="40253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2"/>
            <a:endCxn id="14" idx="1"/>
          </p:cNvCxnSpPr>
          <p:nvPr/>
        </p:nvCxnSpPr>
        <p:spPr>
          <a:xfrm>
            <a:off x="1936701" y="1728996"/>
            <a:ext cx="159047" cy="277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7"/>
          </p:cNvCxnSpPr>
          <p:nvPr/>
        </p:nvCxnSpPr>
        <p:spPr>
          <a:xfrm flipH="1">
            <a:off x="2417223" y="1728996"/>
            <a:ext cx="250229" cy="277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4" idx="6"/>
          </p:cNvCxnSpPr>
          <p:nvPr/>
        </p:nvCxnSpPr>
        <p:spPr>
          <a:xfrm flipH="1">
            <a:off x="2483801" y="2149068"/>
            <a:ext cx="96063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5" idx="1"/>
          </p:cNvCxnSpPr>
          <p:nvPr/>
        </p:nvCxnSpPr>
        <p:spPr>
          <a:xfrm>
            <a:off x="3345545" y="1728996"/>
            <a:ext cx="165468" cy="277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7"/>
          </p:cNvCxnSpPr>
          <p:nvPr/>
        </p:nvCxnSpPr>
        <p:spPr>
          <a:xfrm flipH="1">
            <a:off x="3832488" y="1728996"/>
            <a:ext cx="274631" cy="277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0" idx="0"/>
          </p:cNvCxnSpPr>
          <p:nvPr/>
        </p:nvCxnSpPr>
        <p:spPr>
          <a:xfrm flipH="1">
            <a:off x="1936701" y="2350334"/>
            <a:ext cx="319784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0" idx="0"/>
          </p:cNvCxnSpPr>
          <p:nvPr/>
        </p:nvCxnSpPr>
        <p:spPr>
          <a:xfrm flipH="1">
            <a:off x="1936701" y="2350334"/>
            <a:ext cx="1735049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11" idx="0"/>
          </p:cNvCxnSpPr>
          <p:nvPr/>
        </p:nvCxnSpPr>
        <p:spPr>
          <a:xfrm flipH="1">
            <a:off x="2667450" y="2350334"/>
            <a:ext cx="1004300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1" idx="0"/>
          </p:cNvCxnSpPr>
          <p:nvPr/>
        </p:nvCxnSpPr>
        <p:spPr>
          <a:xfrm>
            <a:off x="2256485" y="2350334"/>
            <a:ext cx="410966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2" idx="0"/>
          </p:cNvCxnSpPr>
          <p:nvPr/>
        </p:nvCxnSpPr>
        <p:spPr>
          <a:xfrm>
            <a:off x="2256485" y="2350334"/>
            <a:ext cx="1089060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12" idx="0"/>
          </p:cNvCxnSpPr>
          <p:nvPr/>
        </p:nvCxnSpPr>
        <p:spPr>
          <a:xfrm flipH="1">
            <a:off x="3345545" y="2350334"/>
            <a:ext cx="326205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3" idx="0"/>
          </p:cNvCxnSpPr>
          <p:nvPr/>
        </p:nvCxnSpPr>
        <p:spPr>
          <a:xfrm>
            <a:off x="3671750" y="2350334"/>
            <a:ext cx="435368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  <a:endCxn id="13" idx="0"/>
          </p:cNvCxnSpPr>
          <p:nvPr/>
        </p:nvCxnSpPr>
        <p:spPr>
          <a:xfrm>
            <a:off x="2256485" y="2350334"/>
            <a:ext cx="1850633" cy="3266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157209" y="1692921"/>
                <a:ext cx="1396473" cy="1023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35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ko-KR" altLang="en-US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ko-KR" altLang="en-US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35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135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ko-KR" altLang="en-US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209" y="1692921"/>
                <a:ext cx="1396473" cy="1023678"/>
              </a:xfrm>
              <a:prstGeom prst="rect">
                <a:avLst/>
              </a:prstGeom>
              <a:blipFill>
                <a:blip r:embed="rId13"/>
                <a:stretch>
                  <a:fillRect l="-1310" t="-1190"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005427" y="1472909"/>
                <a:ext cx="2162515" cy="1469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35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135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35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350" dirty="0"/>
                                <m:t> </m:t>
                              </m:r>
                              <m:r>
                                <a:rPr lang="ko-KR" altLang="en-US" sz="135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35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350" dirty="0"/>
                                <m:t> </m:t>
                              </m:r>
                              <m:r>
                                <a:rPr lang="ko-KR" altLang="en-US" sz="135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3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35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135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35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35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35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sz="13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35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sz="135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altLang="ko-KR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35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1350" dirty="0"/>
                                <m:t> </m:t>
                              </m:r>
                              <m:r>
                                <a:rPr lang="ko-KR" altLang="en-US" sz="135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35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35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35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35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27" y="1472909"/>
                <a:ext cx="2162515" cy="1469633"/>
              </a:xfrm>
              <a:prstGeom prst="rect">
                <a:avLst/>
              </a:prstGeom>
              <a:blipFill>
                <a:blip r:embed="rId14"/>
                <a:stretch>
                  <a:fillRect l="-1408" b="-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Calculate an Optimal Variational 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ln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" t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7105297" y="3330738"/>
                <a:ext cx="1634600" cy="732034"/>
              </a:xfrm>
              <a:prstGeom prst="wedgeRectCallout">
                <a:avLst>
                  <a:gd name="adj1" fmla="val -68525"/>
                  <a:gd name="adj2" fmla="val 20275"/>
                </a:avLst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 smtClean="0">
                    <a:solidFill>
                      <a:schemeClr val="tx1"/>
                    </a:solidFill>
                  </a:rPr>
                  <a:t>Absorb terms that are not related to </a:t>
                </a:r>
                <a14:m>
                  <m:oMath xmlns:m="http://schemas.openxmlformats.org/officeDocument/2006/math">
                    <m:r>
                      <a:rPr lang="ko-KR" altLang="en-US" sz="1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3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350" dirty="0">
                    <a:solidFill>
                      <a:schemeClr val="tx1"/>
                    </a:solidFill>
                  </a:rPr>
                  <a:t>as a constant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297" y="3330738"/>
                <a:ext cx="1634600" cy="732034"/>
              </a:xfrm>
              <a:prstGeom prst="wedgeRectCallout">
                <a:avLst>
                  <a:gd name="adj1" fmla="val -68525"/>
                  <a:gd name="adj2" fmla="val 20275"/>
                </a:avLst>
              </a:prstGeom>
              <a:blipFill>
                <a:blip r:embed="rId3"/>
                <a:stretch>
                  <a:fillRect b="-483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7105297" y="4928041"/>
                <a:ext cx="1634600" cy="732034"/>
              </a:xfrm>
              <a:prstGeom prst="wedgeRectCallout">
                <a:avLst>
                  <a:gd name="adj1" fmla="val -96585"/>
                  <a:gd name="adj2" fmla="val 10376"/>
                </a:avLst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 smtClean="0">
                    <a:solidFill>
                      <a:schemeClr val="tx1"/>
                    </a:solidFill>
                  </a:rPr>
                  <a:t>Quadratic function with respect to </a:t>
                </a:r>
                <a14:m>
                  <m:oMath xmlns:m="http://schemas.openxmlformats.org/officeDocument/2006/math">
                    <m:r>
                      <a:rPr lang="ko-KR" altLang="en-US" sz="1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350" dirty="0">
                    <a:solidFill>
                      <a:schemeClr val="tx1"/>
                    </a:solidFill>
                  </a:rPr>
                  <a:t> 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297" y="4928041"/>
                <a:ext cx="1634600" cy="732034"/>
              </a:xfrm>
              <a:prstGeom prst="wedgeRectCallout">
                <a:avLst>
                  <a:gd name="adj1" fmla="val -96585"/>
                  <a:gd name="adj2" fmla="val 103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21999" y="856225"/>
                <a:ext cx="1922001" cy="12970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99" y="856225"/>
                <a:ext cx="1922001" cy="1297022"/>
              </a:xfrm>
              <a:prstGeom prst="rect">
                <a:avLst/>
              </a:prstGeom>
              <a:blipFill>
                <a:blip r:embed="rId5"/>
                <a:stretch>
                  <a:fillRect l="-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Calculate an Optimal Variational 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/>
                  <a:t>We have not decided the distribution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We only decided that </a:t>
                </a:r>
                <a:r>
                  <a:rPr lang="en-US" altLang="ko-KR" dirty="0"/>
                  <a:t>Q(H|E,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)=Q(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)=q(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q(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Factorization assumption</a:t>
                </a:r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/>
                  <a:t>What if we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dirty="0"/>
                  <a:t> is also a normal distribution?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Quite similar to the PDF of the normal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Need to match up the parameters</a:t>
                </a:r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/>
                  <a:t>The result of match up is</a:t>
                </a:r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What we know already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/>
                  <a:t>What we don’t know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37235" lvl="3">
                  <a:buClr>
                    <a:schemeClr val="accent1"/>
                  </a:buClr>
                </a:pPr>
                <a:r>
                  <a:rPr lang="en-US" altLang="ko-KR" b="1" u="sng" dirty="0"/>
                  <a:t>Which asks us to investigate </a:t>
                </a:r>
                <a14:m>
                  <m:oMath xmlns:m="http://schemas.openxmlformats.org/officeDocument/2006/math">
                    <m:r>
                      <a:rPr lang="en-US" altLang="ko-KR" b="1" u="sng" dirty="0">
                        <a:latin typeface="Cambria Math" panose="02040503050406030204" pitchFamily="18" charset="0"/>
                      </a:rPr>
                      <m:t>𝐥𝐧</m:t>
                    </m:r>
                    <m:sSup>
                      <m:sSupPr>
                        <m:ctrlPr>
                          <a:rPr lang="en-US" altLang="ko-KR" b="1" i="1" u="sng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1" i="1" u="sng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u="sng" dirty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ko-KR" altLang="en-US" b="1" i="1" u="sng">
                                <a:latin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e>
                      <m:sup>
                        <m:r>
                          <a:rPr lang="en-US" altLang="ko-KR" b="1" i="1" u="sng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u="sng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 u="sng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u="sng" dirty="0"/>
              </a:p>
              <a:p>
                <a:pPr marL="737235" lvl="3">
                  <a:buClr>
                    <a:schemeClr val="accent1"/>
                  </a:buClr>
                </a:pPr>
                <a:endParaRPr lang="en-US" altLang="ko-KR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b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21999" y="903957"/>
                <a:ext cx="1922001" cy="12970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sz="12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1200" dirty="0"/>
                                <m:t> </m:t>
                              </m:r>
                              <m:r>
                                <a:rPr lang="ko-KR" alt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99" y="903957"/>
                <a:ext cx="1922001" cy="1297022"/>
              </a:xfrm>
              <a:prstGeom prst="rect">
                <a:avLst/>
              </a:prstGeom>
              <a:blipFill>
                <a:blip r:embed="rId3"/>
                <a:stretch>
                  <a:fillRect l="-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Calculate an Optimal Variational 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257175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m:rPr>
                            <m:sty m:val="p"/>
                          </m:rPr>
                          <a:rPr lang="el-GR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sz="2175" dirty="0">
                    <a:latin typeface="Cambria Math" panose="02040503050406030204" pitchFamily="18" charset="0"/>
                  </a:rPr>
                  <a:t>Again, this function is very familiar(?!), and we have not set the actual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75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175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75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175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sz="2175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2175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175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ko-KR" sz="2175" i="1" dirty="0">
                  <a:latin typeface="Cambria Math" panose="02040503050406030204" pitchFamily="18" charset="0"/>
                </a:endParaRP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sz="1950" dirty="0">
                    <a:latin typeface="Cambria Math" panose="02040503050406030204" pitchFamily="18" charset="0"/>
                  </a:rPr>
                  <a:t>Gamma distribution: </a:t>
                </a:r>
                <a14:m>
                  <m:oMath xmlns:m="http://schemas.openxmlformats.org/officeDocument/2006/math">
                    <m:r>
                      <a:rPr lang="en-US" altLang="ko-KR" sz="19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9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9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9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ko-KR" altLang="en-US" sz="19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9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50" i="1" dirty="0">
                    <a:latin typeface="Cambria Math" panose="020405030504060302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ko-KR" sz="195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95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9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50" i="1" dirty="0">
                  <a:latin typeface="Cambria Math" panose="02040503050406030204" pitchFamily="18" charset="0"/>
                </a:endParaRPr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sz="2175" dirty="0">
                    <a:latin typeface="Cambria Math" panose="02040503050406030204" pitchFamily="18" charset="0"/>
                  </a:rPr>
                  <a:t>Matching parameters</a:t>
                </a:r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95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5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95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sz="195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9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95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~Gamma(</a:t>
                </a:r>
                <a14:m>
                  <m:oMath xmlns:m="http://schemas.openxmlformats.org/officeDocument/2006/math">
                    <m:r>
                      <a:rPr lang="ko-KR" altLang="en-US" sz="195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9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,</a:t>
                </a:r>
                <a:r>
                  <a:rPr lang="en-US" altLang="ko-KR" sz="19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9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sz="195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9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95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9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19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9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5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95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95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95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9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9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95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)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sz="1950" dirty="0">
                    <a:latin typeface="Cambria Math" panose="02040503050406030204" pitchFamily="18" charset="0"/>
                  </a:rPr>
                  <a:t>What we already know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,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950" dirty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5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950" dirty="0">
                  <a:latin typeface="Cambria Math" panose="02040503050406030204" pitchFamily="18" charset="0"/>
                </a:endParaRP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sz="1950" dirty="0">
                    <a:latin typeface="Cambria Math" panose="02040503050406030204" pitchFamily="18" charset="0"/>
                  </a:rPr>
                  <a:t>What we don’t know is </a:t>
                </a:r>
                <a14:m>
                  <m:oMath xmlns:m="http://schemas.openxmlformats.org/officeDocument/2006/math">
                    <m:r>
                      <a:rPr lang="ko-KR" altLang="en-US" sz="1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175" dirty="0">
                    <a:latin typeface="Cambria Math" panose="02040503050406030204" pitchFamily="18" charset="0"/>
                  </a:rPr>
                  <a:t>and its expectation terms</a:t>
                </a:r>
                <a:endParaRPr lang="ko-KR" altLang="en-US" sz="2175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52519" y="843707"/>
                <a:ext cx="1891481" cy="921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788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78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788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788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788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788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788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788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78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788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788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788" dirty="0"/>
                                <m:t> </m:t>
                              </m:r>
                              <m:r>
                                <a:rPr lang="ko-KR" altLang="en-US" sz="788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78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788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78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78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788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788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78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788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788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788" dirty="0"/>
                                <m:t> </m:t>
                              </m:r>
                              <m:r>
                                <a:rPr lang="ko-KR" altLang="en-US" sz="788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9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78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9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9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9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sz="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9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9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sz="9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altLang="ko-KR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88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788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788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88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788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788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9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900" dirty="0"/>
                                <m:t> </m:t>
                              </m:r>
                              <m:r>
                                <a:rPr lang="ko-KR" altLang="en-US" sz="9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p>
                                <m:sSupPr>
                                  <m:ctrlPr>
                                    <a:rPr lang="en-US" altLang="ko-KR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9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9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9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519" y="843707"/>
                <a:ext cx="1891481" cy="921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Coordinated Update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What we know and what we should calculate</a:t>
                </a:r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737235" lvl="3">
                  <a:buClr>
                    <a:schemeClr val="accent1"/>
                  </a:buClr>
                </a:pPr>
                <a:r>
                  <a:rPr lang="en-US" altLang="ko-KR" dirty="0"/>
                  <a:t>What we know already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  <a:p>
                <a:pPr marL="737235" lvl="3">
                  <a:buClr>
                    <a:schemeClr val="accent1"/>
                  </a:buClr>
                </a:pPr>
                <a:r>
                  <a:rPr lang="en-US" altLang="ko-KR" dirty="0"/>
                  <a:t>What we don’t know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~Gamma(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=Gamma(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What we already know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What we don’t know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its expectation terms</a:t>
                </a:r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/>
                  <a:t>Since we know the distributions and the parameters, we know mean!</a:t>
                </a:r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: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: Don’t need anything</a:t>
                </a:r>
              </a:p>
              <a:p>
                <a:pPr marL="531495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/>
                  <a:t>Since the two terms are interlocked, we need a coordinated optimization</a:t>
                </a:r>
                <a:endParaRPr lang="en-US" altLang="ko-KR" dirty="0"/>
              </a:p>
              <a:p>
                <a:pPr marL="531495" lvl="2">
                  <a:buClr>
                    <a:schemeClr val="accent1"/>
                  </a:buClr>
                </a:pPr>
                <a:endParaRPr lang="ko-KR" altLang="en-US" dirty="0"/>
              </a:p>
              <a:p>
                <a:pPr marL="531495" lvl="2">
                  <a:buClr>
                    <a:schemeClr val="accent1"/>
                  </a:buClr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"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approximation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for the Parameter Update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Structure of inference algorithm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Inference(</a:t>
                </a:r>
                <a:r>
                  <a:rPr lang="en-US" altLang="ko-KR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𝑎𝑟𝑏𝑖𝑡𝑎𝑟𝑦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Iteration until converge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Return Approximated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C00000"/>
                  </a:solidFill>
                </a:endParaRPr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1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024929" y="2064009"/>
            <a:ext cx="2496621" cy="1991843"/>
            <a:chOff x="457200" y="1412776"/>
            <a:chExt cx="3448693" cy="2322114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57200" y="1412776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412776"/>
                  <a:ext cx="554805" cy="5290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431532" y="1412776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532" y="1412776"/>
                  <a:ext cx="554805" cy="5290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335658" y="1412776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658" y="1412776"/>
                  <a:ext cx="554805" cy="52904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351088" y="1412776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088" y="1412776"/>
                  <a:ext cx="554805" cy="5290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57200" y="3205850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205850"/>
                  <a:ext cx="554805" cy="5290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431532" y="3205850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532" y="3205850"/>
                  <a:ext cx="554805" cy="5290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335658" y="3205850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658" y="3205850"/>
                  <a:ext cx="554805" cy="5290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8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351088" y="3205850"/>
                  <a:ext cx="554805" cy="5290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088" y="3205850"/>
                  <a:ext cx="554805" cy="5290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857893" y="2233558"/>
                  <a:ext cx="606175" cy="53671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93" y="2233558"/>
                  <a:ext cx="606175" cy="53671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2744913" y="2233558"/>
                  <a:ext cx="606175" cy="53671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913" y="2233558"/>
                  <a:ext cx="606175" cy="53671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35" idx="2"/>
              <a:endCxn id="43" idx="1"/>
            </p:cNvCxnSpPr>
            <p:nvPr/>
          </p:nvCxnSpPr>
          <p:spPr>
            <a:xfrm>
              <a:off x="734603" y="1941816"/>
              <a:ext cx="212062" cy="370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6" idx="2"/>
              <a:endCxn id="43" idx="7"/>
            </p:cNvCxnSpPr>
            <p:nvPr/>
          </p:nvCxnSpPr>
          <p:spPr>
            <a:xfrm flipH="1">
              <a:off x="1375296" y="1941816"/>
              <a:ext cx="333639" cy="370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2"/>
              <a:endCxn id="43" idx="6"/>
            </p:cNvCxnSpPr>
            <p:nvPr/>
          </p:nvCxnSpPr>
          <p:spPr>
            <a:xfrm flipH="1">
              <a:off x="1464068" y="2501913"/>
              <a:ext cx="1280845" cy="0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2"/>
              <a:endCxn id="44" idx="1"/>
            </p:cNvCxnSpPr>
            <p:nvPr/>
          </p:nvCxnSpPr>
          <p:spPr>
            <a:xfrm>
              <a:off x="2613061" y="1941816"/>
              <a:ext cx="220624" cy="370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2"/>
              <a:endCxn id="44" idx="7"/>
            </p:cNvCxnSpPr>
            <p:nvPr/>
          </p:nvCxnSpPr>
          <p:spPr>
            <a:xfrm flipH="1">
              <a:off x="3262316" y="1941816"/>
              <a:ext cx="366175" cy="370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4"/>
              <a:endCxn id="39" idx="0"/>
            </p:cNvCxnSpPr>
            <p:nvPr/>
          </p:nvCxnSpPr>
          <p:spPr>
            <a:xfrm flipH="1">
              <a:off x="734603" y="2770268"/>
              <a:ext cx="426378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4"/>
              <a:endCxn id="39" idx="0"/>
            </p:cNvCxnSpPr>
            <p:nvPr/>
          </p:nvCxnSpPr>
          <p:spPr>
            <a:xfrm flipH="1">
              <a:off x="734603" y="2770268"/>
              <a:ext cx="2313398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4" idx="4"/>
              <a:endCxn id="40" idx="0"/>
            </p:cNvCxnSpPr>
            <p:nvPr/>
          </p:nvCxnSpPr>
          <p:spPr>
            <a:xfrm flipH="1">
              <a:off x="1708935" y="2770268"/>
              <a:ext cx="1339066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4"/>
              <a:endCxn id="40" idx="0"/>
            </p:cNvCxnSpPr>
            <p:nvPr/>
          </p:nvCxnSpPr>
          <p:spPr>
            <a:xfrm>
              <a:off x="1160981" y="2770268"/>
              <a:ext cx="547954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4"/>
              <a:endCxn id="41" idx="0"/>
            </p:cNvCxnSpPr>
            <p:nvPr/>
          </p:nvCxnSpPr>
          <p:spPr>
            <a:xfrm>
              <a:off x="1160981" y="2770268"/>
              <a:ext cx="1452080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4" idx="4"/>
              <a:endCxn id="41" idx="0"/>
            </p:cNvCxnSpPr>
            <p:nvPr/>
          </p:nvCxnSpPr>
          <p:spPr>
            <a:xfrm flipH="1">
              <a:off x="2613061" y="2770268"/>
              <a:ext cx="434940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4" idx="4"/>
              <a:endCxn id="42" idx="0"/>
            </p:cNvCxnSpPr>
            <p:nvPr/>
          </p:nvCxnSpPr>
          <p:spPr>
            <a:xfrm>
              <a:off x="3048001" y="2770268"/>
              <a:ext cx="580490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4"/>
              <a:endCxn id="42" idx="0"/>
            </p:cNvCxnSpPr>
            <p:nvPr/>
          </p:nvCxnSpPr>
          <p:spPr>
            <a:xfrm>
              <a:off x="1160981" y="2770268"/>
              <a:ext cx="2467510" cy="43558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580049" y="3368996"/>
            <a:ext cx="3274814" cy="9909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9" name="Oval 58"/>
          <p:cNvSpPr/>
          <p:nvPr/>
        </p:nvSpPr>
        <p:spPr>
          <a:xfrm>
            <a:off x="5578077" y="1780371"/>
            <a:ext cx="3274814" cy="870927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TextBox 59"/>
          <p:cNvSpPr txBox="1"/>
          <p:nvPr/>
        </p:nvSpPr>
        <p:spPr>
          <a:xfrm>
            <a:off x="6810335" y="4199716"/>
            <a:ext cx="9396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u="sng" dirty="0">
                <a:solidFill>
                  <a:srgbClr val="0070C0"/>
                </a:solidFill>
              </a:rPr>
              <a:t>Observed</a:t>
            </a:r>
            <a:endParaRPr lang="ko-KR" altLang="en-US" sz="1350" b="1" u="sng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85710" y="1616751"/>
            <a:ext cx="9076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u="sng" dirty="0">
                <a:solidFill>
                  <a:srgbClr val="00B050"/>
                </a:solidFill>
              </a:rPr>
              <a:t>Assumed</a:t>
            </a:r>
            <a:endParaRPr lang="ko-KR" altLang="en-US" sz="1350" b="1" u="sng" dirty="0">
              <a:solidFill>
                <a:srgbClr val="00B05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78077" y="2733561"/>
            <a:ext cx="3274814" cy="56228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TextBox 62"/>
          <p:cNvSpPr txBox="1"/>
          <p:nvPr/>
        </p:nvSpPr>
        <p:spPr>
          <a:xfrm>
            <a:off x="5126350" y="2859739"/>
            <a:ext cx="848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u="sng" dirty="0">
                <a:solidFill>
                  <a:srgbClr val="FF0000"/>
                </a:solidFill>
              </a:rPr>
              <a:t>Inferred</a:t>
            </a:r>
            <a:endParaRPr lang="ko-KR" altLang="en-US" sz="135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Generalized Step-By-Step Instruction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200" y="2014017"/>
            <a:ext cx="8244590" cy="3892107"/>
            <a:chOff x="1227762" y="2321317"/>
            <a:chExt cx="6693613" cy="2804846"/>
          </a:xfrm>
        </p:grpSpPr>
        <p:sp>
          <p:nvSpPr>
            <p:cNvPr id="5" name="Rectangle 4"/>
            <p:cNvSpPr/>
            <p:nvPr/>
          </p:nvSpPr>
          <p:spPr>
            <a:xfrm>
              <a:off x="1227762" y="2321318"/>
              <a:ext cx="2103634" cy="41610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1. Create a Probabilistic Graphical Model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227762" y="2967306"/>
                  <a:ext cx="2103634" cy="74102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2. Find the data (E), the parameters (</a:t>
                  </a:r>
                  <a14:m>
                    <m:oMath xmlns:m="http://schemas.openxmlformats.org/officeDocument/2006/math">
                      <m:r>
                        <a:rPr lang="ko-KR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), and a latent variables (H)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762" y="2967306"/>
                  <a:ext cx="2103634" cy="7410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227762" y="3964861"/>
              <a:ext cx="2103634" cy="8916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3. Partition H into small subsets: Full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factorization</a:t>
              </a:r>
              <a:r>
                <a:rPr lang="en-US" altLang="ko-KR" sz="16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Mean</a:t>
              </a:r>
              <a:r>
                <a:rPr lang="en-US" altLang="ko-KR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 field approximation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522752" y="2321318"/>
                  <a:ext cx="2103634" cy="15257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4. For each partition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Find a best approximating distribution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by performing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chemeClr val="tx1"/>
                            </a:solidFill>
                          </a:rPr>
                          <m:t>ln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𝑙𝑛𝑃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752" y="2321318"/>
                  <a:ext cx="2103634" cy="15257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522752" y="4079410"/>
                  <a:ext cx="2103634" cy="104675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5. Find the sets of probability distribution parameters by each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752" y="4079410"/>
                  <a:ext cx="2103634" cy="10467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/>
            <p:cNvSpPr/>
            <p:nvPr/>
          </p:nvSpPr>
          <p:spPr>
            <a:xfrm>
              <a:off x="5817741" y="2321318"/>
              <a:ext cx="2103634" cy="14640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6. If there are interacting distribution parameters across distributions of partitions, then use an iterative approach like Expectation-Maximization Approach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17741" y="4013343"/>
              <a:ext cx="2103634" cy="11128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7. You now have an optimized set of parameters for each latent variation partitions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 flipH="1">
              <a:off x="2279579" y="2737421"/>
              <a:ext cx="1" cy="2298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>
            <a:xfrm>
              <a:off x="2279578" y="3708329"/>
              <a:ext cx="0" cy="2565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/>
            <p:cNvCxnSpPr>
              <a:stCxn id="7" idx="2"/>
              <a:endCxn id="8" idx="0"/>
            </p:cNvCxnSpPr>
            <p:nvPr/>
          </p:nvCxnSpPr>
          <p:spPr>
            <a:xfrm rot="5400000" flipH="1" flipV="1">
              <a:off x="2159499" y="2441398"/>
              <a:ext cx="2535149" cy="2294990"/>
            </a:xfrm>
            <a:prstGeom prst="bentConnector5">
              <a:avLst>
                <a:gd name="adj1" fmla="val -6763"/>
                <a:gd name="adj2" fmla="val 50000"/>
                <a:gd name="adj3" fmla="val 106763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574568" y="3847029"/>
              <a:ext cx="0" cy="2323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1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4319640" y="2576245"/>
              <a:ext cx="2804846" cy="2294990"/>
            </a:xfrm>
            <a:prstGeom prst="bentConnector5">
              <a:avLst>
                <a:gd name="adj1" fmla="val -6113"/>
                <a:gd name="adj2" fmla="val 50000"/>
                <a:gd name="adj3" fmla="val 106113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6869558" y="3785385"/>
              <a:ext cx="1" cy="2279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0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Variational inference</a:t>
            </a:r>
            <a:br>
              <a:rPr lang="en-US" altLang="ko-KR" sz="3200" dirty="0"/>
            </a:br>
            <a:r>
              <a:rPr lang="en-US" altLang="ko-KR" sz="3200" dirty="0"/>
              <a:t>of Latent Dirichlet Allocation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 smtClean="0"/>
              <a:t>Latent </a:t>
            </a:r>
            <a:r>
              <a:rPr lang="en-US" altLang="ko-KR" dirty="0" smtClean="0"/>
              <a:t>Dirichlet Allocation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0455" y="1369990"/>
                <a:ext cx="8435280" cy="4925144"/>
              </a:xfrm>
            </p:spPr>
            <p:txBody>
              <a:bodyPr/>
              <a:lstStyle/>
              <a:p>
                <a:r>
                  <a:rPr lang="en-US" altLang="ko-KR" dirty="0" smtClean="0"/>
                  <a:t>Latent Dirichlet Allocation </a:t>
                </a:r>
              </a:p>
              <a:p>
                <a:pPr lvl="1"/>
                <a:r>
                  <a:rPr lang="en-US" altLang="ko-KR" dirty="0"/>
                  <a:t>Soft clustering in text data</a:t>
                </a:r>
              </a:p>
              <a:p>
                <a:pPr lvl="1"/>
                <a:r>
                  <a:rPr lang="en-US" altLang="ko-KR" dirty="0"/>
                  <a:t>Has the structure of text corpus</a:t>
                </a:r>
              </a:p>
              <a:p>
                <a:pPr lvl="1"/>
                <a:r>
                  <a:rPr lang="en-US" altLang="ko-KR" dirty="0"/>
                  <a:t>Is a Bayesian model with priors</a:t>
                </a:r>
              </a:p>
              <a:p>
                <a:r>
                  <a:rPr lang="en-US" altLang="ko-KR" dirty="0" smtClean="0"/>
                  <a:t>For each word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dirty="0" smtClean="0"/>
                  <a:t>, sample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topic assignment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55" y="1369990"/>
                <a:ext cx="8435280" cy="4925144"/>
              </a:xfrm>
              <a:blipFill>
                <a:blip r:embed="rId3"/>
                <a:stretch>
                  <a:fillRect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066930" y="3607135"/>
            <a:ext cx="7010807" cy="3039779"/>
            <a:chOff x="1167684" y="2996952"/>
            <a:chExt cx="7010807" cy="3039779"/>
          </a:xfrm>
        </p:grpSpPr>
        <p:sp>
          <p:nvSpPr>
            <p:cNvPr id="38" name="직사각형 37"/>
            <p:cNvSpPr/>
            <p:nvPr/>
          </p:nvSpPr>
          <p:spPr>
            <a:xfrm>
              <a:off x="1395301" y="5117728"/>
              <a:ext cx="17011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smtClean="0"/>
                <a:t>Document specific</a:t>
              </a:r>
            </a:p>
            <a:p>
              <a:pPr algn="ctr"/>
              <a:r>
                <a:rPr lang="en-US" altLang="ko-KR" sz="1400" b="1" dirty="0" smtClean="0"/>
                <a:t>topic proportion</a:t>
              </a:r>
              <a:endParaRPr lang="ko-KR" altLang="en-US" sz="14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67684" y="3997933"/>
              <a:ext cx="50366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Prob.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>
              <a:endCxn id="47" idx="2"/>
            </p:cNvCxnSpPr>
            <p:nvPr/>
          </p:nvCxnSpPr>
          <p:spPr>
            <a:xfrm flipV="1">
              <a:off x="2850360" y="3159112"/>
              <a:ext cx="785536" cy="80196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50" idx="2"/>
            </p:cNvCxnSpPr>
            <p:nvPr/>
          </p:nvCxnSpPr>
          <p:spPr>
            <a:xfrm flipV="1">
              <a:off x="2843808" y="3648766"/>
              <a:ext cx="792088" cy="4647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48" idx="2"/>
            </p:cNvCxnSpPr>
            <p:nvPr/>
          </p:nvCxnSpPr>
          <p:spPr>
            <a:xfrm flipV="1">
              <a:off x="2843808" y="4138420"/>
              <a:ext cx="792088" cy="1274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49" idx="2"/>
            </p:cNvCxnSpPr>
            <p:nvPr/>
          </p:nvCxnSpPr>
          <p:spPr>
            <a:xfrm>
              <a:off x="2843808" y="4418272"/>
              <a:ext cx="792088" cy="2098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51" idx="2"/>
            </p:cNvCxnSpPr>
            <p:nvPr/>
          </p:nvCxnSpPr>
          <p:spPr>
            <a:xfrm>
              <a:off x="2843808" y="4570672"/>
              <a:ext cx="792088" cy="547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52" idx="2"/>
            </p:cNvCxnSpPr>
            <p:nvPr/>
          </p:nvCxnSpPr>
          <p:spPr>
            <a:xfrm>
              <a:off x="2843808" y="4723072"/>
              <a:ext cx="792088" cy="884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3635896" y="3015096"/>
              <a:ext cx="288032" cy="288032"/>
            </a:xfrm>
            <a:prstGeom prst="ellipse">
              <a:avLst/>
            </a:prstGeom>
            <a:solidFill>
              <a:srgbClr val="3BF3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35896" y="3994404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635896" y="4484058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635896" y="3504750"/>
              <a:ext cx="288032" cy="288032"/>
            </a:xfrm>
            <a:prstGeom prst="ellipse">
              <a:avLst/>
            </a:prstGeom>
            <a:solidFill>
              <a:srgbClr val="36FF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635896" y="4973712"/>
              <a:ext cx="288032" cy="288032"/>
            </a:xfrm>
            <a:prstGeom prst="ellipse">
              <a:avLst/>
            </a:prstGeom>
            <a:solidFill>
              <a:srgbClr val="36FF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35896" y="5463368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672513" y="3797892"/>
              <a:ext cx="1170130" cy="1080120"/>
              <a:chOff x="568427" y="3501008"/>
              <a:chExt cx="1872208" cy="172819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860746" y="4509120"/>
                <a:ext cx="221709" cy="720080"/>
              </a:xfrm>
              <a:prstGeom prst="rect">
                <a:avLst/>
              </a:prstGeom>
              <a:solidFill>
                <a:srgbClr val="36FF27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03974" y="4149080"/>
                <a:ext cx="221709" cy="108012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47203" y="4797152"/>
                <a:ext cx="221709" cy="432048"/>
              </a:xfrm>
              <a:prstGeom prst="rect">
                <a:avLst/>
              </a:prstGeom>
              <a:solidFill>
                <a:srgbClr val="3BF3F7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68427" y="3501008"/>
                <a:ext cx="1872208" cy="1728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489" y="2996952"/>
              <a:ext cx="3122002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직선 화살표 연결선 58"/>
            <p:cNvCxnSpPr>
              <a:stCxn id="47" idx="6"/>
            </p:cNvCxnSpPr>
            <p:nvPr/>
          </p:nvCxnSpPr>
          <p:spPr>
            <a:xfrm>
              <a:off x="3923928" y="3159112"/>
              <a:ext cx="3168352" cy="8352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0" idx="6"/>
            </p:cNvCxnSpPr>
            <p:nvPr/>
          </p:nvCxnSpPr>
          <p:spPr>
            <a:xfrm>
              <a:off x="3923928" y="3648766"/>
              <a:ext cx="1872208" cy="6336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2" idx="6"/>
            </p:cNvCxnSpPr>
            <p:nvPr/>
          </p:nvCxnSpPr>
          <p:spPr>
            <a:xfrm flipV="1">
              <a:off x="3923928" y="5261744"/>
              <a:ext cx="2520280" cy="3456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1" idx="6"/>
            </p:cNvCxnSpPr>
            <p:nvPr/>
          </p:nvCxnSpPr>
          <p:spPr>
            <a:xfrm flipV="1">
              <a:off x="3923928" y="4772090"/>
              <a:ext cx="2298489" cy="3456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9" idx="6"/>
            </p:cNvCxnSpPr>
            <p:nvPr/>
          </p:nvCxnSpPr>
          <p:spPr>
            <a:xfrm>
              <a:off x="3923928" y="4628074"/>
              <a:ext cx="3888432" cy="55771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8" idx="6"/>
            </p:cNvCxnSpPr>
            <p:nvPr/>
          </p:nvCxnSpPr>
          <p:spPr>
            <a:xfrm flipV="1">
              <a:off x="3923928" y="3560092"/>
              <a:ext cx="1872208" cy="5783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964185" y="5728954"/>
              <a:ext cx="16228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/>
                <a:t>Topic assignment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/>
                <p:cNvSpPr/>
                <p:nvPr/>
              </p:nvSpPr>
              <p:spPr>
                <a:xfrm>
                  <a:off x="1419816" y="4869160"/>
                  <a:ext cx="151836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100" dirty="0" smtClean="0"/>
                    <a:t>Topic 1         2         3  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직사각형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816" y="4869160"/>
                  <a:ext cx="1518364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3" y="3990143"/>
            <a:ext cx="1701479" cy="1771824"/>
          </a:xfrm>
          <a:prstGeom prst="rect">
            <a:avLst/>
          </a:prstGeom>
        </p:spPr>
      </p:pic>
      <p:sp>
        <p:nvSpPr>
          <p:cNvPr id="72" name="직사각형 37"/>
          <p:cNvSpPr/>
          <p:nvPr/>
        </p:nvSpPr>
        <p:spPr>
          <a:xfrm>
            <a:off x="61132" y="5776513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Dirichlet</a:t>
            </a:r>
            <a:r>
              <a:rPr lang="en-US" altLang="ko-KR" sz="1400" b="1" dirty="0" smtClean="0"/>
              <a:t> Distribution</a:t>
            </a:r>
          </a:p>
          <a:p>
            <a:pPr algn="ctr"/>
            <a:r>
              <a:rPr lang="en-US" altLang="ko-KR" sz="1400" b="1" dirty="0" smtClean="0"/>
              <a:t>Prior</a:t>
            </a:r>
            <a:endParaRPr lang="ko-KR" altLang="en-US" sz="1400" b="1" dirty="0"/>
          </a:p>
        </p:txBody>
      </p:sp>
      <p:cxnSp>
        <p:nvCxnSpPr>
          <p:cNvPr id="73" name="직선 화살표 연결선 42"/>
          <p:cNvCxnSpPr>
            <a:stCxn id="5" idx="3"/>
            <a:endCxn id="57" idx="1"/>
          </p:cNvCxnSpPr>
          <p:nvPr/>
        </p:nvCxnSpPr>
        <p:spPr>
          <a:xfrm>
            <a:off x="1893982" y="4876055"/>
            <a:ext cx="677777" cy="72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82543" y="1955780"/>
            <a:ext cx="4293667" cy="859455"/>
            <a:chOff x="1883101" y="3548710"/>
            <a:chExt cx="6561660" cy="1436961"/>
          </a:xfrm>
        </p:grpSpPr>
        <p:sp>
          <p:nvSpPr>
            <p:cNvPr id="75" name="Rectangle 74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32268" y="4522544"/>
              <a:ext cx="473289" cy="46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32282" y="4311018"/>
              <a:ext cx="441444" cy="46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w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z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6526191" y="3746221"/>
              <a:ext cx="1060703" cy="938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77928" y="4316263"/>
              <a:ext cx="429194" cy="46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K</a:t>
              </a:r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7844173" y="3914525"/>
                  <a:ext cx="600588" cy="541325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173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6713259" y="3914525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259" y="3914525"/>
                  <a:ext cx="600588" cy="54132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2" idx="6"/>
              <a:endCxn id="81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1" idx="6"/>
              <a:endCxn id="80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0" idx="6"/>
              <a:endCxn id="79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5" idx="2"/>
              <a:endCxn id="86" idx="6"/>
            </p:cNvCxnSpPr>
            <p:nvPr/>
          </p:nvCxnSpPr>
          <p:spPr>
            <a:xfrm flipH="1">
              <a:off x="7313847" y="4185188"/>
              <a:ext cx="5303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2"/>
              <a:endCxn id="79" idx="6"/>
            </p:cNvCxnSpPr>
            <p:nvPr/>
          </p:nvCxnSpPr>
          <p:spPr>
            <a:xfrm flipH="1">
              <a:off x="5750489" y="4185188"/>
              <a:ext cx="962770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916582" y="2509114"/>
            <a:ext cx="2907043" cy="1653235"/>
          </a:xfrm>
          <a:custGeom>
            <a:avLst/>
            <a:gdLst>
              <a:gd name="connsiteX0" fmla="*/ 2904135 w 2907043"/>
              <a:gd name="connsiteY0" fmla="*/ 0 h 1653235"/>
              <a:gd name="connsiteX1" fmla="*/ 2494484 w 2907043"/>
              <a:gd name="connsiteY1" fmla="*/ 716889 h 1653235"/>
              <a:gd name="connsiteX2" fmla="*/ 329184 w 2907043"/>
              <a:gd name="connsiteY2" fmla="*/ 1528876 h 1653235"/>
              <a:gd name="connsiteX3" fmla="*/ 0 w 2907043"/>
              <a:gd name="connsiteY3" fmla="*/ 1653235 h 16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043" h="1653235">
                <a:moveTo>
                  <a:pt x="2904135" y="0"/>
                </a:moveTo>
                <a:cubicBezTo>
                  <a:pt x="2913889" y="231038"/>
                  <a:pt x="2923643" y="462076"/>
                  <a:pt x="2494484" y="716889"/>
                </a:cubicBezTo>
                <a:cubicBezTo>
                  <a:pt x="2065325" y="971702"/>
                  <a:pt x="329184" y="1528876"/>
                  <a:pt x="329184" y="1528876"/>
                </a:cubicBezTo>
                <a:lnTo>
                  <a:pt x="0" y="1653235"/>
                </a:lnTo>
              </a:path>
            </a:pathLst>
          </a:custGeom>
          <a:noFill/>
          <a:ln w="57150"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10"/>
          <p:cNvSpPr/>
          <p:nvPr/>
        </p:nvSpPr>
        <p:spPr>
          <a:xfrm>
            <a:off x="3260530" y="2531059"/>
            <a:ext cx="2255131" cy="1872691"/>
          </a:xfrm>
          <a:custGeom>
            <a:avLst/>
            <a:gdLst>
              <a:gd name="connsiteX0" fmla="*/ 2255131 w 2255131"/>
              <a:gd name="connsiteY0" fmla="*/ 0 h 1872691"/>
              <a:gd name="connsiteX1" fmla="*/ 1750382 w 2255131"/>
              <a:gd name="connsiteY1" fmla="*/ 592531 h 1872691"/>
              <a:gd name="connsiteX2" fmla="*/ 506798 w 2255131"/>
              <a:gd name="connsiteY2" fmla="*/ 1228954 h 1872691"/>
              <a:gd name="connsiteX3" fmla="*/ 2049 w 2255131"/>
              <a:gd name="connsiteY3" fmla="*/ 1872691 h 18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131" h="1872691">
                <a:moveTo>
                  <a:pt x="2255131" y="0"/>
                </a:moveTo>
                <a:cubicBezTo>
                  <a:pt x="2148451" y="193852"/>
                  <a:pt x="2041771" y="387705"/>
                  <a:pt x="1750382" y="592531"/>
                </a:cubicBezTo>
                <a:cubicBezTo>
                  <a:pt x="1458993" y="797357"/>
                  <a:pt x="798187" y="1015594"/>
                  <a:pt x="506798" y="1228954"/>
                </a:cubicBezTo>
                <a:cubicBezTo>
                  <a:pt x="215409" y="1442314"/>
                  <a:pt x="-24773" y="1811731"/>
                  <a:pt x="2049" y="1872691"/>
                </a:cubicBezTo>
              </a:path>
            </a:pathLst>
          </a:custGeom>
          <a:noFill/>
          <a:ln w="57150"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4732934" y="2516429"/>
            <a:ext cx="1580084" cy="1119225"/>
          </a:xfrm>
          <a:custGeom>
            <a:avLst/>
            <a:gdLst>
              <a:gd name="connsiteX0" fmla="*/ 1580084 w 1580084"/>
              <a:gd name="connsiteY0" fmla="*/ 0 h 1119225"/>
              <a:gd name="connsiteX1" fmla="*/ 1133856 w 1580084"/>
              <a:gd name="connsiteY1" fmla="*/ 351129 h 1119225"/>
              <a:gd name="connsiteX2" fmla="*/ 0 w 1580084"/>
              <a:gd name="connsiteY2" fmla="*/ 1119225 h 11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084" h="1119225">
                <a:moveTo>
                  <a:pt x="1580084" y="0"/>
                </a:moveTo>
                <a:cubicBezTo>
                  <a:pt x="1488643" y="82296"/>
                  <a:pt x="1397203" y="164592"/>
                  <a:pt x="1133856" y="351129"/>
                </a:cubicBezTo>
                <a:cubicBezTo>
                  <a:pt x="870509" y="537667"/>
                  <a:pt x="435254" y="828446"/>
                  <a:pt x="0" y="1119225"/>
                </a:cubicBezTo>
              </a:path>
            </a:pathLst>
          </a:custGeom>
          <a:noFill/>
          <a:ln w="57150"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Connector 15"/>
          <p:cNvCxnSpPr>
            <a:stCxn id="79" idx="4"/>
          </p:cNvCxnSpPr>
          <p:nvPr/>
        </p:nvCxnSpPr>
        <p:spPr>
          <a:xfrm flipH="1">
            <a:off x="6551845" y="2498348"/>
            <a:ext cx="364851" cy="1149377"/>
          </a:xfrm>
          <a:prstGeom prst="line">
            <a:avLst/>
          </a:prstGeom>
          <a:noFill/>
          <a:ln w="57150"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4067944" y="-8723"/>
            <a:ext cx="506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222222"/>
                </a:solidFill>
                <a:latin typeface="Arial" panose="020B0604020202020204" pitchFamily="34" charset="0"/>
              </a:rPr>
              <a:t>Blei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, David M., Andrew Y. Ng, and Michael I. Jordan. "Latent </a:t>
            </a:r>
            <a:r>
              <a:rPr lang="en-US" altLang="ko-KR" sz="1100" b="1" dirty="0" err="1">
                <a:solidFill>
                  <a:srgbClr val="222222"/>
                </a:solidFill>
                <a:latin typeface="Arial" panose="020B0604020202020204" pitchFamily="34" charset="0"/>
              </a:rPr>
              <a:t>dirichlet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 allocation." </a:t>
            </a:r>
            <a:r>
              <a:rPr lang="en-US" altLang="ko-KR" sz="1100" b="1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machine Learning research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 3.Jan (2003): 993-1022.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418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45" y="343688"/>
            <a:ext cx="8401948" cy="626683"/>
          </a:xfrm>
        </p:spPr>
        <p:txBody>
          <a:bodyPr>
            <a:noAutofit/>
          </a:bodyPr>
          <a:lstStyle/>
          <a:p>
            <a:r>
              <a:rPr lang="en-US" altLang="ko-KR" sz="3600" i="1" dirty="0" smtClean="0"/>
              <a:t>Detour: </a:t>
            </a:r>
            <a:r>
              <a:rPr lang="en-US" altLang="ko-KR" sz="3600" dirty="0" smtClean="0"/>
              <a:t>Finding Topic Assignment Per Word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667455" cy="4627356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/>
                  <a:t>Let’s treat this as a Bayesian network</a:t>
                </a:r>
              </a:p>
              <a:p>
                <a:pPr lvl="1"/>
                <a:r>
                  <a:rPr lang="en-US" altLang="ko-KR" sz="1800" b="1" dirty="0" smtClean="0"/>
                  <a:t>Generative </a:t>
                </a:r>
                <a:r>
                  <a:rPr lang="en-US" altLang="ko-KR" sz="1800" b="1" dirty="0"/>
                  <a:t>Process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800" dirty="0"/>
                  <a:t>A word </a:t>
                </a:r>
                <a:r>
                  <a:rPr lang="en-US" altLang="ko-KR" sz="1800" b="1" i="1" dirty="0"/>
                  <a:t>w</a:t>
                </a:r>
                <a:r>
                  <a:rPr lang="en-US" altLang="ko-KR" sz="1800" dirty="0"/>
                  <a:t> is generated from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ko-KR" sz="1800" dirty="0"/>
                  <a:t> word-topic distribution</a:t>
                </a:r>
              </a:p>
              <a:p>
                <a:pPr lvl="1"/>
                <a:r>
                  <a:rPr lang="en-US" altLang="ko-KR" sz="1800" b="1" i="1" dirty="0"/>
                  <a:t>z</a:t>
                </a:r>
                <a:r>
                  <a:rPr lang="en-US" altLang="ko-KR" sz="1800" dirty="0"/>
                  <a:t> topic is generated from the distribution of </a:t>
                </a:r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sz="1800" dirty="0"/>
                  <a:t>document-topic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sz="1800" dirty="0"/>
                  <a:t>document topic distribution is generated from the distribution of </a:t>
                </a:r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ko-KR" sz="1800" dirty="0"/>
                  <a:t> word-topic distribution is generated from the distribution of </a:t>
                </a:r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ko-KR" sz="1800" b="1" dirty="0"/>
              </a:p>
              <a:p>
                <a:r>
                  <a:rPr lang="en-US" altLang="ko-KR" sz="2400" dirty="0">
                    <a:sym typeface="Wingdings" panose="05000000000000000000" pitchFamily="2" charset="2"/>
                  </a:rPr>
                  <a:t>If we have Z distribution, we can find the most likely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ko-KR" sz="24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1800" dirty="0"/>
                  <a:t>: Topic distribution in a document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ko-KR" sz="1800" dirty="0"/>
                  <a:t>: Word distribution in a topic</a:t>
                </a:r>
              </a:p>
              <a:p>
                <a:pPr lvl="1"/>
                <a:r>
                  <a:rPr lang="en-US" altLang="ko-KR" sz="1800" dirty="0"/>
                  <a:t>Finding the most likely allocation of Z is the key of inference on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667455" cy="4627356"/>
              </a:xfrm>
              <a:blipFill>
                <a:blip r:embed="rId2"/>
                <a:stretch>
                  <a:fillRect t="-1054" b="-1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860032" y="1988840"/>
            <a:ext cx="3832574" cy="876415"/>
            <a:chOff x="1883101" y="3548710"/>
            <a:chExt cx="6561660" cy="1423859"/>
          </a:xfrm>
        </p:grpSpPr>
        <p:sp>
          <p:nvSpPr>
            <p:cNvPr id="32" name="Rectangle 31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32269" y="4522545"/>
              <a:ext cx="530230" cy="450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32282" y="4311017"/>
              <a:ext cx="494554" cy="450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z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6526191" y="3746221"/>
              <a:ext cx="1060703" cy="938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77928" y="4316261"/>
              <a:ext cx="480830" cy="450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7844173" y="3914525"/>
                  <a:ext cx="600588" cy="54132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173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6713259" y="3914525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259" y="3914525"/>
                  <a:ext cx="600588" cy="54132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39" idx="6"/>
              <a:endCxn id="38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6"/>
              <a:endCxn id="37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6"/>
              <a:endCxn id="36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2"/>
              <a:endCxn id="43" idx="6"/>
            </p:cNvCxnSpPr>
            <p:nvPr/>
          </p:nvCxnSpPr>
          <p:spPr>
            <a:xfrm flipH="1">
              <a:off x="7313847" y="4185188"/>
              <a:ext cx="5303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36" idx="6"/>
            </p:cNvCxnSpPr>
            <p:nvPr/>
          </p:nvCxnSpPr>
          <p:spPr>
            <a:xfrm flipH="1">
              <a:off x="5750489" y="4185188"/>
              <a:ext cx="962770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6403"/>
            <a:ext cx="8536931" cy="8287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Evidence Lower Bound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708920"/>
                <a:ext cx="8732456" cy="367268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708920"/>
                <a:ext cx="8732456" cy="3672680"/>
              </a:xfrm>
              <a:blipFill>
                <a:blip r:embed="rId2"/>
                <a:stretch>
                  <a:fillRect t="-9619" b="-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057428" y="1268760"/>
            <a:ext cx="4968552" cy="1076823"/>
            <a:chOff x="1883101" y="3548710"/>
            <a:chExt cx="5447842" cy="1420414"/>
          </a:xfrm>
        </p:grpSpPr>
        <p:sp>
          <p:nvSpPr>
            <p:cNvPr id="24" name="Rectangle 23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31" idx="6"/>
              <a:endCxn id="30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29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6"/>
              <a:endCxn id="28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2"/>
              <a:endCxn id="28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ular Callout 43"/>
              <p:cNvSpPr/>
              <p:nvPr/>
            </p:nvSpPr>
            <p:spPr>
              <a:xfrm>
                <a:off x="6804248" y="5949280"/>
                <a:ext cx="2251736" cy="576064"/>
              </a:xfrm>
              <a:prstGeom prst="wedgeRectCallout">
                <a:avLst>
                  <a:gd name="adj1" fmla="val -60761"/>
                  <a:gd name="adj2" fmla="val -38550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949280"/>
                <a:ext cx="2251736" cy="576064"/>
              </a:xfrm>
              <a:prstGeom prst="wedgeRectCallout">
                <a:avLst>
                  <a:gd name="adj1" fmla="val -60761"/>
                  <a:gd name="adj2" fmla="val -38550"/>
                </a:avLst>
              </a:prstGeom>
              <a:blipFill>
                <a:blip r:embed="rId10"/>
                <a:stretch>
                  <a:fillRect t="-100000" b="-14387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98" y="172379"/>
            <a:ext cx="8017829" cy="745794"/>
          </a:xfrm>
        </p:spPr>
        <p:txBody>
          <a:bodyPr>
            <a:noAutofit/>
          </a:bodyPr>
          <a:lstStyle/>
          <a:p>
            <a:r>
              <a:rPr lang="en-US" altLang="ko-KR" sz="4800" i="1" dirty="0" smtClean="0"/>
              <a:t>Detour:</a:t>
            </a:r>
            <a:r>
              <a:rPr lang="en-US" altLang="ko-KR" sz="4800" dirty="0" smtClean="0"/>
              <a:t> Dirichlet Distribution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sz="2900" b="1" dirty="0"/>
                  <a:t>Generative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sz="2900" dirty="0" smtClean="0"/>
                  <a:t>Dirichlet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5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  <a:blipFill>
                <a:blip r:embed="rId2"/>
                <a:stretch>
                  <a:fillRect t="-2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=[2,3,4]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=[1,1,1]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=[2,2,2]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583949" y="2852936"/>
            <a:ext cx="2618547" cy="771189"/>
            <a:chOff x="1883101" y="3548710"/>
            <a:chExt cx="5447842" cy="1469305"/>
          </a:xfrm>
        </p:grpSpPr>
        <p:sp>
          <p:nvSpPr>
            <p:cNvPr id="39" name="Rectangle 38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51661" y="4372986"/>
              <a:ext cx="731036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8555" y="4176125"/>
              <a:ext cx="674343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l="-980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7" idx="6"/>
              <a:endCxn id="46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6"/>
              <a:endCxn id="45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4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2"/>
              <a:endCxn id="44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658" y="4311248"/>
            <a:ext cx="2447925" cy="183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0795" y="4307721"/>
            <a:ext cx="2447925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8720" y="2492507"/>
            <a:ext cx="2424863" cy="181606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32010" y="3816772"/>
            <a:ext cx="3025715" cy="1041091"/>
            <a:chOff x="106125" y="3687116"/>
            <a:chExt cx="3661357" cy="13716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38682" y="3695336"/>
              <a:ext cx="1828800" cy="1362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125" y="3687116"/>
              <a:ext cx="1838325" cy="13716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350" y="5156954"/>
            <a:ext cx="3000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77869" cy="792088"/>
          </a:xfrm>
        </p:spPr>
        <p:txBody>
          <a:bodyPr>
            <a:noAutofit/>
          </a:bodyPr>
          <a:lstStyle/>
          <a:p>
            <a:r>
              <a:rPr lang="en-US" altLang="ko-KR" sz="4400" i="1" dirty="0" smtClean="0"/>
              <a:t>Detour:</a:t>
            </a:r>
            <a:r>
              <a:rPr lang="en-US" altLang="ko-KR" sz="4400" dirty="0" smtClean="0"/>
              <a:t> Exponential Family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83842"/>
                <a:ext cx="8424936" cy="50694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Exponential Family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smtClean="0"/>
                  <a:t>Sufficient statistics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dirty="0" smtClean="0"/>
                  <a:t>, </a:t>
                </a:r>
                <a:r>
                  <a:rPr lang="en-US" altLang="ko-KR" dirty="0" smtClean="0"/>
                  <a:t>Natural parameter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smtClean="0"/>
                  <a:t>Underlying measure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dirty="0" smtClean="0"/>
                  <a:t>, </a:t>
                </a:r>
                <a:r>
                  <a:rPr lang="en-US" altLang="ko-KR" dirty="0" smtClean="0"/>
                  <a:t>Log normalizer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Normal Distribution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/>
                  <a:t>Sufficient statistics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/>
                  <a:t>Natural parameter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Underlying measure 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, Log normalizer 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⁡|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Dirichlet </a:t>
                </a:r>
                <a:r>
                  <a:rPr lang="en-US" altLang="ko-KR" dirty="0"/>
                  <a:t>Distribution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Sufficient statistics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, Natural parameter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Underlying measure :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, Log normalizer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Derivative of log normalizer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Moments of sufficient statistics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83842"/>
                <a:ext cx="8424936" cy="5069493"/>
              </a:xfrm>
              <a:blipFill>
                <a:blip r:embed="rId2"/>
                <a:stretch>
                  <a:fillRect t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8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28" y="519426"/>
                <a:ext cx="6747091" cy="60050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28" y="519426"/>
                <a:ext cx="6747091" cy="600507"/>
              </a:xfrm>
              <a:blipFill>
                <a:blip r:embed="rId2"/>
                <a:stretch>
                  <a:fillRect l="-3252" t="-32323" b="-49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523" y="1564137"/>
                <a:ext cx="8892480" cy="50930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Further derivation of the first term in the evidence lower bound of LDA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7675" indent="0">
                  <a:buNone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	=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can be assumed to follow the Dirichlet distribution </a:t>
                </a:r>
              </a:p>
              <a:p>
                <a:pPr lvl="1"/>
                <a:r>
                  <a:rPr lang="en-US" altLang="ko-KR" dirty="0"/>
                  <a:t>Derivative of log normalizer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Moments of sufficient statistics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Sufficient statistics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Log </a:t>
                </a:r>
                <a:r>
                  <a:rPr lang="en-US" altLang="ko-KR" dirty="0"/>
                  <a:t>normalizer 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sz="2100" dirty="0" smtClean="0"/>
                  <a:t>Digamma function, calculation is based upon mathematical libraries (ex, </a:t>
                </a:r>
                <a:r>
                  <a:rPr lang="en-US" altLang="ko-KR" sz="2100" dirty="0" err="1" smtClean="0"/>
                  <a:t>scipy</a:t>
                </a:r>
                <a:r>
                  <a:rPr lang="en-US" altLang="ko-KR" sz="210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523" y="1564137"/>
                <a:ext cx="8892480" cy="5093039"/>
              </a:xfr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3061" y="980728"/>
                <a:ext cx="2641942" cy="464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61" y="980728"/>
                <a:ext cx="2641942" cy="464679"/>
              </a:xfrm>
              <a:prstGeom prst="rect">
                <a:avLst/>
              </a:prstGeom>
              <a:blipFill>
                <a:blip r:embed="rId4"/>
                <a:stretch>
                  <a:fillRect t="-52632" b="-8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379555" y="246245"/>
            <a:ext cx="2618547" cy="771189"/>
            <a:chOff x="1883101" y="3548710"/>
            <a:chExt cx="5447842" cy="1469305"/>
          </a:xfrm>
        </p:grpSpPr>
        <p:sp>
          <p:nvSpPr>
            <p:cNvPr id="21" name="Rectangle 20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1661" y="4372986"/>
              <a:ext cx="731036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8555" y="4176125"/>
              <a:ext cx="674343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l="-98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8" idx="6"/>
              <a:endCxn id="27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6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6"/>
              <a:endCxn id="25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2"/>
              <a:endCxn id="25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28" y="519426"/>
                <a:ext cx="6747091" cy="60050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28" y="519426"/>
                <a:ext cx="6747091" cy="600507"/>
              </a:xfrm>
              <a:blipFill>
                <a:blip r:embed="rId2"/>
                <a:stretch>
                  <a:fillRect l="-3252" t="-87879" b="-10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3061" y="980728"/>
                <a:ext cx="2641942" cy="464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61" y="980728"/>
                <a:ext cx="2641942" cy="464679"/>
              </a:xfrm>
              <a:prstGeom prst="rect">
                <a:avLst/>
              </a:prstGeom>
              <a:blipFill>
                <a:blip r:embed="rId3"/>
                <a:stretch>
                  <a:fillRect t="-52632" b="-8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379555" y="246245"/>
            <a:ext cx="2618547" cy="771189"/>
            <a:chOff x="1883101" y="3548710"/>
            <a:chExt cx="5447842" cy="1469305"/>
          </a:xfrm>
        </p:grpSpPr>
        <p:sp>
          <p:nvSpPr>
            <p:cNvPr id="21" name="Rectangle 20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1661" y="4372986"/>
              <a:ext cx="731036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8555" y="4176125"/>
              <a:ext cx="674343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l="-98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8" idx="6"/>
              <a:endCxn id="27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6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6"/>
              <a:endCxn id="25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2"/>
              <a:endCxn id="25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6728" y="1581235"/>
                <a:ext cx="8917272" cy="49441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Further derivation of the second and the third terms in the evidence lower bound of LDA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28" y="1581235"/>
                <a:ext cx="8917272" cy="4944109"/>
              </a:xfrm>
              <a:blipFill>
                <a:blip r:embed="rId10"/>
                <a:stretch>
                  <a:fillRect t="-1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922" y="400050"/>
            <a:ext cx="6367019" cy="727838"/>
          </a:xfrm>
        </p:spPr>
        <p:txBody>
          <a:bodyPr/>
          <a:lstStyle/>
          <a:p>
            <a:r>
              <a:rPr lang="en-US" altLang="ko-KR" dirty="0" smtClean="0"/>
              <a:t>Variational 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497" y="1360358"/>
                <a:ext cx="4935457" cy="49280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Let’s imagine drawing a log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This is a typical non-linear function</a:t>
                </a:r>
              </a:p>
              <a:p>
                <a:pPr lvl="1"/>
                <a:r>
                  <a:rPr lang="en-US" altLang="ko-KR" dirty="0" smtClean="0"/>
                  <a:t>Which is often complex and not desired</a:t>
                </a:r>
              </a:p>
              <a:p>
                <a:r>
                  <a:rPr lang="en-US" altLang="ko-KR" dirty="0" smtClean="0"/>
                  <a:t>How about transforming the function into a simpler form?</a:t>
                </a:r>
              </a:p>
              <a:p>
                <a:pPr lvl="1"/>
                <a:r>
                  <a:rPr lang="en-US" altLang="ko-KR" dirty="0" smtClean="0"/>
                  <a:t>Preferably, a linear function…</a:t>
                </a:r>
              </a:p>
              <a:p>
                <a:r>
                  <a:rPr lang="en-US" altLang="ko-KR" dirty="0" smtClean="0"/>
                  <a:t>How about this?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b</m:t>
                    </m:r>
                    <m:r>
                      <m:rPr>
                        <m:nor/>
                      </m:rPr>
                      <a:rPr lang="en-US" altLang="ko-KR" dirty="0"/>
                      <m:t>−</m:t>
                    </m:r>
                    <m:r>
                      <m:rPr>
                        <m:nor/>
                      </m:rPr>
                      <a:rPr lang="en-US" altLang="ko-KR" dirty="0"/>
                      <m:t>ln</m:t>
                    </m:r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R" dirty="0"/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r>
                      <m:rPr>
                        <m:nor/>
                      </m:rPr>
                      <a:rPr lang="en-US" altLang="ko-KR" i="1" dirty="0"/>
                      <m:t>b</m:t>
                    </m:r>
                    <m:r>
                      <m:rPr>
                        <m:nor/>
                      </m:rPr>
                      <a:rPr lang="en-US" altLang="ko-KR" dirty="0"/>
                      <m:t>−</m:t>
                    </m:r>
                    <m:r>
                      <m:rPr>
                        <m:nor/>
                      </m:rPr>
                      <a:rPr lang="en-US" altLang="ko-KR" dirty="0"/>
                      <m:t>ln</m:t>
                    </m:r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R" b="0" i="0" dirty="0" smtClean="0"/>
                      <m:t>)=0</m:t>
                    </m:r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Concave function!</a:t>
                </a:r>
              </a:p>
              <a:p>
                <a:r>
                  <a:rPr lang="en-US" altLang="ko-KR" dirty="0" smtClean="0"/>
                  <a:t>The result of the transform</a:t>
                </a:r>
              </a:p>
              <a:p>
                <a:pPr lvl="1"/>
                <a:r>
                  <a:rPr lang="en-US" altLang="ko-KR" dirty="0" smtClean="0"/>
                  <a:t>Now, a linear function approximating the log function</a:t>
                </a:r>
              </a:p>
              <a:p>
                <a:pPr lvl="1"/>
                <a:r>
                  <a:rPr lang="en-US" altLang="ko-KR" dirty="0" smtClean="0"/>
                  <a:t>We have a new floating parameter to optimize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7" y="1360358"/>
                <a:ext cx="4935457" cy="4928016"/>
              </a:xfrm>
              <a:blipFill>
                <a:blip r:embed="rId2"/>
                <a:stretch>
                  <a:fillRect t="-1854" r="-1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75" y="1593017"/>
            <a:ext cx="28003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2896" y="0"/>
                <a:ext cx="8424936" cy="57966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Derivation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2896" y="0"/>
                <a:ext cx="8424936" cy="579665"/>
              </a:xfrm>
              <a:blipFill>
                <a:blip r:embed="rId4"/>
                <a:stretch>
                  <a:fillRect l="-2677" t="-31579" b="-5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6728" y="548680"/>
                <a:ext cx="8917272" cy="597148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600" dirty="0" smtClean="0"/>
                  <a:t>Further derivation of the fourth term in the evidence lower bound of LDA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sz="1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1200" dirty="0"/>
                                  <m:t> 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sz="120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sz="160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28" y="548680"/>
                <a:ext cx="8917272" cy="5971483"/>
              </a:xfrm>
              <a:blipFill>
                <a:blip r:embed="rId5"/>
                <a:stretch>
                  <a:fillRect t="-408" b="-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72" y="332656"/>
            <a:ext cx="8448315" cy="49814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Evidence Lower Bound of LDA after Derivation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3" y="2405672"/>
                <a:ext cx="8856984" cy="4119672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3" y="2405672"/>
                <a:ext cx="8856984" cy="41196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122353" y="1079825"/>
            <a:ext cx="4968552" cy="1076823"/>
            <a:chOff x="1883101" y="3548710"/>
            <a:chExt cx="5447842" cy="1420414"/>
          </a:xfrm>
        </p:grpSpPr>
        <p:sp>
          <p:nvSpPr>
            <p:cNvPr id="20" name="Rectangle 19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41" idx="6"/>
              <a:endCxn id="39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6"/>
              <a:endCxn id="35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5" idx="6"/>
              <a:endCxn id="33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2"/>
              <a:endCxn id="33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4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20064" y="404664"/>
                <a:ext cx="8444425" cy="73810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Learning Variational Parameters,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0064" y="404664"/>
                <a:ext cx="8444425" cy="738109"/>
              </a:xfrm>
              <a:blipFill>
                <a:blip r:embed="rId2"/>
                <a:stretch>
                  <a:fillRect l="-2597" t="-13223" b="-34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9" y="1484784"/>
                <a:ext cx="8640960" cy="496855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(−</m:t>
                                        </m:r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  <m:r>
                                                      <a:rPr lang="en-US" altLang="ko-KR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800" dirty="0"/>
                                          <m:t> 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func>
                                      <m:func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e>
                            </m:nary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func>
                                      <m:func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d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altLang="ko-K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80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800" b="0" dirty="0" smtClean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9" y="1484784"/>
                <a:ext cx="8640960" cy="4968552"/>
              </a:xfrm>
              <a:blipFill>
                <a:blip r:embed="rId3"/>
                <a:stretch>
                  <a:fillRect t="-245" b="-1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8625" y="1052736"/>
                <a:ext cx="3315375" cy="148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ko-KR" sz="600" dirty="0"/>
                                    <m:t> 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25" y="1052736"/>
                <a:ext cx="3315375" cy="1487138"/>
              </a:xfrm>
              <a:prstGeom prst="rect">
                <a:avLst/>
              </a:prstGeom>
              <a:blipFill>
                <a:blip r:embed="rId4"/>
                <a:stretch>
                  <a:fillRect t="-12295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391142"/>
                <a:ext cx="8444425" cy="73810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Learning Variational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Parameters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391142"/>
                <a:ext cx="8444425" cy="738109"/>
              </a:xfrm>
              <a:blipFill>
                <a:blip r:embed="rId2"/>
                <a:stretch>
                  <a:fillRect l="-2671" t="-56198" b="-77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8625" y="773718"/>
                <a:ext cx="3315375" cy="148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ko-KR" sz="600" dirty="0"/>
                                    <m:t> 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25" y="773718"/>
                <a:ext cx="3315375" cy="1487138"/>
              </a:xfrm>
              <a:prstGeom prst="rect">
                <a:avLst/>
              </a:prstGeom>
              <a:blipFill>
                <a:blip r:embed="rId3"/>
                <a:stretch>
                  <a:fillRect t="-12295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1484784"/>
                <a:ext cx="8876472" cy="511256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ko-KR" dirty="0"/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1484784"/>
                <a:ext cx="8876472" cy="5112568"/>
              </a:xfrm>
              <a:blipFill>
                <a:blip r:embed="rId4"/>
                <a:stretch>
                  <a:fillRect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391142"/>
                <a:ext cx="8444425" cy="73810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Learning Model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Parameters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391142"/>
                <a:ext cx="8444425" cy="738109"/>
              </a:xfrm>
              <a:blipFill>
                <a:blip r:embed="rId2"/>
                <a:stretch>
                  <a:fillRect l="-2671" t="-56198" b="-77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8625" y="773718"/>
                <a:ext cx="3315375" cy="148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ko-KR" sz="600" dirty="0"/>
                                    <m:t> 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25" y="773718"/>
                <a:ext cx="3315375" cy="1487138"/>
              </a:xfrm>
              <a:prstGeom prst="rect">
                <a:avLst/>
              </a:prstGeom>
              <a:blipFill>
                <a:blip r:embed="rId3"/>
                <a:stretch>
                  <a:fillRect t="-12295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1628800"/>
                <a:ext cx="8136903" cy="475252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unique word index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1(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1628800"/>
                <a:ext cx="8136903" cy="4752528"/>
              </a:xfrm>
              <a:blipFill>
                <a:blip r:embed="rId4"/>
                <a:stretch>
                  <a:fillRect t="-128" b="-3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88640"/>
                <a:ext cx="8444425" cy="112925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Learning </a:t>
                </a:r>
                <a:r>
                  <a:rPr lang="en-US" altLang="ko-KR" dirty="0" smtClean="0"/>
                  <a:t>Model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Parameters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88640"/>
                <a:ext cx="8444425" cy="1129251"/>
              </a:xfrm>
              <a:blipFill>
                <a:blip r:embed="rId2"/>
                <a:stretch>
                  <a:fillRect l="-2671" t="-19459" b="-3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8625" y="188640"/>
                <a:ext cx="3315375" cy="148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ko-KR" sz="600" dirty="0"/>
                                    <m:t> 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ko-KR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ko-KR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func>
                                <m:funcPr>
                                  <m:ctrlPr>
                                    <a:rPr lang="en-US" altLang="ko-KR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25" y="188640"/>
                <a:ext cx="3315375" cy="1487138"/>
              </a:xfrm>
              <a:prstGeom prst="rect">
                <a:avLst/>
              </a:prstGeom>
              <a:blipFill>
                <a:blip r:embed="rId3"/>
                <a:stretch>
                  <a:fillRect t="-12295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1" y="1412776"/>
                <a:ext cx="8300408" cy="518457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US" altLang="ko-KR" sz="1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1200" dirty="0" smtClean="0"/>
                  <a:t>Unable to create a closed form solution </a:t>
                </a:r>
                <a:r>
                  <a:rPr lang="en-US" altLang="ko-KR" sz="1200" dirty="0" smtClean="0">
                    <a:sym typeface="Wingdings" panose="05000000000000000000" pitchFamily="2" charset="2"/>
                  </a:rPr>
                  <a:t> Approximated Optimization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sz="12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200" dirty="0" smtClean="0">
                    <a:sym typeface="Wingdings" panose="05000000000000000000" pitchFamily="2" charset="2"/>
                  </a:rPr>
                  <a:t>We will use the Newton-Rhapson method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40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sz="140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1"/>
                <a:r>
                  <a:rPr lang="en-US" altLang="ko-KR" sz="1200" dirty="0" smtClean="0"/>
                  <a:t>Hessian Matrix : a square matrix of second-order partial derivatives of a scalar-valued function. The matrix describes the curvature of the function from different perspectives.</a:t>
                </a:r>
              </a:p>
              <a:p>
                <a:pPr marL="337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1" y="1412776"/>
                <a:ext cx="8300408" cy="518457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8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84385" cy="820665"/>
          </a:xfrm>
        </p:spPr>
        <p:txBody>
          <a:bodyPr>
            <a:normAutofit/>
          </a:bodyPr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Newton-</a:t>
            </a:r>
            <a:r>
              <a:rPr lang="en-US" altLang="ko-KR" dirty="0" err="1" smtClean="0"/>
              <a:t>Rhapson</a:t>
            </a:r>
            <a:r>
              <a:rPr lang="en-US" altLang="ko-KR" dirty="0" smtClean="0"/>
              <a:t>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1244030"/>
                <a:ext cx="8712967" cy="528131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differentiable function in the interested range</a:t>
                </a: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range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Deriving the Newton-</a:t>
                </a:r>
                <a:r>
                  <a:rPr lang="en-US" altLang="ko-KR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Rhapson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iteration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very small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range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gradient,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must be zero</a:t>
                </a: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 the Newton-</a:t>
                </a:r>
                <a:r>
                  <a:rPr lang="en-US" altLang="ko-KR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Rhapson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the gradient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1244030"/>
                <a:ext cx="8712967" cy="5281314"/>
              </a:xfrm>
              <a:blipFill>
                <a:blip r:embed="rId3"/>
                <a:stretch>
                  <a:fillRect t="-1270" b="-2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98" y="228051"/>
            <a:ext cx="8448315" cy="109718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Parameter Optimization of Evidence Lower Bound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099" y="2620827"/>
                <a:ext cx="8448314" cy="390451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ko-KR" dirty="0" smtClean="0"/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Learning parameters of the evidence lower bound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Variational parameter learning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 parameter learning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 smtClean="0"/>
                  <a:t>Newton-Rhapson method 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099" y="2620827"/>
                <a:ext cx="8448314" cy="3904518"/>
              </a:xfrm>
              <a:blipFill>
                <a:blip r:embed="rId12"/>
                <a:stretch>
                  <a:fillRect t="-156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27585" y="1484785"/>
            <a:ext cx="3697858" cy="1141064"/>
            <a:chOff x="1883101" y="3548710"/>
            <a:chExt cx="4597320" cy="1371545"/>
          </a:xfrm>
        </p:grpSpPr>
        <p:sp>
          <p:nvSpPr>
            <p:cNvPr id="22" name="Rectangle 21"/>
            <p:cNvSpPr/>
            <p:nvPr/>
          </p:nvSpPr>
          <p:spPr>
            <a:xfrm>
              <a:off x="1883101" y="3548710"/>
              <a:ext cx="4518859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2268" y="4522544"/>
              <a:ext cx="448153" cy="397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32282" y="4311018"/>
              <a:ext cx="417999" cy="397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z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200878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785" y="3914525"/>
                  <a:ext cx="600588" cy="54132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5167790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790" y="3914525"/>
                  <a:ext cx="600588" cy="54132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43" idx="6"/>
              <a:endCxn id="42" idx="2"/>
            </p:cNvCxnSpPr>
            <p:nvPr/>
          </p:nvCxnSpPr>
          <p:spPr>
            <a:xfrm>
              <a:off x="2609373" y="4185188"/>
              <a:ext cx="426435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  <a:endCxn id="41" idx="6"/>
            </p:cNvCxnSpPr>
            <p:nvPr/>
          </p:nvCxnSpPr>
          <p:spPr>
            <a:xfrm flipH="1">
              <a:off x="4731775" y="4185188"/>
              <a:ext cx="436016" cy="1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56581" y="1484785"/>
            <a:ext cx="4198473" cy="1141064"/>
            <a:chOff x="1883101" y="3548710"/>
            <a:chExt cx="5447842" cy="1420414"/>
          </a:xfrm>
        </p:grpSpPr>
        <p:sp>
          <p:nvSpPr>
            <p:cNvPr id="46" name="Rectangle 45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4" idx="6"/>
              <a:endCxn id="53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6"/>
              <a:endCxn id="52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6"/>
              <a:endCxn id="51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2"/>
              <a:endCxn id="51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7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" y="188640"/>
            <a:ext cx="2861510" cy="230425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Implementation </a:t>
            </a:r>
            <a:br>
              <a:rPr lang="en-US" altLang="ko-KR" sz="3200" dirty="0" smtClean="0"/>
            </a:br>
            <a:r>
              <a:rPr lang="en-US" altLang="ko-KR" sz="3200" dirty="0" smtClean="0"/>
              <a:t>of LDA-</a:t>
            </a:r>
            <a:br>
              <a:rPr lang="en-US" altLang="ko-KR" sz="3200" dirty="0" smtClean="0"/>
            </a:br>
            <a:r>
              <a:rPr lang="en-US" altLang="ko-KR" sz="3200" dirty="0" smtClean="0"/>
              <a:t>Variational Inference (1)</a:t>
            </a:r>
            <a:endParaRPr lang="ko-KR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834" y="5726907"/>
            <a:ext cx="565159" cy="273844"/>
          </a:xfrm>
        </p:spPr>
        <p:txBody>
          <a:bodyPr/>
          <a:lstStyle/>
          <a:p>
            <a:fld id="{85CD3E9B-A789-4DCF-960C-49E4EDB7DF3D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472333"/>
                <a:ext cx="2898330" cy="374534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Variational parameter learning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dirty="0"/>
              </a:p>
              <a:p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 parameter learning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72333"/>
                <a:ext cx="2898330" cy="3745341"/>
              </a:xfrm>
              <a:blipFill>
                <a:blip r:embed="rId4"/>
                <a:stretch>
                  <a:fillRect t="-1140" r="-1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368" y="0"/>
            <a:ext cx="61531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34514"/>
            <a:ext cx="2782318" cy="2984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46556"/>
            <a:ext cx="6650181" cy="140382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Implementation </a:t>
            </a:r>
            <a:br>
              <a:rPr lang="en-US" altLang="ko-KR" dirty="0" smtClean="0"/>
            </a:br>
            <a:r>
              <a:rPr lang="en-US" altLang="ko-KR" dirty="0" smtClean="0"/>
              <a:t>of LDA-Variational </a:t>
            </a:r>
            <a:br>
              <a:rPr lang="en-US" altLang="ko-KR" dirty="0" smtClean="0"/>
            </a:br>
            <a:r>
              <a:rPr lang="en-US" altLang="ko-KR" dirty="0" smtClean="0"/>
              <a:t>Inference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2067511"/>
                <a:ext cx="4536504" cy="1133467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Variational parameter learning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2067511"/>
                <a:ext cx="4536504" cy="1133467"/>
              </a:xfrm>
              <a:blipFill>
                <a:blip r:embed="rId5"/>
                <a:stretch>
                  <a:fillRect t="-3226" b="-36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300191" y="821737"/>
            <a:ext cx="2810893" cy="9076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82695"/>
            <a:ext cx="9172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3" y="2736517"/>
            <a:ext cx="3657600" cy="275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6" y="248950"/>
            <a:ext cx="8829207" cy="10601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Variational Transform on Logistic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971" y="1414967"/>
                <a:ext cx="4672244" cy="48958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Similar idea, more useful function than the log function</a:t>
                </a:r>
              </a:p>
              <a:p>
                <a:pPr lvl="1"/>
                <a:r>
                  <a:rPr lang="en-US" altLang="ko-KR" dirty="0" smtClean="0"/>
                  <a:t>Logistic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Neither concave nor convex</a:t>
                </a:r>
              </a:p>
              <a:p>
                <a:pPr lvl="1"/>
                <a:r>
                  <a:rPr lang="en-US" altLang="ko-KR" dirty="0" smtClean="0"/>
                  <a:t>Turn it into a log-concave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How about this?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dirty="0"/>
                      <m:t>−</m:t>
                    </m:r>
                    <m:r>
                      <m:rPr>
                        <m:nor/>
                      </m:rPr>
                      <a:rPr lang="en-US" altLang="ko-KR" b="0" i="0" dirty="0" smtClean="0"/>
                      <m:t>H</m:t>
                    </m:r>
                    <m:r>
                      <m:rPr>
                        <m:nor/>
                      </m:rPr>
                      <a:rPr lang="en-US" altLang="ko-KR" b="0" i="0" dirty="0" smtClean="0"/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/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dirty="0" smtClean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Similarly…</a:t>
                </a:r>
              </a:p>
              <a:p>
                <a:pPr lvl="1"/>
                <a:r>
                  <a:rPr lang="en-US" altLang="ko-KR" dirty="0" smtClean="0"/>
                  <a:t>We now have a linear function</a:t>
                </a:r>
              </a:p>
              <a:p>
                <a:pPr lvl="1"/>
                <a:r>
                  <a:rPr lang="en-US" altLang="ko-KR" dirty="0" smtClean="0"/>
                  <a:t>Also a floating parameter to optimize by </a:t>
                </a:r>
                <a:r>
                  <a:rPr lang="en-US" altLang="ko-KR" i="1" dirty="0" smtClean="0"/>
                  <a:t>x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971" y="1414967"/>
                <a:ext cx="4672244" cy="4895892"/>
              </a:xfrm>
              <a:blipFill>
                <a:blip r:embed="rId3"/>
                <a:stretch>
                  <a:fillRect t="-1868" r="-1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724470" y="2982074"/>
            <a:ext cx="2531" cy="2225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6439362" y="2057401"/>
            <a:ext cx="2034284" cy="708518"/>
          </a:xfrm>
          <a:prstGeom prst="wedgeRectCallout">
            <a:avLst>
              <a:gd name="adj1" fmla="val -35323"/>
              <a:gd name="adj2" fmla="val 8098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When approximating a certain f(x) with a fixed 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5393027" y="3083377"/>
                <a:ext cx="1063301" cy="649132"/>
              </a:xfrm>
              <a:prstGeom prst="wedgeRectCallout">
                <a:avLst>
                  <a:gd name="adj1" fmla="val 68705"/>
                  <a:gd name="adj2" fmla="val 193509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 smtClean="0">
                    <a:solidFill>
                      <a:schemeClr val="tx1"/>
                    </a:solidFill>
                  </a:rPr>
                  <a:t>Curve from Bad </a:t>
                </a:r>
                <a14:m>
                  <m:oMath xmlns:m="http://schemas.openxmlformats.org/officeDocument/2006/math">
                    <m:r>
                      <a:rPr lang="ko-KR" altLang="en-US" sz="13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350" dirty="0">
                    <a:solidFill>
                      <a:schemeClr val="tx1"/>
                    </a:solidFill>
                  </a:rPr>
                  <a:t>=0.2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27" y="3083377"/>
                <a:ext cx="1063301" cy="649132"/>
              </a:xfrm>
              <a:prstGeom prst="wedgeRectCallout">
                <a:avLst>
                  <a:gd name="adj1" fmla="val 68705"/>
                  <a:gd name="adj2" fmla="val 19350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7403923" y="5108825"/>
                <a:ext cx="1300892" cy="760835"/>
              </a:xfrm>
              <a:prstGeom prst="wedgeRectCallout">
                <a:avLst>
                  <a:gd name="adj1" fmla="val -90418"/>
                  <a:gd name="adj2" fmla="val -56312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 smtClean="0">
                    <a:solidFill>
                      <a:schemeClr val="tx1"/>
                    </a:solidFill>
                  </a:rPr>
                  <a:t>Curve from Good </a:t>
                </a:r>
                <a14:m>
                  <m:oMath xmlns:m="http://schemas.openxmlformats.org/officeDocument/2006/math">
                    <m:r>
                      <a:rPr lang="ko-KR" altLang="en-US" sz="13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350" dirty="0">
                    <a:solidFill>
                      <a:schemeClr val="tx1"/>
                    </a:solidFill>
                  </a:rPr>
                  <a:t>=0.7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23" y="5108825"/>
                <a:ext cx="1300892" cy="760835"/>
              </a:xfrm>
              <a:prstGeom prst="wedgeRectCallout">
                <a:avLst>
                  <a:gd name="adj1" fmla="val -90418"/>
                  <a:gd name="adj2" fmla="val -5631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3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6224"/>
          <a:stretch/>
        </p:blipFill>
        <p:spPr>
          <a:xfrm>
            <a:off x="6242472" y="44624"/>
            <a:ext cx="2782318" cy="2500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2576"/>
            <a:ext cx="7632848" cy="140382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Implementation of LDA</a:t>
            </a:r>
            <a:br>
              <a:rPr lang="en-US" altLang="ko-KR" dirty="0" smtClean="0"/>
            </a:br>
            <a:r>
              <a:rPr lang="en-US" altLang="ko-KR" dirty="0" smtClean="0"/>
              <a:t>-Variational Inference 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21743"/>
                <a:ext cx="4536504" cy="1133467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 </a:t>
                </a:r>
                <a:r>
                  <a:rPr lang="en-US" altLang="ko-KR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 learning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1600" dirty="0">
                  <a:solidFill>
                    <a:schemeClr val="tx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21743"/>
                <a:ext cx="4536504" cy="1133467"/>
              </a:xfrm>
              <a:blipFill>
                <a:blip r:embed="rId3"/>
                <a:stretch>
                  <a:fillRect t="-268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228184" y="1052736"/>
            <a:ext cx="2810893" cy="15740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2211"/>
          <a:stretch/>
        </p:blipFill>
        <p:spPr>
          <a:xfrm>
            <a:off x="827584" y="2692259"/>
            <a:ext cx="7877175" cy="39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99" y="405205"/>
            <a:ext cx="5330843" cy="692262"/>
          </a:xfrm>
        </p:spPr>
        <p:txBody>
          <a:bodyPr>
            <a:noAutofit/>
          </a:bodyPr>
          <a:lstStyle/>
          <a:p>
            <a:r>
              <a:rPr lang="en-US" altLang="ko-KR" sz="4800" dirty="0" smtClean="0"/>
              <a:t>Evaluation of LDA</a:t>
            </a:r>
            <a:endParaRPr lang="ko-KR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196750"/>
            <a:ext cx="8864996" cy="316525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Supervised learning evaluation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Training dataset for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parameters of a model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Testing dataset for evaluating a model with the trained parameter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a model becomes complicated to require hyper-parameters</a:t>
            </a:r>
            <a:b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OR, if a model is deployed to the real-world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Training dataset for learning the parameters of a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Validation dataset for tuning the hyper-parameters of a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Testing dataset for evaluating a model with the trained parameter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 likelihood of LDA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Training document sets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Testing document sets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Held-out log likelihood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62015" y="4221088"/>
          <a:ext cx="5877769" cy="233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336605" y="244084"/>
            <a:ext cx="3779912" cy="1069057"/>
            <a:chOff x="1883101" y="3548710"/>
            <a:chExt cx="5447842" cy="1420414"/>
          </a:xfrm>
        </p:grpSpPr>
        <p:sp>
          <p:nvSpPr>
            <p:cNvPr id="21" name="Rectangle 20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8" idx="6"/>
              <a:endCxn id="27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6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6"/>
              <a:endCxn id="25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2"/>
              <a:endCxn id="25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9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84385" cy="8206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Stochastic Variational Inference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43" y="2680115"/>
            <a:ext cx="4951148" cy="40402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Scalability problem of the vanilla version of variational inference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When we have a large corpus, we have a problem in variational E-Step 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Local variational parameters need to be updated per documents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 variational parameters only to the mini-batch documents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Variational M-Step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Learning the global parameter per corpus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Learning should be normalized to consider the sampling rate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Some might consider this as an online learning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6547" y="1437768"/>
            <a:ext cx="3779912" cy="1069057"/>
            <a:chOff x="1883101" y="3548710"/>
            <a:chExt cx="5447842" cy="1420414"/>
          </a:xfrm>
        </p:grpSpPr>
        <p:sp>
          <p:nvSpPr>
            <p:cNvPr id="5" name="Rectangle 4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6"/>
              <a:endCxn id="11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10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9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9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24812" y="1388630"/>
            <a:ext cx="3688764" cy="1148740"/>
            <a:chOff x="1883101" y="3548710"/>
            <a:chExt cx="4586014" cy="1380772"/>
          </a:xfrm>
        </p:grpSpPr>
        <p:sp>
          <p:nvSpPr>
            <p:cNvPr id="19" name="Rectangle 18"/>
            <p:cNvSpPr/>
            <p:nvPr/>
          </p:nvSpPr>
          <p:spPr>
            <a:xfrm>
              <a:off x="1883101" y="3548710"/>
              <a:ext cx="4518859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32268" y="4522544"/>
              <a:ext cx="436847" cy="406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2282" y="4311018"/>
              <a:ext cx="402968" cy="406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200878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785" y="3914525"/>
                  <a:ext cx="600588" cy="54132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5167790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790" y="3914525"/>
                  <a:ext cx="600588" cy="541325"/>
                </a:xfrm>
                <a:prstGeom prst="ellipse">
                  <a:avLst/>
                </a:prstGeom>
                <a:blipFill>
                  <a:blip r:embed="rId12"/>
                  <a:stretch>
                    <a:fillRect b="-6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5" idx="6"/>
              <a:endCxn id="24" idx="2"/>
            </p:cNvCxnSpPr>
            <p:nvPr/>
          </p:nvCxnSpPr>
          <p:spPr>
            <a:xfrm>
              <a:off x="2609373" y="4185188"/>
              <a:ext cx="426435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2"/>
              <a:endCxn id="23" idx="6"/>
            </p:cNvCxnSpPr>
            <p:nvPr/>
          </p:nvCxnSpPr>
          <p:spPr>
            <a:xfrm flipH="1">
              <a:off x="4731775" y="4185188"/>
              <a:ext cx="436016" cy="1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3"/>
          <a:srcRect r="52071"/>
          <a:stretch/>
        </p:blipFill>
        <p:spPr>
          <a:xfrm>
            <a:off x="5118685" y="2789294"/>
            <a:ext cx="3992995" cy="2655930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>
          <a:xfrm>
            <a:off x="5367447" y="2947758"/>
            <a:ext cx="360040" cy="2448272"/>
          </a:xfrm>
          <a:prstGeom prst="leftBrace">
            <a:avLst>
              <a:gd name="adj1" fmla="val 8333"/>
              <a:gd name="adj2" fmla="val 1498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04765" y="294946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of Docs.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67944" y="-8723"/>
            <a:ext cx="5067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Hoffman, Matthew D., et al. "Stochastic variational inference." </a:t>
            </a:r>
            <a:r>
              <a:rPr lang="en-US" altLang="ko-KR" sz="1200" b="1" i="1" dirty="0"/>
              <a:t>Journal of Machine Learning Research</a:t>
            </a:r>
            <a:r>
              <a:rPr lang="en-US" altLang="ko-KR" sz="1200" b="1" dirty="0"/>
              <a:t> 14.1 (2013): 1303-1347.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310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Variational Inference as 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435280" cy="4680520"/>
              </a:xfrm>
            </p:spPr>
            <p:txBody>
              <a:bodyPr/>
              <a:lstStyle/>
              <a:p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randomly</a:t>
                </a:r>
              </a:p>
              <a:p>
                <a:r>
                  <a:rPr lang="en-US" altLang="ko-KR" dirty="0" smtClean="0"/>
                  <a:t>Set the step-size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appropriately</a:t>
                </a:r>
              </a:p>
              <a:p>
                <a:r>
                  <a:rPr lang="en-US" altLang="ko-KR" dirty="0" smtClean="0"/>
                  <a:t>Repeat</a:t>
                </a:r>
              </a:p>
              <a:p>
                <a:pPr lvl="1"/>
                <a:r>
                  <a:rPr lang="en-US" altLang="ko-KR" dirty="0" smtClean="0"/>
                  <a:t>Sample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uniformly from the dataset</a:t>
                </a:r>
              </a:p>
              <a:p>
                <a:pPr lvl="1"/>
                <a:r>
                  <a:rPr lang="en-US" altLang="ko-KR" dirty="0" smtClean="0"/>
                  <a:t>Compute the local variational parameter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Compute the intermediate global parameters as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replicated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 times</a:t>
                </a:r>
              </a:p>
              <a:p>
                <a:pPr marL="41148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 algn="just"/>
                <a:r>
                  <a:rPr lang="en-US" altLang="ko-KR" dirty="0" smtClean="0"/>
                  <a:t>Update the current estimate the global variational parameters</a:t>
                </a:r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pPr algn="just"/>
                <a:r>
                  <a:rPr lang="en-US" altLang="ko-KR" dirty="0" smtClean="0"/>
                  <a:t>Until forever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435280" cy="4680520"/>
              </a:xfrm>
              <a:blipFill>
                <a:blip r:embed="rId3"/>
                <a:stretch>
                  <a:fillRect t="-652" b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071"/>
          <a:stretch/>
        </p:blipFill>
        <p:spPr>
          <a:xfrm>
            <a:off x="6372200" y="1124744"/>
            <a:ext cx="2621667" cy="1743795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flipH="1">
            <a:off x="6372200" y="3068959"/>
            <a:ext cx="504056" cy="1172723"/>
          </a:xfrm>
          <a:prstGeom prst="leftBrace">
            <a:avLst>
              <a:gd name="adj1" fmla="val 8333"/>
              <a:gd name="adj2" fmla="val 1498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/>
          <p:cNvCxnSpPr>
            <a:stCxn id="6" idx="1"/>
            <a:endCxn id="5" idx="2"/>
          </p:cNvCxnSpPr>
          <p:nvPr/>
        </p:nvCxnSpPr>
        <p:spPr>
          <a:xfrm flipV="1">
            <a:off x="6876256" y="2868539"/>
            <a:ext cx="806778" cy="37615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0679" y="3193655"/>
            <a:ext cx="168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Sampled</a:t>
            </a:r>
          </a:p>
          <a:p>
            <a:r>
              <a:rPr lang="en-US" altLang="ko-KR" b="1" dirty="0" smtClean="0"/>
              <a:t>Instead of the </a:t>
            </a:r>
            <a:br>
              <a:rPr lang="en-US" altLang="ko-KR" b="1" dirty="0" smtClean="0"/>
            </a:br>
            <a:r>
              <a:rPr lang="en-US" altLang="ko-KR" b="1" dirty="0" smtClean="0"/>
              <a:t>whole corpus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1572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Black-Box Variational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 sz="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sz="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900" dirty="0"/>
                                  <m:t> </m:t>
                                </m:r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ko-KR" sz="900" dirty="0"/>
                  <a:t/>
                </a:r>
                <a:br>
                  <a:rPr lang="en-US" altLang="ko-KR" sz="900" dirty="0"/>
                </a:b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ko-KR" alt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ko-KR" sz="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One hurdle is the expectation on “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 smtClean="0"/>
                  <a:t>” with “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”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Previously, considering the expectation exactly from the mathematical derivation of PDF</a:t>
                </a:r>
              </a:p>
              <a:p>
                <a:pPr lvl="1"/>
                <a:r>
                  <a:rPr lang="en-US" altLang="ko-KR" dirty="0" smtClean="0"/>
                  <a:t>Suggestion, sampling some points of Z and calculate the expectation through empirical simulations</a:t>
                </a:r>
              </a:p>
              <a:p>
                <a:pPr lvl="2"/>
                <a:r>
                  <a:rPr lang="en-US" altLang="ko-KR" dirty="0" smtClean="0"/>
                  <a:t>Simply “weighted average”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weight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72" r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Bent-Up Arrow 6"/>
          <p:cNvSpPr/>
          <p:nvPr/>
        </p:nvSpPr>
        <p:spPr>
          <a:xfrm rot="16200000" flipH="1">
            <a:off x="4638836" y="2528900"/>
            <a:ext cx="864096" cy="7920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95850" y="2601778"/>
            <a:ext cx="3074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Long derivation</a:t>
            </a:r>
            <a:br>
              <a:rPr lang="en-US" altLang="ko-KR" dirty="0" smtClean="0"/>
            </a:br>
            <a:r>
              <a:rPr lang="en-US" altLang="ko-KR" dirty="0" smtClean="0"/>
              <a:t>+ Conjugate Prior Selection….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674840" y="-8723"/>
            <a:ext cx="446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/>
              <a:t>Ranganath</a:t>
            </a:r>
            <a:r>
              <a:rPr lang="en-US" altLang="ko-KR" sz="1200" b="1" dirty="0"/>
              <a:t>, Rajesh, Sean </a:t>
            </a:r>
            <a:r>
              <a:rPr lang="en-US" altLang="ko-KR" sz="1200" b="1" dirty="0" err="1"/>
              <a:t>Gerrish</a:t>
            </a:r>
            <a:r>
              <a:rPr lang="en-US" altLang="ko-KR" sz="1200" b="1" dirty="0"/>
              <a:t>, and David M. </a:t>
            </a:r>
            <a:r>
              <a:rPr lang="en-US" altLang="ko-KR" sz="1200" b="1" dirty="0" err="1"/>
              <a:t>Blei</a:t>
            </a:r>
            <a:r>
              <a:rPr lang="en-US" altLang="ko-KR" sz="1200" b="1" dirty="0"/>
              <a:t>. "Black Box Variational Inference." </a:t>
            </a:r>
            <a:r>
              <a:rPr lang="en-US" altLang="ko-KR" sz="1200" b="1" i="1" dirty="0"/>
              <a:t>AISTATS</a:t>
            </a:r>
            <a:r>
              <a:rPr lang="en-US" altLang="ko-KR" sz="1200" b="1" dirty="0"/>
              <a:t>. 2014.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00283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Black-Box Variational Inference as 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435280" cy="4680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randomly</a:t>
                </a:r>
              </a:p>
              <a:p>
                <a:r>
                  <a:rPr lang="en-US" altLang="ko-KR" dirty="0" smtClean="0"/>
                  <a:t>Set the step-size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appropriately</a:t>
                </a:r>
              </a:p>
              <a:p>
                <a:r>
                  <a:rPr lang="en-US" altLang="ko-KR" dirty="0" smtClean="0"/>
                  <a:t>Repeat</a:t>
                </a:r>
              </a:p>
              <a:p>
                <a:pPr lvl="1"/>
                <a:r>
                  <a:rPr lang="en-US" altLang="ko-KR" dirty="0" smtClean="0"/>
                  <a:t>for s = 1 to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Update the current estimate the </a:t>
                </a:r>
                <a:r>
                  <a:rPr lang="en-US" altLang="ko-KR" dirty="0" smtClean="0"/>
                  <a:t>variational parameters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]|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algn="just"/>
                <a:r>
                  <a:rPr lang="en-US" altLang="ko-KR" dirty="0" smtClean="0"/>
                  <a:t>Until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does not change much</a:t>
                </a:r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en-US" altLang="ko-KR" dirty="0" smtClean="0"/>
                  <a:t>Could have a high variance from the sampling based expectation</a:t>
                </a:r>
              </a:p>
              <a:p>
                <a:pPr lvl="1" algn="just"/>
                <a:r>
                  <a:rPr lang="en-US" altLang="ko-KR" dirty="0" smtClean="0"/>
                  <a:t>Further controls are needed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435280" cy="4680520"/>
              </a:xfrm>
              <a:blipFill>
                <a:blip r:embed="rId4"/>
                <a:stretch>
                  <a:fillRect t="-1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7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10</a:t>
            </a:r>
          </a:p>
          <a:p>
            <a:r>
              <a:rPr lang="en-US" altLang="ko-KR" dirty="0" smtClean="0"/>
              <a:t>Murphy Chapter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48" y="2353096"/>
            <a:ext cx="3486150" cy="261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35" y="400953"/>
            <a:ext cx="7765322" cy="727838"/>
          </a:xfrm>
        </p:spPr>
        <p:txBody>
          <a:bodyPr/>
          <a:lstStyle/>
          <a:p>
            <a:r>
              <a:rPr lang="en-US" altLang="ko-KR" dirty="0" smtClean="0"/>
              <a:t>Convex Duality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711" y="1506512"/>
                <a:ext cx="4761746" cy="47443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Systematic variational transform?</a:t>
                </a:r>
              </a:p>
              <a:p>
                <a:pPr lvl="1"/>
                <a:r>
                  <a:rPr lang="en-US" altLang="ko-KR" dirty="0" smtClean="0"/>
                  <a:t>Utilize the convex duality</a:t>
                </a:r>
              </a:p>
              <a:p>
                <a:r>
                  <a:rPr lang="en-US" altLang="ko-KR" dirty="0" smtClean="0"/>
                  <a:t>Concave function f(x), such as log function</a:t>
                </a:r>
              </a:p>
              <a:p>
                <a:pPr lvl="1"/>
                <a:r>
                  <a:rPr lang="en-US" altLang="ko-KR" dirty="0" smtClean="0"/>
                  <a:t>Can be represented via a conjugate or dual function as follows</a:t>
                </a:r>
              </a:p>
              <a:p>
                <a:pPr lvl="1"/>
                <a:r>
                  <a:rPr lang="en-US" altLang="ko-KR" dirty="0" smtClean="0"/>
                  <a:t>Remember that if f(x) is not a concave function</a:t>
                </a:r>
              </a:p>
              <a:p>
                <a:pPr lvl="2"/>
                <a:r>
                  <a:rPr lang="en-US" altLang="ko-KR" dirty="0" smtClean="0"/>
                  <a:t>You can always use the log-concave function</a:t>
                </a:r>
              </a:p>
              <a:p>
                <a:pPr lvl="3"/>
                <a:r>
                  <a:rPr lang="en-US" altLang="ko-KR" dirty="0" smtClean="0"/>
                  <a:t>Transform using the log function</a:t>
                </a:r>
              </a:p>
              <a:p>
                <a:pPr lvl="3"/>
                <a:r>
                  <a:rPr lang="en-US" altLang="ko-KR" dirty="0" smtClean="0"/>
                  <a:t>Re-transform using the 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711" y="1506512"/>
                <a:ext cx="4761746" cy="4744386"/>
              </a:xfrm>
              <a:blipFill>
                <a:blip r:embed="rId3"/>
                <a:stretch>
                  <a:fillRect t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5711650" y="5506998"/>
            <a:ext cx="2034284" cy="708518"/>
          </a:xfrm>
          <a:prstGeom prst="wedgeRectCallout">
            <a:avLst>
              <a:gd name="adj1" fmla="val -94035"/>
              <a:gd name="adj2" fmla="val -710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Dual function or Conjugate function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96340" y="2553143"/>
            <a:ext cx="1767" cy="2145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196341" y="2894859"/>
            <a:ext cx="292894" cy="51142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Rectangular Callout 11"/>
          <p:cNvSpPr/>
          <p:nvPr/>
        </p:nvSpPr>
        <p:spPr>
          <a:xfrm>
            <a:off x="6558506" y="1432324"/>
            <a:ext cx="1731436" cy="1371641"/>
          </a:xfrm>
          <a:prstGeom prst="wedgeRectCallout">
            <a:avLst>
              <a:gd name="adj1" fmla="val -53809"/>
              <a:gd name="adj2" fmla="val 748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Minimization, or optimization, through finding the tangent line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Use derivatives…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74867" y="3537361"/>
                <a:ext cx="1915074" cy="1590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3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ko-KR" altLang="en-US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ko-KR" altLang="en-US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3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3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US" altLang="ko-KR" sz="13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ko-KR" altLang="en-US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ko-KR" sz="1350" dirty="0">
                  <a:solidFill>
                    <a:schemeClr val="tx1"/>
                  </a:solidFill>
                </a:endParaRPr>
              </a:p>
              <a:p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867" y="3537361"/>
                <a:ext cx="1915074" cy="1590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0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213" y="242529"/>
            <a:ext cx="8481396" cy="727838"/>
          </a:xfrm>
        </p:spPr>
        <p:txBody>
          <a:bodyPr/>
          <a:lstStyle/>
          <a:p>
            <a:r>
              <a:rPr lang="en-US" altLang="ko-KR" dirty="0" smtClean="0"/>
              <a:t>Applying to Probability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052" y="1235102"/>
                <a:ext cx="8162185" cy="257079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Probability distribution function is a function, too</a:t>
                </a:r>
              </a:p>
              <a:p>
                <a:pPr lvl="1"/>
                <a:r>
                  <a:rPr lang="en-US" altLang="ko-KR" dirty="0" smtClean="0"/>
                  <a:t>Just not a transformation to a linear function</a:t>
                </a:r>
              </a:p>
              <a:p>
                <a:pPr lvl="1"/>
                <a:r>
                  <a:rPr lang="en-US" altLang="ko-KR" dirty="0" smtClean="0"/>
                  <a:t>Probability distribution function has its own characteristics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052" y="1235102"/>
                <a:ext cx="8162185" cy="2570795"/>
              </a:xfrm>
              <a:blipFill>
                <a:blip r:embed="rId2"/>
                <a:stretch>
                  <a:fillRect t="-1663" b="-1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431560" y="4031552"/>
            <a:ext cx="5014209" cy="1784632"/>
            <a:chOff x="2880095" y="4031552"/>
            <a:chExt cx="2576770" cy="1435989"/>
          </a:xfrm>
        </p:grpSpPr>
        <p:sp>
          <p:nvSpPr>
            <p:cNvPr id="25" name="Oval 24"/>
            <p:cNvSpPr/>
            <p:nvPr/>
          </p:nvSpPr>
          <p:spPr>
            <a:xfrm>
              <a:off x="2880095" y="4031552"/>
              <a:ext cx="2349454" cy="739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191329" y="4185664"/>
              <a:ext cx="454631" cy="431515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1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90397" y="4185664"/>
              <a:ext cx="454631" cy="431515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3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77919" y="5036026"/>
              <a:ext cx="454631" cy="4315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2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002234" y="5036026"/>
              <a:ext cx="454631" cy="4315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4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579381" y="4553986"/>
              <a:ext cx="265117" cy="545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4165971" y="4553986"/>
              <a:ext cx="291005" cy="545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5"/>
              <a:endCxn id="8" idx="1"/>
            </p:cNvCxnSpPr>
            <p:nvPr/>
          </p:nvCxnSpPr>
          <p:spPr>
            <a:xfrm>
              <a:off x="4778449" y="4553984"/>
              <a:ext cx="290363" cy="545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16323" y="5302060"/>
                <a:ext cx="119981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>
                    <a:latin typeface="Cambria Math" panose="02040503050406030204" pitchFamily="18" charset="0"/>
                  </a:rPr>
                  <a:t>Parent nodes: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={1,3}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23" y="5302060"/>
                <a:ext cx="1199816" cy="507831"/>
              </a:xfrm>
              <a:prstGeom prst="rect">
                <a:avLst/>
              </a:prstGeom>
              <a:blipFill>
                <a:blip r:embed="rId3"/>
                <a:stretch>
                  <a:fillRect l="-1015" t="-3614" r="-1015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0926" y="6016816"/>
                <a:ext cx="4321052" cy="504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35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26" y="6016816"/>
                <a:ext cx="4321052" cy="504177"/>
              </a:xfrm>
              <a:prstGeom prst="rect">
                <a:avLst/>
              </a:prstGeom>
              <a:blipFill>
                <a:blip r:embed="rId4"/>
                <a:stretch>
                  <a:fillRect t="-149398" r="-10860" b="-207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46" y="372417"/>
            <a:ext cx="7758020" cy="841785"/>
          </a:xfrm>
        </p:spPr>
        <p:txBody>
          <a:bodyPr/>
          <a:lstStyle/>
          <a:p>
            <a:r>
              <a:rPr lang="en-US" altLang="ko-KR" dirty="0" smtClean="0"/>
              <a:t>Variables of E and 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754" y="1445570"/>
                <a:ext cx="8649325" cy="31123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Evidence = E, Hypothesis = H</a:t>
                </a:r>
              </a:p>
              <a:p>
                <a:pPr lvl="1"/>
                <a:r>
                  <a:rPr lang="en-US" altLang="ko-KR" dirty="0" smtClean="0"/>
                  <a:t>E is observed, fixed, and hard fact</a:t>
                </a:r>
              </a:p>
              <a:p>
                <a:pPr lvl="1"/>
                <a:r>
                  <a:rPr lang="en-US" altLang="ko-KR" dirty="0" smtClean="0"/>
                  <a:t>H is estimated, inferred, and floating</a:t>
                </a:r>
              </a:p>
              <a:p>
                <a:r>
                  <a:rPr lang="en-US" altLang="ko-KR" dirty="0" smtClean="0"/>
                  <a:t>E and H are exclusive, and the union of E and H is the complete set of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P(H|E) = P(H,E) / P(E)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This is what we need to know. 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With the variational inference, P(E) is approximated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754" y="1445570"/>
                <a:ext cx="8649325" cy="3112360"/>
              </a:xfrm>
              <a:blipFill>
                <a:blip r:embed="rId2"/>
                <a:stretch>
                  <a:fillRect t="-1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484026" y="4715753"/>
            <a:ext cx="5482875" cy="1586886"/>
            <a:chOff x="3831996" y="4161117"/>
            <a:chExt cx="2857587" cy="1586886"/>
          </a:xfrm>
        </p:grpSpPr>
        <p:sp>
          <p:nvSpPr>
            <p:cNvPr id="25" name="Oval 24"/>
            <p:cNvSpPr/>
            <p:nvPr/>
          </p:nvSpPr>
          <p:spPr>
            <a:xfrm>
              <a:off x="3831996" y="4161117"/>
              <a:ext cx="2349454" cy="739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40129" y="5008264"/>
              <a:ext cx="2349454" cy="739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143230" y="4315230"/>
              <a:ext cx="454631" cy="431515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1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342299" y="4315230"/>
              <a:ext cx="454631" cy="431515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3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9820" y="5165592"/>
              <a:ext cx="454631" cy="4315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2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954135" y="5165591"/>
              <a:ext cx="454631" cy="4315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</a:t>
              </a:r>
              <a:r>
                <a:rPr lang="en-US" altLang="ko-KR" sz="1350" baseline="-25000" dirty="0">
                  <a:solidFill>
                    <a:schemeClr val="tx1"/>
                  </a:solidFill>
                </a:rPr>
                <a:t>4</a:t>
              </a:r>
              <a:endParaRPr lang="ko-KR" altLang="en-US" sz="13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4531282" y="4683551"/>
              <a:ext cx="265117" cy="5452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5117872" y="4683551"/>
              <a:ext cx="291005" cy="5452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5"/>
              <a:endCxn id="8" idx="1"/>
            </p:cNvCxnSpPr>
            <p:nvPr/>
          </p:nvCxnSpPr>
          <p:spPr>
            <a:xfrm>
              <a:off x="5730351" y="4683550"/>
              <a:ext cx="290363" cy="5452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458768" y="4926252"/>
            <a:ext cx="15474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ambria Math" panose="02040503050406030204" pitchFamily="18" charset="0"/>
              </a:rPr>
              <a:t>Variables to Infer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966901" y="5794268"/>
            <a:ext cx="1648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ambria Math" panose="02040503050406030204" pitchFamily="18" charset="0"/>
              </a:rPr>
              <a:t>Variables to Observe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430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79" y="2358542"/>
            <a:ext cx="3267075" cy="1704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7" y="424446"/>
            <a:ext cx="8731769" cy="727838"/>
          </a:xfrm>
        </p:spPr>
        <p:txBody>
          <a:bodyPr/>
          <a:lstStyle/>
          <a:p>
            <a:r>
              <a:rPr lang="en-US" altLang="ko-KR" dirty="0" smtClean="0"/>
              <a:t>Setting the Minimum Criteria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953" y="1182212"/>
                <a:ext cx="5698977" cy="454469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Since, log is a concave function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ko-KR" sz="135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35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ko-KR" sz="135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}−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ko-KR" sz="135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35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135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35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35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m:rPr>
                        <m:nor/>
                      </m:rPr>
                      <a:rPr lang="en-US" altLang="ko-KR" sz="1350" dirty="0"/>
                      <m:t>)</m:t>
                    </m:r>
                  </m:oMath>
                </a14:m>
                <a:endParaRPr lang="en-US" altLang="ko-KR" sz="1350" dirty="0"/>
              </a:p>
              <a:p>
                <a:pPr lvl="1"/>
                <a:r>
                  <a:rPr lang="en-US" altLang="ko-KR" dirty="0" smtClean="0"/>
                  <a:t>Using the Jensen’s Inequality</a:t>
                </a:r>
              </a:p>
              <a:p>
                <a:pPr lvl="1"/>
                <a:r>
                  <a:rPr lang="en-US" altLang="ko-KR" dirty="0" smtClean="0"/>
                  <a:t>The right hand side is well known function in the statistics community</a:t>
                </a:r>
              </a:p>
              <a:p>
                <a:pPr lvl="2"/>
                <a:r>
                  <a:rPr lang="en-US" altLang="ko-KR" dirty="0" smtClean="0"/>
                  <a:t>KL divergence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953" y="1182212"/>
                <a:ext cx="5698977" cy="4544695"/>
              </a:xfrm>
              <a:blipFill>
                <a:blip r:embed="rId3"/>
                <a:stretch>
                  <a:fillRect t="-8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80865" y="4542512"/>
                <a:ext cx="1879425" cy="760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/>
                  <a:t>When </a:t>
                </a:r>
                <a14:m>
                  <m:oMath xmlns:m="http://schemas.openxmlformats.org/officeDocument/2006/math">
                    <m:r>
                      <a:rPr lang="ko-KR" altLang="en-US" sz="13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350" dirty="0"/>
                  <a:t>x) is concave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65" y="4542512"/>
                <a:ext cx="1879425" cy="760273"/>
              </a:xfrm>
              <a:prstGeom prst="rect">
                <a:avLst/>
              </a:prstGeom>
              <a:blipFill>
                <a:blip r:embed="rId4"/>
                <a:stretch>
                  <a:fillRect l="-974" t="-16000" r="-8442" b="-62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80865" y="5476607"/>
                <a:ext cx="1879425" cy="760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/>
                  <a:t>When </a:t>
                </a:r>
                <a14:m>
                  <m:oMath xmlns:m="http://schemas.openxmlformats.org/officeDocument/2006/math">
                    <m:r>
                      <a:rPr lang="ko-KR" altLang="en-US" sz="13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1350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350" dirty="0"/>
                  <a:t>x) is convex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65" y="5476607"/>
                <a:ext cx="1879425" cy="760273"/>
              </a:xfrm>
              <a:prstGeom prst="rect">
                <a:avLst/>
              </a:prstGeom>
              <a:blipFill>
                <a:blip r:embed="rId5"/>
                <a:stretch>
                  <a:fillRect l="-974" t="-16000" r="-8442" b="-62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95446" y="1959282"/>
            <a:ext cx="21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Jensen’s Inequality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3871" y="5675413"/>
                <a:ext cx="2300373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ko-KR" sz="135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71" y="5675413"/>
                <a:ext cx="2300373" cy="504177"/>
              </a:xfrm>
              <a:prstGeom prst="rect">
                <a:avLst/>
              </a:prstGeom>
              <a:blipFill>
                <a:blip r:embed="rId6"/>
                <a:stretch>
                  <a:fillRect l="-1326" t="-149398" r="-14058" b="-207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68048" y="6179588"/>
            <a:ext cx="4324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u="sng" dirty="0"/>
              <a:t>Minimizing KL Divergence </a:t>
            </a:r>
            <a:r>
              <a:rPr lang="en-US" altLang="ko-KR" sz="1350" b="1" u="sng" dirty="0">
                <a:sym typeface="Wingdings" panose="05000000000000000000" pitchFamily="2" charset="2"/>
              </a:rPr>
              <a:t> Finding the true </a:t>
            </a:r>
            <a:r>
              <a:rPr lang="en-US" altLang="ko-KR" sz="1350" b="1" u="sng" dirty="0" err="1">
                <a:sym typeface="Wingdings" panose="05000000000000000000" pitchFamily="2" charset="2"/>
              </a:rPr>
              <a:t>lnP</a:t>
            </a:r>
            <a:r>
              <a:rPr lang="en-US" altLang="ko-KR" sz="1350" b="1" u="sng" dirty="0">
                <a:sym typeface="Wingdings" panose="05000000000000000000" pitchFamily="2" charset="2"/>
              </a:rPr>
              <a:t>(E)</a:t>
            </a:r>
            <a:endParaRPr lang="ko-KR" altLang="en-US" sz="135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20578" y="3597810"/>
            <a:ext cx="10903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©Wikipedia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359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59" y="355080"/>
            <a:ext cx="8776741" cy="727838"/>
          </a:xfrm>
        </p:spPr>
        <p:txBody>
          <a:bodyPr/>
          <a:lstStyle/>
          <a:p>
            <a:r>
              <a:rPr lang="en-US" altLang="ko-KR" dirty="0" smtClean="0"/>
              <a:t>Optimizing the Lower Bound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6" y="1247811"/>
                <a:ext cx="9091534" cy="5340366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lower bound of this equation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optimize the above?</a:t>
                </a:r>
              </a:p>
              <a:p>
                <a:pPr lvl="2"/>
                <a:r>
                  <a:rPr lang="en-US" altLang="ko-KR" dirty="0" smtClean="0"/>
                  <a:t>Selecting a good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Suppose that we setup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to make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Proven lower bound</a:t>
                </a:r>
              </a:p>
              <a:p>
                <a:pPr lvl="2"/>
                <a:r>
                  <a:rPr lang="en-US" altLang="ko-KR" dirty="0" smtClean="0"/>
                  <a:t>Readjusting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is needed</a:t>
                </a:r>
              </a:p>
              <a:p>
                <a:r>
                  <a:rPr lang="en-US" altLang="ko-KR" dirty="0" smtClean="0"/>
                  <a:t>This results in two sets of parameters to optimize</a:t>
                </a:r>
              </a:p>
              <a:p>
                <a:pPr lvl="1"/>
                <a:r>
                  <a:rPr lang="en-US" altLang="ko-KR" dirty="0" smtClean="0"/>
                  <a:t>Good match for the EM approach</a:t>
                </a:r>
              </a:p>
              <a:p>
                <a:pPr lvl="1"/>
                <a:r>
                  <a:rPr lang="en-US" altLang="ko-KR" dirty="0" smtClean="0"/>
                  <a:t>(E Step):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(M </a:t>
                </a:r>
                <a:r>
                  <a:rPr lang="en-US" altLang="ko-KR" dirty="0"/>
                  <a:t>Step):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However, still updating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 smtClean="0"/>
                  <a:t> is a conceptual idea…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6" y="1247811"/>
                <a:ext cx="9091534" cy="5340366"/>
              </a:xfrm>
              <a:blipFill>
                <a:blip r:embed="rId2"/>
                <a:stretch>
                  <a:fillRect t="-7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10359</TotalTime>
  <Words>1172</Words>
  <Application>Microsoft Office PowerPoint</Application>
  <PresentationFormat>On-screen Show (4:3)</PresentationFormat>
  <Paragraphs>602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Variational Inference</vt:lpstr>
      <vt:lpstr>Variational approximation</vt:lpstr>
      <vt:lpstr>Variational Transform</vt:lpstr>
      <vt:lpstr>Variational Transform on Logistic Function</vt:lpstr>
      <vt:lpstr>Convex Duality</vt:lpstr>
      <vt:lpstr>Applying to Probability Function</vt:lpstr>
      <vt:lpstr>Variables of E and H</vt:lpstr>
      <vt:lpstr>Setting the Minimum Criteria</vt:lpstr>
      <vt:lpstr>Optimizing the Lower Bound</vt:lpstr>
      <vt:lpstr>Detour: Maximizing the Lower Bound in GMM</vt:lpstr>
      <vt:lpstr>Factorizing Q</vt:lpstr>
      <vt:lpstr>Focusing on Single Variable in Q</vt:lpstr>
      <vt:lpstr>Freeform Optimization</vt:lpstr>
      <vt:lpstr>Examples of  Variational inference</vt:lpstr>
      <vt:lpstr>Simple Example Model</vt:lpstr>
      <vt:lpstr>Calculate an Optimal Variational Parameter</vt:lpstr>
      <vt:lpstr>Calculate an Optimal Variational Parameter</vt:lpstr>
      <vt:lpstr>Calculate an Optimal Variational Parameter</vt:lpstr>
      <vt:lpstr>Coordinated Update</vt:lpstr>
      <vt:lpstr>Algorithm for the Parameter Update</vt:lpstr>
      <vt:lpstr>Generalized Step-By-Step Instruction</vt:lpstr>
      <vt:lpstr>Variational inference of Latent Dirichlet Allocation</vt:lpstr>
      <vt:lpstr>Detour: Latent Dirichlet Allocation</vt:lpstr>
      <vt:lpstr>Detour: Finding Topic Assignment Per Word</vt:lpstr>
      <vt:lpstr>Evidence Lower Bound of LDA</vt:lpstr>
      <vt:lpstr>Detour: Dirichlet Distribution</vt:lpstr>
      <vt:lpstr>Detour: Exponential Family</vt:lpstr>
      <vt:lpstr>Derivation of E_q (log⁡〖P(θ│α)〗 ) </vt:lpstr>
      <vt:lpstr>Derivation of E_q (log⁡〖P(z│θ)〗 ) and E_q (log⁡〖P(w│z,β)〗 )</vt:lpstr>
      <vt:lpstr>Derivation of H(q)</vt:lpstr>
      <vt:lpstr>Evidence Lower Bound of LDA after Derivation</vt:lpstr>
      <vt:lpstr>Learning Variational Parameters, ϕ</vt:lpstr>
      <vt:lpstr>Learning Variational  Parameters, γ</vt:lpstr>
      <vt:lpstr>Learning Model  Parameters, β</vt:lpstr>
      <vt:lpstr>Learning Model  Parameters, α</vt:lpstr>
      <vt:lpstr>Detour: Newton-Rhapson Method</vt:lpstr>
      <vt:lpstr>Parameter Optimization of Evidence Lower Bound</vt:lpstr>
      <vt:lpstr>Implementation  of LDA- Variational Inference (1)</vt:lpstr>
      <vt:lpstr>Implementation  of LDA-Variational  Inference (2)</vt:lpstr>
      <vt:lpstr>Implementation of LDA -Variational Inference (3)</vt:lpstr>
      <vt:lpstr>Evaluation of LDA</vt:lpstr>
      <vt:lpstr>Stochastic Variational Inference</vt:lpstr>
      <vt:lpstr>Stochastic Variational Inference as Implementation</vt:lpstr>
      <vt:lpstr>Black-Box Variational Inference</vt:lpstr>
      <vt:lpstr>Black-Box Variational Inference as Implementation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Il-Chul Moon</cp:lastModifiedBy>
  <cp:revision>569</cp:revision>
  <dcterms:created xsi:type="dcterms:W3CDTF">2013-08-14T02:12:56Z</dcterms:created>
  <dcterms:modified xsi:type="dcterms:W3CDTF">2017-05-19T03:08:24Z</dcterms:modified>
</cp:coreProperties>
</file>