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406" r:id="rId3"/>
    <p:sldId id="407" r:id="rId4"/>
    <p:sldId id="384" r:id="rId5"/>
    <p:sldId id="385" r:id="rId6"/>
    <p:sldId id="386" r:id="rId7"/>
    <p:sldId id="387" r:id="rId8"/>
    <p:sldId id="388" r:id="rId9"/>
    <p:sldId id="389" r:id="rId10"/>
    <p:sldId id="390" r:id="rId11"/>
    <p:sldId id="391" r:id="rId12"/>
    <p:sldId id="408" r:id="rId13"/>
    <p:sldId id="392" r:id="rId14"/>
    <p:sldId id="393" r:id="rId15"/>
    <p:sldId id="394" r:id="rId16"/>
    <p:sldId id="395" r:id="rId17"/>
    <p:sldId id="396" r:id="rId18"/>
    <p:sldId id="397" r:id="rId19"/>
    <p:sldId id="398" r:id="rId20"/>
    <p:sldId id="409" r:id="rId21"/>
    <p:sldId id="399" r:id="rId22"/>
    <p:sldId id="400" r:id="rId23"/>
    <p:sldId id="401" r:id="rId24"/>
    <p:sldId id="402" r:id="rId25"/>
    <p:sldId id="403" r:id="rId26"/>
    <p:sldId id="404" r:id="rId27"/>
    <p:sldId id="405" r:id="rId28"/>
    <p:sldId id="260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9018" autoAdjust="0"/>
    <p:restoredTop sz="94660"/>
  </p:normalViewPr>
  <p:slideViewPr>
    <p:cSldViewPr>
      <p:cViewPr varScale="1">
        <p:scale>
          <a:sx n="66" d="100"/>
          <a:sy n="66" d="100"/>
        </p:scale>
        <p:origin x="-68" y="-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ABFBA-A0AF-4E40-B3B0-B615DE51BA89}" type="datetimeFigureOut">
              <a:rPr lang="ko-KR" altLang="en-US" smtClean="0"/>
              <a:t>2017-02-24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70BFB-87AD-4B22-A06C-1EC0287FB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27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543800" cy="1668016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558608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F2058457-BA83-4B56-AD10-C4A32EB12822}" type="datetime1">
              <a:rPr lang="ko-KR" altLang="en-US" smtClean="0"/>
              <a:t>2017-02-24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A8E7-BAAF-4F39-9509-CC8794697851}" type="datetime1">
              <a:rPr lang="ko-KR" altLang="en-US" smtClean="0"/>
              <a:t>2017-02-24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0272" y="274638"/>
            <a:ext cx="1752600" cy="6178698"/>
          </a:xfrm>
        </p:spPr>
        <p:txBody>
          <a:bodyPr vert="eaVert" anchor="b" anchorCtr="0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419056" cy="617869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170E37BA-E9EB-4CEC-8C27-67FFA0617565}" type="datetime1">
              <a:rPr lang="ko-KR" altLang="en-US" smtClean="0"/>
              <a:t>2017-02-24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75B6695A-DEB2-45E0-97F8-E7841B0A96B3}" type="datetime1">
              <a:rPr lang="ko-KR" altLang="en-US" smtClean="0"/>
              <a:t>2017-02-24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206553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73016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F2904671-38DD-4400-B8AB-466031B57961}" type="datetime1">
              <a:rPr lang="ko-KR" altLang="en-US" smtClean="0"/>
              <a:t>2017-02-24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656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7E696860-7DE1-47A4-B9EA-362B72A3A2E5}" type="datetime1">
              <a:rPr lang="ko-KR" altLang="en-US" smtClean="0"/>
              <a:t>2017-02-24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248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48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3104DABF-073A-4497-B3EB-DC57327BECBE}" type="datetime1">
              <a:rPr lang="ko-KR" altLang="en-US" smtClean="0"/>
              <a:t>2017-02-24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13D5FA0B-7A97-4C7A-866E-285BB0B0D42D}" type="datetime1">
              <a:rPr lang="ko-KR" altLang="en-US" smtClean="0"/>
              <a:t>2017-02-24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8EDFBF22-CDC3-494B-BE25-F9A561B19E81}" type="datetime1">
              <a:rPr lang="ko-KR" altLang="en-US" smtClean="0"/>
              <a:t>2017-02-24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01208"/>
            <a:ext cx="8443663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5901664"/>
            <a:ext cx="8443665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8B480EC7-394D-4391-A7D4-32AD20A7B9D9}" type="datetime1">
              <a:rPr lang="ko-KR" altLang="en-US" smtClean="0"/>
              <a:t>2017-02-24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8443664" cy="477619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95278"/>
            <a:ext cx="91440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6096000"/>
            <a:ext cx="9144000" cy="50135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FC6C2368-95ED-4DBA-AE3E-A051ED107845}" type="datetime1">
              <a:rPr lang="ko-KR" altLang="en-US" smtClean="0"/>
              <a:t>2017-02-24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bg2">
                <a:alpha val="87000"/>
              </a:schemeClr>
            </a:gs>
            <a:gs pos="100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439133" y="2151868"/>
            <a:ext cx="268982" cy="91599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ci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8093" y="6590376"/>
            <a:ext cx="577502" cy="2772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35280" cy="492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Click to edit Master text styles 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8424" y="6597351"/>
            <a:ext cx="765175" cy="2660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620808"/>
            <a:ext cx="621159" cy="216024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5201CCC1-3165-4E50-B981-0BF2C62E271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177" y="6597351"/>
            <a:ext cx="1070247" cy="275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1E3EE66-958C-4490-BAEE-66BB75AF7473}" type="datetime1">
              <a:rPr lang="ko-KR" altLang="en-US" smtClean="0"/>
              <a:t>2017-02-24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75656" y="6608385"/>
            <a:ext cx="5859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Copyright © 2010 by Il-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Chul</a:t>
            </a:r>
            <a:r>
              <a:rPr lang="en-US" altLang="ko-KR" sz="1200" dirty="0" smtClean="0">
                <a:solidFill>
                  <a:schemeClr val="bg1"/>
                </a:solidFill>
              </a:rPr>
              <a:t> Moon, Dept. of Industrial and Systems Engineering, KAIST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cmoon@kaist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3.emf"/><Relationship Id="rId7" Type="http://schemas.openxmlformats.org/officeDocument/2006/relationships/image" Target="../media/image15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4.emf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6.png"/><Relationship Id="rId7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Training/Testing and Regularization</a:t>
            </a:r>
            <a:endParaRPr lang="ko-KR" alt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Il-Chul Moon</a:t>
            </a:r>
            <a:br>
              <a:rPr lang="en-US" altLang="ko-KR" dirty="0" smtClean="0"/>
            </a:br>
            <a:r>
              <a:rPr lang="en-US" altLang="ko-KR" dirty="0" smtClean="0"/>
              <a:t>Dept. of Industrial and Systems Engineering</a:t>
            </a:r>
            <a:br>
              <a:rPr lang="en-US" altLang="ko-KR" dirty="0" smtClean="0"/>
            </a:br>
            <a:r>
              <a:rPr lang="en-US" altLang="ko-KR" dirty="0" smtClean="0"/>
              <a:t>KAIST</a:t>
            </a:r>
            <a:endParaRPr lang="en-US" altLang="ko-KR" dirty="0"/>
          </a:p>
          <a:p>
            <a:r>
              <a:rPr lang="en-US" altLang="ko-KR" dirty="0" smtClean="0">
                <a:hlinkClick r:id="rId2"/>
              </a:rPr>
              <a:t>icmoon@kaist.ac.kr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9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435280" cy="1138138"/>
          </a:xfrm>
        </p:spPr>
        <p:txBody>
          <a:bodyPr/>
          <a:lstStyle/>
          <a:p>
            <a:r>
              <a:rPr lang="en-US" altLang="ko-KR" dirty="0" smtClean="0"/>
              <a:t>Bias and Variance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412776"/>
                <a:ext cx="8435280" cy="4925144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𝑜𝑢𝑡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𝑖𝑛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endParaRPr lang="en-US" altLang="ko-KR" dirty="0" smtClean="0">
                  <a:ea typeface="Cambria Math"/>
                </a:endParaRPr>
              </a:p>
              <a:p>
                <a:r>
                  <a:rPr lang="en-US" altLang="ko-KR" dirty="0" smtClean="0">
                    <a:ea typeface="Cambria Math"/>
                  </a:rPr>
                  <a:t>Error of a single instance of a dataset D</a:t>
                </a:r>
              </a:p>
              <a:p>
                <a:pPr marL="617220" lvl="3">
                  <a:buClr>
                    <a:schemeClr val="accent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𝑜𝑢𝑡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𝐷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)=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[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𝑔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</m:d>
                              </m:sup>
                            </m:sSup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/>
                      </a:rPr>
                      <m:t>]</m:t>
                    </m:r>
                  </m:oMath>
                </a14:m>
                <a:endParaRPr lang="ko-KR" altLang="en-US" dirty="0"/>
              </a:p>
              <a:p>
                <a:r>
                  <a:rPr lang="en-US" altLang="ko-KR" dirty="0" smtClean="0">
                    <a:latin typeface="Cambria Math"/>
                    <a:ea typeface="Cambria Math"/>
                  </a:rPr>
                  <a:t>Then, the expected error of the infinite number of datasets, D</a:t>
                </a:r>
              </a:p>
              <a:p>
                <a:pPr marL="617220" lvl="3">
                  <a:buClr>
                    <a:schemeClr val="accent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𝐷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]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[</m:t>
                        </m:r>
                        <m:r>
                          <a:rPr lang="en-US" altLang="ko-K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[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𝑔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</m:d>
                              </m:sup>
                            </m:sSup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/>
                      </a:rPr>
                      <m:t>]</m:t>
                    </m:r>
                    <m:r>
                      <a:rPr lang="en-US" altLang="ko-KR" b="0" i="1" smtClean="0">
                        <a:latin typeface="Cambria Math"/>
                      </a:rPr>
                      <m:t>]=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[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𝑔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</m:d>
                              </m:sup>
                            </m:sSup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/>
                      </a:rPr>
                      <m:t>]]</m:t>
                    </m:r>
                  </m:oMath>
                </a14:m>
                <a:endParaRPr lang="ko-KR" altLang="en-US" dirty="0"/>
              </a:p>
              <a:p>
                <a:pPr marL="342900" lvl="2">
                  <a:buClr>
                    <a:schemeClr val="accent1"/>
                  </a:buClr>
                </a:pPr>
                <a:r>
                  <a:rPr lang="en-US" altLang="ko-KR" sz="2200" dirty="0" smtClean="0">
                    <a:latin typeface="Cambria Math"/>
                    <a:ea typeface="Cambria Math"/>
                  </a:rPr>
                  <a:t>Let’s simplify the inside term,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[</m:t>
                    </m:r>
                    <m:sSup>
                      <m:sSupPr>
                        <m:ctrlPr>
                          <a:rPr lang="en-US" altLang="ko-KR" sz="16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600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6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𝑔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i="1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</m:d>
                              </m:sup>
                            </m:sSup>
                            <m:d>
                              <m:dPr>
                                <m:ctrlPr>
                                  <a:rPr lang="en-US" altLang="ko-KR" sz="1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sz="16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sz="1600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sz="16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1600" i="1">
                        <a:latin typeface="Cambria Math"/>
                      </a:rPr>
                      <m:t>]</m:t>
                    </m:r>
                  </m:oMath>
                </a14:m>
                <a:endParaRPr lang="en-US" altLang="ko-KR" sz="2200" dirty="0">
                  <a:latin typeface="Cambria Math"/>
                  <a:ea typeface="Cambria Math"/>
                </a:endParaRPr>
              </a:p>
              <a:p>
                <a:pPr marL="617220" lvl="3">
                  <a:buClr>
                    <a:schemeClr val="accent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ko-KR" alt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ko-KR" alt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i="1" dirty="0" smtClean="0">
                  <a:latin typeface="Cambria Math"/>
                </a:endParaRPr>
              </a:p>
              <a:p>
                <a:pPr marL="617220" lvl="3"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𝑔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</m:d>
                              </m:sup>
                            </m:sSup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ko-KR" alt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𝑔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ko-KR" alt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</a:rPr>
                          <m:t>+2</m:t>
                        </m:r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𝐷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ko-KR" alt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𝑔</m:t>
                            </m:r>
                          </m:e>
                        </m:acc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>
                            <a:latin typeface="Cambria Math"/>
                          </a:rPr>
                          <m:t>)</m:t>
                        </m:r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ko-KR" alt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𝑔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altLang="ko-KR" i="1" dirty="0" smtClean="0">
                  <a:latin typeface="Cambria Math"/>
                </a:endParaRPr>
              </a:p>
              <a:p>
                <a:pPr marL="617220" lvl="3"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𝑔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</m:d>
                              </m:sup>
                            </m:sSup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ko-KR" alt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𝑔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ko-KR" alt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𝑔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2(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𝐷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ko-KR" alt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𝑔</m:t>
                            </m:r>
                          </m:e>
                        </m:acc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>
                            <a:latin typeface="Cambria Math"/>
                          </a:rPr>
                          <m:t>)</m:t>
                        </m:r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ko-KR" alt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𝑔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altLang="ko-KR" i="1" dirty="0" smtClean="0">
                  <a:latin typeface="Cambria Math"/>
                </a:endParaRPr>
              </a:p>
              <a:p>
                <a:pPr marL="342900" lvl="2">
                  <a:buClr>
                    <a:schemeClr val="accent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2(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𝐷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ko-KR" alt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𝑔</m:t>
                            </m:r>
                          </m:e>
                        </m:acc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>
                            <a:latin typeface="Cambria Math"/>
                          </a:rPr>
                          <m:t>)</m:t>
                        </m:r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ko-KR" alt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𝑔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altLang="ko-KR" i="1" dirty="0" smtClean="0">
                    <a:latin typeface="Cambria Math"/>
                  </a:rPr>
                  <a:t> </a:t>
                </a:r>
                <a:r>
                  <a:rPr lang="en-US" altLang="ko-KR" dirty="0" smtClean="0">
                    <a:latin typeface="Cambria Math"/>
                  </a:rPr>
                  <a:t>=0</a:t>
                </a:r>
              </a:p>
              <a:p>
                <a:pPr marL="617220" lvl="3">
                  <a:buClr>
                    <a:schemeClr val="accent1"/>
                  </a:buClr>
                </a:pPr>
                <a:r>
                  <a:rPr lang="en-US" altLang="ko-KR" dirty="0" smtClean="0">
                    <a:latin typeface="Cambria Math"/>
                  </a:rPr>
                  <a:t>Because of the definition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dirty="0" smtClean="0">
                  <a:latin typeface="Cambria Math"/>
                </a:endParaRPr>
              </a:p>
              <a:p>
                <a:pPr marL="342900" lvl="2">
                  <a:buClr>
                    <a:schemeClr val="accent1"/>
                  </a:buClr>
                </a:pPr>
                <a:r>
                  <a:rPr lang="en-US" altLang="ko-KR" dirty="0" smtClean="0">
                    <a:latin typeface="Cambria Math"/>
                  </a:rPr>
                  <a:t>Then, eventually the error becomes ….</a:t>
                </a:r>
              </a:p>
              <a:p>
                <a:pPr marL="617220" lvl="3">
                  <a:buClr>
                    <a:schemeClr val="accent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𝐷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ko-KR" i="1">
                        <a:latin typeface="Cambria Math"/>
                      </a:rPr>
                      <m:t>]</m:t>
                    </m:r>
                  </m:oMath>
                </a14:m>
                <a:r>
                  <a:rPr lang="en-US" altLang="ko-KR" dirty="0" smtClean="0">
                    <a:latin typeface="Cambria Math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ko-KR" alt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ko-KR" alt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𝑔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]</m:t>
                    </m:r>
                  </m:oMath>
                </a14:m>
                <a:endParaRPr lang="en-US" altLang="ko-KR" dirty="0">
                  <a:latin typeface="Cambria Math"/>
                </a:endParaRPr>
              </a:p>
              <a:p>
                <a:pPr marL="617220" lvl="3">
                  <a:buClr>
                    <a:schemeClr val="accent1"/>
                  </a:buClr>
                </a:pPr>
                <a:endParaRPr lang="en-US" altLang="ko-KR" i="1" dirty="0">
                  <a:latin typeface="Cambria Math"/>
                </a:endParaRPr>
              </a:p>
              <a:p>
                <a:pPr marL="617220" lvl="3">
                  <a:buClr>
                    <a:schemeClr val="accent1"/>
                  </a:buClr>
                </a:pPr>
                <a:endParaRPr lang="en-US" altLang="ko-KR" i="1" dirty="0" smtClean="0">
                  <a:latin typeface="Cambria Math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412776"/>
                <a:ext cx="8435280" cy="4925144"/>
              </a:xfrm>
              <a:blipFill rotWithShape="0">
                <a:blip r:embed="rId2"/>
                <a:stretch>
                  <a:fillRect t="-2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26-F509-4586-A69C-982B821B15C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232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Bias and Variance Dilemma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42900" lvl="3">
                  <a:buClr>
                    <a:schemeClr val="accent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𝐷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ko-KR" i="1">
                        <a:latin typeface="Cambria Math"/>
                      </a:rPr>
                      <m:t>]</m:t>
                    </m:r>
                  </m:oMath>
                </a14:m>
                <a:r>
                  <a:rPr lang="en-US" altLang="ko-KR" dirty="0">
                    <a:latin typeface="Cambria Math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ko-KR" alt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ko-KR" alt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𝑔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/>
                      </a:rPr>
                      <m:t>]</m:t>
                    </m:r>
                  </m:oMath>
                </a14:m>
                <a:endParaRPr lang="en-US" altLang="ko-KR" dirty="0">
                  <a:latin typeface="Cambria Math"/>
                </a:endParaRPr>
              </a:p>
              <a:p>
                <a:r>
                  <a:rPr lang="en-US" altLang="ko-KR" sz="1800" dirty="0" smtClean="0"/>
                  <a:t>Let’s define </a:t>
                </a:r>
              </a:p>
              <a:p>
                <a:pPr lvl="1"/>
                <a:r>
                  <a:rPr lang="en-US" altLang="ko-KR" sz="1600" dirty="0" smtClean="0"/>
                  <a:t>Variance(x)=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6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i="1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6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600" i="1">
                                            <a:latin typeface="Cambria Math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ko-KR" altLang="en-US" sz="16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1600" dirty="0" smtClean="0"/>
              </a:p>
              <a:p>
                <a:pPr lvl="1"/>
                <a:r>
                  <a:rPr lang="en-US" altLang="ko-KR" sz="1600" dirty="0" smtClean="0"/>
                  <a:t>Bias</a:t>
                </a:r>
                <a:r>
                  <a:rPr lang="en-US" altLang="ko-KR" sz="1600" baseline="30000" dirty="0" smtClean="0"/>
                  <a:t>2</a:t>
                </a:r>
                <a:r>
                  <a:rPr lang="en-US" altLang="ko-KR" sz="1600" dirty="0" smtClean="0"/>
                  <a:t>(X)=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600" i="1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ko-KR" altLang="en-US" sz="16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𝑔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sz="1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sz="16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sz="1600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sz="16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r>
                  <a:rPr lang="en-US" altLang="ko-KR" sz="1800" dirty="0" smtClean="0"/>
                  <a:t>Semantically, what do they mean?</a:t>
                </a:r>
              </a:p>
              <a:p>
                <a:pPr lvl="1"/>
                <a:r>
                  <a:rPr lang="en-US" altLang="ko-KR" sz="1600" dirty="0" smtClean="0"/>
                  <a:t>Variance is an inability to train a model to the average hypothesis because of the dataset limitation</a:t>
                </a:r>
              </a:p>
              <a:p>
                <a:pPr lvl="1"/>
                <a:r>
                  <a:rPr lang="en-US" altLang="ko-KR" sz="1600" dirty="0" smtClean="0"/>
                  <a:t>Bias is an inability to train an average hypothesis to match the real world</a:t>
                </a:r>
              </a:p>
              <a:p>
                <a:r>
                  <a:rPr lang="en-US" altLang="ko-KR" sz="1800" dirty="0" smtClean="0"/>
                  <a:t>How to reduce the bias and the variance?</a:t>
                </a:r>
              </a:p>
              <a:p>
                <a:pPr lvl="1"/>
                <a:r>
                  <a:rPr lang="en-US" altLang="ko-KR" sz="1600" dirty="0" smtClean="0"/>
                  <a:t>Reducing the variance</a:t>
                </a:r>
              </a:p>
              <a:p>
                <a:pPr lvl="2"/>
                <a:r>
                  <a:rPr lang="en-US" altLang="ko-KR" sz="1400" dirty="0" smtClean="0"/>
                  <a:t>Collecting more data</a:t>
                </a:r>
              </a:p>
              <a:p>
                <a:pPr lvl="1"/>
                <a:r>
                  <a:rPr lang="en-US" altLang="ko-KR" sz="1600" dirty="0" smtClean="0"/>
                  <a:t>Reducing the bias</a:t>
                </a:r>
              </a:p>
              <a:p>
                <a:pPr lvl="2"/>
                <a:r>
                  <a:rPr lang="en-US" altLang="ko-KR" sz="1400" dirty="0" smtClean="0"/>
                  <a:t>More complex model</a:t>
                </a:r>
              </a:p>
              <a:p>
                <a:r>
                  <a:rPr lang="en-US" altLang="ko-KR" sz="1800" dirty="0" smtClean="0"/>
                  <a:t>However, if we reduce the bias, we increase the variance, and vice versa</a:t>
                </a:r>
              </a:p>
              <a:p>
                <a:pPr lvl="1"/>
                <a:r>
                  <a:rPr lang="en-US" altLang="ko-KR" sz="1600" dirty="0" smtClean="0"/>
                  <a:t>Bias and Variance Dilemma</a:t>
                </a:r>
              </a:p>
              <a:p>
                <a:pPr lvl="1"/>
                <a:r>
                  <a:rPr lang="en-US" altLang="ko-KR" sz="1600" dirty="0" smtClean="0"/>
                  <a:t>We will see why this is in the next slide by empirical evaluations….</a:t>
                </a:r>
                <a:endParaRPr lang="en-US" altLang="ko-KR" sz="1600" dirty="0"/>
              </a:p>
              <a:p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r="-5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26-F509-4586-A69C-982B821B15C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174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Performance Measurement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467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smtClean="0"/>
              <a:t>Empirical Bias and Variance Trade-off</a:t>
            </a:r>
            <a:endParaRPr lang="ko-KR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600200"/>
                <a:ext cx="4320480" cy="4925144"/>
              </a:xfrm>
            </p:spPr>
            <p:txBody>
              <a:bodyPr/>
              <a:lstStyle/>
              <a:p>
                <a:r>
                  <a:rPr lang="en-US" altLang="ko-KR" dirty="0" smtClean="0"/>
                  <a:t>Consider </a:t>
                </a:r>
              </a:p>
              <a:p>
                <a:pPr lvl="1"/>
                <a:r>
                  <a:rPr lang="en-US" altLang="ko-KR" dirty="0" smtClean="0"/>
                  <a:t>f(x)=sin(2*pi*x)</a:t>
                </a:r>
              </a:p>
              <a:p>
                <a:pPr lvl="1"/>
                <a:r>
                  <a:rPr lang="en-US" altLang="ko-KR" dirty="0" smtClean="0"/>
                  <a:t>D={two </a:t>
                </a:r>
                <a:r>
                  <a:rPr lang="en-US" altLang="ko-KR" dirty="0" err="1" smtClean="0"/>
                  <a:t>points|point</a:t>
                </a:r>
                <a:r>
                  <a:rPr lang="en-US" altLang="ko-KR" dirty="0" smtClean="0"/>
                  <a:t>=(</a:t>
                </a:r>
                <a:r>
                  <a:rPr lang="en-US" altLang="ko-KR" dirty="0" err="1" smtClean="0"/>
                  <a:t>x,sin</a:t>
                </a:r>
                <a:r>
                  <a:rPr lang="en-US" altLang="ko-KR" dirty="0" smtClean="0"/>
                  <a:t>(2*pi*x)), 0&lt;=x&lt;=1)</a:t>
                </a:r>
              </a:p>
              <a:p>
                <a:pPr lvl="1"/>
                <a:r>
                  <a:rPr lang="en-US" altLang="ko-KR" dirty="0"/>
                  <a:t>Two g(x)</a:t>
                </a:r>
              </a:p>
              <a:p>
                <a:pPr lvl="2"/>
                <a:r>
                  <a:rPr lang="en-US" altLang="ko-KR" dirty="0"/>
                  <a:t>Zero degree: dark grey line</a:t>
                </a:r>
              </a:p>
              <a:p>
                <a:pPr lvl="2"/>
                <a:r>
                  <a:rPr lang="en-US" altLang="ko-KR" dirty="0"/>
                  <a:t>One degree: light grey line</a:t>
                </a:r>
              </a:p>
              <a:p>
                <a:pPr lvl="1"/>
                <a:r>
                  <a:rPr lang="en-US" altLang="ko-KR" dirty="0" smtClean="0"/>
                  <a:t>Two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Zero degree: red line</a:t>
                </a:r>
              </a:p>
              <a:p>
                <a:pPr lvl="2"/>
                <a:r>
                  <a:rPr lang="en-US" altLang="ko-KR" dirty="0" smtClean="0"/>
                  <a:t>One degree: green line</a:t>
                </a:r>
              </a:p>
              <a:p>
                <a:r>
                  <a:rPr lang="en-US" altLang="ko-KR" dirty="0" smtClean="0"/>
                  <a:t>Which has a greater bias and a greater variance between one degree and zero degree?</a:t>
                </a:r>
              </a:p>
              <a:p>
                <a:pPr lvl="1"/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600200"/>
                <a:ext cx="4320480" cy="4925144"/>
              </a:xfrm>
              <a:blipFill rotWithShape="0">
                <a:blip r:embed="rId2"/>
                <a:stretch>
                  <a:fillRect t="-867" b="-18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26-F509-4586-A69C-982B821B15C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124744"/>
            <a:ext cx="4128459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365104"/>
            <a:ext cx="2520000" cy="189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365104"/>
            <a:ext cx="2520000" cy="189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3916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smtClean="0"/>
              <a:t>Bias and Variance of Two Hypotheses</a:t>
            </a:r>
            <a:endParaRPr lang="ko-KR" alt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26-F509-4586-A69C-982B821B15C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37444"/>
            <a:ext cx="4687200" cy="351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90319" y="4727450"/>
            <a:ext cx="1521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Bias = 0.5051</a:t>
            </a:r>
          </a:p>
          <a:p>
            <a:r>
              <a:rPr lang="en-US" altLang="ko-KR" dirty="0" smtClean="0"/>
              <a:t>Var.  = 0.2410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576" y="1268760"/>
            <a:ext cx="4685928" cy="3514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004755" y="4653136"/>
            <a:ext cx="1521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Bias = 0.3092</a:t>
            </a:r>
          </a:p>
          <a:p>
            <a:r>
              <a:rPr lang="en-US" altLang="ko-KR" dirty="0" smtClean="0"/>
              <a:t>Var.  = 2.0708</a:t>
            </a:r>
            <a:endParaRPr lang="ko-KR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79512" y="5373780"/>
            <a:ext cx="8640960" cy="1151563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A complex model has a higher variance and a lower bias.</a:t>
            </a:r>
          </a:p>
          <a:p>
            <a:r>
              <a:rPr lang="en-US" altLang="ko-KR" dirty="0" smtClean="0"/>
              <a:t>A simple model has a lower variance and a higher bias.</a:t>
            </a:r>
          </a:p>
          <a:p>
            <a:r>
              <a:rPr lang="en-US" altLang="ko-KR" dirty="0" smtClean="0"/>
              <a:t>Need a balance in the complexity of a ML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2109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Occam’s Razor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2664296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Occam’s Razor</a:t>
            </a:r>
          </a:p>
          <a:p>
            <a:pPr lvl="1"/>
            <a:r>
              <a:rPr lang="en-US" altLang="ko-KR" dirty="0" smtClean="0"/>
              <a:t>Among competing hypotheses, the one which makes the fewest assumption should be selected</a:t>
            </a:r>
          </a:p>
          <a:p>
            <a:r>
              <a:rPr lang="en-US" altLang="ko-KR" dirty="0" smtClean="0"/>
              <a:t>Competing?</a:t>
            </a:r>
          </a:p>
          <a:p>
            <a:pPr lvl="1"/>
            <a:r>
              <a:rPr lang="en-US" altLang="ko-KR" dirty="0" smtClean="0"/>
              <a:t>Relevantly similar error in the prediction</a:t>
            </a:r>
          </a:p>
          <a:p>
            <a:r>
              <a:rPr lang="en-US" altLang="ko-KR" dirty="0" smtClean="0"/>
              <a:t>Fewest assumption</a:t>
            </a:r>
          </a:p>
          <a:p>
            <a:pPr lvl="1"/>
            <a:r>
              <a:rPr lang="en-US" altLang="ko-KR" dirty="0" smtClean="0"/>
              <a:t>Less complex model</a:t>
            </a:r>
          </a:p>
          <a:p>
            <a:r>
              <a:rPr lang="en-US" altLang="ko-KR" dirty="0" smtClean="0"/>
              <a:t>Given the approximately same error, a simple model should be selected</a:t>
            </a:r>
          </a:p>
          <a:p>
            <a:r>
              <a:rPr lang="en-US" altLang="ko-KR" dirty="0" smtClean="0"/>
              <a:t>Reflection of Bias and Variance tradeoff!</a:t>
            </a:r>
          </a:p>
          <a:p>
            <a:pPr lvl="1"/>
            <a:r>
              <a:rPr lang="en-US" altLang="ko-KR" dirty="0" smtClean="0"/>
              <a:t>By the way, is it possible to calculate the bias and the variance in the real world setting?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26-F509-4586-A69C-982B821B15C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Picture 2" descr="http://wp.patheos.com.s3.amazonaws.com/blogs/unequallyyoked/files/2011/11/underfitting-overfit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365104"/>
            <a:ext cx="8563802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958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Cross Validation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600199"/>
                <a:ext cx="8435280" cy="463711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 smtClean="0"/>
                  <a:t>We don’t have the infinite number of samples observed from the target function</a:t>
                </a:r>
              </a:p>
              <a:p>
                <a:r>
                  <a:rPr lang="en-US" altLang="ko-KR" dirty="0" smtClean="0"/>
                  <a:t>We have to mimic the infinite number of sampling</a:t>
                </a:r>
              </a:p>
              <a:p>
                <a:pPr lvl="1"/>
                <a:r>
                  <a:rPr lang="en-US" altLang="ko-KR" dirty="0" smtClean="0"/>
                  <a:t>Where is the number of sampling used in the bias and the variance tradeoff?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altLang="ko-KR" dirty="0"/>
                  <a:t>: the average hypothesis of a given infinite number of Ds</a:t>
                </a:r>
              </a:p>
              <a:p>
                <a:pPr lvl="2"/>
                <a:r>
                  <a:rPr lang="en-US" altLang="ko-KR" dirty="0"/>
                  <a:t>Formally,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[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𝐷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]</m:t>
                    </m:r>
                  </m:oMath>
                </a14:m>
                <a:endParaRPr lang="ko-KR" altLang="en-US" dirty="0"/>
              </a:p>
              <a:p>
                <a:r>
                  <a:rPr lang="en-US" altLang="ko-KR" dirty="0" smtClean="0"/>
                  <a:t>We need to have many datasets from a fixed number of datasets</a:t>
                </a:r>
              </a:p>
              <a:p>
                <a:r>
                  <a:rPr lang="en-US" altLang="ko-KR" dirty="0" smtClean="0"/>
                  <a:t>N-fold cross validation</a:t>
                </a:r>
              </a:p>
              <a:p>
                <a:pPr lvl="1"/>
                <a:r>
                  <a:rPr lang="en-US" altLang="ko-KR" dirty="0" smtClean="0"/>
                  <a:t>We divide a given set of instances into N exclusive subsets.</a:t>
                </a:r>
              </a:p>
              <a:p>
                <a:pPr lvl="1"/>
                <a:r>
                  <a:rPr lang="en-US" altLang="ko-KR" dirty="0" smtClean="0"/>
                  <a:t>We use (N-1) subsets for training</a:t>
                </a:r>
              </a:p>
              <a:p>
                <a:pPr lvl="1"/>
                <a:r>
                  <a:rPr lang="en-US" altLang="ko-KR" dirty="0" smtClean="0"/>
                  <a:t>We use 1 subset for testing</a:t>
                </a:r>
              </a:p>
              <a:p>
                <a:r>
                  <a:rPr lang="en-US" altLang="ko-KR" dirty="0" smtClean="0"/>
                  <a:t>Special case: LOOCV</a:t>
                </a:r>
              </a:p>
              <a:p>
                <a:pPr lvl="1"/>
                <a:r>
                  <a:rPr lang="en-US" altLang="ko-KR" dirty="0" smtClean="0"/>
                  <a:t>Leave One Out Cross Validation</a:t>
                </a:r>
              </a:p>
              <a:p>
                <a:pPr lvl="1"/>
                <a:r>
                  <a:rPr lang="en-US" altLang="ko-KR" dirty="0" smtClean="0"/>
                  <a:t>Extreme case of N-fold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cross validation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600199"/>
                <a:ext cx="8435280" cy="4637113"/>
              </a:xfrm>
              <a:blipFill rotWithShape="0">
                <a:blip r:embed="rId2"/>
                <a:stretch>
                  <a:fillRect t="-19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26-F509-4586-A69C-982B821B15C0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1026" name="Picture 2" descr="http://t0.gstatic.com/images?q=tbn:ANd9GcTnx9dLpolfkF-KiY_eO-WOfuOSX1PY_Ywk7KQ4Xe6dnFxIId2rzc8ytI7yI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318" y="4869160"/>
            <a:ext cx="4826682" cy="201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989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Performance Measure of ML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Is it possible to calculate the bias and the variance?</a:t>
                </a:r>
              </a:p>
              <a:p>
                <a:pPr lvl="1"/>
                <a:r>
                  <a:rPr lang="en-US" altLang="ko-KR" dirty="0" smtClean="0"/>
                  <a:t>We don’t know the target function, f(X)!</a:t>
                </a:r>
              </a:p>
              <a:p>
                <a:pPr lvl="1"/>
                <a:r>
                  <a:rPr lang="en-US" altLang="ko-KR" dirty="0" smtClean="0"/>
                  <a:t>We can’t compute the average hypothesis,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dirty="0" smtClean="0"/>
                  <a:t>!</a:t>
                </a:r>
              </a:p>
              <a:p>
                <a:r>
                  <a:rPr lang="en-US" altLang="ko-KR" dirty="0" smtClean="0"/>
                  <a:t>Therefore, we can’t use the bias and the variance as the performance measures.</a:t>
                </a:r>
              </a:p>
              <a:p>
                <a:r>
                  <a:rPr lang="en-US" altLang="ko-KR" dirty="0" smtClean="0"/>
                  <a:t>Then, what measures to use?</a:t>
                </a:r>
              </a:p>
              <a:p>
                <a:pPr lvl="1"/>
                <a:r>
                  <a:rPr lang="en-US" altLang="ko-KR" dirty="0" smtClean="0"/>
                  <a:t>Accuracy= (TP+TN) / (TP+FP+FN+TN)</a:t>
                </a:r>
              </a:p>
              <a:p>
                <a:pPr lvl="1"/>
                <a:r>
                  <a:rPr lang="en-US" altLang="ko-KR" dirty="0" smtClean="0"/>
                  <a:t>Precision and Recall</a:t>
                </a:r>
              </a:p>
              <a:p>
                <a:pPr lvl="1"/>
                <a:r>
                  <a:rPr lang="en-US" altLang="ko-KR" dirty="0" smtClean="0"/>
                  <a:t>F-Measure</a:t>
                </a:r>
              </a:p>
              <a:p>
                <a:pPr lvl="1"/>
                <a:r>
                  <a:rPr lang="en-US" altLang="ko-KR" dirty="0" smtClean="0"/>
                  <a:t>ROC curve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26-F509-4586-A69C-982B821B15C0}" type="slidenum">
              <a:rPr lang="ko-KR" altLang="en-US" smtClean="0"/>
              <a:t>17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718788"/>
              </p:ext>
            </p:extLst>
          </p:nvPr>
        </p:nvGraphicFramePr>
        <p:xfrm>
          <a:off x="2843808" y="4797152"/>
          <a:ext cx="554461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1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61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61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861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4888">
                <a:tc rowSpan="2" gridSpan="2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Actual Value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488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4888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Estimated Value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Positive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True Positive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False Positive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488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Negative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Negative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True Negative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22615" y="5537890"/>
            <a:ext cx="28803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 smtClean="0"/>
              <a:t>①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100392" y="5537890"/>
            <a:ext cx="28803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/>
              <a:t>②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722615" y="6165304"/>
            <a:ext cx="28803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 smtClean="0"/>
              <a:t>③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100392" y="6165304"/>
            <a:ext cx="28803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/>
              <a:t>④</a:t>
            </a:r>
            <a:endParaRPr lang="ko-KR" altLang="en-US" b="1" dirty="0"/>
          </a:p>
        </p:txBody>
      </p:sp>
      <p:sp>
        <p:nvSpPr>
          <p:cNvPr id="11" name="Rectangle 5"/>
          <p:cNvSpPr/>
          <p:nvPr/>
        </p:nvSpPr>
        <p:spPr>
          <a:xfrm>
            <a:off x="5486400" y="5497732"/>
            <a:ext cx="3262064" cy="7337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6"/>
          <p:cNvSpPr/>
          <p:nvPr/>
        </p:nvSpPr>
        <p:spPr>
          <a:xfrm>
            <a:off x="5562598" y="5465108"/>
            <a:ext cx="1473201" cy="16363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947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Precision and Recall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72208"/>
            <a:ext cx="8435280" cy="492514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Consider the two</a:t>
            </a:r>
            <a:br>
              <a:rPr lang="en-US" altLang="ko-KR" dirty="0" smtClean="0"/>
            </a:br>
            <a:r>
              <a:rPr lang="en-US" altLang="ko-KR" dirty="0" smtClean="0"/>
              <a:t>cases</a:t>
            </a:r>
          </a:p>
          <a:p>
            <a:pPr lvl="1"/>
            <a:r>
              <a:rPr lang="en-US" altLang="ko-KR" dirty="0" smtClean="0"/>
              <a:t>Building a classifier</a:t>
            </a:r>
          </a:p>
          <a:p>
            <a:pPr lvl="2"/>
            <a:r>
              <a:rPr lang="en-US" altLang="ko-KR" dirty="0" smtClean="0"/>
              <a:t>Spam filter</a:t>
            </a:r>
          </a:p>
          <a:p>
            <a:pPr lvl="2"/>
            <a:r>
              <a:rPr lang="en-US" altLang="ko-KR" dirty="0" smtClean="0"/>
              <a:t>CRM</a:t>
            </a:r>
          </a:p>
          <a:p>
            <a:r>
              <a:rPr lang="en-US" altLang="ko-KR" dirty="0" smtClean="0"/>
              <a:t>Goals are slightly different</a:t>
            </a:r>
          </a:p>
          <a:p>
            <a:pPr lvl="1"/>
            <a:r>
              <a:rPr lang="en-US" altLang="ko-KR" dirty="0" smtClean="0"/>
              <a:t>Spam filter: classifying spam</a:t>
            </a:r>
          </a:p>
          <a:p>
            <a:pPr lvl="2"/>
            <a:r>
              <a:rPr lang="en-US" altLang="ko-KR" dirty="0" smtClean="0"/>
              <a:t>Safety is first. You don’t want to throw out valid emails estimated as spams</a:t>
            </a:r>
          </a:p>
          <a:p>
            <a:pPr lvl="2"/>
            <a:r>
              <a:rPr lang="en-US" altLang="ko-KR" dirty="0" smtClean="0"/>
              <a:t>Reducing the FP is the priority</a:t>
            </a:r>
          </a:p>
          <a:p>
            <a:pPr lvl="1"/>
            <a:r>
              <a:rPr lang="en-US" altLang="ko-KR" dirty="0" smtClean="0"/>
              <a:t>CRM: classifying VIP customer</a:t>
            </a:r>
          </a:p>
          <a:p>
            <a:pPr lvl="2"/>
            <a:r>
              <a:rPr lang="en-US" altLang="ko-KR" dirty="0" smtClean="0"/>
              <a:t>Reaching out is first. You don’t want to miss any VIP customers as ordinary ones</a:t>
            </a:r>
          </a:p>
          <a:p>
            <a:pPr lvl="2"/>
            <a:r>
              <a:rPr lang="en-US" altLang="ko-KR" dirty="0" smtClean="0"/>
              <a:t>Reducing the FN is the priority</a:t>
            </a:r>
          </a:p>
          <a:p>
            <a:r>
              <a:rPr lang="en-US" altLang="ko-KR" b="1" dirty="0" smtClean="0">
                <a:solidFill>
                  <a:srgbClr val="92D050"/>
                </a:solidFill>
              </a:rPr>
              <a:t>Precision</a:t>
            </a:r>
            <a:r>
              <a:rPr lang="en-US" altLang="ko-KR" dirty="0" smtClean="0"/>
              <a:t> = TP / (TP+FP)</a:t>
            </a:r>
          </a:p>
          <a:p>
            <a:r>
              <a:rPr lang="en-US" altLang="ko-KR" b="1" dirty="0" smtClean="0">
                <a:solidFill>
                  <a:srgbClr val="7030A0"/>
                </a:solidFill>
              </a:rPr>
              <a:t>Recall</a:t>
            </a:r>
            <a:r>
              <a:rPr lang="en-US" altLang="ko-KR" dirty="0" smtClean="0"/>
              <a:t> = TP / (TP+FN)</a:t>
            </a:r>
          </a:p>
          <a:p>
            <a:r>
              <a:rPr lang="en-US" altLang="ko-KR" dirty="0" smtClean="0"/>
              <a:t>Then, which metrics to use in each case?</a:t>
            </a:r>
          </a:p>
          <a:p>
            <a:pPr lvl="2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26-F509-4586-A69C-982B821B15C0}" type="slidenum">
              <a:rPr lang="ko-KR" altLang="en-US" smtClean="0"/>
              <a:t>18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491880" y="1196752"/>
          <a:ext cx="554461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1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61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61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861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4888">
                <a:tc rowSpan="2" gridSpan="2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Actual Value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488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4888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Estimated Value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Positive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True Positive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False Positive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488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Negative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Negative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True Negative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868144" y="1772816"/>
            <a:ext cx="3528392" cy="936104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5976664" y="1844824"/>
            <a:ext cx="1835696" cy="1728192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403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F-Measure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Precision and recall are popular metrics, but it has problems in the applications</a:t>
            </a:r>
          </a:p>
          <a:p>
            <a:pPr lvl="1"/>
            <a:r>
              <a:rPr lang="en-US" altLang="ko-KR" dirty="0" smtClean="0"/>
              <a:t>The most safest spam filter == always say ‘no spam’</a:t>
            </a:r>
          </a:p>
          <a:p>
            <a:pPr lvl="1"/>
            <a:r>
              <a:rPr lang="en-US" altLang="ko-KR" dirty="0" smtClean="0"/>
              <a:t>The most reaching-out customer filter == always say ‘VIP’</a:t>
            </a:r>
          </a:p>
          <a:p>
            <a:r>
              <a:rPr lang="en-US" altLang="ko-KR" dirty="0" smtClean="0"/>
              <a:t>We need a measure that balances the precision and the recall performance</a:t>
            </a:r>
          </a:p>
          <a:p>
            <a:r>
              <a:rPr lang="en-US" altLang="ko-KR" dirty="0" smtClean="0"/>
              <a:t>F-Measure is the derived metric from the precision and the recall</a:t>
            </a:r>
          </a:p>
          <a:p>
            <a:pPr lvl="1"/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b</a:t>
            </a:r>
            <a:r>
              <a:rPr lang="en-US" altLang="ko-KR" dirty="0" smtClean="0"/>
              <a:t>-Measure = (1+b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) * (Precision * Recall) / (b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*Precision + Recall)</a:t>
            </a:r>
          </a:p>
          <a:p>
            <a:pPr lvl="1"/>
            <a:r>
              <a:rPr lang="en-US" altLang="ko-KR" dirty="0"/>
              <a:t>F</a:t>
            </a:r>
            <a:r>
              <a:rPr lang="en-US" altLang="ko-KR" baseline="-25000" dirty="0"/>
              <a:t>1</a:t>
            </a:r>
            <a:r>
              <a:rPr lang="en-US" altLang="ko-KR" dirty="0"/>
              <a:t>-Measure= </a:t>
            </a:r>
            <a:r>
              <a:rPr lang="en-US" altLang="ko-KR" dirty="0" smtClean="0"/>
              <a:t>2 * </a:t>
            </a:r>
            <a:r>
              <a:rPr lang="en-US" altLang="ko-KR" dirty="0"/>
              <a:t>(Precision * Recall) / </a:t>
            </a:r>
            <a:r>
              <a:rPr lang="en-US" altLang="ko-KR" dirty="0" smtClean="0"/>
              <a:t>(Precision </a:t>
            </a:r>
            <a:r>
              <a:rPr lang="en-US" altLang="ko-KR" dirty="0"/>
              <a:t>+ Recall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F</a:t>
            </a:r>
            <a:r>
              <a:rPr lang="en-US" altLang="ko-KR" baseline="-25000" dirty="0" smtClean="0"/>
              <a:t>0.5</a:t>
            </a:r>
            <a:r>
              <a:rPr lang="en-US" altLang="ko-KR" dirty="0" smtClean="0"/>
              <a:t> and F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 are also used.</a:t>
            </a:r>
          </a:p>
          <a:p>
            <a:pPr lvl="2"/>
            <a:r>
              <a:rPr lang="en-US" altLang="ko-KR" dirty="0" smtClean="0"/>
              <a:t>F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 emphasizes recall</a:t>
            </a:r>
          </a:p>
          <a:p>
            <a:pPr lvl="2"/>
            <a:r>
              <a:rPr lang="en-US" altLang="ko-KR" dirty="0" smtClean="0"/>
              <a:t>F</a:t>
            </a:r>
            <a:r>
              <a:rPr lang="en-US" altLang="ko-KR" baseline="-25000" dirty="0" smtClean="0"/>
              <a:t>0.5</a:t>
            </a:r>
            <a:r>
              <a:rPr lang="en-US" altLang="ko-KR" dirty="0" smtClean="0"/>
              <a:t> emphasizes precision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26-F509-4586-A69C-982B821B15C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83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Weekly Objectives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Understand the concept of bias and variance</a:t>
            </a:r>
          </a:p>
          <a:p>
            <a:pPr lvl="1"/>
            <a:r>
              <a:rPr lang="en-US" altLang="ko-KR" dirty="0" smtClean="0"/>
              <a:t>Know the concept of over-fitting and under-fitting</a:t>
            </a:r>
          </a:p>
          <a:p>
            <a:pPr lvl="1"/>
            <a:r>
              <a:rPr lang="en-US" altLang="ko-KR" dirty="0" smtClean="0"/>
              <a:t>Able to segment two sources, bias and variance, of error</a:t>
            </a:r>
          </a:p>
          <a:p>
            <a:r>
              <a:rPr lang="en-US" altLang="ko-KR" dirty="0" smtClean="0"/>
              <a:t>Understand the bias and variance trade-off</a:t>
            </a:r>
          </a:p>
          <a:p>
            <a:pPr lvl="1"/>
            <a:r>
              <a:rPr lang="en-US" altLang="ko-KR" dirty="0" smtClean="0"/>
              <a:t>Understand the concept of Occam’s razor</a:t>
            </a:r>
          </a:p>
          <a:p>
            <a:pPr lvl="1"/>
            <a:r>
              <a:rPr lang="en-US" altLang="ko-KR" dirty="0" smtClean="0"/>
              <a:t>Able to perform cross-validation</a:t>
            </a:r>
          </a:p>
          <a:p>
            <a:pPr lvl="1"/>
            <a:r>
              <a:rPr lang="en-US" altLang="ko-KR" dirty="0" smtClean="0"/>
              <a:t>Know various performance metrics for supervised machine learning</a:t>
            </a:r>
          </a:p>
          <a:p>
            <a:r>
              <a:rPr lang="en-US" altLang="ko-KR" dirty="0" smtClean="0"/>
              <a:t>Understand the concept of regularization</a:t>
            </a:r>
          </a:p>
          <a:p>
            <a:pPr lvl="1"/>
            <a:r>
              <a:rPr lang="en-US" altLang="ko-KR" dirty="0" smtClean="0"/>
              <a:t>Know how to apply regularization to</a:t>
            </a:r>
          </a:p>
          <a:p>
            <a:pPr lvl="2"/>
            <a:r>
              <a:rPr lang="en-US" altLang="ko-KR" dirty="0" smtClean="0"/>
              <a:t>Linear regression</a:t>
            </a:r>
          </a:p>
          <a:p>
            <a:pPr lvl="2"/>
            <a:r>
              <a:rPr lang="en-US" altLang="ko-KR" dirty="0" smtClean="0"/>
              <a:t>Logistic regression</a:t>
            </a:r>
          </a:p>
          <a:p>
            <a:pPr lvl="2"/>
            <a:r>
              <a:rPr lang="en-US" altLang="ko-KR" dirty="0" smtClean="0"/>
              <a:t>Support vector machine</a:t>
            </a:r>
          </a:p>
          <a:p>
            <a:pPr lvl="1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65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 regularization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71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Concept of Regularization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Disaster in terms of variance</a:t>
            </a:r>
          </a:p>
          <a:p>
            <a:r>
              <a:rPr lang="en-US" altLang="ko-KR" dirty="0" smtClean="0"/>
              <a:t>With regularization</a:t>
            </a:r>
          </a:p>
          <a:p>
            <a:pPr lvl="1"/>
            <a:r>
              <a:rPr lang="en-US" altLang="ko-KR" dirty="0" smtClean="0"/>
              <a:t>We sacrifice the perfect fit</a:t>
            </a:r>
          </a:p>
          <a:p>
            <a:pPr lvl="2"/>
            <a:r>
              <a:rPr lang="en-US" altLang="ko-KR" dirty="0" smtClean="0"/>
              <a:t>Reducing the training accuracy</a:t>
            </a:r>
          </a:p>
          <a:p>
            <a:pPr lvl="1"/>
            <a:r>
              <a:rPr lang="en-US" altLang="ko-KR" dirty="0" smtClean="0"/>
              <a:t>We increase the potential fit in the test</a:t>
            </a:r>
          </a:p>
          <a:p>
            <a:pPr lvl="1"/>
            <a:r>
              <a:rPr lang="en-US" altLang="ko-KR" dirty="0" smtClean="0"/>
              <a:t>Because of the increased model</a:t>
            </a:r>
            <a:br>
              <a:rPr lang="en-US" altLang="ko-KR" dirty="0" smtClean="0"/>
            </a:br>
            <a:r>
              <a:rPr lang="en-US" altLang="ko-KR" dirty="0" smtClean="0"/>
              <a:t>complexity, the bias tends to </a:t>
            </a:r>
            <a:br>
              <a:rPr lang="en-US" altLang="ko-KR" dirty="0" smtClean="0"/>
            </a:br>
            <a:r>
              <a:rPr lang="en-US" altLang="ko-KR" dirty="0" smtClean="0"/>
              <a:t>increase a little bit</a:t>
            </a:r>
          </a:p>
          <a:p>
            <a:pPr lvl="1"/>
            <a:r>
              <a:rPr lang="en-US" altLang="ko-KR" dirty="0" smtClean="0"/>
              <a:t>Eventually, regularization is another</a:t>
            </a:r>
            <a:br>
              <a:rPr lang="en-US" altLang="ko-KR" dirty="0" smtClean="0"/>
            </a:br>
            <a:r>
              <a:rPr lang="en-US" altLang="ko-KR" dirty="0" smtClean="0"/>
              <a:t>constraint for models</a:t>
            </a:r>
          </a:p>
          <a:p>
            <a:pPr lvl="2"/>
            <a:r>
              <a:rPr lang="en-US" altLang="ko-KR" dirty="0" smtClean="0"/>
              <a:t>Existing constraint?</a:t>
            </a:r>
          </a:p>
          <a:p>
            <a:pPr lvl="2"/>
            <a:r>
              <a:rPr lang="en-US" altLang="ko-KR" dirty="0" smtClean="0"/>
              <a:t>Minimizing error from training set</a:t>
            </a:r>
          </a:p>
          <a:p>
            <a:r>
              <a:rPr lang="en-US" altLang="ko-KR" dirty="0" smtClean="0"/>
              <a:t>We add a new term to the MSE</a:t>
            </a:r>
          </a:p>
          <a:p>
            <a:pPr lvl="2"/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26-F509-4586-A69C-982B821B15C0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860" y="2276872"/>
            <a:ext cx="4128460" cy="3096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1263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Formal Definition of Regularization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435280" cy="335374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Regularization is another constraint for the regression</a:t>
            </a:r>
          </a:p>
          <a:p>
            <a:pPr lvl="1"/>
            <a:r>
              <a:rPr lang="en-US" altLang="ko-KR" dirty="0" smtClean="0"/>
              <a:t>The below J(B) is the regularization function to minimize</a:t>
            </a:r>
          </a:p>
          <a:p>
            <a:pPr lvl="1"/>
            <a:r>
              <a:rPr lang="en-US" altLang="ko-KR" dirty="0" smtClean="0"/>
              <a:t>B is the weight of the regression model except the constant term</a:t>
            </a:r>
          </a:p>
          <a:p>
            <a:r>
              <a:rPr lang="en-US" altLang="ko-KR" dirty="0" smtClean="0"/>
              <a:t>There are diverse regularization</a:t>
            </a:r>
          </a:p>
          <a:p>
            <a:pPr lvl="1"/>
            <a:r>
              <a:rPr lang="en-US" altLang="ko-KR" dirty="0" smtClean="0"/>
              <a:t>L1 Regularization == Lasso regularization</a:t>
            </a:r>
          </a:p>
          <a:p>
            <a:pPr lvl="2"/>
            <a:r>
              <a:rPr lang="en-US" altLang="ko-KR" dirty="0" smtClean="0"/>
              <a:t>The first order</a:t>
            </a:r>
          </a:p>
          <a:p>
            <a:pPr lvl="1"/>
            <a:r>
              <a:rPr lang="en-US" altLang="ko-KR" dirty="0" smtClean="0"/>
              <a:t>L2 Regularization == Ridge regularization</a:t>
            </a:r>
          </a:p>
          <a:p>
            <a:pPr lvl="2"/>
            <a:r>
              <a:rPr lang="en-US" altLang="ko-KR" dirty="0" smtClean="0"/>
              <a:t>The second order</a:t>
            </a:r>
          </a:p>
          <a:p>
            <a:pPr lvl="1"/>
            <a:r>
              <a:rPr lang="en-US" altLang="ko-KR" dirty="0" smtClean="0"/>
              <a:t>Depends on the order of the regularization term</a:t>
            </a:r>
          </a:p>
          <a:p>
            <a:pPr lvl="2"/>
            <a:r>
              <a:rPr lang="en-US" altLang="ko-KR" dirty="0" smtClean="0"/>
              <a:t>The order determines the shape of the loss function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26-F509-4586-A69C-982B821B15C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1029" name="Picture 5" descr="http://ars.els-cdn.com/content/image/1-s2.0-S000292971000217X-gr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953943"/>
            <a:ext cx="4810125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131768" y="4797152"/>
                <a:ext cx="3616696" cy="698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𝑤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𝑡𝑟𝑎𝑖𝑛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altLang="ko-KR" sz="14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sz="14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ko-KR" altLang="en-US" sz="1400" b="0" i="1" smtClean="0">
                              <a:latin typeface="Cambria Math"/>
                            </a:rPr>
                            <m:t>𝜆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768" y="4797152"/>
                <a:ext cx="3616696" cy="6983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48064" y="5589240"/>
                <a:ext cx="3523336" cy="698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𝑤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𝑡𝑟𝑎𝑖𝑛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altLang="ko-KR" sz="14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sz="1400" b="0" i="1" smtClean="0">
                          <a:latin typeface="Cambria Math"/>
                        </a:rPr>
                        <m:t>+</m:t>
                      </m:r>
                      <m:r>
                        <a:rPr lang="ko-KR" altLang="en-US" sz="1400" i="1">
                          <a:latin typeface="Cambria Math"/>
                        </a:rPr>
                        <m:t>𝜆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5589240"/>
                <a:ext cx="3523336" cy="69833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011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smtClean="0"/>
              <a:t>Regularization of Linear Regression</a:t>
            </a:r>
            <a:endParaRPr lang="ko-KR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Let’s apply the regularization idea to the linear regression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We can calculate </a:t>
            </a:r>
            <a:r>
              <a:rPr lang="en-US" altLang="ko-KR" i="1" dirty="0" smtClean="0"/>
              <a:t>w</a:t>
            </a:r>
            <a:r>
              <a:rPr lang="en-US" altLang="ko-KR" dirty="0" smtClean="0"/>
              <a:t> in the closed form.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26-F509-4586-A69C-982B821B15C0}" type="slidenum">
              <a:rPr lang="ko-KR" altLang="en-US" smtClean="0"/>
              <a:t>23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27584" y="1988840"/>
                <a:ext cx="4113627" cy="784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𝑤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ko-KR" sz="1600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𝑡𝑟𝑎𝑖𝑛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altLang="ko-KR" sz="16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ko-KR" altLang="en-US" sz="1600" b="0" i="1" smtClean="0">
                              <a:latin typeface="Cambria Math"/>
                            </a:rPr>
                            <m:t>𝜆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altLang="ko-KR" sz="16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988840"/>
                <a:ext cx="4113627" cy="7848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849" y="3362360"/>
                <a:ext cx="5633915" cy="3018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/>
                            </a:rPr>
                            <m:t>𝑑𝑤</m:t>
                          </m:r>
                        </m:den>
                      </m:f>
                      <m:r>
                        <a:rPr lang="en-US" altLang="ko-KR" sz="16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𝑤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altLang="ko-KR" sz="16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/>
                            </a:rPr>
                            <m:t>𝑑𝑤</m:t>
                          </m:r>
                        </m:den>
                      </m:f>
                      <m:r>
                        <a:rPr lang="en-US" altLang="ko-KR" sz="1600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/>
                            </a:rPr>
                            <m:t>𝑤</m:t>
                          </m:r>
                        </m:e>
                      </m:d>
                      <m:r>
                        <a:rPr lang="en-US" altLang="ko-KR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/>
                            </a:rPr>
                            <m:t>𝑑𝑤</m:t>
                          </m:r>
                        </m:den>
                      </m:f>
                      <m:d>
                        <m:d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16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6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𝑡𝑟𝑎𝑖𝑛</m:t>
                                  </m:r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𝑋𝑤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600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ko-KR" altLang="en-US" sz="1600" i="1">
                                  <a:latin typeface="Cambria Math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sz="16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/>
                            </a:rPr>
                            <m:t>𝑑𝑤</m:t>
                          </m:r>
                        </m:den>
                      </m:f>
                      <m:d>
                        <m:d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16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6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𝑡𝑟𝑎𝑖𝑛</m:t>
                                  </m:r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𝑋𝑤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6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𝑡𝑟𝑎𝑖𝑛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𝑋𝑤</m:t>
                              </m:r>
                            </m:e>
                          </m:d>
                          <m:r>
                            <a:rPr lang="en-US" altLang="ko-KR" sz="1600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ko-KR" altLang="en-US" sz="1600" i="1">
                                  <a:latin typeface="Cambria Math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sz="16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1600" b="0" i="1" smtClean="0">
                              <a:latin typeface="Cambria Math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altLang="ko-KR" sz="16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/>
                            </a:rPr>
                            <m:t>𝑑𝑤</m:t>
                          </m:r>
                        </m:den>
                      </m:f>
                      <m:d>
                        <m:d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16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6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sz="1600" b="0" i="1" smtClean="0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𝑡𝑟𝑎𝑖𝑛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1600" i="1">
                              <a:latin typeface="Cambria Math"/>
                            </a:rPr>
                            <m:t>𝑡𝑟𝑎𝑖𝑛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1600" i="1">
                              <a:latin typeface="Cambria Math"/>
                            </a:rPr>
                            <m:t>𝑤</m:t>
                          </m:r>
                          <m:r>
                            <a:rPr lang="en-US" altLang="ko-KR" sz="160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𝑡𝑟𝑎𝑖𝑛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1600" i="1">
                              <a:latin typeface="Cambria Math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1600" i="1">
                              <a:latin typeface="Cambria Math"/>
                            </a:rPr>
                            <m:t>𝑤</m:t>
                          </m:r>
                          <m:r>
                            <a:rPr lang="en-US" altLang="ko-KR" sz="1600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ko-KR" altLang="en-US" sz="1600" i="1">
                                  <a:latin typeface="Cambria Math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sz="16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1600" i="1">
                              <a:latin typeface="Cambria Math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altLang="ko-KR" sz="16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/>
                            </a:rPr>
                            <m:t>𝑑𝑤</m:t>
                          </m:r>
                        </m:den>
                      </m:f>
                      <m:d>
                        <m:d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𝑡𝑟𝑎𝑖𝑛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1600" i="1">
                              <a:latin typeface="Cambria Math"/>
                            </a:rPr>
                            <m:t>𝑡𝑟𝑎𝑖𝑛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1600" i="1">
                              <a:latin typeface="Cambria Math"/>
                            </a:rPr>
                            <m:t>𝑤</m:t>
                          </m:r>
                          <m:r>
                            <a:rPr lang="en-US" altLang="ko-KR" sz="16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𝑡𝑟𝑎𝑖𝑛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16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6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1600" i="1">
                              <a:latin typeface="Cambria Math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1600" i="1">
                              <a:latin typeface="Cambria Math"/>
                            </a:rPr>
                            <m:t>𝑤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ko-KR" altLang="en-US" sz="1600" i="1">
                                  <a:latin typeface="Cambria Math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sz="16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1600" i="1">
                              <a:latin typeface="Cambria Math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altLang="ko-KR" sz="16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16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n-US" altLang="ko-KR" sz="16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ko-KR" sz="16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ko-KR" sz="1600" i="1">
                          <a:latin typeface="Cambria Math"/>
                        </a:rPr>
                        <m:t>𝑡𝑟𝑎𝑖𝑛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n-US" altLang="ko-KR" sz="16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ko-KR" sz="1600" i="1">
                          <a:latin typeface="Cambria Math"/>
                        </a:rPr>
                        <m:t>𝑋𝑤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r>
                        <a:rPr lang="ko-KR" altLang="en-US" sz="1600" i="1">
                          <a:latin typeface="Cambria Math"/>
                        </a:rPr>
                        <m:t>𝜆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𝑤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9" y="3362360"/>
                <a:ext cx="5633915" cy="30189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644764" y="4316903"/>
                <a:ext cx="3387081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n-US" altLang="ko-KR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ko-KR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ko-KR" i="1">
                          <a:latin typeface="Cambria Math"/>
                        </a:rPr>
                        <m:t>𝑡𝑟𝑎𝑖𝑛</m:t>
                      </m:r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n-US" altLang="ko-KR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ko-KR" i="1">
                          <a:latin typeface="Cambria Math"/>
                        </a:rPr>
                        <m:t>𝑋𝑤</m:t>
                      </m:r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r>
                        <a:rPr lang="ko-KR" altLang="en-US" i="1">
                          <a:latin typeface="Cambria Math"/>
                        </a:rPr>
                        <m:t>𝜆</m:t>
                      </m:r>
                      <m:r>
                        <a:rPr lang="en-US" altLang="ko-KR" i="1">
                          <a:latin typeface="Cambria Math"/>
                        </a:rPr>
                        <m:t>𝐼𝑤</m:t>
                      </m:r>
                      <m:r>
                        <a:rPr lang="en-US" altLang="ko-KR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n-US" altLang="ko-KR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ko-KR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ko-KR" i="1">
                          <a:latin typeface="Cambria Math"/>
                        </a:rPr>
                        <m:t>𝑡𝑟𝑎𝑖𝑛</m:t>
                      </m:r>
                      <m:r>
                        <a:rPr lang="en-US" altLang="ko-KR" i="1">
                          <a:latin typeface="Cambria Math"/>
                        </a:rPr>
                        <m:t>+(</m:t>
                      </m:r>
                      <m:sSup>
                        <m:sSup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n-US" altLang="ko-KR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ko-KR" i="1">
                          <a:latin typeface="Cambria Math"/>
                        </a:rPr>
                        <m:t>𝑋</m:t>
                      </m:r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r>
                        <a:rPr lang="ko-KR" altLang="en-US" i="1">
                          <a:latin typeface="Cambria Math"/>
                        </a:rPr>
                        <m:t>𝜆</m:t>
                      </m:r>
                      <m:r>
                        <a:rPr lang="en-US" altLang="ko-KR" i="1">
                          <a:latin typeface="Cambria Math"/>
                        </a:rPr>
                        <m:t>𝐼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  <m:r>
                        <a:rPr lang="en-US" altLang="ko-KR" i="1">
                          <a:latin typeface="Cambria Math"/>
                        </a:rPr>
                        <m:t>𝑤</m:t>
                      </m:r>
                      <m:r>
                        <a:rPr lang="en-US" altLang="ko-KR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/>
                            </a:rPr>
                            <m:t>𝑋</m:t>
                          </m:r>
                          <m:r>
                            <a:rPr lang="en-US" altLang="ko-KR" i="1">
                              <a:latin typeface="Cambria Math"/>
                            </a:rPr>
                            <m:t>+</m:t>
                          </m:r>
                          <m:r>
                            <a:rPr lang="ko-KR" altLang="en-US" i="1">
                              <a:latin typeface="Cambria Math"/>
                            </a:rPr>
                            <m:t>𝜆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𝐼</m:t>
                          </m:r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𝑤</m:t>
                      </m:r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n-US" altLang="ko-KR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ko-KR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ko-KR" i="1">
                          <a:latin typeface="Cambria Math"/>
                        </a:rPr>
                        <m:t>𝑡𝑟𝑎𝑖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altLang="ko-K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𝑤</m:t>
                      </m:r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ko-KR" altLang="en-US" i="1">
                                  <a:latin typeface="Cambria Math"/>
                                </a:rPr>
                                <m:t>𝜆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n-US" altLang="ko-KR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ko-KR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ko-KR" i="1">
                          <a:latin typeface="Cambria Math"/>
                        </a:rPr>
                        <m:t>𝑡𝑟𝑎𝑖𝑛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764" y="4316903"/>
                <a:ext cx="3387081" cy="120032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3369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smtClean="0"/>
              <a:t>Effect of Regularization</a:t>
            </a:r>
            <a:endParaRPr lang="ko-KR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01208"/>
                <a:ext cx="8435280" cy="1224136"/>
              </a:xfrm>
            </p:spPr>
            <p:txBody>
              <a:bodyPr/>
              <a:lstStyle/>
              <a:p>
                <a:r>
                  <a:rPr lang="en-US" altLang="ko-KR" dirty="0" smtClean="0"/>
                  <a:t>When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𝜆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= 1</a:t>
                </a:r>
              </a:p>
              <a:p>
                <a:pPr lvl="1"/>
                <a:r>
                  <a:rPr lang="en-US" altLang="ko-KR" dirty="0" smtClean="0"/>
                  <a:t>The bias increases a little bit</a:t>
                </a:r>
              </a:p>
              <a:p>
                <a:pPr lvl="1"/>
                <a:r>
                  <a:rPr lang="en-US" altLang="ko-KR" dirty="0" smtClean="0"/>
                  <a:t>The variance reduces significantly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01208"/>
                <a:ext cx="8435280" cy="1224136"/>
              </a:xfrm>
              <a:blipFill rotWithShape="0">
                <a:blip r:embed="rId2"/>
                <a:stretch>
                  <a:fillRect t="-3500"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26-F509-4586-A69C-982B821B15C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764" y="1196752"/>
            <a:ext cx="4657732" cy="3493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02911"/>
            <a:ext cx="4662444" cy="3496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946845" y="4486473"/>
            <a:ext cx="1521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Bias = 0.4372</a:t>
            </a:r>
          </a:p>
          <a:p>
            <a:r>
              <a:rPr lang="en-US" altLang="ko-KR" dirty="0" smtClean="0"/>
              <a:t>Var.  = 0.1167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49949" y="4486474"/>
            <a:ext cx="1521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Bias = 0.3092</a:t>
            </a:r>
          </a:p>
          <a:p>
            <a:r>
              <a:rPr lang="en-US" altLang="ko-KR" dirty="0" smtClean="0"/>
              <a:t>Var.  = 2.0708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907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smtClean="0"/>
              <a:t>Optimizing the Regularization</a:t>
            </a:r>
            <a:endParaRPr lang="ko-KR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509120"/>
                <a:ext cx="8435280" cy="201622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 smtClean="0"/>
                  <a:t>We need to optimize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𝜆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Too low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𝜆</m:t>
                    </m:r>
                    <m:r>
                      <a:rPr lang="ko-KR" alt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 smtClean="0"/>
                  <a:t>: Too high variance</a:t>
                </a:r>
              </a:p>
              <a:p>
                <a:pPr lvl="2"/>
                <a:r>
                  <a:rPr lang="en-US" altLang="ko-KR" dirty="0" smtClean="0"/>
                  <a:t>Works like an </a:t>
                </a:r>
                <a:r>
                  <a:rPr lang="en-US" altLang="ko-KR" dirty="0" err="1" smtClean="0"/>
                  <a:t>unregularized</a:t>
                </a:r>
                <a:r>
                  <a:rPr lang="en-US" altLang="ko-KR" dirty="0" smtClean="0"/>
                  <a:t> model</a:t>
                </a:r>
              </a:p>
              <a:p>
                <a:pPr lvl="1"/>
                <a:r>
                  <a:rPr lang="en-US" altLang="ko-KR" dirty="0" smtClean="0"/>
                  <a:t>Too high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𝜆</m:t>
                    </m:r>
                    <m:r>
                      <a:rPr lang="ko-KR" alt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/>
                  <a:t>: Too </a:t>
                </a:r>
                <a:r>
                  <a:rPr lang="en-US" altLang="ko-KR" dirty="0" smtClean="0"/>
                  <a:t>low </a:t>
                </a:r>
                <a:r>
                  <a:rPr lang="en-US" altLang="ko-KR" dirty="0"/>
                  <a:t>variance</a:t>
                </a:r>
              </a:p>
              <a:p>
                <a:pPr lvl="2"/>
                <a:r>
                  <a:rPr lang="en-US" altLang="ko-KR" dirty="0"/>
                  <a:t>Works like </a:t>
                </a:r>
                <a:r>
                  <a:rPr lang="en-US" altLang="ko-KR" dirty="0" smtClean="0"/>
                  <a:t>a less complex model</a:t>
                </a:r>
              </a:p>
              <a:p>
                <a:pPr lvl="2"/>
                <a:r>
                  <a:rPr lang="en-US" altLang="ko-KR" dirty="0" smtClean="0"/>
                  <a:t>Converting the first-order model into the constant model</a:t>
                </a:r>
              </a:p>
              <a:p>
                <a:r>
                  <a:rPr lang="en-US" altLang="ko-KR" dirty="0" smtClean="0"/>
                  <a:t>How to optimize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𝜆</m:t>
                    </m:r>
                  </m:oMath>
                </a14:m>
                <a:r>
                  <a:rPr lang="en-US" altLang="ko-KR" dirty="0" smtClean="0"/>
                  <a:t>?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509120"/>
                <a:ext cx="8435280" cy="2016224"/>
              </a:xfrm>
              <a:blipFill rotWithShape="0">
                <a:blip r:embed="rId2"/>
                <a:stretch>
                  <a:fillRect t="-4848"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26-F509-4586-A69C-982B821B15C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881" y="1340768"/>
            <a:ext cx="3439319" cy="2579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355976" y="3920257"/>
                <a:ext cx="66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𝜆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:r>
                  <a:rPr lang="en-US" altLang="ko-KR" dirty="0" smtClean="0"/>
                  <a:t>1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3920257"/>
                <a:ext cx="667940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9836" r="-6422" b="-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538" y="1340768"/>
            <a:ext cx="3439319" cy="2579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383780" y="3933056"/>
                <a:ext cx="66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𝜆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:r>
                  <a:rPr lang="en-US" altLang="ko-KR" dirty="0" smtClean="0"/>
                  <a:t>0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780" y="3933056"/>
                <a:ext cx="667940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9836" r="-5455" b="-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3" y="1340767"/>
            <a:ext cx="3439319" cy="2579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253832" y="3933056"/>
                <a:ext cx="924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𝜆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:r>
                  <a:rPr lang="en-US" altLang="ko-KR" dirty="0" smtClean="0"/>
                  <a:t>100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832" y="3933056"/>
                <a:ext cx="924420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9836" r="-3947" b="-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06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smtClean="0"/>
              <a:t>Regularization of Logistic Regression</a:t>
            </a:r>
            <a:endParaRPr lang="ko-KR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1756792"/>
          </a:xfrm>
        </p:spPr>
        <p:txBody>
          <a:bodyPr/>
          <a:lstStyle/>
          <a:p>
            <a:r>
              <a:rPr lang="en-US" altLang="ko-KR" dirty="0" smtClean="0"/>
              <a:t>Regularization is applicable to other models</a:t>
            </a:r>
          </a:p>
          <a:p>
            <a:pPr lvl="1"/>
            <a:r>
              <a:rPr lang="en-US" altLang="ko-KR" dirty="0" smtClean="0"/>
              <a:t>Such as logistic regression</a:t>
            </a:r>
          </a:p>
          <a:p>
            <a:r>
              <a:rPr lang="en-US" altLang="ko-KR" dirty="0" smtClean="0"/>
              <a:t>You can search for the closed form and the approximate form of finding </a:t>
            </a:r>
            <a:r>
              <a:rPr lang="el-GR" altLang="ko-KR" dirty="0" smtClean="0"/>
              <a:t>θ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26-F509-4586-A69C-982B821B15C0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402866"/>
            <a:ext cx="4869426" cy="839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529503"/>
            <a:ext cx="3862879" cy="1608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684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Regularization and SVM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77272"/>
            <a:ext cx="8435280" cy="648072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Support vector is a special case of regularization with the hinge loss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26-F509-4586-A69C-982B821B15C0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5122" name="Picture 2" descr="f = \text{arg}\min_{f\in\mathcal{H}}\left\{\frac{1}{n}\sum_{i=1}^n V(y_i,f(x_i))+\lambda||f||^2_\mathcal{H}\right\}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628800"/>
            <a:ext cx="4752529" cy="783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inge and misclassification loss func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2618692"/>
            <a:ext cx="4325028" cy="324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 V(y_i,f(x_i)) = (1-yf(x))_+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380" y="2708920"/>
            <a:ext cx="3195784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(s)_+ = max(s,0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212976"/>
            <a:ext cx="1933929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f = \text{arg}\min_{f\in\mathcal{H}}\left\{\frac{1}{n}\sum_{i=1}^n  (1-yf(x))_+ +\lambda||f||^2_\mathcal{H}\right\}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621" y="3641551"/>
            <a:ext cx="3713955" cy="59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f = \text{arg}\min_{f\in\mathcal{H}}\left\{C\sum_{i=1}^n  (1-yf(x))_+ +\frac{1}{2}||f||^2_\mathcal{H}\right\} 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620" y="4589401"/>
            <a:ext cx="3713955" cy="59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C = \frac{1}{2\lambda n}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621" y="5309481"/>
            <a:ext cx="785532" cy="42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093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Acknowledgement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This </a:t>
            </a:r>
            <a:r>
              <a:rPr lang="en-US" altLang="ko-KR" dirty="0" err="1" smtClean="0"/>
              <a:t>slideset</a:t>
            </a:r>
            <a:r>
              <a:rPr lang="en-US" altLang="ko-KR" dirty="0" smtClean="0"/>
              <a:t> is greatly influenced</a:t>
            </a:r>
          </a:p>
          <a:p>
            <a:pPr lvl="1"/>
            <a:r>
              <a:rPr lang="en-US" altLang="ko-KR" dirty="0" smtClean="0"/>
              <a:t>By </a:t>
            </a:r>
            <a:r>
              <a:rPr lang="en-US" altLang="ko-KR" dirty="0"/>
              <a:t>Prof. </a:t>
            </a:r>
            <a:r>
              <a:rPr lang="en-US" altLang="ko-KR" dirty="0" smtClean="0"/>
              <a:t>Eric Xing </a:t>
            </a:r>
            <a:r>
              <a:rPr lang="en-US" altLang="ko-KR" dirty="0"/>
              <a:t>at </a:t>
            </a:r>
            <a:r>
              <a:rPr lang="en-US" altLang="ko-KR" dirty="0" smtClean="0"/>
              <a:t>CMU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71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Concept of bias and variance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452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Up To This Point…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Now, you are supposed to have some knowledge in classifications</a:t>
            </a:r>
          </a:p>
          <a:p>
            <a:pPr lvl="1"/>
            <a:r>
              <a:rPr lang="en-US" altLang="ko-KR" dirty="0" smtClean="0"/>
              <a:t>Naïve Bayes</a:t>
            </a:r>
          </a:p>
          <a:p>
            <a:pPr lvl="1"/>
            <a:r>
              <a:rPr lang="en-US" altLang="ko-KR" dirty="0" smtClean="0"/>
              <a:t>Logistic Regression</a:t>
            </a:r>
          </a:p>
          <a:p>
            <a:pPr lvl="1"/>
            <a:r>
              <a:rPr lang="en-US" altLang="ko-KR" dirty="0" smtClean="0"/>
              <a:t>Support Vector Machine</a:t>
            </a:r>
          </a:p>
          <a:p>
            <a:r>
              <a:rPr lang="en-US" altLang="ko-KR" dirty="0" smtClean="0"/>
              <a:t>SVM is still a commonly used machine learning algorithm for classifications</a:t>
            </a:r>
          </a:p>
          <a:p>
            <a:endParaRPr lang="en-US" altLang="ko-KR" dirty="0"/>
          </a:p>
          <a:p>
            <a:r>
              <a:rPr lang="en-US" altLang="ko-KR" dirty="0" smtClean="0"/>
              <a:t>Functioning is </a:t>
            </a:r>
            <a:r>
              <a:rPr lang="en-US" altLang="ko-KR" b="1" i="1" dirty="0" smtClean="0"/>
              <a:t>kind of</a:t>
            </a:r>
            <a:r>
              <a:rPr lang="en-US" altLang="ko-KR" dirty="0" smtClean="0"/>
              <a:t> done</a:t>
            </a:r>
          </a:p>
          <a:p>
            <a:r>
              <a:rPr lang="en-US" altLang="ko-KR" dirty="0" smtClean="0"/>
              <a:t>Efficiency and accuracy now becomes a problem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26-F509-4586-A69C-982B821B15C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218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Better Machine Learning Approach?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Accurate prediction result</a:t>
            </a:r>
          </a:p>
          <a:p>
            <a:pPr lvl="1"/>
            <a:r>
              <a:rPr lang="en-US" altLang="ko-KR" dirty="0" smtClean="0"/>
              <a:t>Ex) with this NB classifier, I can filter spams with 95% accuracy!</a:t>
            </a:r>
          </a:p>
          <a:p>
            <a:r>
              <a:rPr lang="en-US" altLang="ko-KR" dirty="0" smtClean="0"/>
              <a:t>Is this a right claim?</a:t>
            </a:r>
          </a:p>
          <a:p>
            <a:pPr lvl="1"/>
            <a:r>
              <a:rPr lang="en-US" altLang="ko-KR" dirty="0" smtClean="0"/>
              <a:t>The validity of accuracy</a:t>
            </a:r>
          </a:p>
          <a:p>
            <a:pPr lvl="2"/>
            <a:r>
              <a:rPr lang="en-US" altLang="ko-KR" dirty="0" smtClean="0"/>
              <a:t>No clear definition</a:t>
            </a:r>
          </a:p>
          <a:p>
            <a:pPr lvl="2"/>
            <a:r>
              <a:rPr lang="en-US" altLang="ko-KR" dirty="0" smtClean="0"/>
              <a:t>Why not use other performance metrics? Such as Precision/Recall, F-Measure</a:t>
            </a:r>
          </a:p>
          <a:p>
            <a:pPr lvl="1"/>
            <a:r>
              <a:rPr lang="en-US" altLang="ko-KR" dirty="0" smtClean="0"/>
              <a:t>The validity of dataset</a:t>
            </a:r>
          </a:p>
          <a:p>
            <a:pPr lvl="2"/>
            <a:r>
              <a:rPr lang="en-US" altLang="ko-KR" dirty="0" smtClean="0"/>
              <a:t>Spams??</a:t>
            </a:r>
          </a:p>
          <a:p>
            <a:pPr lvl="2"/>
            <a:r>
              <a:rPr lang="en-US" altLang="ko-KR" dirty="0" smtClean="0"/>
              <a:t>How many spams?</a:t>
            </a:r>
          </a:p>
          <a:p>
            <a:pPr lvl="2"/>
            <a:r>
              <a:rPr lang="en-US" altLang="ko-KR" dirty="0" smtClean="0"/>
              <a:t>Where did you gathered?</a:t>
            </a:r>
          </a:p>
          <a:p>
            <a:pPr lvl="2"/>
            <a:r>
              <a:rPr lang="en-US" altLang="ko-KR" dirty="0" smtClean="0"/>
              <a:t>Big variance in the spams?</a:t>
            </a:r>
          </a:p>
          <a:p>
            <a:pPr lvl="2"/>
            <a:r>
              <a:rPr lang="en-US" altLang="ko-KR" dirty="0" smtClean="0"/>
              <a:t>Is the spam mail evolving?</a:t>
            </a:r>
          </a:p>
          <a:p>
            <a:pPr lvl="3"/>
            <a:r>
              <a:rPr lang="en-US" altLang="ko-KR" dirty="0" smtClean="0"/>
              <a:t>From Nigerian prince scheme to something else?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26-F509-4586-A69C-982B821B15C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627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Training and Testing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78896" cy="4925144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Training</a:t>
            </a:r>
          </a:p>
          <a:p>
            <a:pPr lvl="1"/>
            <a:r>
              <a:rPr lang="en-US" altLang="ko-KR" dirty="0" smtClean="0"/>
              <a:t>Parameter inference procedure</a:t>
            </a:r>
          </a:p>
          <a:p>
            <a:pPr lvl="1"/>
            <a:r>
              <a:rPr lang="en-US" altLang="ko-KR" dirty="0" smtClean="0"/>
              <a:t>Prior knowledge, past experience</a:t>
            </a:r>
          </a:p>
          <a:p>
            <a:pPr lvl="1"/>
            <a:r>
              <a:rPr lang="en-US" altLang="ko-KR" dirty="0" smtClean="0"/>
              <a:t>There is no guarantee that this will work in the future</a:t>
            </a:r>
          </a:p>
          <a:p>
            <a:pPr lvl="2"/>
            <a:r>
              <a:rPr lang="en-US" altLang="ko-KR" dirty="0" smtClean="0"/>
              <a:t>ML’s Achilles gun is the stable/static distribution of learning targets.</a:t>
            </a:r>
          </a:p>
          <a:p>
            <a:pPr lvl="1"/>
            <a:r>
              <a:rPr lang="en-US" altLang="ko-KR" dirty="0" smtClean="0"/>
              <a:t>Why ML does not work in the future?</a:t>
            </a:r>
          </a:p>
          <a:p>
            <a:pPr lvl="2"/>
            <a:r>
              <a:rPr lang="en-US" altLang="ko-KR" dirty="0" smtClean="0"/>
              <a:t>The domain changes, or the current domain does not show enough variance</a:t>
            </a:r>
          </a:p>
          <a:p>
            <a:pPr lvl="2"/>
            <a:r>
              <a:rPr lang="en-US" altLang="ko-KR" dirty="0" smtClean="0"/>
              <a:t>The ML algorithms inherently have problems</a:t>
            </a:r>
          </a:p>
          <a:p>
            <a:r>
              <a:rPr lang="en-US" altLang="ko-KR" dirty="0" smtClean="0"/>
              <a:t>Testing</a:t>
            </a:r>
          </a:p>
          <a:p>
            <a:pPr lvl="1"/>
            <a:r>
              <a:rPr lang="en-US" altLang="ko-KR" dirty="0" smtClean="0"/>
              <a:t>Testing the learned ML algorithms/the inferred parameters</a:t>
            </a:r>
          </a:p>
          <a:p>
            <a:pPr lvl="1"/>
            <a:r>
              <a:rPr lang="en-US" altLang="ko-KR" dirty="0" smtClean="0"/>
              <a:t>New dataset that is unrelated to the training process</a:t>
            </a:r>
          </a:p>
          <a:p>
            <a:pPr lvl="1"/>
            <a:r>
              <a:rPr lang="en-US" altLang="ko-KR" dirty="0" smtClean="0"/>
              <a:t>Imitating the future instances</a:t>
            </a:r>
          </a:p>
          <a:p>
            <a:pPr lvl="2"/>
            <a:r>
              <a:rPr lang="en-US" altLang="ko-KR" dirty="0" smtClean="0"/>
              <a:t>By setting aside a subset of observations</a:t>
            </a:r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26-F509-4586-A69C-982B821B15C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2050" name="Picture 2" descr="http://ars.els-cdn.com/content/image/1-s2.0-S0016508508012043-gr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1412776"/>
            <a:ext cx="3533775" cy="486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340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Over-Fitting and Under-Fitting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2476872"/>
          </a:xfrm>
        </p:spPr>
        <p:txBody>
          <a:bodyPr/>
          <a:lstStyle/>
          <a:p>
            <a:r>
              <a:rPr lang="en-US" altLang="ko-KR" dirty="0" smtClean="0"/>
              <a:t>Imaging this scenario</a:t>
            </a:r>
          </a:p>
          <a:p>
            <a:pPr lvl="1"/>
            <a:r>
              <a:rPr lang="en-US" altLang="ko-KR" dirty="0" smtClean="0"/>
              <a:t>You are given N points to train a ML algorithm</a:t>
            </a:r>
          </a:p>
          <a:p>
            <a:pPr lvl="1"/>
            <a:r>
              <a:rPr lang="en-US" altLang="ko-KR" dirty="0" smtClean="0"/>
              <a:t>You are going to learn a simple polynomial regression function</a:t>
            </a:r>
          </a:p>
          <a:p>
            <a:pPr lvl="2"/>
            <a:r>
              <a:rPr lang="en-US" altLang="ko-KR" dirty="0" smtClean="0"/>
              <a:t>Y=F(x)</a:t>
            </a:r>
          </a:p>
          <a:p>
            <a:pPr lvl="2"/>
            <a:r>
              <a:rPr lang="en-US" altLang="ko-KR" dirty="0" smtClean="0"/>
              <a:t>The degree of F is undetermined. Can be linear or non-linear</a:t>
            </a:r>
          </a:p>
          <a:p>
            <a:r>
              <a:rPr lang="en-US" altLang="ko-KR" dirty="0" smtClean="0"/>
              <a:t>Considering the three </a:t>
            </a:r>
            <a:r>
              <a:rPr lang="en-US" altLang="ko-KR" dirty="0" err="1" smtClean="0"/>
              <a:t>Fs</a:t>
            </a:r>
            <a:r>
              <a:rPr lang="en-US" altLang="ko-KR" dirty="0" smtClean="0"/>
              <a:t> in the below, which looks better?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26-F509-4586-A69C-982B821B15C0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026" name="Picture 2" descr="http://wp.patheos.com.s3.amazonaws.com/blogs/unequallyyoked/files/2011/11/underfitting-overfit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269675"/>
            <a:ext cx="8563802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937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Tuning Model Complexity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262088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One degree, two degree, and N degree trained functions</a:t>
            </a:r>
          </a:p>
          <a:p>
            <a:pPr lvl="1"/>
            <a:r>
              <a:rPr lang="en-US" altLang="ko-KR" dirty="0" smtClean="0"/>
              <a:t>As the degree increases, the model becomes complex</a:t>
            </a:r>
          </a:p>
          <a:p>
            <a:pPr lvl="1"/>
            <a:r>
              <a:rPr lang="en-US" altLang="ko-KR" dirty="0" smtClean="0"/>
              <a:t>Is complex model better?</a:t>
            </a:r>
          </a:p>
          <a:p>
            <a:r>
              <a:rPr lang="en-US" altLang="ko-KR" dirty="0" smtClean="0"/>
              <a:t>Then, where do we stop in developing a complex model?</a:t>
            </a:r>
          </a:p>
          <a:p>
            <a:pPr lvl="1"/>
            <a:r>
              <a:rPr lang="en-US" altLang="ko-KR" dirty="0" smtClean="0"/>
              <a:t>Is there any measure to calculate the complexity and the generality?</a:t>
            </a:r>
          </a:p>
          <a:p>
            <a:r>
              <a:rPr lang="en-US" altLang="ko-KR" dirty="0" smtClean="0"/>
              <a:t>There is a trade-off between the complexity of a model and the generality of a dataset.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26-F509-4586-A69C-982B821B15C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Picture 2" descr="http://wp.patheos.com.s3.amazonaws.com/blogs/unequallyyoked/files/2011/11/underfitting-overfit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365104"/>
            <a:ext cx="8563802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489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Sources of Error in ML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 smtClean="0"/>
                  <a:t>Source of error is in two-folds</a:t>
                </a:r>
              </a:p>
              <a:p>
                <a:pPr lvl="1"/>
                <a:r>
                  <a:rPr lang="en-US" altLang="ko-KR" dirty="0" smtClean="0"/>
                  <a:t>Approximation and generalization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𝑜𝑢𝑡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𝑖𝑛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is the estimation error, considering a regression case, of a trained ML algorithm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is the error from approximation by the learning algorithms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is the error caused by the variance of the observations</a:t>
                </a:r>
              </a:p>
              <a:p>
                <a:r>
                  <a:rPr lang="en-US" altLang="ko-KR" dirty="0" smtClean="0"/>
                  <a:t>Here, we define a few more symbols</a:t>
                </a:r>
              </a:p>
              <a:p>
                <a:pPr lvl="1"/>
                <a:r>
                  <a:rPr lang="en-US" altLang="ko-KR" dirty="0" smtClean="0"/>
                  <a:t>f: the target function to learn</a:t>
                </a:r>
              </a:p>
              <a:p>
                <a:pPr lvl="1"/>
                <a:r>
                  <a:rPr lang="en-US" altLang="ko-KR" dirty="0" smtClean="0"/>
                  <a:t>g: the learning function of ML</a:t>
                </a:r>
              </a:p>
              <a:p>
                <a:pPr lvl="1"/>
                <a:r>
                  <a:rPr lang="en-US" altLang="ko-KR" dirty="0" smtClean="0"/>
                  <a:t>g</a:t>
                </a:r>
                <a:r>
                  <a:rPr lang="en-US" altLang="ko-KR" baseline="30000" dirty="0" smtClean="0"/>
                  <a:t>(D)</a:t>
                </a:r>
                <a:r>
                  <a:rPr lang="en-US" altLang="ko-KR" dirty="0" smtClean="0"/>
                  <a:t>: the learned function by using a dataset, D, or an instance of  hypothesis</a:t>
                </a:r>
              </a:p>
              <a:p>
                <a:pPr lvl="1"/>
                <a:r>
                  <a:rPr lang="en-US" altLang="ko-KR" dirty="0" smtClean="0"/>
                  <a:t>D: an available dataset drawn from the real world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altLang="ko-KR" dirty="0" smtClean="0"/>
                  <a:t>: the average hypothesis of a given infinite number of Ds</a:t>
                </a:r>
              </a:p>
              <a:p>
                <a:pPr lvl="2"/>
                <a:r>
                  <a:rPr lang="en-US" altLang="ko-KR" dirty="0" smtClean="0"/>
                  <a:t>Formally,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[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𝐷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]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363" r="-3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26-F509-4586-A69C-982B821B15C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816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발표 템플릿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ustom 2">
      <a:majorFont>
        <a:latin typeface="Times New Roman"/>
        <a:ea typeface="HY헤드라인M"/>
        <a:cs typeface=""/>
      </a:majorFont>
      <a:minorFont>
        <a:latin typeface="Cambria"/>
        <a:ea typeface="굴림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</Template>
  <TotalTime>12392</TotalTime>
  <Words>2360</Words>
  <Application>Microsoft Office PowerPoint</Application>
  <PresentationFormat>화면 슬라이드 쇼(4:3)</PresentationFormat>
  <Paragraphs>315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발표 템플릿</vt:lpstr>
      <vt:lpstr>Training/Testing and Regularization</vt:lpstr>
      <vt:lpstr>Weekly Objectives</vt:lpstr>
      <vt:lpstr>Concept of bias and variance</vt:lpstr>
      <vt:lpstr>Up To This Point…</vt:lpstr>
      <vt:lpstr>Better Machine Learning Approach?</vt:lpstr>
      <vt:lpstr>Training and Testing</vt:lpstr>
      <vt:lpstr>Over-Fitting and Under-Fitting</vt:lpstr>
      <vt:lpstr>Tuning Model Complexity</vt:lpstr>
      <vt:lpstr>Sources of Error in ML</vt:lpstr>
      <vt:lpstr>Bias and Variance</vt:lpstr>
      <vt:lpstr>Bias and Variance Dilemma</vt:lpstr>
      <vt:lpstr>Performance Measurement</vt:lpstr>
      <vt:lpstr>Empirical Bias and Variance Trade-off</vt:lpstr>
      <vt:lpstr>Bias and Variance of Two Hypotheses</vt:lpstr>
      <vt:lpstr>Occam’s Razor</vt:lpstr>
      <vt:lpstr>Cross Validation</vt:lpstr>
      <vt:lpstr>Performance Measure of ML</vt:lpstr>
      <vt:lpstr>Precision and Recall</vt:lpstr>
      <vt:lpstr>F-Measure</vt:lpstr>
      <vt:lpstr>Model regularization</vt:lpstr>
      <vt:lpstr>Concept of Regularization</vt:lpstr>
      <vt:lpstr>Formal Definition of Regularization</vt:lpstr>
      <vt:lpstr>Regularization of Linear Regression</vt:lpstr>
      <vt:lpstr>Effect of Regularization</vt:lpstr>
      <vt:lpstr>Optimizing the Regularization</vt:lpstr>
      <vt:lpstr>Regularization of Logistic Regression</vt:lpstr>
      <vt:lpstr>Regularization and SVM</vt:lpstr>
      <vt:lpstr>Acknowledgement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Il-Chul Moon</dc:creator>
  <cp:lastModifiedBy>Gyeong Jo Hwang</cp:lastModifiedBy>
  <cp:revision>695</cp:revision>
  <dcterms:created xsi:type="dcterms:W3CDTF">2012-08-30T19:51:26Z</dcterms:created>
  <dcterms:modified xsi:type="dcterms:W3CDTF">2017-02-26T14:30:08Z</dcterms:modified>
</cp:coreProperties>
</file>