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79" r:id="rId4"/>
    <p:sldId id="353" r:id="rId5"/>
    <p:sldId id="355" r:id="rId6"/>
    <p:sldId id="354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7" r:id="rId18"/>
    <p:sldId id="366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9" r:id="rId28"/>
    <p:sldId id="382" r:id="rId29"/>
    <p:sldId id="380" r:id="rId30"/>
    <p:sldId id="383" r:id="rId31"/>
    <p:sldId id="381" r:id="rId32"/>
    <p:sldId id="260" r:id="rId33"/>
    <p:sldId id="315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>
      <p:cViewPr varScale="1">
        <p:scale>
          <a:sx n="129" d="100"/>
          <a:sy n="129" d="100"/>
        </p:scale>
        <p:origin x="79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ABFBA-A0AF-4E40-B3B0-B615DE51BA89}" type="datetimeFigureOut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70BFB-87AD-4B22-A06C-1EC0287FB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2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70BFB-87AD-4B22-A06C-1EC0287FB5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63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9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5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2058457-BA83-4B56-AD10-C4A32EB12822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A8E7-BAAF-4F39-9509-CC8794697851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70E37BA-E9EB-4CEC-8C27-67FFA0617565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5B6695A-DEB2-45E0-97F8-E7841B0A96B3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2904671-38DD-4400-B8AB-466031B57961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E696860-7DE1-47A4-B9EA-362B72A3A2E5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104DABF-073A-4497-B3EB-DC57327BECBE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D5FA0B-7A97-4C7A-866E-285BB0B0D42D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EDFBF22-CDC3-494B-BE25-F9A561B19E81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B480EC7-394D-4391-A7D4-32AD20A7B9D9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C6C2368-95ED-4DBA-AE3E-A051ED107845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1E3EE66-958C-4490-BAEE-66BB75AF7473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13.png"/><Relationship Id="rId2" Type="http://schemas.openxmlformats.org/officeDocument/2006/relationships/image" Target="../media/image7.emf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6.emf"/><Relationship Id="rId7" Type="http://schemas.openxmlformats.org/officeDocument/2006/relationships/image" Target="../media/image85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Support Vector Machine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Il-Chul Moon</a:t>
            </a:r>
            <a:br>
              <a:rPr lang="en-US" altLang="ko-KR" dirty="0" smtClean="0"/>
            </a:br>
            <a:r>
              <a:rPr lang="en-US" altLang="ko-KR" dirty="0" smtClean="0"/>
              <a:t>Dept. of Industrial and Systems Engineering</a:t>
            </a:r>
            <a:br>
              <a:rPr lang="en-US" altLang="ko-KR" dirty="0" smtClean="0"/>
            </a:br>
            <a:r>
              <a:rPr lang="en-US" altLang="ko-KR" dirty="0" smtClean="0"/>
              <a:t>KAIST</a:t>
            </a:r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icmoon@kaist.ac.kr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9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43" y="2996952"/>
            <a:ext cx="5192388" cy="38954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644" y="-121651"/>
            <a:ext cx="4529681" cy="3398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1138138"/>
          </a:xfrm>
        </p:spPr>
        <p:txBody>
          <a:bodyPr/>
          <a:lstStyle/>
          <a:p>
            <a:r>
              <a:rPr lang="en-US" altLang="ko-KR" sz="3600" dirty="0" smtClean="0"/>
              <a:t>Support Vector Machine with Hard Margin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682752" cy="492514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ko-KR" dirty="0" smtClean="0"/>
                  <a:t>Support Vector Machine (SVM) </a:t>
                </a:r>
              </a:p>
              <a:p>
                <a:pPr lvl="1"/>
                <a:r>
                  <a:rPr lang="en-US" altLang="ko-KR" dirty="0" smtClean="0"/>
                  <a:t>Constructs a set of </a:t>
                </a:r>
                <a:r>
                  <a:rPr lang="en-US" altLang="ko-KR" dirty="0" err="1" smtClean="0"/>
                  <a:t>hyperplanes</a:t>
                </a:r>
                <a:r>
                  <a:rPr lang="en-US" altLang="ko-KR" dirty="0" smtClean="0"/>
                  <a:t> to have the largest distance to the nearest training data point of any class.</a:t>
                </a:r>
              </a:p>
              <a:p>
                <a:r>
                  <a:rPr lang="en-US" altLang="ko-KR" dirty="0" smtClean="0"/>
                  <a:t>Hard margin</a:t>
                </a:r>
              </a:p>
              <a:p>
                <a:pPr lvl="1"/>
                <a:r>
                  <a:rPr lang="en-US" altLang="ko-KR" dirty="0" smtClean="0"/>
                  <a:t>No error cases are allowed</a:t>
                </a:r>
              </a:p>
              <a:p>
                <a:pPr lvl="1"/>
                <a:r>
                  <a:rPr lang="en-US" altLang="ko-KR" dirty="0" smtClean="0"/>
                  <a:t>What If there is an error case?</a:t>
                </a:r>
              </a:p>
              <a:p>
                <a:r>
                  <a:rPr lang="en-US" altLang="ko-KR" dirty="0" smtClean="0"/>
                  <a:t>Let’s implement the hard margin SVM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682752" cy="4925144"/>
              </a:xfrm>
              <a:blipFill rotWithShape="0">
                <a:blip r:embed="rId4"/>
                <a:stretch>
                  <a:fillRect t="-743" b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456634" y="4581128"/>
            <a:ext cx="31635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14" name="Oval 13"/>
          <p:cNvSpPr/>
          <p:nvPr/>
        </p:nvSpPr>
        <p:spPr>
          <a:xfrm>
            <a:off x="7308304" y="4797152"/>
            <a:ext cx="31635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6876517" y="5755666"/>
            <a:ext cx="31635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554644" y="5126496"/>
            <a:ext cx="1656184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New Decision Boundary!</a:t>
            </a:r>
            <a:endParaRPr lang="ko-KR" alt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790232" y="5884086"/>
            <a:ext cx="1656184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Difficult Problem!!!</a:t>
            </a:r>
          </a:p>
        </p:txBody>
      </p:sp>
      <p:sp>
        <p:nvSpPr>
          <p:cNvPr id="19" name="Freeform 18"/>
          <p:cNvSpPr/>
          <p:nvPr/>
        </p:nvSpPr>
        <p:spPr>
          <a:xfrm>
            <a:off x="5632215" y="4602481"/>
            <a:ext cx="768585" cy="517248"/>
          </a:xfrm>
          <a:custGeom>
            <a:avLst/>
            <a:gdLst>
              <a:gd name="connsiteX0" fmla="*/ 88647 w 768585"/>
              <a:gd name="connsiteY0" fmla="*/ 508781 h 517248"/>
              <a:gd name="connsiteX1" fmla="*/ 88647 w 768585"/>
              <a:gd name="connsiteY1" fmla="*/ 454073 h 517248"/>
              <a:gd name="connsiteX2" fmla="*/ 41754 w 768585"/>
              <a:gd name="connsiteY2" fmla="*/ 39857 h 517248"/>
              <a:gd name="connsiteX3" fmla="*/ 768585 w 768585"/>
              <a:gd name="connsiteY3" fmla="*/ 39857 h 51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585" h="517248">
                <a:moveTo>
                  <a:pt x="88647" y="508781"/>
                </a:moveTo>
                <a:cubicBezTo>
                  <a:pt x="92555" y="520504"/>
                  <a:pt x="96463" y="532227"/>
                  <a:pt x="88647" y="454073"/>
                </a:cubicBezTo>
                <a:cubicBezTo>
                  <a:pt x="80831" y="375919"/>
                  <a:pt x="-71569" y="108893"/>
                  <a:pt x="41754" y="39857"/>
                </a:cubicBezTo>
                <a:cubicBezTo>
                  <a:pt x="155077" y="-29179"/>
                  <a:pt x="461831" y="5339"/>
                  <a:pt x="768585" y="3985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Freeform 19"/>
          <p:cNvSpPr/>
          <p:nvPr/>
        </p:nvSpPr>
        <p:spPr>
          <a:xfrm flipV="1">
            <a:off x="6197600" y="5415438"/>
            <a:ext cx="809596" cy="340228"/>
          </a:xfrm>
          <a:custGeom>
            <a:avLst/>
            <a:gdLst>
              <a:gd name="connsiteX0" fmla="*/ 0 w 640862"/>
              <a:gd name="connsiteY0" fmla="*/ 296984 h 304176"/>
              <a:gd name="connsiteX1" fmla="*/ 422031 w 640862"/>
              <a:gd name="connsiteY1" fmla="*/ 265723 h 304176"/>
              <a:gd name="connsiteX2" fmla="*/ 640862 w 640862"/>
              <a:gd name="connsiteY2" fmla="*/ 0 h 30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862" h="304176">
                <a:moveTo>
                  <a:pt x="0" y="296984"/>
                </a:moveTo>
                <a:cubicBezTo>
                  <a:pt x="157610" y="306102"/>
                  <a:pt x="315221" y="315220"/>
                  <a:pt x="422031" y="265723"/>
                </a:cubicBezTo>
                <a:cubicBezTo>
                  <a:pt x="528841" y="216226"/>
                  <a:pt x="584851" y="108113"/>
                  <a:pt x="640862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Freeform 21"/>
          <p:cNvSpPr/>
          <p:nvPr/>
        </p:nvSpPr>
        <p:spPr>
          <a:xfrm>
            <a:off x="6213231" y="4970585"/>
            <a:ext cx="1141046" cy="574066"/>
          </a:xfrm>
          <a:custGeom>
            <a:avLst/>
            <a:gdLst>
              <a:gd name="connsiteX0" fmla="*/ 0 w 1141046"/>
              <a:gd name="connsiteY0" fmla="*/ 515815 h 574066"/>
              <a:gd name="connsiteX1" fmla="*/ 586154 w 1141046"/>
              <a:gd name="connsiteY1" fmla="*/ 562707 h 574066"/>
              <a:gd name="connsiteX2" fmla="*/ 1031631 w 1141046"/>
              <a:gd name="connsiteY2" fmla="*/ 328246 h 574066"/>
              <a:gd name="connsiteX3" fmla="*/ 1141046 w 1141046"/>
              <a:gd name="connsiteY3" fmla="*/ 0 h 57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046" h="574066">
                <a:moveTo>
                  <a:pt x="0" y="515815"/>
                </a:moveTo>
                <a:cubicBezTo>
                  <a:pt x="207108" y="554891"/>
                  <a:pt x="414216" y="593968"/>
                  <a:pt x="586154" y="562707"/>
                </a:cubicBezTo>
                <a:cubicBezTo>
                  <a:pt x="758092" y="531446"/>
                  <a:pt x="939149" y="422031"/>
                  <a:pt x="1031631" y="328246"/>
                </a:cubicBezTo>
                <a:cubicBezTo>
                  <a:pt x="1124113" y="234461"/>
                  <a:pt x="1132579" y="117230"/>
                  <a:pt x="1141046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Freeform 22"/>
          <p:cNvSpPr/>
          <p:nvPr/>
        </p:nvSpPr>
        <p:spPr>
          <a:xfrm>
            <a:off x="6447692" y="5971690"/>
            <a:ext cx="559504" cy="163621"/>
          </a:xfrm>
          <a:custGeom>
            <a:avLst/>
            <a:gdLst>
              <a:gd name="connsiteX0" fmla="*/ 0 w 559504"/>
              <a:gd name="connsiteY0" fmla="*/ 953477 h 953711"/>
              <a:gd name="connsiteX1" fmla="*/ 508000 w 559504"/>
              <a:gd name="connsiteY1" fmla="*/ 797169 h 953711"/>
              <a:gd name="connsiteX2" fmla="*/ 515816 w 559504"/>
              <a:gd name="connsiteY2" fmla="*/ 0 h 9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04" h="953711">
                <a:moveTo>
                  <a:pt x="0" y="953477"/>
                </a:moveTo>
                <a:cubicBezTo>
                  <a:pt x="211015" y="954779"/>
                  <a:pt x="422031" y="956082"/>
                  <a:pt x="508000" y="797169"/>
                </a:cubicBezTo>
                <a:cubicBezTo>
                  <a:pt x="593969" y="638256"/>
                  <a:pt x="554892" y="319128"/>
                  <a:pt x="515816" y="0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2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Soft margin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“Error” Cases in SVM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Data points that are</a:t>
            </a:r>
          </a:p>
          <a:p>
            <a:pPr lvl="1"/>
            <a:r>
              <a:rPr lang="en-US" altLang="ko-KR" dirty="0" smtClean="0"/>
              <a:t>Impossible to classify with</a:t>
            </a:r>
            <a:br>
              <a:rPr lang="en-US" altLang="ko-KR" dirty="0" smtClean="0"/>
            </a:br>
            <a:r>
              <a:rPr lang="en-US" altLang="ko-KR" dirty="0" smtClean="0"/>
              <a:t>a linear decision boundary</a:t>
            </a:r>
          </a:p>
          <a:p>
            <a:r>
              <a:rPr lang="en-US" altLang="ko-KR" dirty="0" smtClean="0"/>
              <a:t>So called, “error” cases…</a:t>
            </a:r>
          </a:p>
          <a:p>
            <a:r>
              <a:rPr lang="en-US" altLang="ko-KR" dirty="0" smtClean="0"/>
              <a:t>How to manage these?</a:t>
            </a:r>
          </a:p>
          <a:p>
            <a:pPr lvl="1"/>
            <a:r>
              <a:rPr lang="en-US" altLang="ko-KR" dirty="0" smtClean="0"/>
              <a:t>Option 1</a:t>
            </a:r>
          </a:p>
          <a:p>
            <a:pPr lvl="2"/>
            <a:r>
              <a:rPr lang="en-US" altLang="ko-KR" dirty="0" smtClean="0"/>
              <a:t>Make decision boundary</a:t>
            </a:r>
            <a:br>
              <a:rPr lang="en-US" altLang="ko-KR" dirty="0" smtClean="0"/>
            </a:br>
            <a:r>
              <a:rPr lang="en-US" altLang="ko-KR" dirty="0" smtClean="0"/>
              <a:t>more complex</a:t>
            </a:r>
          </a:p>
          <a:p>
            <a:pPr lvl="2"/>
            <a:r>
              <a:rPr lang="en-US" altLang="ko-KR" dirty="0" smtClean="0"/>
              <a:t>Go to non-linear</a:t>
            </a:r>
          </a:p>
          <a:p>
            <a:pPr lvl="2"/>
            <a:r>
              <a:rPr lang="en-US" altLang="ko-KR" dirty="0" smtClean="0"/>
              <a:t>Any problem?</a:t>
            </a:r>
          </a:p>
          <a:p>
            <a:pPr lvl="1"/>
            <a:r>
              <a:rPr lang="en-US" altLang="ko-KR" dirty="0" smtClean="0"/>
              <a:t>Option 2</a:t>
            </a:r>
          </a:p>
          <a:p>
            <a:pPr lvl="2"/>
            <a:r>
              <a:rPr lang="en-US" altLang="ko-KR" dirty="0" smtClean="0"/>
              <a:t>Admit there will be an “error”</a:t>
            </a:r>
          </a:p>
          <a:p>
            <a:pPr lvl="2"/>
            <a:r>
              <a:rPr lang="en-US" altLang="ko-KR" dirty="0" smtClean="0"/>
              <a:t>Represent the error in our problem formulation.</a:t>
            </a:r>
          </a:p>
          <a:p>
            <a:pPr lvl="2"/>
            <a:r>
              <a:rPr lang="en-US" altLang="ko-KR" dirty="0" smtClean="0"/>
              <a:t>Try to reduce the error as well.</a:t>
            </a:r>
          </a:p>
          <a:p>
            <a:pPr lvl="2"/>
            <a:r>
              <a:rPr lang="en-US" altLang="ko-KR" dirty="0" smtClean="0"/>
              <a:t>Any problem?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612" y="1340768"/>
            <a:ext cx="5192388" cy="3895454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4499992" y="3645024"/>
            <a:ext cx="1728192" cy="1512168"/>
          </a:xfrm>
          <a:prstGeom prst="wedgeRectCallout">
            <a:avLst>
              <a:gd name="adj1" fmla="val 82879"/>
              <a:gd name="adj2" fmla="val -1247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No way to represent this with linear decision boundary</a:t>
            </a:r>
            <a:endParaRPr lang="ko-KR" alt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876256" y="3356992"/>
            <a:ext cx="504056" cy="823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4626708" y="2407137"/>
            <a:ext cx="4017107" cy="2055792"/>
          </a:xfrm>
          <a:custGeom>
            <a:avLst/>
            <a:gdLst>
              <a:gd name="connsiteX0" fmla="*/ 0 w 4017107"/>
              <a:gd name="connsiteY0" fmla="*/ 0 h 2055792"/>
              <a:gd name="connsiteX1" fmla="*/ 1961661 w 4017107"/>
              <a:gd name="connsiteY1" fmla="*/ 859692 h 2055792"/>
              <a:gd name="connsiteX2" fmla="*/ 2110154 w 4017107"/>
              <a:gd name="connsiteY2" fmla="*/ 1813169 h 2055792"/>
              <a:gd name="connsiteX3" fmla="*/ 2328984 w 4017107"/>
              <a:gd name="connsiteY3" fmla="*/ 2032000 h 2055792"/>
              <a:gd name="connsiteX4" fmla="*/ 2540000 w 4017107"/>
              <a:gd name="connsiteY4" fmla="*/ 1383323 h 2055792"/>
              <a:gd name="connsiteX5" fmla="*/ 3048000 w 4017107"/>
              <a:gd name="connsiteY5" fmla="*/ 1258276 h 2055792"/>
              <a:gd name="connsiteX6" fmla="*/ 4017107 w 4017107"/>
              <a:gd name="connsiteY6" fmla="*/ 1711569 h 205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107" h="2055792">
                <a:moveTo>
                  <a:pt x="0" y="0"/>
                </a:moveTo>
                <a:cubicBezTo>
                  <a:pt x="804984" y="278748"/>
                  <a:pt x="1609969" y="557497"/>
                  <a:pt x="1961661" y="859692"/>
                </a:cubicBezTo>
                <a:cubicBezTo>
                  <a:pt x="2313353" y="1161887"/>
                  <a:pt x="2048934" y="1617784"/>
                  <a:pt x="2110154" y="1813169"/>
                </a:cubicBezTo>
                <a:cubicBezTo>
                  <a:pt x="2171374" y="2008554"/>
                  <a:pt x="2257343" y="2103641"/>
                  <a:pt x="2328984" y="2032000"/>
                </a:cubicBezTo>
                <a:cubicBezTo>
                  <a:pt x="2400625" y="1960359"/>
                  <a:pt x="2420164" y="1512277"/>
                  <a:pt x="2540000" y="1383323"/>
                </a:cubicBezTo>
                <a:cubicBezTo>
                  <a:pt x="2659836" y="1254369"/>
                  <a:pt x="2801816" y="1203568"/>
                  <a:pt x="3048000" y="1258276"/>
                </a:cubicBezTo>
                <a:cubicBezTo>
                  <a:pt x="3294185" y="1312984"/>
                  <a:pt x="3655646" y="1512276"/>
                  <a:pt x="4017107" y="1711569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ular Callout 11"/>
          <p:cNvSpPr/>
          <p:nvPr/>
        </p:nvSpPr>
        <p:spPr>
          <a:xfrm>
            <a:off x="4283968" y="1554894"/>
            <a:ext cx="1728192" cy="848044"/>
          </a:xfrm>
          <a:prstGeom prst="wedgeRectCallout">
            <a:avLst>
              <a:gd name="adj1" fmla="val 6000"/>
              <a:gd name="adj2" fmla="val 748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Non-linear decision boundary</a:t>
            </a:r>
            <a:endParaRPr lang="ko-KR" altLang="en-US" dirty="0" smtClean="0"/>
          </a:p>
        </p:txBody>
      </p:sp>
      <p:sp>
        <p:nvSpPr>
          <p:cNvPr id="13" name="Rectangular Callout 12"/>
          <p:cNvSpPr/>
          <p:nvPr/>
        </p:nvSpPr>
        <p:spPr>
          <a:xfrm>
            <a:off x="7294803" y="2159677"/>
            <a:ext cx="1728192" cy="848044"/>
          </a:xfrm>
          <a:prstGeom prst="wedgeRectCallout">
            <a:avLst>
              <a:gd name="adj1" fmla="val -45102"/>
              <a:gd name="adj2" fmla="val 8869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Allow some error in observations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516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“Error” Handling in SVM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912010" cy="492514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How to handle</a:t>
                </a:r>
              </a:p>
              <a:p>
                <a:r>
                  <a:rPr lang="en-US" altLang="ko-KR" dirty="0" smtClean="0"/>
                  <a:t>Option 1)</a:t>
                </a:r>
              </a:p>
              <a:p>
                <a:pPr lvl="1"/>
                <a:r>
                  <a:rPr lang="en-US" altLang="ko-KR" dirty="0" smtClean="0"/>
                  <a:t>Counting the error cases and reduce the counts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𝑒𝑟𝑟𝑜𝑟</m:t>
                        </m:r>
                      </m:sub>
                    </m:sSub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Any problem?</a:t>
                </a:r>
              </a:p>
              <a:p>
                <a:r>
                  <a:rPr lang="en-US" altLang="ko-KR" dirty="0" smtClean="0"/>
                  <a:t>Option 2)</a:t>
                </a:r>
              </a:p>
              <a:p>
                <a:pPr lvl="1"/>
                <a:r>
                  <a:rPr lang="en-US" altLang="ko-KR" dirty="0" smtClean="0"/>
                  <a:t>Introduce a slack variable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ko-KR" dirty="0" smtClean="0"/>
                  <a:t> when </a:t>
                </a:r>
                <a:r>
                  <a:rPr lang="en-US" altLang="ko-KR" dirty="0" err="1" smtClean="0"/>
                  <a:t>mis</a:t>
                </a:r>
                <a:r>
                  <a:rPr lang="en-US" altLang="ko-KR" dirty="0" smtClean="0"/>
                  <a:t>-classified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Any problem</a:t>
                </a:r>
                <a:r>
                  <a:rPr lang="en-US" altLang="ko-KR" dirty="0" smtClean="0"/>
                  <a:t>?</a:t>
                </a:r>
              </a:p>
              <a:p>
                <a:r>
                  <a:rPr lang="en-US" altLang="ko-KR" i="1" dirty="0" smtClean="0"/>
                  <a:t>C</a:t>
                </a:r>
                <a:r>
                  <a:rPr lang="en-US" altLang="ko-KR" dirty="0" smtClean="0"/>
                  <a:t> = trade-off parameter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912010" cy="4925144"/>
              </a:xfrm>
              <a:blipFill rotWithShape="0">
                <a:blip r:embed="rId3"/>
                <a:stretch>
                  <a:fillRect t="-19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210" y="1340768"/>
            <a:ext cx="4712381" cy="353534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148064" y="6165304"/>
            <a:ext cx="36724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19681" y="6187359"/>
                <a:ext cx="1423787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681" y="6187359"/>
                <a:ext cx="1423787" cy="411395"/>
              </a:xfrm>
              <a:prstGeom prst="rect">
                <a:avLst/>
              </a:prstGeom>
              <a:blipFill rotWithShape="0">
                <a:blip r:embed="rId5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endCxn id="5" idx="2"/>
          </p:cNvCxnSpPr>
          <p:nvPr/>
        </p:nvCxnSpPr>
        <p:spPr>
          <a:xfrm flipV="1">
            <a:off x="6725400" y="4876109"/>
            <a:ext cx="1" cy="143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76256" y="4725144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Size of Loss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52320" y="6187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1362" y="6203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43270" y="621021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-1</a:t>
            </a:r>
            <a:endParaRPr lang="ko-KR" altLang="en-US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5148064" y="5592714"/>
            <a:ext cx="3528392" cy="572590"/>
          </a:xfrm>
          <a:prstGeom prst="bentConnector3">
            <a:avLst>
              <a:gd name="adj1" fmla="val 446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3" idx="0"/>
          </p:cNvCxnSpPr>
          <p:nvPr/>
        </p:nvCxnSpPr>
        <p:spPr>
          <a:xfrm flipH="1">
            <a:off x="7608773" y="6165304"/>
            <a:ext cx="1067684" cy="2205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3" idx="0"/>
          </p:cNvCxnSpPr>
          <p:nvPr/>
        </p:nvCxnSpPr>
        <p:spPr>
          <a:xfrm>
            <a:off x="5584403" y="4830224"/>
            <a:ext cx="2024370" cy="135713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8267" y="563336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0-1 Loss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21618" y="487097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Hinge Loss</a:t>
            </a:r>
            <a:endParaRPr lang="ko-KR" alt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817594" y="3002770"/>
            <a:ext cx="902087" cy="1224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452320" y="3108438"/>
            <a:ext cx="184430" cy="1765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31" name="Freeform 30"/>
          <p:cNvSpPr/>
          <p:nvPr/>
        </p:nvSpPr>
        <p:spPr>
          <a:xfrm>
            <a:off x="6729046" y="3251200"/>
            <a:ext cx="1509442" cy="2899508"/>
          </a:xfrm>
          <a:custGeom>
            <a:avLst/>
            <a:gdLst>
              <a:gd name="connsiteX0" fmla="*/ 851877 w 1509442"/>
              <a:gd name="connsiteY0" fmla="*/ 0 h 2899508"/>
              <a:gd name="connsiteX1" fmla="*/ 1055077 w 1509442"/>
              <a:gd name="connsiteY1" fmla="*/ 593969 h 2899508"/>
              <a:gd name="connsiteX2" fmla="*/ 1508369 w 1509442"/>
              <a:gd name="connsiteY2" fmla="*/ 1570892 h 2899508"/>
              <a:gd name="connsiteX3" fmla="*/ 914400 w 1509442"/>
              <a:gd name="connsiteY3" fmla="*/ 2368062 h 2899508"/>
              <a:gd name="connsiteX4" fmla="*/ 0 w 1509442"/>
              <a:gd name="connsiteY4" fmla="*/ 2899508 h 289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9442" h="2899508">
                <a:moveTo>
                  <a:pt x="851877" y="0"/>
                </a:moveTo>
                <a:cubicBezTo>
                  <a:pt x="898769" y="166077"/>
                  <a:pt x="945662" y="332154"/>
                  <a:pt x="1055077" y="593969"/>
                </a:cubicBezTo>
                <a:cubicBezTo>
                  <a:pt x="1164492" y="855784"/>
                  <a:pt x="1531815" y="1275210"/>
                  <a:pt x="1508369" y="1570892"/>
                </a:cubicBezTo>
                <a:cubicBezTo>
                  <a:pt x="1484923" y="1866574"/>
                  <a:pt x="1165795" y="2146626"/>
                  <a:pt x="914400" y="2368062"/>
                </a:cubicBezTo>
                <a:cubicBezTo>
                  <a:pt x="663005" y="2589498"/>
                  <a:pt x="331502" y="2744503"/>
                  <a:pt x="0" y="2899508"/>
                </a:cubicBezTo>
              </a:path>
            </a:pathLst>
          </a:custGeom>
          <a:noFill/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2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124" y="1117722"/>
            <a:ext cx="5192388" cy="3895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Soft-Margin SVM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86808" cy="4925144"/>
              </a:xfrm>
            </p:spPr>
            <p:txBody>
              <a:bodyPr/>
              <a:lstStyle/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/>
                </a:r>
                <a:br>
                  <a:rPr lang="en-US" altLang="ko-KR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We soften the constraints</a:t>
                </a:r>
              </a:p>
              <a:p>
                <a:pPr lvl="1"/>
                <a:r>
                  <a:rPr lang="en-US" altLang="ko-KR" dirty="0" smtClean="0"/>
                  <a:t>By adding a slack variable</a:t>
                </a:r>
              </a:p>
              <a:p>
                <a:r>
                  <a:rPr lang="en-US" altLang="ko-KR" dirty="0" smtClean="0"/>
                  <a:t>Instead, we penalize the </a:t>
                </a:r>
                <a:r>
                  <a:rPr lang="en-US" altLang="ko-KR" dirty="0" err="1" smtClean="0"/>
                  <a:t>mis</a:t>
                </a:r>
                <a:r>
                  <a:rPr lang="en-US" altLang="ko-KR" dirty="0" smtClean="0"/>
                  <a:t>-classification cases in the objective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How to recover the hard-margin SVM?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86808" cy="4925144"/>
              </a:xfrm>
              <a:blipFill rotWithShape="0">
                <a:blip r:embed="rId3"/>
                <a:stretch>
                  <a:fillRect t="-9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11727" y="1232778"/>
                <a:ext cx="86235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727" y="1232778"/>
                <a:ext cx="862352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380820" y="1232778"/>
                <a:ext cx="86235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20" y="1232778"/>
                <a:ext cx="862352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08712" y="1877339"/>
                <a:ext cx="86235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12" y="1877339"/>
                <a:ext cx="862352" cy="391646"/>
              </a:xfrm>
              <a:prstGeom prst="rect">
                <a:avLst/>
              </a:prstGeom>
              <a:blipFill rotWithShape="0"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400600" y="1877339"/>
                <a:ext cx="86235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600" y="1877339"/>
                <a:ext cx="862352" cy="391646"/>
              </a:xfrm>
              <a:prstGeom prst="rect">
                <a:avLst/>
              </a:prstGeom>
              <a:blipFill rotWithShape="0"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743756" y="2945455"/>
                <a:ext cx="86235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756" y="2945455"/>
                <a:ext cx="862352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945171" y="3835542"/>
                <a:ext cx="86235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171" y="3835542"/>
                <a:ext cx="862352" cy="391646"/>
              </a:xfrm>
              <a:prstGeom prst="rect">
                <a:avLst/>
              </a:prstGeom>
              <a:blipFill rotWithShape="0"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241182" y="3429505"/>
                <a:ext cx="86235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182" y="3429505"/>
                <a:ext cx="862352" cy="391646"/>
              </a:xfrm>
              <a:prstGeom prst="rect">
                <a:avLst/>
              </a:prstGeom>
              <a:blipFill rotWithShape="0"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934228" y="4261490"/>
                <a:ext cx="86235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28" y="4261490"/>
                <a:ext cx="862352" cy="391646"/>
              </a:xfrm>
              <a:prstGeom prst="rect">
                <a:avLst/>
              </a:prstGeom>
              <a:blipFill rotWithShape="0"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227659" y="2969326"/>
                <a:ext cx="86235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659" y="2969326"/>
                <a:ext cx="862352" cy="391646"/>
              </a:xfrm>
              <a:prstGeom prst="rect">
                <a:avLst/>
              </a:prstGeom>
              <a:blipFill rotWithShape="0">
                <a:blip r:embed="rId1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090471" y="3069414"/>
                <a:ext cx="86235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471" y="3069414"/>
                <a:ext cx="862352" cy="391646"/>
              </a:xfrm>
              <a:prstGeom prst="rect">
                <a:avLst/>
              </a:prstGeom>
              <a:blipFill rotWithShape="0">
                <a:blip r:embed="rId1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831776" y="2515778"/>
                <a:ext cx="869084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776" y="2515778"/>
                <a:ext cx="869084" cy="395621"/>
              </a:xfrm>
              <a:prstGeom prst="rect">
                <a:avLst/>
              </a:prstGeom>
              <a:blipFill rotWithShape="0">
                <a:blip r:embed="rId1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825873" y="2717723"/>
                <a:ext cx="1191288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ko-KR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b="1" dirty="0" smtClean="0">
                    <a:solidFill>
                      <a:srgbClr val="C00000"/>
                    </a:solidFill>
                  </a:rPr>
                  <a:t>0</a:t>
                </a:r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73" y="2717723"/>
                <a:ext cx="1191288" cy="395621"/>
              </a:xfrm>
              <a:prstGeom prst="rect">
                <a:avLst/>
              </a:prstGeom>
              <a:blipFill rotWithShape="0">
                <a:blip r:embed="rId15"/>
                <a:stretch>
                  <a:fillRect t="-10769" r="-3590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002733" y="3857442"/>
                <a:ext cx="869084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33" y="3857442"/>
                <a:ext cx="869084" cy="395621"/>
              </a:xfrm>
              <a:prstGeom prst="rect">
                <a:avLst/>
              </a:prstGeom>
              <a:blipFill rotWithShape="0"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5148064" y="6165304"/>
            <a:ext cx="36724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719681" y="6187359"/>
                <a:ext cx="1423787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681" y="6187359"/>
                <a:ext cx="1423787" cy="411395"/>
              </a:xfrm>
              <a:prstGeom prst="rect">
                <a:avLst/>
              </a:prstGeom>
              <a:blipFill rotWithShape="0">
                <a:blip r:embed="rId17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V="1">
            <a:off x="6725400" y="4876109"/>
            <a:ext cx="1" cy="143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52320" y="6187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71362" y="6203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43270" y="621021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-1</a:t>
            </a:r>
            <a:endParaRPr lang="ko-KR" altLang="en-US" dirty="0"/>
          </a:p>
        </p:txBody>
      </p:sp>
      <p:cxnSp>
        <p:nvCxnSpPr>
          <p:cNvPr id="38" name="Straight Connector 37"/>
          <p:cNvCxnSpPr>
            <a:endCxn id="34" idx="0"/>
          </p:cNvCxnSpPr>
          <p:nvPr/>
        </p:nvCxnSpPr>
        <p:spPr>
          <a:xfrm flipH="1">
            <a:off x="7608773" y="6165304"/>
            <a:ext cx="1067684" cy="2205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4" idx="0"/>
          </p:cNvCxnSpPr>
          <p:nvPr/>
        </p:nvCxnSpPr>
        <p:spPr>
          <a:xfrm>
            <a:off x="5584403" y="4830224"/>
            <a:ext cx="2024370" cy="135713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21618" y="487097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Hinge Loss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510192" y="5361098"/>
                <a:ext cx="2294986" cy="369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sSub>
                                <m:sSub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sz="1400" b="1" dirty="0"/>
                            <m:t>)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192" y="5361098"/>
                <a:ext cx="2294986" cy="36965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26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to Logistic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199"/>
                <a:ext cx="7139136" cy="478499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Loss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SVM loss function: Hinge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(1−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Logistic Regression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loss function: Log Loss</a:t>
                </a:r>
              </a:p>
              <a:p>
                <a:pPr marL="708660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marL="708660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ko-KR" dirty="0" smtClean="0"/>
              </a:p>
              <a:p>
                <a:pPr marL="342900" lvl="1">
                  <a:buClr>
                    <a:schemeClr val="accent1"/>
                  </a:buClr>
                </a:pPr>
                <a:r>
                  <a:rPr lang="en-US" altLang="ko-KR" dirty="0" smtClean="0"/>
                  <a:t>Which loss function is preferable?</a:t>
                </a:r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 smtClean="0"/>
                  <a:t>Around the decision boundary?</a:t>
                </a:r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 smtClean="0"/>
                  <a:t>Overall place?</a:t>
                </a:r>
                <a:endParaRPr lang="ko-KR" altLang="en-US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199"/>
                <a:ext cx="7139136" cy="4784997"/>
              </a:xfrm>
              <a:blipFill rotWithShape="0">
                <a:blip r:embed="rId2"/>
                <a:stretch>
                  <a:fillRect t="-1529" b="-16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812" y="1052736"/>
            <a:ext cx="4614724" cy="346412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6133628" y="4516859"/>
            <a:ext cx="2925415" cy="1951165"/>
            <a:chOff x="4369210" y="1340768"/>
            <a:chExt cx="4712381" cy="353534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9210" y="1340768"/>
              <a:ext cx="4712381" cy="3535341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6817594" y="3002770"/>
              <a:ext cx="902087" cy="12241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452320" y="3108438"/>
              <a:ext cx="184430" cy="1765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202993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435280" cy="836712"/>
          </a:xfrm>
        </p:spPr>
        <p:txBody>
          <a:bodyPr/>
          <a:lstStyle/>
          <a:p>
            <a:r>
              <a:rPr lang="en-US" altLang="ko-KR" dirty="0" smtClean="0"/>
              <a:t>Strength of the Loss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836712"/>
                <a:ext cx="8352928" cy="1512168"/>
              </a:xfrm>
            </p:spPr>
            <p:txBody>
              <a:bodyPr numCol="2">
                <a:normAutofit/>
              </a:bodyPr>
              <a:lstStyle/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/>
                </a:r>
                <a:br>
                  <a:rPr lang="en-US" altLang="ko-KR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Let’s implement the model</a:t>
                </a:r>
              </a:p>
              <a:p>
                <a:r>
                  <a:rPr lang="en-US" altLang="ko-KR" dirty="0" smtClean="0"/>
                  <a:t>How does the decision boundary evolves over the variations of C?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836712"/>
                <a:ext cx="8352928" cy="1512168"/>
              </a:xfrm>
              <a:blipFill rotWithShape="0">
                <a:blip r:embed="rId2"/>
                <a:stretch>
                  <a:fillRect t="-31048" b="-7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899592" y="2382938"/>
            <a:ext cx="7411652" cy="4258493"/>
            <a:chOff x="1092542" y="2519183"/>
            <a:chExt cx="7411652" cy="42584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0988" t="3866" r="7698" b="56697"/>
            <a:stretch/>
          </p:blipFill>
          <p:spPr>
            <a:xfrm>
              <a:off x="1092542" y="2519183"/>
              <a:ext cx="7411652" cy="210390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0988" t="51109" r="7698" b="8520"/>
            <a:stretch/>
          </p:blipFill>
          <p:spPr>
            <a:xfrm>
              <a:off x="1092542" y="4623942"/>
              <a:ext cx="7411652" cy="2153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17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Kernel trick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53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423297"/>
            <a:ext cx="4926412" cy="36980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Enough of Studying SVM?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You can train the SVM when</a:t>
            </a:r>
            <a:br>
              <a:rPr lang="en-US" altLang="ko-KR" dirty="0" smtClean="0"/>
            </a:br>
            <a:r>
              <a:rPr lang="en-US" altLang="ko-KR" dirty="0" smtClean="0"/>
              <a:t>you even have “error” cases</a:t>
            </a:r>
          </a:p>
          <a:p>
            <a:pPr lvl="1"/>
            <a:r>
              <a:rPr lang="en-US" altLang="ko-KR" dirty="0" smtClean="0"/>
              <a:t>Use a soft-margin to handle</a:t>
            </a:r>
            <a:br>
              <a:rPr lang="en-US" altLang="ko-KR" dirty="0" smtClean="0"/>
            </a:br>
            <a:r>
              <a:rPr lang="en-US" altLang="ko-KR" dirty="0" smtClean="0"/>
              <a:t>such errors</a:t>
            </a:r>
          </a:p>
          <a:p>
            <a:r>
              <a:rPr lang="en-US" altLang="ko-KR" dirty="0" smtClean="0"/>
              <a:t>However, this does not </a:t>
            </a:r>
            <a:br>
              <a:rPr lang="en-US" altLang="ko-KR" dirty="0" smtClean="0"/>
            </a:br>
            <a:r>
              <a:rPr lang="en-US" altLang="ko-KR" dirty="0" smtClean="0"/>
              <a:t>change the complexity of </a:t>
            </a:r>
            <a:br>
              <a:rPr lang="en-US" altLang="ko-KR" dirty="0" smtClean="0"/>
            </a:br>
            <a:r>
              <a:rPr lang="en-US" altLang="ko-KR" dirty="0" smtClean="0"/>
              <a:t>the decision boundary</a:t>
            </a:r>
          </a:p>
          <a:p>
            <a:r>
              <a:rPr lang="en-US" altLang="ko-KR" dirty="0" smtClean="0"/>
              <a:t>In the real world, there are</a:t>
            </a:r>
            <a:br>
              <a:rPr lang="en-US" altLang="ko-KR" dirty="0" smtClean="0"/>
            </a:br>
            <a:r>
              <a:rPr lang="en-US" altLang="ko-KR" dirty="0" smtClean="0"/>
              <a:t>situations which require </a:t>
            </a:r>
            <a:br>
              <a:rPr lang="en-US" altLang="ko-KR" dirty="0" smtClean="0"/>
            </a:br>
            <a:r>
              <a:rPr lang="en-US" altLang="ko-KR" dirty="0" smtClean="0"/>
              <a:t>complex decision boundary…</a:t>
            </a:r>
          </a:p>
          <a:p>
            <a:pPr lvl="1"/>
            <a:r>
              <a:rPr lang="en-US" altLang="ko-KR" dirty="0"/>
              <a:t>Option 1</a:t>
            </a:r>
          </a:p>
          <a:p>
            <a:pPr lvl="2"/>
            <a:r>
              <a:rPr lang="en-US" altLang="ko-KR" dirty="0"/>
              <a:t>Make decision boundary</a:t>
            </a:r>
            <a:br>
              <a:rPr lang="en-US" altLang="ko-KR" dirty="0"/>
            </a:br>
            <a:r>
              <a:rPr lang="en-US" altLang="ko-KR" dirty="0"/>
              <a:t>more complex</a:t>
            </a:r>
          </a:p>
          <a:p>
            <a:pPr lvl="2"/>
            <a:r>
              <a:rPr lang="en-US" altLang="ko-KR" dirty="0"/>
              <a:t>Go to non-linear</a:t>
            </a:r>
          </a:p>
          <a:p>
            <a:pPr lvl="1"/>
            <a:r>
              <a:rPr lang="en-US" altLang="ko-KR" dirty="0" smtClean="0"/>
              <a:t>Option </a:t>
            </a:r>
            <a:r>
              <a:rPr lang="en-US" altLang="ko-KR" dirty="0"/>
              <a:t>2</a:t>
            </a:r>
          </a:p>
          <a:p>
            <a:pPr lvl="2"/>
            <a:r>
              <a:rPr lang="en-US" altLang="ko-KR" dirty="0"/>
              <a:t>Admit there will be an “error”</a:t>
            </a:r>
          </a:p>
          <a:p>
            <a:pPr lvl="2"/>
            <a:r>
              <a:rPr lang="en-US" altLang="ko-KR" dirty="0"/>
              <a:t>Represent the error in our problem formulation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>
          <a:xfrm>
            <a:off x="4626708" y="2407137"/>
            <a:ext cx="4017107" cy="2055792"/>
          </a:xfrm>
          <a:custGeom>
            <a:avLst/>
            <a:gdLst>
              <a:gd name="connsiteX0" fmla="*/ 0 w 4017107"/>
              <a:gd name="connsiteY0" fmla="*/ 0 h 2055792"/>
              <a:gd name="connsiteX1" fmla="*/ 1961661 w 4017107"/>
              <a:gd name="connsiteY1" fmla="*/ 859692 h 2055792"/>
              <a:gd name="connsiteX2" fmla="*/ 2110154 w 4017107"/>
              <a:gd name="connsiteY2" fmla="*/ 1813169 h 2055792"/>
              <a:gd name="connsiteX3" fmla="*/ 2328984 w 4017107"/>
              <a:gd name="connsiteY3" fmla="*/ 2032000 h 2055792"/>
              <a:gd name="connsiteX4" fmla="*/ 2540000 w 4017107"/>
              <a:gd name="connsiteY4" fmla="*/ 1383323 h 2055792"/>
              <a:gd name="connsiteX5" fmla="*/ 3048000 w 4017107"/>
              <a:gd name="connsiteY5" fmla="*/ 1258276 h 2055792"/>
              <a:gd name="connsiteX6" fmla="*/ 4017107 w 4017107"/>
              <a:gd name="connsiteY6" fmla="*/ 1711569 h 205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107" h="2055792">
                <a:moveTo>
                  <a:pt x="0" y="0"/>
                </a:moveTo>
                <a:cubicBezTo>
                  <a:pt x="804984" y="278748"/>
                  <a:pt x="1609969" y="557497"/>
                  <a:pt x="1961661" y="859692"/>
                </a:cubicBezTo>
                <a:cubicBezTo>
                  <a:pt x="2313353" y="1161887"/>
                  <a:pt x="2048934" y="1617784"/>
                  <a:pt x="2110154" y="1813169"/>
                </a:cubicBezTo>
                <a:cubicBezTo>
                  <a:pt x="2171374" y="2008554"/>
                  <a:pt x="2257343" y="2103641"/>
                  <a:pt x="2328984" y="2032000"/>
                </a:cubicBezTo>
                <a:cubicBezTo>
                  <a:pt x="2400625" y="1960359"/>
                  <a:pt x="2420164" y="1512277"/>
                  <a:pt x="2540000" y="1383323"/>
                </a:cubicBezTo>
                <a:cubicBezTo>
                  <a:pt x="2659836" y="1254369"/>
                  <a:pt x="2801816" y="1203568"/>
                  <a:pt x="3048000" y="1258276"/>
                </a:cubicBezTo>
                <a:cubicBezTo>
                  <a:pt x="3294185" y="1312984"/>
                  <a:pt x="3655646" y="1512276"/>
                  <a:pt x="4017107" y="1711569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ular Callout 6"/>
          <p:cNvSpPr/>
          <p:nvPr/>
        </p:nvSpPr>
        <p:spPr>
          <a:xfrm>
            <a:off x="4283968" y="1554894"/>
            <a:ext cx="1728192" cy="848044"/>
          </a:xfrm>
          <a:prstGeom prst="wedgeRectCallout">
            <a:avLst>
              <a:gd name="adj1" fmla="val 6000"/>
              <a:gd name="adj2" fmla="val 748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Non-linear decision boundary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228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26768" cy="1138138"/>
          </a:xfrm>
        </p:spPr>
        <p:txBody>
          <a:bodyPr/>
          <a:lstStyle/>
          <a:p>
            <a:r>
              <a:rPr lang="en-US" altLang="ko-KR" sz="4000" dirty="0" smtClean="0"/>
              <a:t>Feature Mapping to Expand Dim.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62" y="1484784"/>
                <a:ext cx="5325122" cy="1944216"/>
              </a:xfrm>
            </p:spPr>
            <p:txBody>
              <a:bodyPr>
                <a:normAutofit fontScale="85000" lnSpcReduction="10000"/>
              </a:bodyPr>
              <a:lstStyle/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/>
                </a:r>
                <a:br>
                  <a:rPr lang="en-US" altLang="ko-KR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2" y="1484784"/>
                <a:ext cx="5325122" cy="1944216"/>
              </a:xfrm>
              <a:blipFill rotWithShape="0">
                <a:blip r:embed="rId2"/>
                <a:stretch>
                  <a:fillRect t="-194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541" y="6609123"/>
            <a:ext cx="621159" cy="216024"/>
          </a:xfrm>
        </p:spPr>
        <p:txBody>
          <a:bodyPr/>
          <a:lstStyle/>
          <a:p>
            <a:fld id="{5201CCC1-3165-4E50-B981-0BF2C62E2716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78" y="-78023"/>
            <a:ext cx="3137068" cy="2354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326" y="17956"/>
            <a:ext cx="3009210" cy="2258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3284984"/>
            <a:ext cx="4795732" cy="36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68" y="3284984"/>
            <a:ext cx="4795732" cy="3600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04048" y="2132856"/>
            <a:ext cx="3528392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Linearly Separable Dataset</a:t>
            </a:r>
            <a:endParaRPr lang="ko-KR" altLang="en-US" dirty="0" smtClean="0"/>
          </a:p>
        </p:txBody>
      </p:sp>
      <p:sp>
        <p:nvSpPr>
          <p:cNvPr id="11" name="Rectangular Callout 10"/>
          <p:cNvSpPr/>
          <p:nvPr/>
        </p:nvSpPr>
        <p:spPr>
          <a:xfrm>
            <a:off x="5312253" y="2636912"/>
            <a:ext cx="3744416" cy="864096"/>
          </a:xfrm>
          <a:prstGeom prst="wedgeRectCallout">
            <a:avLst>
              <a:gd name="adj1" fmla="val -54461"/>
              <a:gd name="adj2" fmla="val 1357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Any problem???</a:t>
            </a:r>
          </a:p>
          <a:p>
            <a:pPr algn="ctr"/>
            <a:r>
              <a:rPr lang="en-US" altLang="ko-KR" dirty="0" smtClean="0"/>
              <a:t># of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, Representation, Computation….</a:t>
            </a:r>
            <a:endParaRPr lang="ko-KR" alt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090869" y="6497960"/>
            <a:ext cx="3409123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Linear Decision Boundary on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925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Weekly 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Learn the support vector machine classifier</a:t>
            </a:r>
          </a:p>
          <a:p>
            <a:pPr lvl="1"/>
            <a:r>
              <a:rPr lang="en-US" altLang="ko-KR" dirty="0" smtClean="0"/>
              <a:t>Understand the maximum margin idea of the SVM</a:t>
            </a:r>
          </a:p>
          <a:p>
            <a:pPr lvl="1"/>
            <a:r>
              <a:rPr lang="en-US" altLang="ko-KR" dirty="0" smtClean="0"/>
              <a:t>Understand the formulation of the optimization problem</a:t>
            </a:r>
          </a:p>
          <a:p>
            <a:r>
              <a:rPr lang="en-US" altLang="ko-KR" dirty="0" smtClean="0"/>
              <a:t>Learn the soft-margin and penalization</a:t>
            </a:r>
          </a:p>
          <a:p>
            <a:pPr lvl="1"/>
            <a:r>
              <a:rPr lang="en-US" altLang="ko-KR" dirty="0" smtClean="0"/>
              <a:t>Know how to add the penalization term</a:t>
            </a:r>
          </a:p>
          <a:p>
            <a:pPr lvl="1"/>
            <a:r>
              <a:rPr lang="en-US" altLang="ko-KR" dirty="0" smtClean="0"/>
              <a:t>Understand the difference between the log-loss and the hinge-loss</a:t>
            </a:r>
          </a:p>
          <a:p>
            <a:r>
              <a:rPr lang="en-US" altLang="ko-KR" dirty="0" smtClean="0"/>
              <a:t>Learn the kernel trick</a:t>
            </a:r>
          </a:p>
          <a:p>
            <a:pPr lvl="1"/>
            <a:r>
              <a:rPr lang="en-US" altLang="ko-KR" dirty="0"/>
              <a:t>Understand the primal problem and the dual problem of SVM</a:t>
            </a:r>
          </a:p>
          <a:p>
            <a:pPr lvl="1"/>
            <a:r>
              <a:rPr lang="en-US" altLang="ko-KR" dirty="0" smtClean="0"/>
              <a:t>Know the types of kernels</a:t>
            </a:r>
          </a:p>
          <a:p>
            <a:pPr lvl="1"/>
            <a:r>
              <a:rPr lang="en-US" altLang="ko-KR" dirty="0" smtClean="0"/>
              <a:t>Understand how to apply the kernel trick to SVM and 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Rethinking the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SVM turns </a:t>
                </a:r>
              </a:p>
              <a:p>
                <a:pPr lvl="1"/>
                <a:r>
                  <a:rPr lang="en-US" altLang="ko-KR" dirty="0" smtClean="0"/>
                  <a:t>Classification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ko-KR" dirty="0" smtClean="0"/>
                  <a:t> Constrained quadratic programming</a:t>
                </a:r>
              </a:p>
              <a:p>
                <a:r>
                  <a:rPr lang="en-US" altLang="ko-KR" dirty="0" smtClean="0"/>
                  <a:t>Constrained optimization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Lagrange method</a:t>
                </a:r>
              </a:p>
              <a:p>
                <a:pPr lvl="1"/>
                <a:r>
                  <a:rPr lang="en-US" altLang="ko-KR" b="0" dirty="0" smtClean="0"/>
                  <a:t>Lagrange Prime Function: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Lagrange M</a:t>
                </a:r>
                <a:r>
                  <a:rPr lang="en-US" altLang="ko-KR" dirty="0" smtClean="0"/>
                  <a:t>ultiplier: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b="0" dirty="0" smtClean="0"/>
              </a:p>
              <a:p>
                <a:pPr lvl="1"/>
                <a:r>
                  <a:rPr lang="en-US" altLang="ko-KR" dirty="0" smtClean="0"/>
                  <a:t>Lagrange Dual Function: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≥0,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𝑓𝑒𝑎𝑠𝑖𝑏𝑙𝑒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≥0,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Take advantage of the formulation technique of the constrained optimization</a:t>
                </a:r>
              </a:p>
              <a:p>
                <a:pPr lvl="1"/>
                <a:r>
                  <a:rPr lang="en-US" altLang="ko-KR" dirty="0" smtClean="0"/>
                  <a:t>Primal and Dual Problems!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788024" y="2492896"/>
            <a:ext cx="3888432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i="1" dirty="0" err="1" smtClean="0"/>
              <a:t>inf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infimum</a:t>
            </a:r>
            <a:r>
              <a:rPr lang="en-US" altLang="ko-KR" dirty="0" smtClean="0"/>
              <a:t> “Greatest Lower Bound”</a:t>
            </a:r>
          </a:p>
          <a:p>
            <a:pPr algn="ctr"/>
            <a:r>
              <a:rPr lang="en-US" altLang="ko-KR" dirty="0" err="1" smtClean="0"/>
              <a:t>inf</a:t>
            </a:r>
            <a:r>
              <a:rPr lang="en-US" altLang="ko-KR" dirty="0" smtClean="0"/>
              <a:t>{1,2,3} = 1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37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Primal and Dual Problem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429000"/>
                <a:ext cx="8435280" cy="3096344"/>
              </a:xfrm>
            </p:spPr>
            <p:txBody>
              <a:bodyPr/>
              <a:lstStyle/>
              <a:p>
                <a:r>
                  <a:rPr lang="en-US" altLang="ko-KR" dirty="0" smtClean="0"/>
                  <a:t>Weak duality theorem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∀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≥0,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≥0,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 smtClean="0"/>
                  <a:t>Maximizing the dual function provides the lower bound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Duality gap 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Strong duality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≥0,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≥0,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When </a:t>
                </a:r>
                <a:r>
                  <a:rPr lang="en-US" altLang="ko-KR" dirty="0" err="1" smtClean="0"/>
                  <a:t>Karush</a:t>
                </a:r>
                <a:r>
                  <a:rPr lang="en-US" altLang="ko-KR" dirty="0" smtClean="0"/>
                  <a:t>-</a:t>
                </a:r>
                <a:r>
                  <a:rPr lang="en-US" altLang="ko-KR" dirty="0" err="1" smtClean="0"/>
                  <a:t>Kunh</a:t>
                </a:r>
                <a:r>
                  <a:rPr lang="en-US" altLang="ko-KR" dirty="0" smtClean="0"/>
                  <a:t>-Tucker (KKT) Conditions are satisfied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429000"/>
                <a:ext cx="8435280" cy="3096344"/>
              </a:xfrm>
              <a:blipFill rotWithShape="0">
                <a:blip r:embed="rId2"/>
                <a:stretch>
                  <a:fillRect t="-1381" b="-19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55576" y="1942097"/>
                <a:ext cx="345865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≤0,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942097"/>
                <a:ext cx="3458657" cy="646331"/>
              </a:xfrm>
              <a:prstGeom prst="rect">
                <a:avLst/>
              </a:prstGeom>
              <a:blipFill rotWithShape="0"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92080" y="1914951"/>
                <a:ext cx="3168352" cy="6710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&gt;0,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914951"/>
                <a:ext cx="3168352" cy="6710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827584" y="1556792"/>
            <a:ext cx="3024336" cy="385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Primal Problem</a:t>
            </a:r>
            <a:endParaRPr lang="ko-KR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220072" y="1556791"/>
            <a:ext cx="3024336" cy="385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Lagrange Dual Problem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42602" y="2890902"/>
                <a:ext cx="2594300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≥0,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02" y="2890902"/>
                <a:ext cx="2594300" cy="394082"/>
              </a:xfrm>
              <a:prstGeom prst="rect">
                <a:avLst/>
              </a:prstGeom>
              <a:blipFill rotWithShape="0"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435090" y="2890902"/>
                <a:ext cx="2594300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≥0,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090" y="2890902"/>
                <a:ext cx="2594300" cy="394082"/>
              </a:xfrm>
              <a:prstGeom prst="rect">
                <a:avLst/>
              </a:prstGeom>
              <a:blipFill rotWithShape="0"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1727684" y="2613213"/>
            <a:ext cx="1224136" cy="33891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12" name="Down Arrow 11"/>
          <p:cNvSpPr/>
          <p:nvPr/>
        </p:nvSpPr>
        <p:spPr>
          <a:xfrm>
            <a:off x="6264188" y="2613213"/>
            <a:ext cx="1224136" cy="33891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550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KKT Condition and Strong Duality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8192"/>
                <a:ext cx="8435280" cy="3412976"/>
              </a:xfrm>
            </p:spPr>
            <p:txBody>
              <a:bodyPr/>
              <a:lstStyle/>
              <a:p>
                <a:r>
                  <a:rPr lang="en-US" altLang="ko-KR" dirty="0" smtClean="0"/>
                  <a:t>Strong duality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≥0,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≥0,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Holds when KKT conditions are met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8192"/>
                <a:ext cx="8435280" cy="3412976"/>
              </a:xfrm>
              <a:blipFill rotWithShape="0">
                <a:blip r:embed="rId2"/>
                <a:stretch>
                  <a:fillRect t="-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459260" y="2467631"/>
            <a:ext cx="2001171" cy="1302287"/>
            <a:chOff x="6459260" y="2539639"/>
            <a:chExt cx="2001171" cy="1302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6459260" y="2924944"/>
                  <a:ext cx="2001171" cy="9169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ko-KR" i="1" dirty="0">
                    <a:latin typeface="Cambria Math" panose="02040503050406030204" pitchFamily="18" charset="0"/>
                  </a:endParaRPr>
                </a:p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</m:oMath>
                    </m:oMathPara>
                  </a14:m>
                  <a:endPara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260" y="2924944"/>
                  <a:ext cx="2001171" cy="91698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6459260" y="2539639"/>
              <a:ext cx="2001171" cy="3853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Primal Problem</a:t>
              </a:r>
              <a:endParaRPr lang="ko-KR" altLang="en-US" dirty="0" smtClean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07904" y="2852936"/>
                <a:ext cx="2751356" cy="1800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smtClean="0"/>
                  <a:t>Active Constraint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 smtClean="0"/>
                  <a:t>Inactive Constraint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 smtClean="0"/>
              </a:p>
              <a:p>
                <a:pPr algn="ctr"/>
                <a:r>
                  <a:rPr lang="en-US" altLang="ko-KR" dirty="0" smtClean="0">
                    <a:sym typeface="Wingdings" panose="05000000000000000000" pitchFamily="2" charset="2"/>
                  </a:rPr>
                  <a:t> Complementary Slackness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852936"/>
                <a:ext cx="2751356" cy="1800200"/>
              </a:xfrm>
              <a:prstGeom prst="rect">
                <a:avLst/>
              </a:prstGeom>
              <a:blipFill rotWithShape="0">
                <a:blip r:embed="rId4"/>
                <a:stretch>
                  <a:fillRect t="-339" b="-3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87624" y="4941168"/>
                <a:ext cx="1944216" cy="7920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smtClean="0"/>
                  <a:t>Strong Duality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dirty="0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941168"/>
                <a:ext cx="1944216" cy="7920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084168" y="4941168"/>
            <a:ext cx="1944216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KKT Condition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03848" y="4725144"/>
            <a:ext cx="2808312" cy="7200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Always</a:t>
            </a:r>
            <a:endParaRPr lang="ko-KR" altLang="en-US" dirty="0" smtClean="0"/>
          </a:p>
        </p:txBody>
      </p:sp>
      <p:sp>
        <p:nvSpPr>
          <p:cNvPr id="12" name="Left Arrow 11"/>
          <p:cNvSpPr/>
          <p:nvPr/>
        </p:nvSpPr>
        <p:spPr>
          <a:xfrm>
            <a:off x="3131840" y="5337212"/>
            <a:ext cx="2880320" cy="684076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For convex optimization</a:t>
            </a:r>
            <a:endParaRPr lang="ko-KR" altLang="en-US" dirty="0" smtClean="0"/>
          </a:p>
        </p:txBody>
      </p:sp>
      <p:sp>
        <p:nvSpPr>
          <p:cNvPr id="13" name="Rectangular Callout 12"/>
          <p:cNvSpPr/>
          <p:nvPr/>
        </p:nvSpPr>
        <p:spPr>
          <a:xfrm>
            <a:off x="2370584" y="6096430"/>
            <a:ext cx="4608512" cy="455504"/>
          </a:xfrm>
          <a:prstGeom prst="wedgeRectCallout">
            <a:avLst>
              <a:gd name="adj1" fmla="val -11167"/>
              <a:gd name="adj2" fmla="val -1022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Primal and dual problems are equivalent for the constrained convex optimization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6521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Dual Problem of SVM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406" y="3999206"/>
                <a:ext cx="4657618" cy="252613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Linearly separable case</a:t>
                </a:r>
              </a:p>
              <a:p>
                <a:r>
                  <a:rPr lang="en-US" altLang="ko-KR" dirty="0" smtClean="0"/>
                  <a:t>Lagrange Prime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Lagrange Multiplier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406" y="3999206"/>
                <a:ext cx="4657618" cy="2526137"/>
              </a:xfrm>
              <a:blipFill rotWithShape="0">
                <a:blip r:embed="rId2"/>
                <a:stretch>
                  <a:fillRect t="-2415" b="-1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3266" y="2050754"/>
                <a:ext cx="4032448" cy="632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|</m:t>
                      </m:r>
                    </m:oMath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≥1,∀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66" y="2050754"/>
                <a:ext cx="4032448" cy="632994"/>
              </a:xfrm>
              <a:prstGeom prst="rect">
                <a:avLst/>
              </a:prstGeom>
              <a:blipFill rotWithShape="0">
                <a:blip r:embed="rId3"/>
                <a:stretch>
                  <a:fillRect b="-2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64088" y="1671784"/>
                <a:ext cx="41495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671784"/>
                <a:ext cx="414955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7142829" y="0"/>
            <a:ext cx="2001171" cy="1302287"/>
            <a:chOff x="6459260" y="2539639"/>
            <a:chExt cx="2001171" cy="1302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6459260" y="2924944"/>
                  <a:ext cx="2001171" cy="9169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ko-KR" i="1" dirty="0">
                    <a:latin typeface="Cambria Math" panose="02040503050406030204" pitchFamily="18" charset="0"/>
                  </a:endParaRPr>
                </a:p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</m:oMath>
                    </m:oMathPara>
                  </a14:m>
                  <a:endPara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260" y="2924944"/>
                  <a:ext cx="2001171" cy="91698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>
              <a:off x="6459260" y="2539639"/>
              <a:ext cx="2001171" cy="3853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Primal Problem</a:t>
              </a:r>
              <a:endParaRPr lang="ko-KR" altLang="en-US" dirty="0" smtClean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479590" y="1285586"/>
            <a:ext cx="2664410" cy="385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Lagrange Prime Function</a:t>
            </a:r>
            <a:endParaRPr lang="ko-KR" alt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83568" y="1655811"/>
            <a:ext cx="4392488" cy="385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Primal Problem of Linearly Separable SVM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3568" y="2728235"/>
                <a:ext cx="4614917" cy="983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≥0,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ko-KR" sz="1600" dirty="0" smtClean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728235"/>
                <a:ext cx="4614917" cy="983731"/>
              </a:xfrm>
              <a:prstGeom prst="rect">
                <a:avLst/>
              </a:prstGeom>
              <a:blipFill rotWithShape="0">
                <a:blip r:embed="rId6"/>
                <a:stretch>
                  <a:fillRect b="-18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674840" y="3284984"/>
            <a:ext cx="4392488" cy="385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Dual Problem of Linearly Separable SVM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63625" y="3714776"/>
                <a:ext cx="4614918" cy="983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ko-KR" sz="1600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25" y="3714776"/>
                <a:ext cx="4614918" cy="983731"/>
              </a:xfrm>
              <a:prstGeom prst="rect">
                <a:avLst/>
              </a:prstGeom>
              <a:blipFill rotWithShape="0">
                <a:blip r:embed="rId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4674840" y="4763181"/>
            <a:ext cx="4392488" cy="385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/>
              <a:t>KKT Condition to Eliminate the Duality Gap</a:t>
            </a:r>
            <a:endParaRPr lang="ko-KR" alt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076056" y="5236768"/>
                <a:ext cx="3043141" cy="499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b="1" i="1">
                            <a:latin typeface="Cambria Math"/>
                          </a:rPr>
                          <m:t>𝒘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𝑏</m:t>
                        </m:r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r>
                          <a:rPr lang="ko-KR" altLang="en-US" b="1" i="1">
                            <a:latin typeface="Cambria Math"/>
                            <a:ea typeface="Cambria Math"/>
                          </a:rPr>
                          <m:t>𝜶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b="1" i="1">
                            <a:latin typeface="Cambria Math"/>
                          </a:rPr>
                          <m:t>𝒘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0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b="1" i="1">
                            <a:latin typeface="Cambria Math"/>
                          </a:rPr>
                          <m:t>𝒘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𝑏</m:t>
                        </m:r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r>
                          <a:rPr lang="ko-KR" altLang="en-US" b="1" i="1">
                            <a:latin typeface="Cambria Math"/>
                            <a:ea typeface="Cambria Math"/>
                          </a:rPr>
                          <m:t>𝜶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</a:rPr>
                          <m:t>𝑏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0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236768"/>
                <a:ext cx="3043141" cy="499560"/>
              </a:xfrm>
              <a:prstGeom prst="rect">
                <a:avLst/>
              </a:prstGeom>
              <a:blipFill rotWithShape="0">
                <a:blip r:embed="rId8"/>
                <a:stretch>
                  <a:fillRect r="-601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075710" y="5736328"/>
                <a:ext cx="165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  <a:ea typeface="Cambria Math"/>
                        </a:rPr>
                        <m:t>≥0, ∀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𝑖</m:t>
                      </m:r>
                    </m:oMath>
                  </m:oMathPara>
                </a14:m>
                <a:endParaRPr lang="en-US" altLang="ko-KR" dirty="0">
                  <a:ea typeface="Cambria Math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710" y="5736328"/>
                <a:ext cx="165160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075710" y="6030779"/>
                <a:ext cx="3508204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=0,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710" y="6030779"/>
                <a:ext cx="3508204" cy="50687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914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</p:spPr>
        <p:txBody>
          <a:bodyPr/>
          <a:lstStyle/>
          <a:p>
            <a:r>
              <a:rPr lang="en-US" altLang="ko-KR" sz="5400" dirty="0" smtClean="0"/>
              <a:t>Dual Representation of SVM</a:t>
            </a:r>
            <a:endParaRPr lang="ko-KR" alt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/>
                      </a:rPr>
                      <m:t>𝑤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𝑤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 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𝑏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/>
                        <a:ea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sz="18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ko-KR" sz="1800" dirty="0" smtClean="0"/>
              </a:p>
              <a:p>
                <a:r>
                  <a:rPr lang="en-US" altLang="ko-KR" sz="2000" dirty="0" smtClean="0"/>
                  <a:t>Again, a quadratic programming</a:t>
                </a:r>
              </a:p>
              <a:p>
                <a:r>
                  <a:rPr lang="en-US" altLang="ko-KR" dirty="0" smtClean="0"/>
                  <a:t>Once,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known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>
                        <a:latin typeface="Cambria Math"/>
                      </a:rPr>
                      <m:t>𝒘</m:t>
                    </m:r>
                    <m:r>
                      <a:rPr lang="en-US" altLang="ko-KR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altLang="ko-KR" sz="1800" i="1">
                        <a:latin typeface="Cambria Math"/>
                      </a:rPr>
                      <m:t>=0</m:t>
                    </m:r>
                  </m:oMath>
                </a14:m>
                <a:endParaRPr lang="en-US" altLang="ko-KR" sz="1800" dirty="0" smtClean="0"/>
              </a:p>
              <a:p>
                <a:r>
                  <a:rPr lang="en-US" altLang="ko-KR" dirty="0" smtClean="0"/>
                  <a:t>Now, we can find out the </a:t>
                </a:r>
                <a:r>
                  <a:rPr lang="en-US" altLang="ko-KR" b="1" i="1" dirty="0" smtClean="0"/>
                  <a:t>w</a:t>
                </a:r>
                <a:r>
                  <a:rPr lang="en-US" altLang="ko-KR" dirty="0" smtClean="0"/>
                  <a:t> and </a:t>
                </a:r>
                <a:r>
                  <a:rPr lang="en-US" altLang="ko-KR" i="1" dirty="0" smtClean="0"/>
                  <a:t>b</a:t>
                </a:r>
                <a:r>
                  <a:rPr lang="en-US" altLang="ko-KR" dirty="0" smtClean="0"/>
                  <a:t> again.</a:t>
                </a:r>
              </a:p>
              <a:p>
                <a:pPr lvl="1"/>
                <a:r>
                  <a:rPr lang="en-US" altLang="ko-KR" dirty="0" smtClean="0"/>
                  <a:t>Why is this better?</a:t>
                </a:r>
              </a:p>
              <a:p>
                <a:pPr lvl="1"/>
                <a:r>
                  <a:rPr lang="en-US" altLang="ko-KR" sz="1800" dirty="0" smtClean="0"/>
                  <a:t>Most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are…..</a:t>
                </a:r>
              </a:p>
              <a:p>
                <a:pPr lvl="1"/>
                <a:r>
                  <a:rPr lang="en-US" altLang="ko-KR" sz="1800" dirty="0" smtClean="0"/>
                  <a:t>Location of </a:t>
                </a:r>
                <a:r>
                  <a:rPr lang="en-US" altLang="ko-KR" sz="1800" i="1" dirty="0" smtClean="0"/>
                  <a:t>x</a:t>
                </a:r>
                <a:r>
                  <a:rPr lang="en-US" altLang="ko-KR" sz="1800" dirty="0" smtClean="0"/>
                  <a:t> is….</a:t>
                </a:r>
              </a:p>
              <a:p>
                <a:r>
                  <a:rPr lang="en-US" altLang="ko-KR" dirty="0" smtClean="0"/>
                  <a:t>Let’s find out from the implementation…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0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68144" y="3284984"/>
            <a:ext cx="3213447" cy="3130991"/>
            <a:chOff x="4577888" y="81985"/>
            <a:chExt cx="4503703" cy="3823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577888" y="511777"/>
                  <a:ext cx="4497049" cy="8611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nary>
                      </m:oMath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≥0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 ∀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altLang="ko-KR" sz="1100" dirty="0" smtClean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888" y="511777"/>
                  <a:ext cx="4497049" cy="86112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82609" b="-8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/>
            <p:cNvGrpSpPr/>
            <p:nvPr/>
          </p:nvGrpSpPr>
          <p:grpSpPr>
            <a:xfrm>
              <a:off x="4689103" y="81985"/>
              <a:ext cx="4392488" cy="3823650"/>
              <a:chOff x="4689103" y="81985"/>
              <a:chExt cx="4392488" cy="382365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89103" y="81985"/>
                <a:ext cx="4392488" cy="3853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smtClean="0"/>
                  <a:t>Dual Problem of Linearly Separable SVM</a:t>
                </a:r>
                <a:endParaRPr lang="ko-KR" altLang="en-US" sz="1200" dirty="0" smtClean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689103" y="1560182"/>
                <a:ext cx="4392488" cy="3853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 dirty="0" smtClean="0"/>
                  <a:t>KKT Condition to Eliminate the Duality Gap</a:t>
                </a:r>
                <a:endParaRPr lang="ko-KR" altLang="en-US" sz="1100" dirty="0" smtClean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5090319" y="2033769"/>
                    <a:ext cx="2649480" cy="3874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1"/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2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𝐿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200" b="1" i="1">
                                <a:latin typeface="Cambria Math"/>
                              </a:rPr>
                              <m:t>𝒘</m:t>
                            </m:r>
                            <m:r>
                              <a:rPr lang="en-US" altLang="ko-KR" sz="1200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, </m:t>
                            </m:r>
                            <m:r>
                              <a:rPr lang="ko-KR" altLang="en-US" sz="1200" b="1" i="1">
                                <a:latin typeface="Cambria Math"/>
                                <a:ea typeface="Cambria Math"/>
                              </a:rPr>
                              <m:t>𝜶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ko-KR" altLang="en-US" sz="12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ko-KR" sz="1200" b="1" i="1">
                                <a:latin typeface="Cambria Math"/>
                              </a:rPr>
                              <m:t>𝒘</m:t>
                            </m:r>
                          </m:den>
                        </m:f>
                      </m:oMath>
                    </a14:m>
                    <a:r>
                      <a:rPr lang="ko-KR" altLang="en-US" sz="1200" dirty="0"/>
                      <a:t> </a:t>
                    </a:r>
                    <a:r>
                      <a:rPr lang="en-US" altLang="ko-KR" sz="1200" dirty="0"/>
                      <a:t>= 0 ,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2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𝐿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200" b="1" i="1">
                                <a:latin typeface="Cambria Math"/>
                              </a:rPr>
                              <m:t>𝒘</m:t>
                            </m:r>
                            <m:r>
                              <a:rPr lang="en-US" altLang="ko-KR" sz="1200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, </m:t>
                            </m:r>
                            <m:r>
                              <a:rPr lang="ko-KR" altLang="en-US" sz="1200" b="1" i="1">
                                <a:latin typeface="Cambria Math"/>
                                <a:ea typeface="Cambria Math"/>
                              </a:rPr>
                              <m:t>𝜶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ko-KR" altLang="en-US" sz="12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ko-KR" sz="12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oMath>
                    </a14:m>
                    <a:r>
                      <a:rPr lang="ko-KR" altLang="en-US" sz="1200" dirty="0"/>
                      <a:t> </a:t>
                    </a:r>
                    <a:r>
                      <a:rPr lang="en-US" altLang="ko-KR" sz="1200" dirty="0"/>
                      <a:t>= 0</a:t>
                    </a: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0319" y="2033769"/>
                    <a:ext cx="2649480" cy="38745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6774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5089972" y="2533329"/>
                    <a:ext cx="1564099" cy="294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  <a:ea typeface="Cambria Math"/>
                            </a:rPr>
                            <m:t>≥0, ∀</m:t>
                          </m:r>
                          <m:r>
                            <a:rPr lang="en-US" altLang="ko-KR" sz="12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oMath>
                      </m:oMathPara>
                    </a14:m>
                    <a:endParaRPr lang="en-US" altLang="ko-KR" sz="1200" dirty="0">
                      <a:ea typeface="Cambria Math"/>
                    </a:endParaRPr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9972" y="2533329"/>
                    <a:ext cx="1564099" cy="29494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983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5089972" y="2827781"/>
                    <a:ext cx="3035762" cy="3926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sz="1200" i="1">
                              <a:latin typeface="Cambria Math"/>
                            </a:rPr>
                            <m:t>=0,</m:t>
                          </m:r>
                          <m:r>
                            <a:rPr lang="en-US" altLang="ko-KR" sz="1200" i="1">
                              <a:latin typeface="Cambria Math"/>
                              <a:ea typeface="Cambria Math"/>
                            </a:rPr>
                            <m:t>∀</m:t>
                          </m:r>
                          <m:r>
                            <a:rPr lang="en-US" altLang="ko-KR" sz="12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9972" y="2827781"/>
                    <a:ext cx="3035762" cy="39264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13239" b="-769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5154383" y="3254371"/>
                    <a:ext cx="1448116" cy="65126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1" i="1">
                              <a:latin typeface="Cambria Math"/>
                            </a:rPr>
                            <m:t>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4383" y="3254371"/>
                    <a:ext cx="1448116" cy="65126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r="-2941" b="-57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6280670" y="3254371"/>
                    <a:ext cx="2297034" cy="65126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2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2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200" i="1">
                              <a:latin typeface="Cambria Math"/>
                            </a:rPr>
                            <m:t>=0</m:t>
                          </m:r>
                        </m:oMath>
                      </m:oMathPara>
                    </a14:m>
                    <a:endParaRPr lang="en-US" altLang="ko-KR" sz="1200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0670" y="3254371"/>
                    <a:ext cx="2297034" cy="65126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r="-8922" b="-57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54475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437" y="94262"/>
            <a:ext cx="8435280" cy="1138138"/>
          </a:xfrm>
        </p:spPr>
        <p:txBody>
          <a:bodyPr/>
          <a:lstStyle/>
          <a:p>
            <a:r>
              <a:rPr lang="en-US" altLang="ko-KR" dirty="0" smtClean="0"/>
              <a:t>Mapping 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73235" y="1196752"/>
                <a:ext cx="8563261" cy="208656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/>
                  <a:t>Suppose that there are non-linearly separable data sets…</a:t>
                </a:r>
              </a:p>
              <a:p>
                <a:r>
                  <a:rPr lang="en-US" altLang="ko-KR" dirty="0" smtClean="0"/>
                  <a:t>The non-linear separable case can be linearly separable when we increase the basis space</a:t>
                </a:r>
              </a:p>
              <a:p>
                <a:pPr lvl="1"/>
                <a:r>
                  <a:rPr lang="en-US" altLang="ko-KR" dirty="0" smtClean="0"/>
                  <a:t>Standard basis: </a:t>
                </a:r>
                <a:r>
                  <a:rPr lang="en-US" altLang="ko-KR" b="1" i="1" dirty="0" smtClean="0"/>
                  <a:t>e</a:t>
                </a:r>
                <a:r>
                  <a:rPr lang="en-US" altLang="ko-KR" b="1" i="1" baseline="-25000" dirty="0" smtClean="0"/>
                  <a:t>1</a:t>
                </a:r>
                <a:r>
                  <a:rPr lang="en-US" altLang="ko-KR" b="1" i="1" dirty="0" smtClean="0"/>
                  <a:t>, e</a:t>
                </a:r>
                <a:r>
                  <a:rPr lang="en-US" altLang="ko-KR" b="1" i="1" baseline="-25000" dirty="0" smtClean="0"/>
                  <a:t>2</a:t>
                </a:r>
                <a:r>
                  <a:rPr lang="en-US" altLang="ko-KR" b="1" i="1" dirty="0" smtClean="0"/>
                  <a:t>, e</a:t>
                </a:r>
                <a:r>
                  <a:rPr lang="en-US" altLang="ko-KR" b="1" i="1" baseline="-25000" dirty="0" smtClean="0"/>
                  <a:t>3</a:t>
                </a:r>
                <a:r>
                  <a:rPr lang="en-US" altLang="ko-KR" b="1" i="1" dirty="0" smtClean="0"/>
                  <a:t>…,e</a:t>
                </a:r>
                <a:r>
                  <a:rPr lang="en-US" altLang="ko-KR" b="1" i="1" baseline="-25000" dirty="0" smtClean="0"/>
                  <a:t>n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Linearly independent and generate </a:t>
                </a:r>
                <a:r>
                  <a:rPr lang="en-US" altLang="ko-KR" b="1" i="1" dirty="0" err="1" smtClean="0">
                    <a:sym typeface="Wingdings" panose="05000000000000000000" pitchFamily="2" charset="2"/>
                  </a:rPr>
                  <a:t>R</a:t>
                </a:r>
                <a:r>
                  <a:rPr lang="en-US" altLang="ko-KR" b="1" i="1" baseline="30000" dirty="0" err="1" smtClean="0">
                    <a:sym typeface="Wingdings" panose="05000000000000000000" pitchFamily="2" charset="2"/>
                  </a:rPr>
                  <a:t>n</a:t>
                </a:r>
                <a:endParaRPr lang="en-US" altLang="ko-KR" b="1" i="1" baseline="30000" dirty="0" smtClean="0"/>
              </a:p>
              <a:p>
                <a:r>
                  <a:rPr lang="en-US" altLang="ko-KR" dirty="0" smtClean="0"/>
                  <a:t>Expanding the Basis through Space mapping function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𝜙</m:t>
                    </m:r>
                    <m:r>
                      <a:rPr lang="en-US" altLang="ko-KR" b="0" i="1" smtClean="0">
                        <a:latin typeface="Cambria Math"/>
                      </a:rPr>
                      <m:t> :</m:t>
                    </m:r>
                    <m:r>
                      <a:rPr lang="en-US" altLang="ko-KR" b="0" i="1" smtClean="0">
                        <a:latin typeface="Cambria Math"/>
                      </a:rPr>
                      <m:t>𝐿</m:t>
                    </m:r>
                    <m:r>
                      <a:rPr lang="en-US" altLang="ko-KR" b="0" i="1" smtClean="0">
                        <a:latin typeface="Cambria Math"/>
                      </a:rPr>
                      <m:t> 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1"/>
                <a:r>
                  <a:rPr lang="en-US" altLang="ko-KR" dirty="0" smtClean="0"/>
                  <a:t>Or, transformation function, etc…</a:t>
                </a:r>
              </a:p>
              <a:p>
                <a:r>
                  <a:rPr lang="en-US" altLang="ko-KR" dirty="0" smtClean="0"/>
                  <a:t>Any problem????</a:t>
                </a:r>
              </a:p>
              <a:p>
                <a:pPr lvl="1"/>
                <a:r>
                  <a:rPr lang="en-US" altLang="ko-KR" dirty="0" smtClean="0"/>
                  <a:t>Feature space becomes bigger and bigger….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235" y="1196752"/>
                <a:ext cx="8563261" cy="2086564"/>
              </a:xfrm>
              <a:blipFill rotWithShape="0">
                <a:blip r:embed="rId3"/>
                <a:stretch>
                  <a:fillRect t="-3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t>25</a:t>
            </a:fld>
            <a:endParaRPr lang="ko-KR" altLang="en-US" dirty="0"/>
          </a:p>
        </p:txBody>
      </p:sp>
      <p:grpSp>
        <p:nvGrpSpPr>
          <p:cNvPr id="1030" name="그룹 1029"/>
          <p:cNvGrpSpPr/>
          <p:nvPr/>
        </p:nvGrpSpPr>
        <p:grpSpPr>
          <a:xfrm>
            <a:off x="793853" y="3288703"/>
            <a:ext cx="8098627" cy="3173925"/>
            <a:chOff x="780407" y="2780928"/>
            <a:chExt cx="8098627" cy="3173925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6276449" y="4523077"/>
              <a:ext cx="743823" cy="7061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6272700" y="3457968"/>
              <a:ext cx="1201043" cy="10441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55" idx="5"/>
              <a:endCxn id="58" idx="5"/>
            </p:cNvCxnSpPr>
            <p:nvPr/>
          </p:nvCxnSpPr>
          <p:spPr>
            <a:xfrm>
              <a:off x="1254871" y="4230059"/>
              <a:ext cx="1201043" cy="10441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endCxn id="56" idx="7"/>
            </p:cNvCxnSpPr>
            <p:nvPr/>
          </p:nvCxnSpPr>
          <p:spPr>
            <a:xfrm flipH="1">
              <a:off x="1258985" y="4151829"/>
              <a:ext cx="1138243" cy="10121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187624" y="2996952"/>
              <a:ext cx="0" cy="2520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971600" y="5229200"/>
              <a:ext cx="26642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/>
            <p:cNvSpPr/>
            <p:nvPr/>
          </p:nvSpPr>
          <p:spPr>
            <a:xfrm>
              <a:off x="1092523" y="4072502"/>
              <a:ext cx="190202" cy="18459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1096637" y="5136905"/>
              <a:ext cx="190202" cy="1845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2293566" y="4077072"/>
              <a:ext cx="190202" cy="1845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2293566" y="5116618"/>
              <a:ext cx="190202" cy="18459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직사각형 62"/>
                <p:cNvSpPr/>
                <p:nvPr/>
              </p:nvSpPr>
              <p:spPr>
                <a:xfrm>
                  <a:off x="780407" y="3010406"/>
                  <a:ext cx="4644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3" name="직사각형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407" y="3010406"/>
                  <a:ext cx="46448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직사각형 64"/>
                <p:cNvSpPr/>
                <p:nvPr/>
              </p:nvSpPr>
              <p:spPr>
                <a:xfrm>
                  <a:off x="3231211" y="5229200"/>
                  <a:ext cx="4591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5" name="직사각형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1211" y="5229200"/>
                  <a:ext cx="45916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직사각형 65"/>
            <p:cNvSpPr/>
            <p:nvPr/>
          </p:nvSpPr>
          <p:spPr>
            <a:xfrm>
              <a:off x="883828" y="4839581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a</a:t>
              </a:r>
              <a:endParaRPr lang="ko-KR" altLang="en-US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844527" y="4077072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c</a:t>
              </a:r>
              <a:endParaRPr lang="ko-KR" altLang="en-US" b="1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460496" y="486916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b</a:t>
              </a:r>
              <a:endParaRPr lang="ko-KR" altLang="en-US" b="1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460496" y="4067780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d</a:t>
              </a:r>
              <a:endParaRPr lang="ko-KR" altLang="en-US" b="1" dirty="0"/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3304336" y="4208077"/>
              <a:ext cx="20463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 flipV="1">
              <a:off x="6279761" y="2780928"/>
              <a:ext cx="0" cy="20162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6063737" y="4509120"/>
              <a:ext cx="21086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직사각형 76"/>
                <p:cNvSpPr/>
                <p:nvPr/>
              </p:nvSpPr>
              <p:spPr>
                <a:xfrm>
                  <a:off x="5820830" y="2898922"/>
                  <a:ext cx="479362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7" name="직사각형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830" y="2898922"/>
                  <a:ext cx="479362" cy="37305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/>
                <p:cNvSpPr/>
                <p:nvPr/>
              </p:nvSpPr>
              <p:spPr>
                <a:xfrm>
                  <a:off x="8100392" y="4437112"/>
                  <a:ext cx="479362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8" name="직사각형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392" y="4437112"/>
                  <a:ext cx="479362" cy="37253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직선 화살표 연결선 78"/>
            <p:cNvCxnSpPr/>
            <p:nvPr/>
          </p:nvCxnSpPr>
          <p:spPr>
            <a:xfrm flipH="1">
              <a:off x="5220072" y="4338816"/>
              <a:ext cx="1224137" cy="11787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직사각형 85"/>
                <p:cNvSpPr/>
                <p:nvPr/>
              </p:nvSpPr>
              <p:spPr>
                <a:xfrm>
                  <a:off x="4539590" y="5475302"/>
                  <a:ext cx="967509" cy="4019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6" name="직사각형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9590" y="5475302"/>
                  <a:ext cx="967509" cy="4019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타원 86"/>
            <p:cNvSpPr/>
            <p:nvPr/>
          </p:nvSpPr>
          <p:spPr>
            <a:xfrm>
              <a:off x="6186759" y="3376571"/>
              <a:ext cx="190202" cy="18459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7387802" y="4420687"/>
              <a:ext cx="190202" cy="18459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6925536" y="5122948"/>
              <a:ext cx="190202" cy="1845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6181713" y="4416825"/>
              <a:ext cx="190202" cy="1845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" name="직사각형 1023"/>
                <p:cNvSpPr/>
                <p:nvPr/>
              </p:nvSpPr>
              <p:spPr>
                <a:xfrm>
                  <a:off x="4677429" y="4432855"/>
                  <a:ext cx="14720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𝒂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/>
                          </a:rPr>
                          <m:t>=(0,0,0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4" name="직사각형 10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429" y="4432855"/>
                  <a:ext cx="147207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4918"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" name="직사각형 1024"/>
                <p:cNvSpPr/>
                <p:nvPr/>
              </p:nvSpPr>
              <p:spPr>
                <a:xfrm>
                  <a:off x="7410170" y="4067174"/>
                  <a:ext cx="1468864" cy="3843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𝒃</m:t>
                            </m:r>
                          </m:e>
                        </m:acc>
                        <m:r>
                          <a:rPr lang="en-US" altLang="ko-KR" i="1">
                            <a:latin typeface="Cambria Math"/>
                          </a:rPr>
                          <m:t>=(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ko-KR" i="1">
                            <a:latin typeface="Cambria Math"/>
                          </a:rPr>
                          <m:t>,0,0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5" name="직사각형 10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170" y="4067174"/>
                  <a:ext cx="1468864" cy="38433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58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" name="직사각형 1025"/>
                <p:cNvSpPr/>
                <p:nvPr/>
              </p:nvSpPr>
              <p:spPr>
                <a:xfrm>
                  <a:off x="6268282" y="3561161"/>
                  <a:ext cx="14720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𝒄</m:t>
                            </m:r>
                          </m:e>
                        </m:acc>
                        <m:r>
                          <a:rPr lang="en-US" altLang="ko-KR" i="1">
                            <a:latin typeface="Cambria Math"/>
                          </a:rPr>
                          <m:t>=(0,0,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6" name="직사각형 10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282" y="3561161"/>
                  <a:ext cx="147207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4918"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7" name="직사각형 1026"/>
                <p:cNvSpPr/>
                <p:nvPr/>
              </p:nvSpPr>
              <p:spPr>
                <a:xfrm>
                  <a:off x="6582963" y="5274175"/>
                  <a:ext cx="1707006" cy="4019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𝒅</m:t>
                            </m:r>
                          </m:e>
                        </m:acc>
                        <m:r>
                          <a:rPr lang="en-US" altLang="ko-KR" i="1">
                            <a:latin typeface="Cambria Math"/>
                          </a:rPr>
                          <m:t>=(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7" name="직사각형 10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63" y="5274175"/>
                  <a:ext cx="1707006" cy="40197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9" name="직사각형 1028"/>
                <p:cNvSpPr/>
                <p:nvPr/>
              </p:nvSpPr>
              <p:spPr>
                <a:xfrm>
                  <a:off x="1390906" y="5585521"/>
                  <a:ext cx="21972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/>
                              </a:rPr>
                              <m:t>a</m:t>
                            </m:r>
                          </m:e>
                        </m:d>
                        <m:r>
                          <a:rPr lang="en-US" altLang="ko-KR" b="0" i="0" dirty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/>
                          </a:rPr>
                          <m:t>Original</m:t>
                        </m:r>
                        <m:r>
                          <a:rPr lang="en-US" altLang="ko-KR" b="0" i="0" dirty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/>
                          </a:rPr>
                          <m:t>space</m:t>
                        </m:r>
                        <m:r>
                          <a:rPr lang="en-US" altLang="ko-KR" b="0" i="0" dirty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/>
                          </a:rPr>
                          <m:t>L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9" name="직사각형 10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906" y="5585521"/>
                  <a:ext cx="2197268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직사각형 101"/>
                <p:cNvSpPr/>
                <p:nvPr/>
              </p:nvSpPr>
              <p:spPr>
                <a:xfrm>
                  <a:off x="5494658" y="5585521"/>
                  <a:ext cx="23174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/>
                              </a:rPr>
                              <m:t>b</m:t>
                            </m:r>
                          </m:e>
                        </m:d>
                        <m:r>
                          <a:rPr lang="en-US" altLang="ko-KR" b="0" i="0" dirty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/>
                          </a:rPr>
                          <m:t>Mapping</m:t>
                        </m:r>
                        <m:r>
                          <a:rPr lang="en-US" altLang="ko-KR" b="0" i="0" dirty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/>
                          </a:rPr>
                          <m:t>space</m:t>
                        </m:r>
                        <m:r>
                          <a:rPr lang="en-US" altLang="ko-KR" b="0" i="0" dirty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" name="직사각형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658" y="5585521"/>
                  <a:ext cx="2317494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3275856" y="3624200"/>
                <a:ext cx="2195858" cy="1032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624200"/>
                <a:ext cx="2195858" cy="103265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52360" y="53270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(0,0)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8830" y="450211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(0,1)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71347" y="511802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(1,0)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81040" y="43044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(1,1)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11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Kernel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The kernel calculates the inner product of two vectors in a different space (preferably without explicitly representing the two vectors in the different space)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r>
                      <a:rPr lang="ko-KR" altLang="en-US" b="0" i="1" smtClean="0">
                        <a:latin typeface="Cambria Math"/>
                      </a:rPr>
                      <m:t>𝜑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ko-KR" altLang="en-US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Some common kernels are following :</a:t>
                </a:r>
              </a:p>
              <a:p>
                <a:pPr lvl="1"/>
                <a:r>
                  <a:rPr lang="en-US" altLang="ko-KR" dirty="0" smtClean="0"/>
                  <a:t>Polynomial(homogeneous)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Polynomial(inhomogeneous)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+1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Gaussian kernel function, a.k.a. Radial Basis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b="1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𝛾</m:t>
                    </m:r>
                    <m:r>
                      <a:rPr lang="en-US" altLang="ko-KR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ko-KR" dirty="0" smtClean="0"/>
                  <a:t>. Sometimes parameterized using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𝛾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dirty="0" smtClean="0"/>
              </a:p>
              <a:p>
                <a:pPr lvl="1"/>
                <a:r>
                  <a:rPr lang="en-US" altLang="ko-KR" dirty="0" smtClean="0"/>
                  <a:t>Hyperbolic tangent, a.k.a. Sigmoid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/>
                                    <a:ea typeface="Cambria Math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2"/>
                <a:r>
                  <a:rPr lang="en-US" altLang="ko-KR" dirty="0" smtClean="0"/>
                  <a:t>For some(not every)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𝜅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&gt; 0 and c &lt; 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9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Polynomial Kernel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Imagine we have</a:t>
                </a:r>
              </a:p>
              <a:p>
                <a:pPr lvl="1"/>
                <a:r>
                  <a:rPr lang="en-US" altLang="ko-KR" b="1" dirty="0" smtClean="0"/>
                  <a:t>x</a:t>
                </a:r>
                <a:r>
                  <a:rPr lang="en-US" altLang="ko-KR" dirty="0" smtClean="0"/>
                  <a:t>=&lt;</a:t>
                </a:r>
                <a:r>
                  <a:rPr lang="en-US" altLang="ko-KR" i="1" dirty="0" smtClean="0"/>
                  <a:t>x</a:t>
                </a:r>
                <a:r>
                  <a:rPr lang="en-US" altLang="ko-KR" i="1" baseline="-25000" dirty="0" smtClean="0"/>
                  <a:t>1</a:t>
                </a:r>
                <a:r>
                  <a:rPr lang="en-US" altLang="ko-KR" i="1" dirty="0" smtClean="0"/>
                  <a:t>, x</a:t>
                </a:r>
                <a:r>
                  <a:rPr lang="en-US" altLang="ko-KR" i="1" baseline="-25000" dirty="0" smtClean="0"/>
                  <a:t>2</a:t>
                </a:r>
                <a:r>
                  <a:rPr lang="en-US" altLang="ko-KR" dirty="0" smtClean="0"/>
                  <a:t>&gt; and </a:t>
                </a:r>
                <a:r>
                  <a:rPr lang="en-US" altLang="ko-KR" b="1" dirty="0" smtClean="0"/>
                  <a:t>z</a:t>
                </a:r>
                <a:r>
                  <a:rPr lang="en-US" altLang="ko-KR" dirty="0" smtClean="0"/>
                  <a:t>=&lt;</a:t>
                </a:r>
                <a:r>
                  <a:rPr lang="en-US" altLang="ko-KR" i="1" dirty="0" smtClean="0"/>
                  <a:t>z</a:t>
                </a:r>
                <a:r>
                  <a:rPr lang="en-US" altLang="ko-KR" i="1" baseline="-25000" dirty="0" smtClean="0"/>
                  <a:t>1</a:t>
                </a:r>
                <a:r>
                  <a:rPr lang="en-US" altLang="ko-KR" i="1" dirty="0" smtClean="0"/>
                  <a:t>, z</a:t>
                </a:r>
                <a:r>
                  <a:rPr lang="en-US" altLang="ko-KR" i="1" baseline="-25000" dirty="0" smtClean="0"/>
                  <a:t>2</a:t>
                </a:r>
                <a:r>
                  <a:rPr lang="en-US" altLang="ko-KR" dirty="0" smtClean="0"/>
                  <a:t>&gt;</a:t>
                </a:r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Polynomial Kernel Function of degree 1</a:t>
                </a:r>
              </a:p>
              <a:p>
                <a:pPr marL="982980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/>
                      <m:t>&lt;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, 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dirty="0"/>
                      <m:t>&gt;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en-US" altLang="ko-KR" dirty="0"/>
                      <m:t>&lt;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, 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dirty="0"/>
                      <m:t>&gt;</m:t>
                    </m:r>
                    <m:r>
                      <m:rPr>
                        <m:nor/>
                      </m:rPr>
                      <a:rPr lang="en-US" altLang="ko-KR" b="0" i="0" dirty="0" smtClean="0"/>
                      <m:t>=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b="0" i="1" dirty="0" smtClean="0"/>
                      <m:t>+</m:t>
                    </m:r>
                    <m:r>
                      <m:rPr>
                        <m:nor/>
                      </m:rPr>
                      <a:rPr lang="en-US" altLang="ko-KR" b="0" i="1" dirty="0" smtClean="0"/>
                      <m:t>x</m:t>
                    </m:r>
                    <m:r>
                      <m:rPr>
                        <m:nor/>
                      </m:rPr>
                      <a:rPr lang="en-US" altLang="ko-KR" b="0" i="1" baseline="-25000" dirty="0" smtClean="0"/>
                      <m:t>2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b="0" i="1" baseline="-25000" dirty="0" smtClean="0"/>
                      <m:t>2</m:t>
                    </m:r>
                    <m:r>
                      <m:rPr>
                        <m:nor/>
                      </m:rPr>
                      <a:rPr lang="en-US" altLang="ko-KR" dirty="0"/>
                      <m:t>=</m:t>
                    </m:r>
                    <m:r>
                      <m:rPr>
                        <m:nor/>
                      </m:rPr>
                      <a:rPr lang="en-US" altLang="ko-KR" b="1" dirty="0" smtClean="0"/>
                      <m:t>x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en-US" altLang="ko-KR" b="1" dirty="0" smtClean="0"/>
                      <m:t>z</m:t>
                    </m:r>
                  </m:oMath>
                </a14:m>
                <a:endParaRPr lang="en-US" altLang="ko-KR" b="1" dirty="0" smtClean="0"/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>
                    <a:latin typeface="Cambria Math" panose="02040503050406030204" pitchFamily="18" charset="0"/>
                  </a:rPr>
                  <a:t>Polynomial Kernel Function of degree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2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982980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/>
                      <m:t>&lt;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i="1" dirty="0"/>
                      <m:t>,</m:t>
                    </m:r>
                    <m:rad>
                      <m:radPr>
                        <m:deg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i="1" dirty="0"/>
                      <m:t>,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b="0" i="1" baseline="-25000" dirty="0" smtClean="0"/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&gt;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en-US" altLang="ko-KR" dirty="0"/>
                      <m:t>&lt;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i="1" dirty="0"/>
                      <m:t>,</m:t>
                    </m:r>
                    <m:rad>
                      <m:radPr>
                        <m:deg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b="0" i="1" dirty="0" smtClean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i="1" dirty="0"/>
                      <m:t>,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b="0" i="1" dirty="0" smtClean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&gt;</m:t>
                    </m:r>
                  </m:oMath>
                </a14:m>
                <a:endParaRPr lang="en-US" altLang="ko-KR" dirty="0" smtClean="0"/>
              </a:p>
              <a:p>
                <a:pPr marL="982980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i="1" dirty="0"/>
                      <m:t>+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dirty="0"/>
                          <m:t>+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0" dirty="0" smtClean="0"/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x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1" dirty="0" smtClean="0"/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>
                    <a:latin typeface="Cambria Math" panose="02040503050406030204" pitchFamily="18" charset="0"/>
                  </a:rPr>
                  <a:t>Polynomial Kernel Function of degree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3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982980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</m:e>
                    </m:d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x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>
                    <a:latin typeface="Cambria Math" panose="02040503050406030204" pitchFamily="18" charset="0"/>
                  </a:rPr>
                  <a:t>Polynomial Kernel Function of degree </a:t>
                </a:r>
                <a:r>
                  <a:rPr lang="en-US" altLang="ko-KR" i="1" dirty="0" smtClean="0">
                    <a:latin typeface="Cambria Math" panose="02040503050406030204" pitchFamily="18" charset="0"/>
                  </a:rPr>
                  <a:t>n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982980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</m:e>
                    </m:d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x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342900" lvl="1">
                  <a:buClr>
                    <a:schemeClr val="accent1"/>
                  </a:buClr>
                </a:pPr>
                <a:r>
                  <a:rPr lang="en-US" altLang="ko-KR" dirty="0" smtClean="0"/>
                  <a:t>Do we need to express and calculate the transformed coordinate values for </a:t>
                </a:r>
                <a:r>
                  <a:rPr lang="en-US" altLang="ko-KR" b="1" i="1" dirty="0" smtClean="0"/>
                  <a:t>x</a:t>
                </a:r>
                <a:r>
                  <a:rPr lang="en-US" altLang="ko-KR" dirty="0" smtClean="0"/>
                  <a:t> and </a:t>
                </a:r>
                <a:r>
                  <a:rPr lang="en-US" altLang="ko-KR" b="1" i="1" dirty="0" smtClean="0"/>
                  <a:t>z</a:t>
                </a:r>
                <a:r>
                  <a:rPr lang="en-US" altLang="ko-KR" dirty="0" smtClean="0"/>
                  <a:t> to know the polynomial kernel of </a:t>
                </a:r>
                <a:r>
                  <a:rPr lang="en-US" altLang="ko-KR" b="1" i="1" dirty="0" smtClean="0"/>
                  <a:t>K</a:t>
                </a:r>
                <a:r>
                  <a:rPr lang="en-US" altLang="ko-KR" dirty="0" smtClean="0"/>
                  <a:t>?</a:t>
                </a:r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 smtClean="0"/>
                  <a:t>Do we need to convert the feature spaces to exploit the linear separation in the high order?</a:t>
                </a:r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b="1" dirty="0" smtClean="0"/>
                  <a:t>Condition: only the inner product is computable with this trick</a:t>
                </a:r>
              </a:p>
              <a:p>
                <a:pPr marL="342900" lvl="1">
                  <a:buClr>
                    <a:schemeClr val="accent1"/>
                  </a:buClr>
                </a:pPr>
                <a:endParaRPr lang="en-US" altLang="ko-KR" b="1" dirty="0" smtClean="0"/>
              </a:p>
              <a:p>
                <a:pPr marL="342900" lvl="1">
                  <a:buClr>
                    <a:schemeClr val="accent1"/>
                  </a:buClr>
                </a:pPr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17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Dual SVM with Kernel Trick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ko-KR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𝐾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/>
                      </a:rPr>
                      <m:t>&gt;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>
                        <a:latin typeface="Cambria Math"/>
                      </a:rPr>
                      <m:t>𝒘</m:t>
                    </m:r>
                    <m:r>
                      <a:rPr lang="en-US" altLang="ko-KR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/>
                          </a:rPr>
                          <m:t>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/>
                          </a:rPr>
                          <m:t>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ko-KR" altLang="en-US" i="1">
                        <a:latin typeface="Cambria Math" panose="02040503050406030204" pitchFamily="18" charset="0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≥0, ∀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endParaRPr lang="en-US" altLang="ko-KR" dirty="0">
                  <a:ea typeface="Cambria Math"/>
                </a:endParaRPr>
              </a:p>
              <a:p>
                <a:r>
                  <a:rPr lang="en-US" altLang="ko-KR" dirty="0" smtClean="0"/>
                  <a:t>Dual formulation lets SVM utilize</a:t>
                </a:r>
              </a:p>
              <a:p>
                <a:pPr lvl="1"/>
                <a:r>
                  <a:rPr lang="en-US" altLang="ko-KR" dirty="0" smtClean="0"/>
                  <a:t>Kernel trick</a:t>
                </a:r>
              </a:p>
              <a:p>
                <a:pPr lvl="2"/>
                <a:r>
                  <a:rPr lang="en-US" altLang="ko-KR" dirty="0" smtClean="0"/>
                  <a:t>Reduced parameters to estimate</a:t>
                </a:r>
              </a:p>
              <a:p>
                <a:pPr lvl="1"/>
                <a:r>
                  <a:rPr lang="en-US" altLang="ko-KR" dirty="0" smtClean="0"/>
                  <a:t>Only store alpha values instead of w</a:t>
                </a:r>
              </a:p>
              <a:p>
                <a:pPr lvl="2"/>
                <a:r>
                  <a:rPr lang="en-US" altLang="ko-KR" dirty="0" smtClean="0"/>
                  <a:t>How many alpha values are needed?</a:t>
                </a:r>
              </a:p>
              <a:p>
                <a:pPr lvl="2"/>
                <a:r>
                  <a:rPr lang="en-US" altLang="ko-KR" dirty="0" smtClean="0"/>
                  <a:t>Consider meaningful alphas</a:t>
                </a: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36005" y="2924944"/>
            <a:ext cx="3545586" cy="2574028"/>
            <a:chOff x="5741751" y="2924944"/>
            <a:chExt cx="3545586" cy="2574028"/>
          </a:xfrm>
        </p:grpSpPr>
        <p:sp>
          <p:nvSpPr>
            <p:cNvPr id="5" name="Rectangle 4"/>
            <p:cNvSpPr/>
            <p:nvPr/>
          </p:nvSpPr>
          <p:spPr>
            <a:xfrm>
              <a:off x="5947497" y="2924944"/>
              <a:ext cx="3134094" cy="3155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/>
                <a:t>Dual Problem of Linearly Separable SVM</a:t>
              </a:r>
              <a:endParaRPr lang="ko-KR" altLang="en-US" sz="1200" dirty="0" smtClean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6012160" y="3322873"/>
                  <a:ext cx="3069431" cy="6395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𝑚𝑎𝑥</m:t>
                            </m:r>
                          </m:e>
                          <m:sub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  <a:ea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160" y="3322873"/>
                  <a:ext cx="3069431" cy="6395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11429" r="-7937" b="-1561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464064" y="3946897"/>
                  <a:ext cx="21009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≥0, ∀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𝑖</m:t>
                        </m:r>
                      </m:oMath>
                    </m:oMathPara>
                  </a14:m>
                  <a:endParaRPr lang="en-US" altLang="ko-KR" dirty="0"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064" y="3946897"/>
                  <a:ext cx="210096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6606040" y="4292849"/>
                  <a:ext cx="1881669" cy="871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i="1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040" y="4292849"/>
                  <a:ext cx="1881669" cy="87126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741751" y="5084243"/>
                  <a:ext cx="3545586" cy="4147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1400" i="1">
                            <a:latin typeface="Cambria Math"/>
                          </a:rPr>
                          <m:t>=0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/>
                          </a:rPr>
                          <m:t>&gt;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0</m:t>
                        </m:r>
                      </m:oMath>
                    </m:oMathPara>
                  </a14:m>
                  <a:endParaRPr lang="en-US" altLang="ko-KR" sz="1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751" y="5084243"/>
                  <a:ext cx="3545586" cy="4147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49086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0" y="143497"/>
            <a:ext cx="4680520" cy="1138138"/>
          </a:xfrm>
        </p:spPr>
        <p:txBody>
          <a:bodyPr/>
          <a:lstStyle/>
          <a:p>
            <a:r>
              <a:rPr lang="en-US" altLang="ko-KR" sz="4400" dirty="0" smtClean="0"/>
              <a:t>Classification with SVM Kernel Trick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4205" y="116632"/>
                <a:ext cx="3970784" cy="518457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 smtClean="0"/>
                  <a:t>Linear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Transformed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Kernel trick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>
                        <a:latin typeface="Cambria Math"/>
                      </a:rPr>
                      <m:t>𝒘</m:t>
                    </m:r>
                    <m:r>
                      <a:rPr lang="en-US" altLang="ko-KR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/>
                          </a:rPr>
                          <m:t>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𝑤h𝑒𝑛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&lt;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lang="ko-KR" altLang="en-US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, ∀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4205" y="116632"/>
                <a:ext cx="3970784" cy="5184576"/>
              </a:xfrm>
              <a:blipFill rotWithShape="0">
                <a:blip r:embed="rId2"/>
                <a:stretch>
                  <a:fillRect t="-1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184" y="1052736"/>
            <a:ext cx="5646497" cy="4238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870600" y="2906423"/>
                <a:ext cx="1121589" cy="666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600" y="2906423"/>
                <a:ext cx="1121589" cy="6665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7784824" y="3145824"/>
            <a:ext cx="171552" cy="427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805341" y="3388350"/>
                <a:ext cx="20790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 smtClean="0"/>
                  <a:t>=0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341" y="3388350"/>
                <a:ext cx="207909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80" t="-11667" r="-1760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805341" y="3923425"/>
                <a:ext cx="2386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341" y="3923425"/>
                <a:ext cx="238610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805341" y="2906423"/>
                <a:ext cx="2482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341" y="2906423"/>
                <a:ext cx="248228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5395" y="4437113"/>
                <a:ext cx="8352928" cy="20882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&lt;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95" y="4437113"/>
                <a:ext cx="8352928" cy="2088232"/>
              </a:xfrm>
              <a:prstGeom prst="rect">
                <a:avLst/>
              </a:prstGeom>
              <a:blipFill rotWithShape="0">
                <a:blip r:embed="rId8"/>
                <a:stretch>
                  <a:fillRect b="-3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26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Support vector machine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SVM with Various Kernels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1252736"/>
          </a:xfrm>
        </p:spPr>
        <p:txBody>
          <a:bodyPr/>
          <a:lstStyle/>
          <a:p>
            <a:r>
              <a:rPr lang="en-US" altLang="ko-KR" dirty="0" smtClean="0"/>
              <a:t>SVM is very adaptable to the non-linearly separable cases with the kernel trick</a:t>
            </a:r>
          </a:p>
          <a:p>
            <a:pPr lvl="1"/>
            <a:r>
              <a:rPr lang="en-US" altLang="ko-KR" dirty="0" smtClean="0"/>
              <a:t>Easy expand to the high dimension features (for free!)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4" y="3005476"/>
            <a:ext cx="4928749" cy="3697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360" y="3040360"/>
            <a:ext cx="4916478" cy="36884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9552" y="2772439"/>
            <a:ext cx="396044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Polynomial Kernel with Degree 4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644008" y="2777641"/>
                <a:ext cx="39604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smtClean="0"/>
                  <a:t>RBF Kernel with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en-US" altLang="ko-KR" dirty="0" smtClean="0"/>
                  <a:t>=4</a:t>
                </a:r>
                <a:endParaRPr lang="ko-KR" altLang="en-US" dirty="0" smtClean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777641"/>
                <a:ext cx="3960440" cy="360040"/>
              </a:xfrm>
              <a:prstGeom prst="rect">
                <a:avLst/>
              </a:prstGeom>
              <a:blipFill rotWithShape="0">
                <a:blip r:embed="rId4"/>
                <a:stretch>
                  <a:fillRect t="-11864" b="-254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267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 with Kernel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Finding the MLE of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Can we </a:t>
                </a:r>
                <a:r>
                  <a:rPr lang="en-US" altLang="ko-KR" dirty="0" err="1" smtClean="0"/>
                  <a:t>kernelize</a:t>
                </a:r>
                <a:r>
                  <a:rPr lang="en-US" altLang="ko-KR" dirty="0" smtClean="0"/>
                  <a:t> the logistic regression?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>
                        <a:latin typeface="Cambria Math"/>
                      </a:rPr>
                      <m:t>𝒘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/>
                          </a:rPr>
                          <m:t>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Problem changes</a:t>
                </a:r>
              </a:p>
              <a:p>
                <a:pPr lvl="1"/>
                <a:r>
                  <a:rPr lang="en-US" altLang="ko-KR" dirty="0" smtClean="0"/>
                  <a:t>From finding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/>
                  <a:t> to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How to solve this problem?</a:t>
                </a:r>
              </a:p>
              <a:p>
                <a:pPr lvl="2"/>
                <a:r>
                  <a:rPr lang="en-US" altLang="ko-KR" dirty="0" smtClean="0"/>
                  <a:t>In other words…</a:t>
                </a:r>
              </a:p>
              <a:p>
                <a:pPr lvl="2"/>
                <a:r>
                  <a:rPr lang="en-US" altLang="ko-KR" dirty="0" smtClean="0"/>
                  <a:t>Is this a constrained optimization?</a:t>
                </a:r>
              </a:p>
              <a:p>
                <a:pPr lvl="2"/>
                <a:r>
                  <a:rPr lang="en-US" altLang="ko-KR" dirty="0" smtClean="0"/>
                  <a:t>If not, what does it imply?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67" b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41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Acknowledgement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en-US" altLang="ko-KR" dirty="0" err="1" smtClean="0"/>
              <a:t>slideset</a:t>
            </a:r>
            <a:r>
              <a:rPr lang="en-US" altLang="ko-KR" dirty="0" smtClean="0"/>
              <a:t> is greatly influenced</a:t>
            </a:r>
          </a:p>
          <a:p>
            <a:pPr lvl="1"/>
            <a:r>
              <a:rPr lang="en-US" altLang="ko-KR" dirty="0" smtClean="0"/>
              <a:t>By Prof. Carlos </a:t>
            </a:r>
            <a:r>
              <a:rPr lang="en-US" altLang="ko-KR" dirty="0" err="1" smtClean="0"/>
              <a:t>Guestrin</a:t>
            </a:r>
            <a:r>
              <a:rPr lang="en-US" altLang="ko-KR" dirty="0" smtClean="0"/>
              <a:t> at CMU</a:t>
            </a:r>
          </a:p>
          <a:p>
            <a:pPr lvl="1"/>
            <a:r>
              <a:rPr lang="en-US" altLang="ko-KR" dirty="0"/>
              <a:t>By Prof. </a:t>
            </a:r>
            <a:r>
              <a:rPr lang="en-US" altLang="ko-KR" dirty="0" smtClean="0"/>
              <a:t>Eric Xing </a:t>
            </a:r>
            <a:r>
              <a:rPr lang="en-US" altLang="ko-KR" dirty="0"/>
              <a:t>at </a:t>
            </a:r>
            <a:r>
              <a:rPr lang="en-US" altLang="ko-KR" dirty="0" smtClean="0"/>
              <a:t>CMU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Readings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Bishop Chapter 7 </a:t>
            </a:r>
            <a:r>
              <a:rPr lang="en-US" altLang="ko-KR" dirty="0" smtClean="0">
                <a:sym typeface="Wingdings" panose="05000000000000000000" pitchFamily="2" charset="2"/>
              </a:rPr>
              <a:t> 6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0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smtClean="0"/>
              <a:t>Detour</a:t>
            </a:r>
            <a:r>
              <a:rPr lang="en-US" altLang="ko-KR" dirty="0" smtClean="0"/>
              <a:t>: Decision Boundary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250" y="4830180"/>
                <a:ext cx="4834880" cy="1584176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2000" dirty="0" smtClean="0"/>
              </a:p>
              <a:p>
                <a:r>
                  <a:rPr lang="en-US" altLang="ko-KR" sz="2000" dirty="0" smtClean="0"/>
                  <a:t>What-if Gaussian class conditional density?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250" y="4830180"/>
                <a:ext cx="4834880" cy="158417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75656" y="3573016"/>
            <a:ext cx="5976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19672" y="1412776"/>
            <a:ext cx="0" cy="237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98754" y="33883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3648" y="1772816"/>
            <a:ext cx="5976664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7618" y="1588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46616" y="1344000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P(Y=</a:t>
            </a:r>
            <a:r>
              <a:rPr lang="en-US" altLang="ko-KR" b="1" dirty="0" err="1" smtClean="0">
                <a:solidFill>
                  <a:srgbClr val="C00000"/>
                </a:solidFill>
              </a:rPr>
              <a:t>y</a:t>
            </a:r>
            <a:r>
              <a:rPr lang="en-US" altLang="ko-KR" b="1" dirty="0" err="1" smtClean="0"/>
              <a:t>|X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02542" y="134424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P(Y=</a:t>
            </a:r>
            <a:r>
              <a:rPr lang="en-US" altLang="ko-KR" b="1" dirty="0" err="1" smtClean="0">
                <a:solidFill>
                  <a:srgbClr val="00B050"/>
                </a:solidFill>
              </a:rPr>
              <a:t>y</a:t>
            </a:r>
            <a:r>
              <a:rPr lang="en-US" altLang="ko-KR" b="1" dirty="0" err="1" smtClean="0"/>
              <a:t>|X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617328" y="1858457"/>
            <a:ext cx="5718748" cy="1648918"/>
          </a:xfrm>
          <a:prstGeom prst="lin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17328" y="1813487"/>
            <a:ext cx="5703758" cy="1693888"/>
          </a:xfrm>
          <a:prstGeom prst="lin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Freeform 13"/>
          <p:cNvSpPr/>
          <p:nvPr/>
        </p:nvSpPr>
        <p:spPr>
          <a:xfrm>
            <a:off x="1633928" y="1851285"/>
            <a:ext cx="5643797" cy="1661573"/>
          </a:xfrm>
          <a:custGeom>
            <a:avLst/>
            <a:gdLst>
              <a:gd name="connsiteX0" fmla="*/ 0 w 5643797"/>
              <a:gd name="connsiteY0" fmla="*/ 0 h 1661573"/>
              <a:gd name="connsiteX1" fmla="*/ 1806315 w 5643797"/>
              <a:gd name="connsiteY1" fmla="*/ 202367 h 1661573"/>
              <a:gd name="connsiteX2" fmla="*/ 2803161 w 5643797"/>
              <a:gd name="connsiteY2" fmla="*/ 816964 h 1661573"/>
              <a:gd name="connsiteX3" fmla="*/ 4174761 w 5643797"/>
              <a:gd name="connsiteY3" fmla="*/ 1536492 h 1661573"/>
              <a:gd name="connsiteX4" fmla="*/ 5643797 w 5643797"/>
              <a:gd name="connsiteY4" fmla="*/ 1656413 h 166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797" h="1661573">
                <a:moveTo>
                  <a:pt x="0" y="0"/>
                </a:moveTo>
                <a:cubicBezTo>
                  <a:pt x="669561" y="33103"/>
                  <a:pt x="1339122" y="66206"/>
                  <a:pt x="1806315" y="202367"/>
                </a:cubicBezTo>
                <a:cubicBezTo>
                  <a:pt x="2273508" y="338528"/>
                  <a:pt x="2408420" y="594610"/>
                  <a:pt x="2803161" y="816964"/>
                </a:cubicBezTo>
                <a:cubicBezTo>
                  <a:pt x="3197902" y="1039318"/>
                  <a:pt x="3701322" y="1396584"/>
                  <a:pt x="4174761" y="1536492"/>
                </a:cubicBezTo>
                <a:cubicBezTo>
                  <a:pt x="4648200" y="1676400"/>
                  <a:pt x="5145998" y="1666406"/>
                  <a:pt x="5643797" y="165641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Freeform 14"/>
          <p:cNvSpPr/>
          <p:nvPr/>
        </p:nvSpPr>
        <p:spPr>
          <a:xfrm>
            <a:off x="1626433" y="1821305"/>
            <a:ext cx="5643797" cy="1686393"/>
          </a:xfrm>
          <a:custGeom>
            <a:avLst/>
            <a:gdLst>
              <a:gd name="connsiteX0" fmla="*/ 0 w 5643797"/>
              <a:gd name="connsiteY0" fmla="*/ 1686393 h 1686393"/>
              <a:gd name="connsiteX1" fmla="*/ 1933731 w 5643797"/>
              <a:gd name="connsiteY1" fmla="*/ 1536492 h 1686393"/>
              <a:gd name="connsiteX2" fmla="*/ 2825646 w 5643797"/>
              <a:gd name="connsiteY2" fmla="*/ 869429 h 1686393"/>
              <a:gd name="connsiteX3" fmla="*/ 3672590 w 5643797"/>
              <a:gd name="connsiteY3" fmla="*/ 202367 h 1686393"/>
              <a:gd name="connsiteX4" fmla="*/ 5643797 w 5643797"/>
              <a:gd name="connsiteY4" fmla="*/ 0 h 1686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797" h="1686393">
                <a:moveTo>
                  <a:pt x="0" y="1686393"/>
                </a:moveTo>
                <a:cubicBezTo>
                  <a:pt x="731395" y="1679523"/>
                  <a:pt x="1462790" y="1672653"/>
                  <a:pt x="1933731" y="1536492"/>
                </a:cubicBezTo>
                <a:cubicBezTo>
                  <a:pt x="2404672" y="1400331"/>
                  <a:pt x="2535836" y="1091783"/>
                  <a:pt x="2825646" y="869429"/>
                </a:cubicBezTo>
                <a:cubicBezTo>
                  <a:pt x="3115456" y="647075"/>
                  <a:pt x="3202898" y="347272"/>
                  <a:pt x="3672590" y="202367"/>
                </a:cubicBezTo>
                <a:cubicBezTo>
                  <a:pt x="4142282" y="57462"/>
                  <a:pt x="4893039" y="28731"/>
                  <a:pt x="5643797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Left Arrow 15"/>
          <p:cNvSpPr/>
          <p:nvPr/>
        </p:nvSpPr>
        <p:spPr>
          <a:xfrm>
            <a:off x="1597505" y="3632501"/>
            <a:ext cx="2794475" cy="732602"/>
          </a:xfrm>
          <a:prstGeom prst="lef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Classify as </a:t>
            </a:r>
            <a:r>
              <a:rPr lang="en-US" altLang="ko-KR" b="1" dirty="0" smtClean="0">
                <a:solidFill>
                  <a:srgbClr val="00B050"/>
                </a:solidFill>
              </a:rPr>
              <a:t>y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448121" y="3632502"/>
            <a:ext cx="2822109" cy="732602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Classify as </a:t>
            </a:r>
            <a:r>
              <a:rPr lang="en-US" altLang="ko-KR" b="1" dirty="0">
                <a:solidFill>
                  <a:srgbClr val="C00000"/>
                </a:solidFill>
              </a:rPr>
              <a:t>y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633928" y="2713220"/>
            <a:ext cx="5658787" cy="869429"/>
          </a:xfrm>
          <a:custGeom>
            <a:avLst/>
            <a:gdLst>
              <a:gd name="connsiteX0" fmla="*/ 7495 w 5658787"/>
              <a:gd name="connsiteY0" fmla="*/ 809469 h 869429"/>
              <a:gd name="connsiteX1" fmla="*/ 2780675 w 5658787"/>
              <a:gd name="connsiteY1" fmla="*/ 0 h 869429"/>
              <a:gd name="connsiteX2" fmla="*/ 5658787 w 5658787"/>
              <a:gd name="connsiteY2" fmla="*/ 816964 h 869429"/>
              <a:gd name="connsiteX3" fmla="*/ 5658787 w 5658787"/>
              <a:gd name="connsiteY3" fmla="*/ 861934 h 869429"/>
              <a:gd name="connsiteX4" fmla="*/ 0 w 5658787"/>
              <a:gd name="connsiteY4" fmla="*/ 869429 h 869429"/>
              <a:gd name="connsiteX5" fmla="*/ 7495 w 5658787"/>
              <a:gd name="connsiteY5" fmla="*/ 809469 h 86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8787" h="869429">
                <a:moveTo>
                  <a:pt x="7495" y="809469"/>
                </a:moveTo>
                <a:lnTo>
                  <a:pt x="2780675" y="0"/>
                </a:lnTo>
                <a:lnTo>
                  <a:pt x="5658787" y="816964"/>
                </a:lnTo>
                <a:lnTo>
                  <a:pt x="5658787" y="861934"/>
                </a:lnTo>
                <a:lnTo>
                  <a:pt x="0" y="869429"/>
                </a:lnTo>
                <a:lnTo>
                  <a:pt x="7495" y="809469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Freeform 18"/>
          <p:cNvSpPr/>
          <p:nvPr/>
        </p:nvSpPr>
        <p:spPr>
          <a:xfrm>
            <a:off x="1686393" y="2735705"/>
            <a:ext cx="5576341" cy="824459"/>
          </a:xfrm>
          <a:custGeom>
            <a:avLst/>
            <a:gdLst>
              <a:gd name="connsiteX0" fmla="*/ 0 w 5576341"/>
              <a:gd name="connsiteY0" fmla="*/ 786984 h 824459"/>
              <a:gd name="connsiteX1" fmla="*/ 1161738 w 5576341"/>
              <a:gd name="connsiteY1" fmla="*/ 779488 h 824459"/>
              <a:gd name="connsiteX2" fmla="*/ 1963712 w 5576341"/>
              <a:gd name="connsiteY2" fmla="*/ 659567 h 824459"/>
              <a:gd name="connsiteX3" fmla="*/ 2443397 w 5576341"/>
              <a:gd name="connsiteY3" fmla="*/ 367259 h 824459"/>
              <a:gd name="connsiteX4" fmla="*/ 2750696 w 5576341"/>
              <a:gd name="connsiteY4" fmla="*/ 0 h 824459"/>
              <a:gd name="connsiteX5" fmla="*/ 3680086 w 5576341"/>
              <a:gd name="connsiteY5" fmla="*/ 532151 h 824459"/>
              <a:gd name="connsiteX6" fmla="*/ 4242217 w 5576341"/>
              <a:gd name="connsiteY6" fmla="*/ 727023 h 824459"/>
              <a:gd name="connsiteX7" fmla="*/ 4669437 w 5576341"/>
              <a:gd name="connsiteY7" fmla="*/ 786984 h 824459"/>
              <a:gd name="connsiteX8" fmla="*/ 5418945 w 5576341"/>
              <a:gd name="connsiteY8" fmla="*/ 794479 h 824459"/>
              <a:gd name="connsiteX9" fmla="*/ 5576341 w 5576341"/>
              <a:gd name="connsiteY9" fmla="*/ 794479 h 824459"/>
              <a:gd name="connsiteX10" fmla="*/ 5576341 w 5576341"/>
              <a:gd name="connsiteY10" fmla="*/ 824459 h 824459"/>
              <a:gd name="connsiteX11" fmla="*/ 0 w 5576341"/>
              <a:gd name="connsiteY11" fmla="*/ 786984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76341" h="824459">
                <a:moveTo>
                  <a:pt x="0" y="786984"/>
                </a:moveTo>
                <a:lnTo>
                  <a:pt x="1161738" y="779488"/>
                </a:lnTo>
                <a:lnTo>
                  <a:pt x="1963712" y="659567"/>
                </a:lnTo>
                <a:lnTo>
                  <a:pt x="2443397" y="367259"/>
                </a:lnTo>
                <a:lnTo>
                  <a:pt x="2750696" y="0"/>
                </a:lnTo>
                <a:lnTo>
                  <a:pt x="3680086" y="532151"/>
                </a:lnTo>
                <a:lnTo>
                  <a:pt x="4242217" y="727023"/>
                </a:lnTo>
                <a:lnTo>
                  <a:pt x="4669437" y="786984"/>
                </a:lnTo>
                <a:lnTo>
                  <a:pt x="5418945" y="794479"/>
                </a:lnTo>
                <a:lnTo>
                  <a:pt x="5576341" y="794479"/>
                </a:lnTo>
                <a:lnTo>
                  <a:pt x="5576341" y="824459"/>
                </a:lnTo>
                <a:lnTo>
                  <a:pt x="0" y="786984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164288" y="2276872"/>
                <a:ext cx="13121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Bayes Risk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276872"/>
                <a:ext cx="131215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721" t="-6604" r="-3256"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5343993" y="2630774"/>
            <a:ext cx="1933732" cy="367259"/>
          </a:xfrm>
          <a:custGeom>
            <a:avLst/>
            <a:gdLst>
              <a:gd name="connsiteX0" fmla="*/ 1933732 w 1933732"/>
              <a:gd name="connsiteY0" fmla="*/ 0 h 367259"/>
              <a:gd name="connsiteX1" fmla="*/ 697043 w 1933732"/>
              <a:gd name="connsiteY1" fmla="*/ 74951 h 367259"/>
              <a:gd name="connsiteX2" fmla="*/ 0 w 1933732"/>
              <a:gd name="connsiteY2" fmla="*/ 367259 h 36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732" h="367259">
                <a:moveTo>
                  <a:pt x="1933732" y="0"/>
                </a:moveTo>
                <a:cubicBezTo>
                  <a:pt x="1476531" y="6870"/>
                  <a:pt x="1019331" y="13741"/>
                  <a:pt x="697043" y="74951"/>
                </a:cubicBezTo>
                <a:cubicBezTo>
                  <a:pt x="374755" y="136161"/>
                  <a:pt x="187377" y="251710"/>
                  <a:pt x="0" y="367259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452320" y="34244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X</a:t>
            </a:r>
            <a:endParaRPr lang="ko-KR" altLang="en-US" b="1" i="1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448121" y="1484784"/>
            <a:ext cx="0" cy="22322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4510528" y="1091507"/>
            <a:ext cx="1207082" cy="483720"/>
          </a:xfrm>
          <a:custGeom>
            <a:avLst/>
            <a:gdLst>
              <a:gd name="connsiteX0" fmla="*/ 437990 w 1207082"/>
              <a:gd name="connsiteY0" fmla="*/ 0 h 653143"/>
              <a:gd name="connsiteX1" fmla="*/ 1198709 w 1207082"/>
              <a:gd name="connsiteY1" fmla="*/ 176733 h 653143"/>
              <a:gd name="connsiteX2" fmla="*/ 0 w 1207082"/>
              <a:gd name="connsiteY2" fmla="*/ 65314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082" h="653143">
                <a:moveTo>
                  <a:pt x="437990" y="0"/>
                </a:moveTo>
                <a:cubicBezTo>
                  <a:pt x="854848" y="33938"/>
                  <a:pt x="1271707" y="67876"/>
                  <a:pt x="1198709" y="176733"/>
                </a:cubicBezTo>
                <a:cubicBezTo>
                  <a:pt x="1125711" y="285590"/>
                  <a:pt x="562855" y="469366"/>
                  <a:pt x="0" y="653143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220072" y="6237312"/>
            <a:ext cx="3597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08045" y="6052646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smtClean="0"/>
              <a:t>X</a:t>
            </a:r>
            <a:endParaRPr lang="ko-KR" altLang="en-US" b="1" i="1" dirty="0"/>
          </a:p>
        </p:txBody>
      </p:sp>
      <p:sp>
        <p:nvSpPr>
          <p:cNvPr id="32" name="Freeform 31"/>
          <p:cNvSpPr/>
          <p:nvPr/>
        </p:nvSpPr>
        <p:spPr>
          <a:xfrm>
            <a:off x="5248195" y="4832771"/>
            <a:ext cx="3473183" cy="1323809"/>
          </a:xfrm>
          <a:custGeom>
            <a:avLst/>
            <a:gdLst>
              <a:gd name="connsiteX0" fmla="*/ 0 w 3473183"/>
              <a:gd name="connsiteY0" fmla="*/ 1314456 h 1323809"/>
              <a:gd name="connsiteX1" fmla="*/ 660827 w 3473183"/>
              <a:gd name="connsiteY1" fmla="*/ 1130039 h 1323809"/>
              <a:gd name="connsiteX2" fmla="*/ 1398494 w 3473183"/>
              <a:gd name="connsiteY2" fmla="*/ 486 h 1323809"/>
              <a:gd name="connsiteX3" fmla="*/ 2074689 w 3473183"/>
              <a:gd name="connsiteY3" fmla="*/ 991726 h 1323809"/>
              <a:gd name="connsiteX4" fmla="*/ 3081297 w 3473183"/>
              <a:gd name="connsiteY4" fmla="*/ 1268352 h 1323809"/>
              <a:gd name="connsiteX5" fmla="*/ 3473183 w 3473183"/>
              <a:gd name="connsiteY5" fmla="*/ 1283720 h 132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73183" h="1323809">
                <a:moveTo>
                  <a:pt x="0" y="1314456"/>
                </a:moveTo>
                <a:cubicBezTo>
                  <a:pt x="213872" y="1331745"/>
                  <a:pt x="427745" y="1349034"/>
                  <a:pt x="660827" y="1130039"/>
                </a:cubicBezTo>
                <a:cubicBezTo>
                  <a:pt x="893909" y="911044"/>
                  <a:pt x="1162850" y="23538"/>
                  <a:pt x="1398494" y="486"/>
                </a:cubicBezTo>
                <a:cubicBezTo>
                  <a:pt x="1634138" y="-22566"/>
                  <a:pt x="1794222" y="780415"/>
                  <a:pt x="2074689" y="991726"/>
                </a:cubicBezTo>
                <a:cubicBezTo>
                  <a:pt x="2355156" y="1203037"/>
                  <a:pt x="2848215" y="1219686"/>
                  <a:pt x="3081297" y="1268352"/>
                </a:cubicBezTo>
                <a:cubicBezTo>
                  <a:pt x="3314379" y="1317018"/>
                  <a:pt x="3393781" y="1300369"/>
                  <a:pt x="3473183" y="128372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Freeform 32"/>
          <p:cNvSpPr/>
          <p:nvPr/>
        </p:nvSpPr>
        <p:spPr>
          <a:xfrm>
            <a:off x="5780326" y="5227065"/>
            <a:ext cx="3040945" cy="973950"/>
          </a:xfrm>
          <a:custGeom>
            <a:avLst/>
            <a:gdLst>
              <a:gd name="connsiteX0" fmla="*/ 44171 w 3040945"/>
              <a:gd name="connsiteY0" fmla="*/ 973950 h 973950"/>
              <a:gd name="connsiteX1" fmla="*/ 113328 w 3040945"/>
              <a:gd name="connsiteY1" fmla="*/ 950898 h 973950"/>
              <a:gd name="connsiteX2" fmla="*/ 1020044 w 3040945"/>
              <a:gd name="connsiteY2" fmla="*/ 858690 h 973950"/>
              <a:gd name="connsiteX3" fmla="*/ 1788447 w 3040945"/>
              <a:gd name="connsiteY3" fmla="*/ 44182 h 973950"/>
              <a:gd name="connsiteX4" fmla="*/ 2241805 w 3040945"/>
              <a:gd name="connsiteY4" fmla="*/ 174811 h 973950"/>
              <a:gd name="connsiteX5" fmla="*/ 2756635 w 3040945"/>
              <a:gd name="connsiteY5" fmla="*/ 735745 h 973950"/>
              <a:gd name="connsiteX6" fmla="*/ 3040945 w 3040945"/>
              <a:gd name="connsiteY6" fmla="*/ 827953 h 97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945" h="973950">
                <a:moveTo>
                  <a:pt x="44171" y="973950"/>
                </a:moveTo>
                <a:cubicBezTo>
                  <a:pt x="-2573" y="972029"/>
                  <a:pt x="-49317" y="970108"/>
                  <a:pt x="113328" y="950898"/>
                </a:cubicBezTo>
                <a:cubicBezTo>
                  <a:pt x="275973" y="931688"/>
                  <a:pt x="740858" y="1009809"/>
                  <a:pt x="1020044" y="858690"/>
                </a:cubicBezTo>
                <a:cubicBezTo>
                  <a:pt x="1299230" y="707571"/>
                  <a:pt x="1584820" y="158162"/>
                  <a:pt x="1788447" y="44182"/>
                </a:cubicBezTo>
                <a:cubicBezTo>
                  <a:pt x="1992074" y="-69798"/>
                  <a:pt x="2080440" y="59550"/>
                  <a:pt x="2241805" y="174811"/>
                </a:cubicBezTo>
                <a:cubicBezTo>
                  <a:pt x="2403170" y="290071"/>
                  <a:pt x="2623445" y="626888"/>
                  <a:pt x="2756635" y="735745"/>
                </a:cubicBezTo>
                <a:cubicBezTo>
                  <a:pt x="2889825" y="844602"/>
                  <a:pt x="2965385" y="836277"/>
                  <a:pt x="3040945" y="827953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80726" y="510820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P(X=</a:t>
            </a:r>
            <a:r>
              <a:rPr lang="en-US" altLang="ko-KR" b="1" dirty="0" err="1" smtClean="0"/>
              <a:t>x|Y</a:t>
            </a:r>
            <a:r>
              <a:rPr lang="en-US" altLang="ko-KR" b="1" dirty="0" smtClean="0"/>
              <a:t>=</a:t>
            </a:r>
            <a:r>
              <a:rPr lang="en-US" altLang="ko-KR" b="1" dirty="0" smtClean="0">
                <a:solidFill>
                  <a:srgbClr val="00B050"/>
                </a:solidFill>
              </a:rPr>
              <a:t>y</a:t>
            </a:r>
            <a:r>
              <a:rPr lang="en-US" altLang="ko-KR" b="1" dirty="0" smtClean="0"/>
              <a:t>)P(Y=</a:t>
            </a:r>
            <a:r>
              <a:rPr lang="en-US" altLang="ko-KR" b="1" dirty="0" smtClean="0">
                <a:solidFill>
                  <a:srgbClr val="00B050"/>
                </a:solidFill>
              </a:rPr>
              <a:t>y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939944" y="485307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P(X=</a:t>
            </a:r>
            <a:r>
              <a:rPr lang="en-US" altLang="ko-KR" b="1" dirty="0" err="1" smtClean="0"/>
              <a:t>x|Y</a:t>
            </a:r>
            <a:r>
              <a:rPr lang="en-US" altLang="ko-KR" b="1" dirty="0" smtClean="0"/>
              <a:t>=</a:t>
            </a:r>
            <a:r>
              <a:rPr lang="en-US" altLang="ko-KR" b="1" dirty="0" smtClean="0">
                <a:solidFill>
                  <a:srgbClr val="C00000"/>
                </a:solidFill>
              </a:rPr>
              <a:t>y</a:t>
            </a:r>
            <a:r>
              <a:rPr lang="en-US" altLang="ko-KR" b="1" dirty="0" smtClean="0"/>
              <a:t>)P(Y=</a:t>
            </a:r>
            <a:r>
              <a:rPr lang="en-US" altLang="ko-KR" b="1" dirty="0" smtClean="0">
                <a:solidFill>
                  <a:srgbClr val="C00000"/>
                </a:solidFill>
              </a:rPr>
              <a:t>y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7202708" y="5380901"/>
            <a:ext cx="1" cy="8640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4449055" y="3742124"/>
            <a:ext cx="2758569" cy="2746796"/>
          </a:xfrm>
          <a:custGeom>
            <a:avLst/>
            <a:gdLst>
              <a:gd name="connsiteX0" fmla="*/ 2758569 w 2758569"/>
              <a:gd name="connsiteY0" fmla="*/ 2566468 h 2746796"/>
              <a:gd name="connsiteX1" fmla="*/ 2213002 w 2758569"/>
              <a:gd name="connsiteY1" fmla="*/ 2743200 h 2746796"/>
              <a:gd name="connsiteX2" fmla="*/ 330414 w 2758569"/>
              <a:gd name="connsiteY2" fmla="*/ 2620256 h 2746796"/>
              <a:gd name="connsiteX3" fmla="*/ 368834 w 2758569"/>
              <a:gd name="connsiteY3" fmla="*/ 1936377 h 2746796"/>
              <a:gd name="connsiteX4" fmla="*/ 122945 w 2758569"/>
              <a:gd name="connsiteY4" fmla="*/ 1375442 h 2746796"/>
              <a:gd name="connsiteX5" fmla="*/ 23053 w 2758569"/>
              <a:gd name="connsiteY5" fmla="*/ 975873 h 2746796"/>
              <a:gd name="connsiteX6" fmla="*/ 0 w 2758569"/>
              <a:gd name="connsiteY6" fmla="*/ 0 h 274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8569" h="2746796">
                <a:moveTo>
                  <a:pt x="2758569" y="2566468"/>
                </a:moveTo>
                <a:cubicBezTo>
                  <a:pt x="2688131" y="2650351"/>
                  <a:pt x="2617694" y="2734235"/>
                  <a:pt x="2213002" y="2743200"/>
                </a:cubicBezTo>
                <a:cubicBezTo>
                  <a:pt x="1808309" y="2752165"/>
                  <a:pt x="637775" y="2754727"/>
                  <a:pt x="330414" y="2620256"/>
                </a:cubicBezTo>
                <a:cubicBezTo>
                  <a:pt x="23053" y="2485785"/>
                  <a:pt x="403412" y="2143846"/>
                  <a:pt x="368834" y="1936377"/>
                </a:cubicBezTo>
                <a:cubicBezTo>
                  <a:pt x="334256" y="1728908"/>
                  <a:pt x="180575" y="1535526"/>
                  <a:pt x="122945" y="1375442"/>
                </a:cubicBezTo>
                <a:cubicBezTo>
                  <a:pt x="65315" y="1215358"/>
                  <a:pt x="43544" y="1205113"/>
                  <a:pt x="23053" y="975873"/>
                </a:cubicBezTo>
                <a:cubicBezTo>
                  <a:pt x="2562" y="746633"/>
                  <a:pt x="1281" y="37331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ular Callout 40"/>
          <p:cNvSpPr/>
          <p:nvPr/>
        </p:nvSpPr>
        <p:spPr>
          <a:xfrm>
            <a:off x="7593557" y="4007935"/>
            <a:ext cx="1458289" cy="753108"/>
          </a:xfrm>
          <a:prstGeom prst="wedgeRectCallout">
            <a:avLst>
              <a:gd name="adj1" fmla="val -21360"/>
              <a:gd name="adj2" fmla="val 7678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/>
              <a:t>Why are shapes different?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4345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i="1" dirty="0" smtClean="0"/>
              <a:t>Detour: </a:t>
            </a:r>
            <a:r>
              <a:rPr lang="en-US" altLang="ko-KR" sz="3600" dirty="0" smtClean="0"/>
              <a:t>Decision Boundary in Two Dimension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-252535" y="1336504"/>
            <a:ext cx="5256584" cy="4180729"/>
            <a:chOff x="-252536" y="1336405"/>
            <a:chExt cx="6399011" cy="48078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52536" y="1340768"/>
              <a:ext cx="6399011" cy="4803529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2946969" y="1700808"/>
              <a:ext cx="185193" cy="38884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8724" y="1336405"/>
              <a:ext cx="426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Decision Boundary in Two Dimensions</a:t>
              </a:r>
              <a:endParaRPr lang="ko-KR" alt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50335" y="5839332"/>
                <a:ext cx="6317370" cy="729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335" y="5839332"/>
                <a:ext cx="6317370" cy="7292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09591" y="1556792"/>
                <a:ext cx="4572000" cy="69018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591" y="1556792"/>
                <a:ext cx="4572000" cy="690189"/>
              </a:xfrm>
              <a:prstGeom prst="rect">
                <a:avLst/>
              </a:prstGeom>
              <a:blipFill rotWithShape="0">
                <a:blip r:embed="rId4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860032" y="2390997"/>
            <a:ext cx="3917740" cy="305422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Two multivariate normal distribution for the class conditional densities</a:t>
            </a:r>
          </a:p>
          <a:p>
            <a:r>
              <a:rPr lang="en-US" altLang="ko-KR" dirty="0" smtClean="0"/>
              <a:t>Decision boundary </a:t>
            </a:r>
          </a:p>
          <a:p>
            <a:pPr lvl="1"/>
            <a:r>
              <a:rPr lang="en-US" altLang="ko-KR" dirty="0" smtClean="0"/>
              <a:t>A linear line</a:t>
            </a:r>
          </a:p>
          <a:p>
            <a:r>
              <a:rPr lang="en-US" altLang="ko-KR" dirty="0" smtClean="0"/>
              <a:t>Linear decision boundary</a:t>
            </a:r>
          </a:p>
          <a:p>
            <a:r>
              <a:rPr lang="en-US" altLang="ko-KR" dirty="0" smtClean="0"/>
              <a:t>Any problem in the real world applications?</a:t>
            </a:r>
          </a:p>
          <a:p>
            <a:pPr lvl="1"/>
            <a:r>
              <a:rPr lang="en-US" altLang="ko-KR" dirty="0" smtClean="0"/>
              <a:t>Observing the combination of x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and 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88302" y="235019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P(X=</a:t>
            </a:r>
            <a:r>
              <a:rPr lang="en-US" altLang="ko-KR" b="1" dirty="0" err="1" smtClean="0"/>
              <a:t>x|Y</a:t>
            </a:r>
            <a:r>
              <a:rPr lang="en-US" altLang="ko-KR" b="1" dirty="0" smtClean="0"/>
              <a:t>=</a:t>
            </a:r>
            <a:r>
              <a:rPr lang="en-US" altLang="ko-KR" b="1" dirty="0" smtClean="0">
                <a:solidFill>
                  <a:srgbClr val="00B050"/>
                </a:solidFill>
              </a:rPr>
              <a:t>y</a:t>
            </a:r>
            <a:r>
              <a:rPr lang="en-US" altLang="ko-KR" b="1" dirty="0" smtClean="0"/>
              <a:t>)P(Y=</a:t>
            </a:r>
            <a:r>
              <a:rPr lang="en-US" altLang="ko-KR" b="1" dirty="0" smtClean="0">
                <a:solidFill>
                  <a:srgbClr val="00B050"/>
                </a:solidFill>
              </a:rPr>
              <a:t>y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36619" y="344138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P(X=</a:t>
            </a:r>
            <a:r>
              <a:rPr lang="en-US" altLang="ko-KR" b="1" dirty="0" err="1" smtClean="0"/>
              <a:t>x|Y</a:t>
            </a:r>
            <a:r>
              <a:rPr lang="en-US" altLang="ko-KR" b="1" dirty="0" smtClean="0"/>
              <a:t>=</a:t>
            </a:r>
            <a:r>
              <a:rPr lang="en-US" altLang="ko-KR" b="1" dirty="0" smtClean="0">
                <a:solidFill>
                  <a:srgbClr val="C00000"/>
                </a:solidFill>
              </a:rPr>
              <a:t>y</a:t>
            </a:r>
            <a:r>
              <a:rPr lang="en-US" altLang="ko-KR" b="1" dirty="0" smtClean="0"/>
              <a:t>)P(Y=</a:t>
            </a:r>
            <a:r>
              <a:rPr lang="en-US" altLang="ko-KR" b="1" dirty="0" smtClean="0">
                <a:solidFill>
                  <a:srgbClr val="C00000"/>
                </a:solidFill>
              </a:rPr>
              <a:t>y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9" name="Freeform 8"/>
          <p:cNvSpPr/>
          <p:nvPr/>
        </p:nvSpPr>
        <p:spPr>
          <a:xfrm>
            <a:off x="2435902" y="1671403"/>
            <a:ext cx="2053652" cy="3395272"/>
          </a:xfrm>
          <a:custGeom>
            <a:avLst/>
            <a:gdLst>
              <a:gd name="connsiteX0" fmla="*/ 142406 w 2053652"/>
              <a:gd name="connsiteY0" fmla="*/ 0 h 3395272"/>
              <a:gd name="connsiteX1" fmla="*/ 142406 w 2053652"/>
              <a:gd name="connsiteY1" fmla="*/ 0 h 3395272"/>
              <a:gd name="connsiteX2" fmla="*/ 149901 w 2053652"/>
              <a:gd name="connsiteY2" fmla="*/ 82446 h 3395272"/>
              <a:gd name="connsiteX3" fmla="*/ 0 w 2053652"/>
              <a:gd name="connsiteY3" fmla="*/ 3395272 h 3395272"/>
              <a:gd name="connsiteX4" fmla="*/ 2053652 w 2053652"/>
              <a:gd name="connsiteY4" fmla="*/ 3380282 h 3395272"/>
              <a:gd name="connsiteX5" fmla="*/ 2046157 w 2053652"/>
              <a:gd name="connsiteY5" fmla="*/ 29981 h 3395272"/>
              <a:gd name="connsiteX6" fmla="*/ 142406 w 2053652"/>
              <a:gd name="connsiteY6" fmla="*/ 0 h 339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652" h="3395272">
                <a:moveTo>
                  <a:pt x="142406" y="0"/>
                </a:moveTo>
                <a:lnTo>
                  <a:pt x="142406" y="0"/>
                </a:lnTo>
                <a:lnTo>
                  <a:pt x="149901" y="82446"/>
                </a:lnTo>
                <a:lnTo>
                  <a:pt x="0" y="3395272"/>
                </a:lnTo>
                <a:lnTo>
                  <a:pt x="2053652" y="3380282"/>
                </a:lnTo>
                <a:cubicBezTo>
                  <a:pt x="2051154" y="2263515"/>
                  <a:pt x="2048655" y="1146748"/>
                  <a:pt x="2046157" y="29981"/>
                </a:cubicBezTo>
                <a:lnTo>
                  <a:pt x="142406" y="0"/>
                </a:lnTo>
                <a:close/>
              </a:path>
            </a:pathLst>
          </a:cu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14" name="Freeform 13"/>
          <p:cNvSpPr/>
          <p:nvPr/>
        </p:nvSpPr>
        <p:spPr>
          <a:xfrm>
            <a:off x="427220" y="1648918"/>
            <a:ext cx="2031167" cy="3417757"/>
          </a:xfrm>
          <a:custGeom>
            <a:avLst/>
            <a:gdLst>
              <a:gd name="connsiteX0" fmla="*/ 2031167 w 2031167"/>
              <a:gd name="connsiteY0" fmla="*/ 0 h 3417757"/>
              <a:gd name="connsiteX1" fmla="*/ 1866275 w 2031167"/>
              <a:gd name="connsiteY1" fmla="*/ 3417757 h 3417757"/>
              <a:gd name="connsiteX2" fmla="*/ 22485 w 2031167"/>
              <a:gd name="connsiteY2" fmla="*/ 3402767 h 3417757"/>
              <a:gd name="connsiteX3" fmla="*/ 0 w 2031167"/>
              <a:gd name="connsiteY3" fmla="*/ 14990 h 3417757"/>
              <a:gd name="connsiteX4" fmla="*/ 2031167 w 2031167"/>
              <a:gd name="connsiteY4" fmla="*/ 0 h 3417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167" h="3417757">
                <a:moveTo>
                  <a:pt x="2031167" y="0"/>
                </a:moveTo>
                <a:lnTo>
                  <a:pt x="1866275" y="3417757"/>
                </a:lnTo>
                <a:lnTo>
                  <a:pt x="22485" y="3402767"/>
                </a:lnTo>
                <a:lnTo>
                  <a:pt x="0" y="14990"/>
                </a:lnTo>
                <a:lnTo>
                  <a:pt x="2031167" y="0"/>
                </a:lnTo>
                <a:close/>
              </a:path>
            </a:pathLst>
          </a:cu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7504" y="5375295"/>
                <a:ext cx="4232377" cy="7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375295"/>
                <a:ext cx="4232377" cy="700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Bent-Up Arrow 15"/>
          <p:cNvSpPr/>
          <p:nvPr/>
        </p:nvSpPr>
        <p:spPr>
          <a:xfrm rot="5400000">
            <a:off x="1680947" y="5311942"/>
            <a:ext cx="432047" cy="1706727"/>
          </a:xfrm>
          <a:prstGeom prst="bentUpArrow">
            <a:avLst>
              <a:gd name="adj1" fmla="val 27448"/>
              <a:gd name="adj2" fmla="val 31071"/>
              <a:gd name="adj3" fmla="val 354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033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Boundary without Prob.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943" y="1484784"/>
            <a:ext cx="8435280" cy="1468760"/>
          </a:xfrm>
        </p:spPr>
        <p:txBody>
          <a:bodyPr/>
          <a:lstStyle/>
          <a:p>
            <a:r>
              <a:rPr lang="en-US" altLang="ko-KR" dirty="0" smtClean="0"/>
              <a:t>Which is a better decision boundary?</a:t>
            </a:r>
          </a:p>
          <a:p>
            <a:pPr lvl="1"/>
            <a:r>
              <a:rPr lang="en-US" altLang="ko-KR" dirty="0" smtClean="0"/>
              <a:t>Without considering the probability distribution?</a:t>
            </a:r>
          </a:p>
          <a:p>
            <a:r>
              <a:rPr lang="en-US" altLang="ko-KR" dirty="0" smtClean="0"/>
              <a:t>Which points are at the front line?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636911"/>
            <a:ext cx="5256584" cy="394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46" y="2348880"/>
            <a:ext cx="5964005" cy="4476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Boundary with Margin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470912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Decision boundary with maximum margin</a:t>
                </a:r>
              </a:p>
              <a:p>
                <a:pPr lvl="1"/>
                <a:r>
                  <a:rPr lang="en-US" altLang="ko-KR" dirty="0" smtClean="0"/>
                  <a:t>Between the points close to the boundary</a:t>
                </a:r>
              </a:p>
              <a:p>
                <a:pPr lvl="1"/>
                <a:r>
                  <a:rPr lang="en-US" altLang="ko-KR" dirty="0" smtClean="0"/>
                  <a:t>How many points?</a:t>
                </a:r>
              </a:p>
              <a:p>
                <a:r>
                  <a:rPr lang="en-US" altLang="ko-KR" dirty="0" smtClean="0"/>
                  <a:t>Decision boundary line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Positive case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>
                    <a:latin typeface="Cambria Math" panose="02040503050406030204" pitchFamily="18" charset="0"/>
                  </a:rPr>
                  <a:t>Negative case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Confidence level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i="1" dirty="0"/>
              </a:p>
              <a:p>
                <a:r>
                  <a:rPr lang="en-US" altLang="ko-KR" dirty="0" smtClean="0"/>
                  <a:t>Margin?</a:t>
                </a:r>
              </a:p>
              <a:p>
                <a:pPr lvl="1"/>
                <a:r>
                  <a:rPr lang="en-US" altLang="ko-KR" dirty="0" smtClean="0"/>
                  <a:t>Perpendicular distance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from the closest point to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the decision boundary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4709120"/>
              </a:xfrm>
              <a:blipFill rotWithShape="0">
                <a:blip r:embed="rId3"/>
                <a:stretch>
                  <a:fillRect t="-2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Rectangular Callout 5"/>
          <p:cNvSpPr/>
          <p:nvPr/>
        </p:nvSpPr>
        <p:spPr>
          <a:xfrm>
            <a:off x="7308304" y="1772816"/>
            <a:ext cx="1728192" cy="792088"/>
          </a:xfrm>
          <a:prstGeom prst="wedgeRectCallout">
            <a:avLst>
              <a:gd name="adj1" fmla="val 25071"/>
              <a:gd name="adj2" fmla="val 19862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How many parameters?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92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Margin Distance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Let’s say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A point </a:t>
                </a:r>
                <a:r>
                  <a:rPr lang="en-US" altLang="ko-KR" b="1" dirty="0" smtClean="0"/>
                  <a:t>x</a:t>
                </a:r>
                <a:r>
                  <a:rPr lang="en-US" altLang="ko-KR" dirty="0" smtClean="0"/>
                  <a:t> on the boundary has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A positive point </a:t>
                </a:r>
                <a:r>
                  <a:rPr lang="en-US" altLang="ko-KR" b="1" dirty="0" smtClean="0"/>
                  <a:t>x</a:t>
                </a:r>
                <a:r>
                  <a:rPr lang="en-US" altLang="ko-KR" dirty="0" smtClean="0"/>
                  <a:t> has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We are going to measure the distance </a:t>
                </a:r>
              </a:p>
              <a:p>
                <a:pPr lvl="1"/>
                <a:r>
                  <a:rPr lang="en-US" altLang="ko-KR" dirty="0" smtClean="0"/>
                  <a:t>between an arbitrary point </a:t>
                </a:r>
                <a:r>
                  <a:rPr lang="en-US" altLang="ko-KR" b="1" dirty="0" smtClean="0"/>
                  <a:t>x</a:t>
                </a:r>
                <a:r>
                  <a:rPr lang="en-US" altLang="ko-KR" dirty="0" smtClean="0"/>
                  <a:t> and a point </a:t>
                </a:r>
                <a:r>
                  <a:rPr lang="en-US" altLang="ko-KR" b="1" dirty="0" err="1" smtClean="0"/>
                  <a:t>x</a:t>
                </a:r>
                <a:r>
                  <a:rPr lang="en-US" altLang="ko-KR" b="1" baseline="-25000" dirty="0" err="1" smtClean="0"/>
                  <a:t>p</a:t>
                </a:r>
                <a:r>
                  <a:rPr lang="en-US" altLang="ko-KR" dirty="0" smtClean="0"/>
                  <a:t> on the boundary and on the perpendicular line from </a:t>
                </a:r>
                <a:r>
                  <a:rPr lang="en-US" altLang="ko-KR" b="1" dirty="0" smtClean="0"/>
                  <a:t>x</a:t>
                </a:r>
                <a:r>
                  <a:rPr lang="en-US" altLang="ko-KR" dirty="0" smtClean="0"/>
                  <a:t> to the boundary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The distance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-99392"/>
            <a:ext cx="4710649" cy="353613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0392" y="249289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9" name="Oval 8"/>
          <p:cNvSpPr/>
          <p:nvPr/>
        </p:nvSpPr>
        <p:spPr>
          <a:xfrm>
            <a:off x="7735799" y="1551695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cxnSp>
        <p:nvCxnSpPr>
          <p:cNvPr id="11" name="Straight Connector 10"/>
          <p:cNvCxnSpPr>
            <a:stCxn id="9" idx="4"/>
            <a:endCxn id="8" idx="1"/>
          </p:cNvCxnSpPr>
          <p:nvPr/>
        </p:nvCxnSpPr>
        <p:spPr>
          <a:xfrm>
            <a:off x="7807807" y="1695711"/>
            <a:ext cx="313676" cy="818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72400" y="24687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735894" y="123086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x</a:t>
            </a:r>
            <a:r>
              <a:rPr lang="en-US" altLang="ko-KR" b="1" baseline="-25000" dirty="0" err="1" smtClean="0"/>
              <a:t>p</a:t>
            </a:r>
            <a:endParaRPr lang="ko-KR" altLang="en-US" b="1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5524336" y="13389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(2,2)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87005" y="10462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(3,3)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66072" y="226758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(3,0)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60930" y="1818546"/>
                <a:ext cx="1857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930" y="1818546"/>
                <a:ext cx="185794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8318755" y="1494511"/>
            <a:ext cx="134785" cy="294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71063" y="1200276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w</a:t>
            </a:r>
            <a:r>
              <a:rPr lang="en-US" altLang="ko-KR" sz="1200" dirty="0" smtClean="0"/>
              <a:t>=(1,-1)</a:t>
            </a:r>
            <a:endParaRPr lang="ko-KR" altLang="en-US" sz="1200" dirty="0"/>
          </a:p>
        </p:txBody>
      </p:sp>
      <p:sp>
        <p:nvSpPr>
          <p:cNvPr id="22" name="Freeform 21"/>
          <p:cNvSpPr/>
          <p:nvPr/>
        </p:nvSpPr>
        <p:spPr>
          <a:xfrm>
            <a:off x="4067944" y="4725144"/>
            <a:ext cx="2010567" cy="656325"/>
          </a:xfrm>
          <a:custGeom>
            <a:avLst/>
            <a:gdLst>
              <a:gd name="connsiteX0" fmla="*/ 0 w 1851285"/>
              <a:gd name="connsiteY0" fmla="*/ 142277 h 539516"/>
              <a:gd name="connsiteX1" fmla="*/ 1461541 w 1851285"/>
              <a:gd name="connsiteY1" fmla="*/ 22355 h 539516"/>
              <a:gd name="connsiteX2" fmla="*/ 1851285 w 1851285"/>
              <a:gd name="connsiteY2" fmla="*/ 539516 h 53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1285" h="539516">
                <a:moveTo>
                  <a:pt x="0" y="142277"/>
                </a:moveTo>
                <a:cubicBezTo>
                  <a:pt x="576497" y="49213"/>
                  <a:pt x="1152994" y="-43851"/>
                  <a:pt x="1461541" y="22355"/>
                </a:cubicBezTo>
                <a:cubicBezTo>
                  <a:pt x="1770088" y="88561"/>
                  <a:pt x="1810686" y="314038"/>
                  <a:pt x="1851285" y="539516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5652120" y="5381469"/>
            <a:ext cx="1013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2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Maximizing the Margin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754760" cy="492514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Good decision boundary?</a:t>
                </a:r>
              </a:p>
              <a:p>
                <a:pPr lvl="1"/>
                <a:r>
                  <a:rPr lang="en-US" altLang="ko-KR" dirty="0" smtClean="0"/>
                  <a:t>Maximum margin!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Need to consider the both side</a:t>
                </a:r>
              </a:p>
              <a:p>
                <a:r>
                  <a:rPr lang="en-US" altLang="ko-KR" dirty="0" smtClean="0"/>
                  <a:t>Optimization problem?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i="1" dirty="0" smtClean="0"/>
                  <a:t>a</a:t>
                </a:r>
                <a:r>
                  <a:rPr lang="en-US" altLang="ko-KR" dirty="0" smtClean="0"/>
                  <a:t> is an arbitrary number and can be normalized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754760" cy="4925144"/>
              </a:xfrm>
              <a:blipFill rotWithShape="0">
                <a:blip r:embed="rId2"/>
                <a:stretch>
                  <a:fillRect t="-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184" y="1412776"/>
            <a:ext cx="5646497" cy="4238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870600" y="3266463"/>
                <a:ext cx="1121589" cy="666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600" y="3266463"/>
                <a:ext cx="1121589" cy="6665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7784824" y="3505864"/>
            <a:ext cx="171552" cy="427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805341" y="3748390"/>
                <a:ext cx="20790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 smtClean="0"/>
                  <a:t>=0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341" y="3748390"/>
                <a:ext cx="207909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80" t="-11667" r="-1760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805341" y="4283465"/>
                <a:ext cx="2386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341" y="4283465"/>
                <a:ext cx="238610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05341" y="3266463"/>
                <a:ext cx="2482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341" y="3266463"/>
                <a:ext cx="248228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ular Callout 11"/>
          <p:cNvSpPr/>
          <p:nvPr/>
        </p:nvSpPr>
        <p:spPr>
          <a:xfrm>
            <a:off x="4394996" y="5664918"/>
            <a:ext cx="4076978" cy="722452"/>
          </a:xfrm>
          <a:prstGeom prst="wedgeRectCallout">
            <a:avLst>
              <a:gd name="adj1" fmla="val -97605"/>
              <a:gd name="adj2" fmla="val -2523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This becomes a quadratic optimization problem. Why?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451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9290</TotalTime>
  <Words>901</Words>
  <Application>Microsoft Office PowerPoint</Application>
  <PresentationFormat>On-screen Show (4:3)</PresentationFormat>
  <Paragraphs>468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HY헤드라인M</vt:lpstr>
      <vt:lpstr>굴림</vt:lpstr>
      <vt:lpstr>맑은 고딕</vt:lpstr>
      <vt:lpstr>Arial</vt:lpstr>
      <vt:lpstr>Cambria</vt:lpstr>
      <vt:lpstr>Cambria Math</vt:lpstr>
      <vt:lpstr>Times New Roman</vt:lpstr>
      <vt:lpstr>Wingdings</vt:lpstr>
      <vt:lpstr>발표 템플릿</vt:lpstr>
      <vt:lpstr>Support Vector Machine</vt:lpstr>
      <vt:lpstr>Weekly Objectives</vt:lpstr>
      <vt:lpstr>Support vector machine</vt:lpstr>
      <vt:lpstr>Detour: Decision Boundary</vt:lpstr>
      <vt:lpstr>Detour: Decision Boundary in Two Dimension</vt:lpstr>
      <vt:lpstr>Decision Boundary without Prob.</vt:lpstr>
      <vt:lpstr>Decision Boundary with Margin</vt:lpstr>
      <vt:lpstr>Margin Distance</vt:lpstr>
      <vt:lpstr>Maximizing the Margin</vt:lpstr>
      <vt:lpstr>Support Vector Machine with Hard Margin</vt:lpstr>
      <vt:lpstr>Soft margin</vt:lpstr>
      <vt:lpstr>“Error” Cases in SVM</vt:lpstr>
      <vt:lpstr>“Error” Handling in SVM</vt:lpstr>
      <vt:lpstr>Soft-Margin SVM</vt:lpstr>
      <vt:lpstr>Comparison to Logistic Regression</vt:lpstr>
      <vt:lpstr>Strength of the Loss Function</vt:lpstr>
      <vt:lpstr>Kernel trick</vt:lpstr>
      <vt:lpstr>Enough of Studying SVM?</vt:lpstr>
      <vt:lpstr>Feature Mapping to Expand Dim.</vt:lpstr>
      <vt:lpstr>Rethinking the Formulation</vt:lpstr>
      <vt:lpstr>Primal and Dual Problem</vt:lpstr>
      <vt:lpstr>KKT Condition and Strong Duality</vt:lpstr>
      <vt:lpstr>Dual Problem of SVM</vt:lpstr>
      <vt:lpstr>Dual Representation of SVM</vt:lpstr>
      <vt:lpstr>Mapping Functions</vt:lpstr>
      <vt:lpstr>Kernel Function</vt:lpstr>
      <vt:lpstr>Polynomial Kernel Function</vt:lpstr>
      <vt:lpstr>Dual SVM with Kernel Trick</vt:lpstr>
      <vt:lpstr>Classification with SVM Kernel Trick</vt:lpstr>
      <vt:lpstr>SVM with Various Kernels</vt:lpstr>
      <vt:lpstr>Logistic Regression with Kernel</vt:lpstr>
      <vt:lpstr>Acknowledgement</vt:lpstr>
      <vt:lpstr>Further Readings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Il-Chul Moon</dc:creator>
  <cp:lastModifiedBy>Il-Chul Moon</cp:lastModifiedBy>
  <cp:revision>680</cp:revision>
  <dcterms:created xsi:type="dcterms:W3CDTF">2012-08-30T19:51:26Z</dcterms:created>
  <dcterms:modified xsi:type="dcterms:W3CDTF">2014-04-08T02:36:25Z</dcterms:modified>
</cp:coreProperties>
</file>