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7" r:id="rId2"/>
    <p:sldId id="318" r:id="rId3"/>
    <p:sldId id="319" r:id="rId4"/>
    <p:sldId id="360" r:id="rId5"/>
    <p:sldId id="361" r:id="rId6"/>
    <p:sldId id="362" r:id="rId7"/>
    <p:sldId id="344" r:id="rId8"/>
    <p:sldId id="366" r:id="rId9"/>
    <p:sldId id="346" r:id="rId10"/>
    <p:sldId id="347" r:id="rId11"/>
    <p:sldId id="349" r:id="rId12"/>
    <p:sldId id="363" r:id="rId13"/>
    <p:sldId id="364" r:id="rId14"/>
    <p:sldId id="365" r:id="rId15"/>
    <p:sldId id="367" r:id="rId16"/>
    <p:sldId id="350" r:id="rId17"/>
    <p:sldId id="356" r:id="rId18"/>
    <p:sldId id="354" r:id="rId19"/>
    <p:sldId id="355" r:id="rId20"/>
    <p:sldId id="369" r:id="rId21"/>
    <p:sldId id="368" r:id="rId22"/>
    <p:sldId id="370" r:id="rId23"/>
    <p:sldId id="357" r:id="rId24"/>
    <p:sldId id="371" r:id="rId25"/>
    <p:sldId id="374" r:id="rId26"/>
    <p:sldId id="375" r:id="rId27"/>
    <p:sldId id="372" r:id="rId28"/>
    <p:sldId id="376" r:id="rId29"/>
    <p:sldId id="377" r:id="rId30"/>
    <p:sldId id="358" r:id="rId31"/>
    <p:sldId id="378" r:id="rId32"/>
    <p:sldId id="343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66" d="100"/>
          <a:sy n="66" d="100"/>
        </p:scale>
        <p:origin x="1824" y="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DD40F-6D86-4AAB-B084-B6837CFA557A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EE363-3225-4A55-87F5-506D5992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3693598-37C8-49CF-8A15-A46445026EA3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6B16-B7E8-4F7D-A7CF-C26340AE3A5D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A36E3C6-6DD7-413E-BAD6-C2509285FF86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82A517A-290A-4238-AB2F-3319C3C1EEC6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86CAE6B-AEE5-43E0-B953-53AA4C35BA36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B8D3057-63C8-43D4-9572-5CC0D90B770D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0C42DC5-7698-4FA9-A2BC-C96F65B2FA04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46FB218-9B93-4105-B777-DA361C04621C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D3B59D4-BDC1-4C58-9D99-3809D68DE86E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3119303-09BF-436C-8602-A0679EF986D9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F07741F-3D9C-4A64-9F63-4DA11E7EC935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BE724988-F29F-40C4-BC4D-1B33ED9962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588B01-A67B-47BC-B714-F41ADBB1241E}" type="datetime1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2.emf"/><Relationship Id="rId18" Type="http://schemas.openxmlformats.org/officeDocument/2006/relationships/image" Target="../media/image40.png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12" Type="http://schemas.openxmlformats.org/officeDocument/2006/relationships/image" Target="../media/image34.png"/><Relationship Id="rId17" Type="http://schemas.openxmlformats.org/officeDocument/2006/relationships/image" Target="../media/image24.emf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0.emf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1.jpe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K-Means Clustering and Gaussian Mixture Model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38138"/>
          </a:xfrm>
        </p:spPr>
        <p:txBody>
          <a:bodyPr/>
          <a:lstStyle/>
          <a:p>
            <a:r>
              <a:rPr lang="en-US" altLang="ko-KR" sz="4000" dirty="0" smtClean="0"/>
              <a:t>Properties of </a:t>
            </a:r>
            <a:br>
              <a:rPr lang="en-US" altLang="ko-KR" sz="4000" dirty="0" smtClean="0"/>
            </a:br>
            <a:r>
              <a:rPr lang="en-US" altLang="ko-KR" sz="4000" dirty="0" smtClean="0"/>
              <a:t>K-Means Algorithm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# of clusters is uncertain</a:t>
                </a:r>
              </a:p>
              <a:p>
                <a:r>
                  <a:rPr lang="en-US" altLang="ko-KR" dirty="0" smtClean="0"/>
                  <a:t>Initial location of centroids</a:t>
                </a:r>
              </a:p>
              <a:p>
                <a:pPr lvl="1"/>
                <a:r>
                  <a:rPr lang="en-US" altLang="ko-KR" dirty="0" smtClean="0"/>
                  <a:t>Some initial locations might not result in the reasonable results</a:t>
                </a:r>
              </a:p>
              <a:p>
                <a:r>
                  <a:rPr lang="en-US" altLang="ko-KR" dirty="0" smtClean="0"/>
                  <a:t>Limitation of distance metrics</a:t>
                </a:r>
              </a:p>
              <a:p>
                <a:pPr lvl="1"/>
                <a:r>
                  <a:rPr lang="en-US" altLang="ko-KR" dirty="0" smtClean="0"/>
                  <a:t>Euclidean distance is very limited knowledge of information</a:t>
                </a:r>
              </a:p>
              <a:p>
                <a:r>
                  <a:rPr lang="en-US" altLang="ko-KR" dirty="0" smtClean="0"/>
                  <a:t>Hard clustering</a:t>
                </a:r>
              </a:p>
              <a:p>
                <a:pPr lvl="1"/>
                <a:r>
                  <a:rPr lang="en-US" altLang="ko-KR" dirty="0" smtClean="0"/>
                  <a:t>Hard assignment of data points to clusters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={0,1}</a:t>
                </a:r>
              </a:p>
              <a:p>
                <a:pPr lvl="3"/>
                <a:r>
                  <a:rPr lang="en-US" altLang="ko-KR" dirty="0" smtClean="0"/>
                  <a:t>This can be the smoothly distributed probability</a:t>
                </a:r>
              </a:p>
              <a:p>
                <a:pPr lvl="2"/>
                <a:r>
                  <a:rPr lang="en-US" altLang="ko-KR" dirty="0" smtClean="0"/>
                  <a:t>Any alternatives?</a:t>
                </a:r>
              </a:p>
              <a:p>
                <a:pPr lvl="2"/>
                <a:r>
                  <a:rPr lang="en-US" altLang="ko-KR" dirty="0" smtClean="0"/>
                  <a:t>Soft clustering</a:t>
                </a:r>
              </a:p>
              <a:p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925144"/>
              </a:xfrm>
              <a:blipFill rotWithShape="0"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142347"/>
            <a:ext cx="4636564" cy="3478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40" y="-76326"/>
            <a:ext cx="4605732" cy="34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6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mixture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0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Binary variable</a:t>
                </a:r>
              </a:p>
              <a:p>
                <a:pPr lvl="1"/>
                <a:r>
                  <a:rPr lang="en-US" altLang="ko-KR" dirty="0" smtClean="0"/>
                  <a:t>Selecting 0 or 1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binomial distribution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How about K options?</a:t>
                </a:r>
              </a:p>
              <a:p>
                <a:pPr lvl="1"/>
                <a:r>
                  <a:rPr lang="en-US" altLang="ko-KR" dirty="0" smtClean="0"/>
                  <a:t>X=(0,0,1,0,0,0) when K=6 and selecting the third option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 generalization of binomial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Multinomial distribution</a:t>
                </a:r>
              </a:p>
              <a:p>
                <a:r>
                  <a:rPr lang="en-US" altLang="ko-KR" dirty="0" smtClean="0"/>
                  <a:t>Given a dataset D with N selections, x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…</a:t>
                </a:r>
                <a:r>
                  <a:rPr lang="en-US" altLang="ko-KR" dirty="0" err="1" smtClean="0"/>
                  <a:t>x</a:t>
                </a:r>
                <a:r>
                  <a:rPr lang="en-US" altLang="ko-KR" baseline="-25000" dirty="0" err="1" smtClean="0"/>
                  <a:t>n</a:t>
                </a:r>
                <a:endParaRPr lang="en-US" altLang="ko-KR" baseline="-25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Number of selecting </a:t>
                </a:r>
                <a:r>
                  <a:rPr lang="en-US" altLang="ko-KR" i="1" dirty="0" err="1" smtClean="0"/>
                  <a:t>k</a:t>
                </a:r>
                <a:r>
                  <a:rPr lang="en-US" altLang="ko-KR" baseline="30000" dirty="0" err="1" smtClean="0"/>
                  <a:t>th</a:t>
                </a:r>
                <a:r>
                  <a:rPr lang="en-US" altLang="ko-KR" i="1" dirty="0" smtClean="0"/>
                  <a:t> option</a:t>
                </a:r>
                <a:r>
                  <a:rPr lang="en-US" altLang="ko-KR" dirty="0" smtClean="0"/>
                  <a:t> out of N selections</a:t>
                </a:r>
              </a:p>
              <a:p>
                <a:pPr lvl="1"/>
                <a:r>
                  <a:rPr lang="en-US" altLang="ko-KR" dirty="0" smtClean="0"/>
                  <a:t>How to determine the maximum likelihood solution of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2"/>
                <a:r>
                  <a:rPr lang="en-US" altLang="ko-KR" dirty="0" smtClean="0"/>
                  <a:t>Maximize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 b="-12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Lagrange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Method of finding a local maximum subject to constraints</a:t>
                </a:r>
              </a:p>
              <a:p>
                <a:pPr lvl="1"/>
                <a:r>
                  <a:rPr lang="en-US" altLang="ko-KR" dirty="0" smtClean="0"/>
                  <a:t>Maximize </a:t>
                </a:r>
                <a:r>
                  <a:rPr lang="en-US" altLang="ko-KR" i="1" dirty="0" smtClean="0"/>
                  <a:t>f(</a:t>
                </a:r>
                <a:r>
                  <a:rPr lang="en-US" altLang="ko-KR" i="1" dirty="0" err="1" smtClean="0"/>
                  <a:t>x,y</a:t>
                </a:r>
                <a:r>
                  <a:rPr lang="en-US" altLang="ko-KR" i="1" dirty="0" smtClean="0"/>
                  <a:t>)</a:t>
                </a:r>
              </a:p>
              <a:p>
                <a:pPr lvl="1"/>
                <a:r>
                  <a:rPr lang="en-US" altLang="ko-KR" dirty="0" smtClean="0"/>
                  <a:t>Subject to </a:t>
                </a:r>
                <a:r>
                  <a:rPr lang="en-US" altLang="ko-KR" i="1" dirty="0" smtClean="0"/>
                  <a:t>g(</a:t>
                </a:r>
                <a:r>
                  <a:rPr lang="en-US" altLang="ko-KR" i="1" dirty="0" err="1" smtClean="0"/>
                  <a:t>x,y</a:t>
                </a:r>
                <a:r>
                  <a:rPr lang="en-US" altLang="ko-KR" i="1" dirty="0" smtClean="0"/>
                  <a:t>)=c</a:t>
                </a:r>
              </a:p>
              <a:p>
                <a:pPr lvl="1"/>
                <a:r>
                  <a:rPr lang="en-US" altLang="ko-KR" dirty="0" smtClean="0"/>
                  <a:t>Assuming that </a:t>
                </a:r>
                <a:r>
                  <a:rPr lang="en-US" altLang="ko-KR" i="1" dirty="0" smtClean="0"/>
                  <a:t>f</a:t>
                </a:r>
                <a:r>
                  <a:rPr lang="en-US" altLang="ko-KR" dirty="0" smtClean="0"/>
                  <a:t>  and </a:t>
                </a:r>
                <a:r>
                  <a:rPr lang="en-US" altLang="ko-KR" i="1" dirty="0" smtClean="0"/>
                  <a:t>g</a:t>
                </a:r>
                <a:r>
                  <a:rPr lang="en-US" altLang="ko-KR" dirty="0" smtClean="0"/>
                  <a:t> have continuous partial derivatives</a:t>
                </a:r>
              </a:p>
              <a:p>
                <a:pPr lvl="1"/>
                <a:r>
                  <a:rPr lang="en-US" altLang="ko-KR" dirty="0" smtClean="0"/>
                  <a:t>1) Lagrange function and multiplier (do you recall this?)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Using the log likelihood</a:t>
                </a:r>
              </a:p>
              <a:p>
                <a:pPr lvl="1"/>
                <a:r>
                  <a:rPr lang="en-US" altLang="ko-KR" dirty="0" smtClean="0"/>
                  <a:t>2) Take the partial first-order derivative of variables, and set it to be zero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3) Utilize the constraint to get the optimized value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 smtClean="0"/>
                  <a:t>: MLE parameter of multinomial distribution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03044" y="29679"/>
                <a:ext cx="4572000" cy="6692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/>
                <a:r>
                  <a:rPr lang="en-US" altLang="ko-KR" b="1" dirty="0"/>
                  <a:t>Maximize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b="1" dirty="0"/>
              </a:p>
              <a:p>
                <a:pPr lvl="2"/>
                <a:r>
                  <a:rPr lang="en-US" altLang="ko-KR" b="1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44" y="29679"/>
                <a:ext cx="4572000" cy="669222"/>
              </a:xfrm>
              <a:prstGeom prst="rect">
                <a:avLst/>
              </a:prstGeom>
              <a:blipFill rotWithShape="0">
                <a:blip r:embed="rId3"/>
                <a:stretch>
                  <a:fillRect t="-62727" b="-10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8104" y="656668"/>
                <a:ext cx="2309478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56668"/>
                <a:ext cx="2309478" cy="374077"/>
              </a:xfrm>
              <a:prstGeom prst="rect">
                <a:avLst/>
              </a:prstGeom>
              <a:blipFill rotWithShape="0">
                <a:blip r:embed="rId4"/>
                <a:stretch>
                  <a:fillRect l="-2381" t="-116393" r="-2381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Multivariate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435280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Probability density function of the Gaussian distribution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</m:nary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Beyond the scope of the course</a:t>
                </a:r>
              </a:p>
              <a:p>
                <a:pPr lvl="3"/>
                <a:r>
                  <a:rPr lang="en-US" altLang="ko-KR" dirty="0" smtClean="0"/>
                  <a:t>Use “trace trick” and 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3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435280" cy="4925144"/>
              </a:xfrm>
              <a:blipFill rotWithShape="0"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Samples of Multivariate Gaussian Distribution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668" y="1491985"/>
                <a:ext cx="8435280" cy="16561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Samples of multivariate Gaussian distributions</a:t>
                </a:r>
              </a:p>
              <a:p>
                <a:pPr lvl="1"/>
                <a:r>
                  <a:rPr lang="en-US" altLang="ko-KR" dirty="0" smtClean="0"/>
                  <a:t>With various covariance matrixes</a:t>
                </a:r>
              </a:p>
              <a:p>
                <a:pPr lvl="1"/>
                <a:r>
                  <a:rPr lang="en-US" altLang="ko-KR" dirty="0" smtClean="0"/>
                  <a:t>Covariance matrix should a positive-definite matrix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for every non-zero column vector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when </a:t>
                </a:r>
                <a:r>
                  <a:rPr lang="en-US" altLang="ko-KR" dirty="0" err="1" smtClean="0"/>
                  <a:t>a,b</a:t>
                </a:r>
                <a:r>
                  <a:rPr lang="en-US" altLang="ko-KR" dirty="0" smtClean="0"/>
                  <a:t> are non-zero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668" y="1491985"/>
                <a:ext cx="8435280" cy="1656111"/>
              </a:xfrm>
              <a:blipFill rotWithShape="0">
                <a:blip r:embed="rId2"/>
                <a:stretch>
                  <a:fillRect t="-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6762" y="4980412"/>
            <a:ext cx="621159" cy="216024"/>
          </a:xfrm>
        </p:spPr>
        <p:txBody>
          <a:bodyPr/>
          <a:lstStyle/>
          <a:p>
            <a:fld id="{BE724988-F29F-40C4-BC4D-1B33ED99622A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401405" y="4956235"/>
            <a:ext cx="2600343" cy="1741565"/>
            <a:chOff x="-147642" y="1206003"/>
            <a:chExt cx="2880000" cy="21606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7642" y="1206003"/>
              <a:ext cx="2880000" cy="21606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19672" y="2318928"/>
                  <a:ext cx="891911" cy="552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18928"/>
                  <a:ext cx="891911" cy="552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118477" y="3256312"/>
            <a:ext cx="2600343" cy="1741565"/>
            <a:chOff x="2642373" y="1158271"/>
            <a:chExt cx="2880000" cy="216064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2373" y="1158271"/>
              <a:ext cx="2880000" cy="21606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83206" y="2355205"/>
                  <a:ext cx="891911" cy="5542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206" y="2355205"/>
                  <a:ext cx="891911" cy="5542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118477" y="4949061"/>
            <a:ext cx="2600343" cy="1741564"/>
            <a:chOff x="4788023" y="1050227"/>
            <a:chExt cx="2880000" cy="21606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3" y="1050227"/>
              <a:ext cx="2880000" cy="2160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528856" y="2199634"/>
                  <a:ext cx="891911" cy="5542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856" y="2199634"/>
                  <a:ext cx="891911" cy="55425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-2966011" y="3256312"/>
            <a:ext cx="2600343" cy="1741565"/>
            <a:chOff x="-229929" y="3426847"/>
            <a:chExt cx="2880000" cy="216064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29929" y="3426847"/>
              <a:ext cx="2880000" cy="21606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479664" y="4591302"/>
                  <a:ext cx="891911" cy="559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664" y="4591302"/>
                  <a:ext cx="891911" cy="5598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-675045" y="3256313"/>
            <a:ext cx="2600343" cy="1741564"/>
            <a:chOff x="3018242" y="3561902"/>
            <a:chExt cx="2880000" cy="216064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18242" y="3561902"/>
              <a:ext cx="2880000" cy="2160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65157" y="4726356"/>
                  <a:ext cx="891911" cy="554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157" y="4726356"/>
                  <a:ext cx="891911" cy="5543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-2966011" y="5010453"/>
            <a:ext cx="2600343" cy="1741564"/>
            <a:chOff x="6136275" y="3575407"/>
            <a:chExt cx="2880000" cy="21606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36275" y="3575407"/>
              <a:ext cx="2880000" cy="2160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79100" y="4739863"/>
                  <a:ext cx="891911" cy="552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100" y="4739863"/>
                  <a:ext cx="891911" cy="55245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36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-667006" y="5010452"/>
            <a:ext cx="2600343" cy="1741565"/>
            <a:chOff x="7603862" y="915079"/>
            <a:chExt cx="2880000" cy="216064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03862" y="915079"/>
              <a:ext cx="2880000" cy="21606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00148" y="2168871"/>
                  <a:ext cx="1238159" cy="552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48" y="2168871"/>
                  <a:ext cx="1238159" cy="55245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6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401405" y="3294621"/>
            <a:ext cx="2600343" cy="1741564"/>
            <a:chOff x="5027329" y="-674982"/>
            <a:chExt cx="2880000" cy="216064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27329" y="-674982"/>
              <a:ext cx="2880000" cy="2160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07080" y="474425"/>
                  <a:ext cx="891911" cy="5542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080" y="474425"/>
                  <a:ext cx="891911" cy="55425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950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10944" cy="49251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Imagine that the samples are drawn from three different normal distributions</a:t>
                </a:r>
              </a:p>
              <a:p>
                <a:pPr lvl="1"/>
                <a:r>
                  <a:rPr lang="en-US" altLang="ko-KR" dirty="0" smtClean="0"/>
                  <a:t>Subpopulation</a:t>
                </a:r>
              </a:p>
              <a:p>
                <a:pPr lvl="1"/>
                <a:r>
                  <a:rPr lang="en-US" altLang="ko-KR" dirty="0" smtClean="0"/>
                  <a:t>The conventional distributions cannot explain the distribution accurately</a:t>
                </a:r>
              </a:p>
              <a:p>
                <a:pPr lvl="1"/>
                <a:r>
                  <a:rPr lang="en-US" altLang="ko-KR" dirty="0" smtClean="0"/>
                  <a:t>We need to mix the three normal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Create a new distribution adapted to the samples</a:t>
                </a:r>
              </a:p>
              <a:p>
                <a:pPr lvl="1"/>
                <a:r>
                  <a:rPr lang="en-US" altLang="ko-KR" dirty="0" smtClean="0"/>
                  <a:t> Mixture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Mixing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: A normal distribution is chosen out of K options with probability</a:t>
                </a:r>
              </a:p>
              <a:p>
                <a:pPr lvl="2"/>
                <a:r>
                  <a:rPr lang="en-US" altLang="ko-KR" dirty="0" smtClean="0"/>
                  <a:t>Works as weighting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This is a probability (as well as weighting!)</a:t>
                </a:r>
              </a:p>
              <a:p>
                <a:pPr lvl="2"/>
                <a:r>
                  <a:rPr lang="en-US" altLang="ko-KR" dirty="0" smtClean="0"/>
                  <a:t>Then, which distribution?</a:t>
                </a:r>
              </a:p>
              <a:p>
                <a:pPr lvl="2"/>
                <a:r>
                  <a:rPr lang="en-US" altLang="ko-KR" dirty="0" smtClean="0"/>
                  <a:t>New variable? Let’s say Z!</a:t>
                </a:r>
              </a:p>
              <a:p>
                <a:pPr lvl="1"/>
                <a:r>
                  <a:rPr lang="en-US" altLang="ko-KR" dirty="0" smtClean="0"/>
                  <a:t>Mixture component,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A distribution for the subpopulation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Why this ordering of variables?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10944" cy="4925144"/>
              </a:xfrm>
              <a:blipFill>
                <a:blip r:embed="rId2"/>
                <a:stretch>
                  <a:fillRect t="-1487" b="-4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7029400"/>
            <a:ext cx="2879141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9" y="7029400"/>
            <a:ext cx="2879140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222" y="7024137"/>
            <a:ext cx="287914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545111"/>
                <a:ext cx="6660232" cy="492514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Let’s assume that the data points are drawn from a mixture distribution of multiple multivariate Gaussian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model such mixture?</a:t>
                </a:r>
              </a:p>
              <a:p>
                <a:pPr lvl="2"/>
                <a:r>
                  <a:rPr lang="en-US" altLang="ko-KR" dirty="0" smtClean="0"/>
                  <a:t>Mixing coefficient, or Selection </a:t>
                </a:r>
                <a:r>
                  <a:rPr lang="en-US" altLang="ko-KR" dirty="0"/>
                  <a:t>variable: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k</a:t>
                </a:r>
                <a:endParaRPr lang="en-US" altLang="ko-KR" baseline="-25000" dirty="0"/>
              </a:p>
              <a:p>
                <a:pPr lvl="3"/>
                <a:r>
                  <a:rPr lang="en-US" altLang="ko-KR" dirty="0" smtClean="0"/>
                  <a:t>The selection is stochastic which follows the multinomial distribution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Mixture component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This is the marginalized probability. How about conditional?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Log likelihood of the entire dataset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545111"/>
                <a:ext cx="6660232" cy="4925144"/>
              </a:xfrm>
              <a:blipFill>
                <a:blip r:embed="rId2"/>
                <a:stretch>
                  <a:fillRect t="-1856" r="-366" b="-9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628525" y="3278954"/>
            <a:ext cx="1224136" cy="237626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16557" y="3566986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916557" y="2342850"/>
                <a:ext cx="648072" cy="57606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57" y="2342850"/>
                <a:ext cx="648072" cy="57606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916557" y="4791122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10901" y="528588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647277" y="3889579"/>
                <a:ext cx="648072" cy="57606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277" y="3889579"/>
                <a:ext cx="648072" cy="57606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647277" y="4791122"/>
                <a:ext cx="648072" cy="57606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277" y="4791122"/>
                <a:ext cx="648072" cy="57606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>
            <a:off x="8240593" y="2918914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8240593" y="4143050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8" idx="1"/>
          </p:cNvCxnSpPr>
          <p:nvPr/>
        </p:nvCxnSpPr>
        <p:spPr>
          <a:xfrm>
            <a:off x="7295349" y="4177611"/>
            <a:ext cx="716116" cy="697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8" idx="2"/>
          </p:cNvCxnSpPr>
          <p:nvPr/>
        </p:nvCxnSpPr>
        <p:spPr>
          <a:xfrm>
            <a:off x="7295349" y="5079154"/>
            <a:ext cx="621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7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of 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Similar problem of K-means algorithm</a:t>
                </a:r>
              </a:p>
              <a:p>
                <a:pPr lvl="1"/>
                <a:r>
                  <a:rPr lang="en-US" altLang="ko-KR" dirty="0" smtClean="0"/>
                  <a:t>Two interacting parameters</a:t>
                </a:r>
              </a:p>
              <a:p>
                <a:pPr lvl="1"/>
                <a:r>
                  <a:rPr lang="en-US" altLang="ko-KR" dirty="0" smtClean="0"/>
                  <a:t>As before, we apply the expectation and the maximization algorithm</a:t>
                </a:r>
              </a:p>
              <a:p>
                <a:pPr lvl="2"/>
                <a:r>
                  <a:rPr lang="en-US" altLang="ko-KR" dirty="0" smtClean="0"/>
                  <a:t>Expectation: the assignment between the clusters and the data points</a:t>
                </a:r>
              </a:p>
              <a:p>
                <a:pPr lvl="2"/>
                <a:r>
                  <a:rPr lang="en-US" altLang="ko-KR" dirty="0" smtClean="0"/>
                  <a:t>Maximization: the update of the parameters</a:t>
                </a:r>
              </a:p>
              <a:p>
                <a:r>
                  <a:rPr lang="en-US" altLang="ko-KR" dirty="0" smtClean="0"/>
                  <a:t>Expectation step</a:t>
                </a:r>
              </a:p>
              <a:p>
                <a:pPr lvl="1"/>
                <a:r>
                  <a:rPr lang="en-US" altLang="ko-KR" dirty="0" smtClean="0"/>
                  <a:t>Assign a data point to a nearest cluster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the assignment probability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Given the parameters and the data point, calculate the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given, calculate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used to calculate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The new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motivates the update of the old parameters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2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38138"/>
          </a:xfrm>
        </p:spPr>
        <p:txBody>
          <a:bodyPr/>
          <a:lstStyle/>
          <a:p>
            <a:r>
              <a:rPr lang="en-US" altLang="ko-KR" dirty="0" smtClean="0"/>
              <a:t>Maximization of 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2352" y="1556792"/>
                <a:ext cx="8435280" cy="4925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Maximization step</a:t>
                </a:r>
              </a:p>
              <a:p>
                <a:pPr lvl="1"/>
                <a:r>
                  <a:rPr lang="en-US" altLang="ko-KR" dirty="0" smtClean="0"/>
                  <a:t>Update the parameters given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Parameters to update: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Typical methods</a:t>
                </a:r>
              </a:p>
              <a:p>
                <a:pPr lvl="3"/>
                <a:r>
                  <a:rPr lang="en-US" altLang="ko-KR" dirty="0" smtClean="0"/>
                  <a:t>Derivative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set the equation to zero when the function is smooth</a:t>
                </a:r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Lagrange method when there is a constraint. Which parameter has the constraint?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nary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altLang="ko-KR" dirty="0"/>
                      <m:t>=0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altLang="ko-KR" dirty="0"/>
                      <m:t>=0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1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352" y="1556792"/>
                <a:ext cx="8435280" cy="4925144"/>
              </a:xfrm>
              <a:blipFill rotWithShape="0">
                <a:blip r:embed="rId2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67944" y="0"/>
                <a:ext cx="5184576" cy="1950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altLang="ko-KR" sz="11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altLang="ko-KR" sz="1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ko-KR" sz="11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ko-KR" sz="1100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ko-KR" sz="11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1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ko-KR" sz="11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ko-KR" sz="1100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100" i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=0→−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×2×−1×</m:t>
                      </m:r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1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sz="1100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ko-KR" sz="11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100" i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acc>
                        <m:accPr>
                          <m:chr m:val="̂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altLang="ko-KR" sz="1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acc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1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1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  <m: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1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0"/>
                <a:ext cx="5184576" cy="1950599"/>
              </a:xfrm>
              <a:prstGeom prst="rect">
                <a:avLst/>
              </a:prstGeom>
              <a:blipFill rotWithShape="0">
                <a:blip r:embed="rId3"/>
                <a:stretch>
                  <a:fillRect b="-40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32040" y="1950599"/>
                <a:ext cx="4572000" cy="7466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950599"/>
                <a:ext cx="4572000" cy="7466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Understand the clustering task and the K-means algorithm</a:t>
            </a:r>
          </a:p>
          <a:p>
            <a:pPr lvl="1"/>
            <a:r>
              <a:rPr lang="en-US" altLang="ko-KR" dirty="0" smtClean="0"/>
              <a:t>Know what the unsupervised learning is</a:t>
            </a:r>
          </a:p>
          <a:p>
            <a:pPr lvl="1"/>
            <a:r>
              <a:rPr lang="en-US" altLang="ko-KR" dirty="0" smtClean="0"/>
              <a:t>Understand the K-means iterative process</a:t>
            </a:r>
          </a:p>
          <a:p>
            <a:pPr lvl="1"/>
            <a:r>
              <a:rPr lang="en-US" altLang="ko-KR" dirty="0" smtClean="0"/>
              <a:t>Know the limitation of the K-means algorithm</a:t>
            </a:r>
          </a:p>
          <a:p>
            <a:r>
              <a:rPr lang="en-US" altLang="ko-KR" dirty="0" smtClean="0"/>
              <a:t>Understand the Gaussian mixture model</a:t>
            </a:r>
          </a:p>
          <a:p>
            <a:pPr lvl="1"/>
            <a:r>
              <a:rPr lang="en-US" altLang="ko-KR" dirty="0" smtClean="0"/>
              <a:t>Know the multinomial distribution and the multivariate Gaussian distribution</a:t>
            </a:r>
          </a:p>
          <a:p>
            <a:pPr lvl="1"/>
            <a:r>
              <a:rPr lang="en-US" altLang="ko-KR" dirty="0" smtClean="0"/>
              <a:t>Know why mixture models are useful</a:t>
            </a:r>
          </a:p>
          <a:p>
            <a:pPr lvl="1"/>
            <a:r>
              <a:rPr lang="en-US" altLang="ko-KR" dirty="0" smtClean="0"/>
              <a:t>Understand how the parameter updates are derived from the Gaussian mixture model</a:t>
            </a:r>
          </a:p>
          <a:p>
            <a:r>
              <a:rPr lang="en-US" altLang="ko-KR" dirty="0" smtClean="0"/>
              <a:t>Understand the EM algorithm</a:t>
            </a:r>
          </a:p>
          <a:p>
            <a:pPr lvl="1"/>
            <a:r>
              <a:rPr lang="en-US" altLang="ko-KR" dirty="0" smtClean="0"/>
              <a:t>Know the fundamentals of the EM algorithm</a:t>
            </a:r>
          </a:p>
          <a:p>
            <a:pPr lvl="1"/>
            <a:r>
              <a:rPr lang="en-US" altLang="ko-KR" dirty="0" smtClean="0"/>
              <a:t>Know how to derive the EM updates of a model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83" y="10245"/>
            <a:ext cx="2890664" cy="1138138"/>
          </a:xfrm>
        </p:spPr>
        <p:txBody>
          <a:bodyPr/>
          <a:lstStyle/>
          <a:p>
            <a:r>
              <a:rPr lang="en-US" altLang="ko-KR" sz="3600" dirty="0" smtClean="0"/>
              <a:t>Progress of </a:t>
            </a:r>
            <a:br>
              <a:rPr lang="en-US" altLang="ko-KR" sz="3600" dirty="0" smtClean="0"/>
            </a:br>
            <a:r>
              <a:rPr lang="en-US" altLang="ko-KR" sz="3600" dirty="0" smtClean="0"/>
              <a:t>GMM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171739"/>
            <a:ext cx="4392488" cy="9816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Soft clustering</a:t>
            </a:r>
          </a:p>
          <a:p>
            <a:pPr lvl="1"/>
            <a:r>
              <a:rPr lang="en-US" altLang="ko-KR" dirty="0" smtClean="0"/>
              <a:t>Estimated parameters</a:t>
            </a:r>
          </a:p>
          <a:p>
            <a:pPr lvl="1"/>
            <a:r>
              <a:rPr lang="en-US" altLang="ko-KR" dirty="0" smtClean="0"/>
              <a:t>Soft assignment of data points to clusters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-64561"/>
            <a:ext cx="2840517" cy="21310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29" y="-77273"/>
            <a:ext cx="2950808" cy="22137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409" y="2066462"/>
            <a:ext cx="3358997" cy="25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842" y="2066462"/>
            <a:ext cx="3358997" cy="25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2409" y="4391037"/>
            <a:ext cx="3358997" cy="252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093" y="4391037"/>
            <a:ext cx="3358997" cy="25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594" y="4382589"/>
            <a:ext cx="335899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0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Properties of GMM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9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Pros and cons of Gaussian mixture model</a:t>
            </a:r>
          </a:p>
          <a:p>
            <a:pPr lvl="1"/>
            <a:r>
              <a:rPr lang="en-US" altLang="ko-KR" dirty="0" smtClean="0"/>
              <a:t>Pros</a:t>
            </a:r>
          </a:p>
          <a:p>
            <a:pPr lvl="2"/>
            <a:r>
              <a:rPr lang="en-US" altLang="ko-KR" dirty="0" smtClean="0"/>
              <a:t>More information</a:t>
            </a:r>
          </a:p>
          <a:p>
            <a:pPr lvl="3"/>
            <a:r>
              <a:rPr lang="en-US" altLang="ko-KR" dirty="0" smtClean="0"/>
              <a:t>Soft clustering</a:t>
            </a:r>
          </a:p>
          <a:p>
            <a:pPr lvl="3"/>
            <a:r>
              <a:rPr lang="en-US" altLang="ko-KR" dirty="0" smtClean="0"/>
              <a:t>Not a simple and discrete assignment</a:t>
            </a:r>
          </a:p>
          <a:p>
            <a:pPr lvl="4"/>
            <a:r>
              <a:rPr lang="en-US" altLang="ko-KR" dirty="0" smtClean="0"/>
              <a:t>Information loss</a:t>
            </a:r>
          </a:p>
          <a:p>
            <a:pPr lvl="2"/>
            <a:r>
              <a:rPr lang="en-US" altLang="ko-KR" dirty="0" smtClean="0"/>
              <a:t>More and more information</a:t>
            </a:r>
          </a:p>
          <a:p>
            <a:pPr lvl="3"/>
            <a:r>
              <a:rPr lang="en-US" altLang="ko-KR" dirty="0" smtClean="0"/>
              <a:t>Learn the latent distribution</a:t>
            </a:r>
          </a:p>
          <a:p>
            <a:pPr lvl="3"/>
            <a:r>
              <a:rPr lang="en-US" altLang="ko-KR" dirty="0" smtClean="0"/>
              <a:t>Distance is not always the answer of the distribution</a:t>
            </a:r>
          </a:p>
          <a:p>
            <a:pPr lvl="1"/>
            <a:r>
              <a:rPr lang="en-US" altLang="ko-KR" dirty="0" smtClean="0"/>
              <a:t>Cons</a:t>
            </a:r>
          </a:p>
          <a:p>
            <a:pPr lvl="2"/>
            <a:r>
              <a:rPr lang="en-US" altLang="ko-KR" dirty="0" smtClean="0"/>
              <a:t>Long computation time</a:t>
            </a:r>
          </a:p>
          <a:p>
            <a:pPr lvl="3"/>
            <a:r>
              <a:rPr lang="en-US" altLang="ko-KR" dirty="0" smtClean="0"/>
              <a:t>Why?</a:t>
            </a:r>
          </a:p>
          <a:p>
            <a:pPr lvl="2"/>
            <a:r>
              <a:rPr lang="en-US" altLang="ko-KR" dirty="0" smtClean="0"/>
              <a:t>Falling into local maximum </a:t>
            </a:r>
          </a:p>
          <a:p>
            <a:pPr lvl="2"/>
            <a:r>
              <a:rPr lang="en-US" altLang="ko-KR" dirty="0" smtClean="0"/>
              <a:t>Deciding K</a:t>
            </a:r>
          </a:p>
          <a:p>
            <a:r>
              <a:rPr lang="en-US" altLang="ko-KR" dirty="0" smtClean="0"/>
              <a:t>Anyways to mitigate the disadvantage?</a:t>
            </a:r>
          </a:p>
          <a:p>
            <a:pPr lvl="1"/>
            <a:r>
              <a:rPr lang="en-US" altLang="ko-KR" dirty="0" smtClean="0"/>
              <a:t>Fast K-means and slow GMM</a:t>
            </a:r>
          </a:p>
          <a:p>
            <a:pPr lvl="3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90" y="4437112"/>
            <a:ext cx="3465403" cy="2599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91" y="2533955"/>
            <a:ext cx="2950808" cy="221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90" y="164907"/>
            <a:ext cx="3571810" cy="2679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2200" y="3326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K-Means Algorithm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5277" y="6340270"/>
            <a:ext cx="27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Gaussian Mixture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85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Relation between K-Means and GMM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l-GR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l-GR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ko-KR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Here, I is the identity matrix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not updated by the EM process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When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 smtClean="0"/>
                  <a:t>, the term of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approaches zero most slowly</a:t>
                </a:r>
              </a:p>
              <a:p>
                <a:pPr lvl="1"/>
                <a:r>
                  <a:rPr lang="en-US" altLang="ko-KR" dirty="0" smtClean="0"/>
                  <a:t>When all other terms are zero, the term of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has a value</a:t>
                </a:r>
              </a:p>
              <a:p>
                <a:pPr lvl="1"/>
                <a:r>
                  <a:rPr lang="en-US" altLang="ko-KR" dirty="0" smtClean="0"/>
                  <a:t>Now, it becomes the hard assignment</a:t>
                </a:r>
              </a:p>
              <a:p>
                <a:r>
                  <a:rPr lang="en-US" altLang="ko-KR" dirty="0" smtClean="0"/>
                  <a:t>Still, GMM with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</m:t>
                    </m:r>
                  </m:oMath>
                </a14:m>
                <a:r>
                  <a:rPr lang="en-US" altLang="ko-KR" dirty="0" smtClean="0"/>
                  <a:t> is not K-Means. Why?</a:t>
                </a:r>
              </a:p>
              <a:p>
                <a:pPr lvl="1"/>
                <a:r>
                  <a:rPr lang="en-US" altLang="ko-KR" dirty="0" smtClean="0"/>
                  <a:t>Soft assignment + Covariance matrix learning 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156176" y="3563414"/>
            <a:ext cx="2838213" cy="1151331"/>
            <a:chOff x="6156176" y="3563414"/>
            <a:chExt cx="2838213" cy="1151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156176" y="3563414"/>
                  <a:ext cx="2838213" cy="8712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3563414"/>
                  <a:ext cx="2838213" cy="87120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6457027" y="4345413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K-Means Algorithm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80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9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with Latent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Difference between classification and clustering</a:t>
                </a:r>
              </a:p>
              <a:p>
                <a:r>
                  <a:rPr lang="en-US" altLang="ko-KR" dirty="0" smtClean="0"/>
                  <a:t>Let’s say</a:t>
                </a:r>
              </a:p>
              <a:p>
                <a:pPr lvl="1"/>
                <a:r>
                  <a:rPr lang="en-US" altLang="ko-KR" dirty="0" smtClean="0"/>
                  <a:t>{X,Z}: complete set of variables</a:t>
                </a:r>
              </a:p>
              <a:p>
                <a:pPr lvl="1"/>
                <a:r>
                  <a:rPr lang="en-US" altLang="ko-KR" dirty="0" smtClean="0"/>
                  <a:t>X: observed variables</a:t>
                </a:r>
              </a:p>
              <a:p>
                <a:pPr lvl="1"/>
                <a:r>
                  <a:rPr lang="en-US" altLang="ko-KR" dirty="0" smtClean="0"/>
                  <a:t>Z: hidden (latent)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: parameters for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Any problem here?</a:t>
                </a:r>
              </a:p>
              <a:p>
                <a:pPr lvl="2"/>
                <a:r>
                  <a:rPr lang="en-US" altLang="ko-KR" dirty="0" smtClean="0"/>
                  <a:t>The locations of summation and log make this complicated</a:t>
                </a:r>
              </a:p>
              <a:p>
                <a:pPr lvl="2"/>
                <a:r>
                  <a:rPr lang="en-US" altLang="ko-KR" dirty="0" smtClean="0"/>
                  <a:t>Eventually, we want to exchange the locations of the two operators</a:t>
                </a:r>
              </a:p>
              <a:p>
                <a:r>
                  <a:rPr lang="en-US" altLang="ko-KR" dirty="0" smtClean="0"/>
                  <a:t>What we want to know is</a:t>
                </a:r>
              </a:p>
              <a:p>
                <a:pPr lvl="1"/>
                <a:r>
                  <a:rPr lang="en-US" altLang="ko-KR" dirty="0" smtClean="0"/>
                  <a:t>The values of Z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Optimizing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interacting terms for the optimization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 b="-3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2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Decomposition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5184576" cy="4925144"/>
              </a:xfrm>
            </p:spPr>
            <p:txBody>
              <a:bodyPr/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Use the Jensen’s inequality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Recall the second term?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This hold for any distribution of q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This is only the lower bound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982980" lvl="3">
                  <a:buClr>
                    <a:schemeClr val="accent1"/>
                  </a:buClr>
                </a:pPr>
                <a:r>
                  <a:rPr lang="en-US" altLang="ko-KR" dirty="0" smtClean="0"/>
                  <a:t>Need to make it tight!</a:t>
                </a:r>
              </a:p>
              <a:p>
                <a:pPr marL="982980" lvl="3">
                  <a:buClr>
                    <a:schemeClr val="accent1"/>
                  </a:buClr>
                </a:pPr>
                <a:r>
                  <a:rPr lang="en-US" altLang="ko-KR" dirty="0" smtClean="0"/>
                  <a:t>How to?</a:t>
                </a:r>
              </a:p>
              <a:p>
                <a:pPr marL="708660" lvl="2">
                  <a:buClr>
                    <a:schemeClr val="accent1"/>
                  </a:buClr>
                </a:pPr>
                <a:endParaRPr lang="en-US" altLang="ko-KR" dirty="0"/>
              </a:p>
              <a:p>
                <a:pPr marL="708660" lvl="2">
                  <a:buClr>
                    <a:schemeClr val="accent1"/>
                  </a:buClr>
                </a:pPr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5184576" cy="4925144"/>
              </a:xfrm>
              <a:blipFill rotWithShape="0">
                <a:blip r:embed="rId2"/>
                <a:stretch>
                  <a:fillRect t="-9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2" descr="File:ConvexFunc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09002"/>
            <a:ext cx="3218875" cy="16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8802" y="3905467"/>
                <a:ext cx="2484719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x) is concave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2" y="3905467"/>
                <a:ext cx="2484719" cy="982961"/>
              </a:xfrm>
              <a:prstGeom prst="rect">
                <a:avLst/>
              </a:prstGeom>
              <a:blipFill rotWithShape="0">
                <a:blip r:embed="rId4"/>
                <a:stretch>
                  <a:fillRect l="-2206" t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68801" y="4888428"/>
                <a:ext cx="2488695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x) is convex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01" y="4888428"/>
                <a:ext cx="2488695" cy="982961"/>
              </a:xfrm>
              <a:prstGeom prst="rect">
                <a:avLst/>
              </a:prstGeom>
              <a:blipFill rotWithShape="0">
                <a:blip r:embed="rId5"/>
                <a:stretch>
                  <a:fillRect l="-2206" t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6136" y="1648090"/>
            <a:ext cx="285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Jensen’s Inequality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727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Maximizing the Lower Bound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other storyline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Here, the second term is a very special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Kullback-Leiber</a:t>
                </a:r>
                <a:r>
                  <a:rPr lang="en-US" altLang="ko-KR" dirty="0" smtClean="0"/>
                  <a:t> divergence, or KL divergence: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Non-symmetric measure of the difference between two probability distributions, or KL(P||Q)</a:t>
                </a:r>
              </a:p>
              <a:p>
                <a:pPr lvl="1"/>
                <a:r>
                  <a:rPr lang="en-US" altLang="ko-KR" dirty="0" smtClean="0"/>
                  <a:t>Measures the difference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When there is no difference between P and Q, KL(P||Q)=0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452" b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5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KL Divergence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03" y="1392455"/>
                <a:ext cx="4114800" cy="16127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Kullback-Leiber divergence, or KL divergence: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Measures the matching performance of P and Q</a:t>
                </a:r>
              </a:p>
              <a:p>
                <a:pPr lvl="1"/>
                <a:r>
                  <a:rPr lang="en-US" altLang="ko-KR" dirty="0" smtClean="0"/>
                  <a:t>Consider Gaussian distribution and Gaussian mixture distribution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03" y="1392455"/>
                <a:ext cx="4114800" cy="1612776"/>
              </a:xfrm>
              <a:blipFill rotWithShape="0">
                <a:blip r:embed="rId2"/>
                <a:stretch>
                  <a:fillRect t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5" y="3572696"/>
            <a:ext cx="3838855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158" y="692696"/>
            <a:ext cx="3838853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158" y="3575765"/>
            <a:ext cx="3838855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379206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Distribution P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86666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Distribution Q2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379206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Distribution Q1</a:t>
            </a:r>
            <a:endParaRPr lang="ko-KR" alt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04923" y="2161343"/>
            <a:ext cx="2278451" cy="17710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4975" y="451114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KL(P||Q1)=0.5440</a:t>
            </a:r>
            <a:endParaRPr lang="ko-KR" alt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34975" y="4929962"/>
            <a:ext cx="2355557" cy="21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23010" y="2532079"/>
            <a:ext cx="2229110" cy="176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4976" y="5296683"/>
            <a:ext cx="2355556" cy="4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4975" y="536635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KL(Q1||P)=0.9835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7818" y="307037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KL(P||Q2)=0.0104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61462" y="311931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KL(Q2||P)=0.0101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674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Maximizing the Lower Bound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Why do we 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 smtClean="0"/>
                  <a:t>We do not know how to optimize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dirty="0" smtClean="0"/>
                  <a:t> without further knowledge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second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tells how to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The first term is fixed when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is fixed </a:t>
                </a:r>
                <a:r>
                  <a:rPr lang="en-US" altLang="ko-KR" b="1" i="1" dirty="0" smtClean="0"/>
                  <a:t>at time t</a:t>
                </a:r>
              </a:p>
              <a:p>
                <a:pPr lvl="2"/>
                <a:r>
                  <a:rPr lang="en-US" altLang="ko-KR" dirty="0" smtClean="0"/>
                  <a:t>The second term can be minimized to maximize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Now, the lower bound with optimized </a:t>
                </a:r>
                <a:r>
                  <a:rPr lang="en-US" altLang="ko-KR" i="1" dirty="0" smtClean="0"/>
                  <a:t>q</a:t>
                </a:r>
                <a:r>
                  <a:rPr lang="en-US" altLang="ko-KR" dirty="0" smtClean="0"/>
                  <a:t> is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Then, optimizing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to retrieve the tight lower bound is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Distribution parameters for latent variable is at time t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optimized log likelihood parameters is at time t+1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>
          <a:xfrm>
            <a:off x="6017342" y="3775587"/>
            <a:ext cx="1533418" cy="2035278"/>
          </a:xfrm>
          <a:custGeom>
            <a:avLst/>
            <a:gdLst>
              <a:gd name="connsiteX0" fmla="*/ 0 w 1533418"/>
              <a:gd name="connsiteY0" fmla="*/ 0 h 2035278"/>
              <a:gd name="connsiteX1" fmla="*/ 1504335 w 1533418"/>
              <a:gd name="connsiteY1" fmla="*/ 796413 h 2035278"/>
              <a:gd name="connsiteX2" fmla="*/ 848032 w 1533418"/>
              <a:gd name="connsiteY2" fmla="*/ 2035278 h 203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418" h="2035278">
                <a:moveTo>
                  <a:pt x="0" y="0"/>
                </a:moveTo>
                <a:cubicBezTo>
                  <a:pt x="681498" y="228600"/>
                  <a:pt x="1362996" y="457200"/>
                  <a:pt x="1504335" y="796413"/>
                </a:cubicBezTo>
                <a:cubicBezTo>
                  <a:pt x="1645674" y="1135626"/>
                  <a:pt x="1246853" y="1585452"/>
                  <a:pt x="848032" y="2035278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7189839" y="3672348"/>
            <a:ext cx="1062066" cy="2234381"/>
          </a:xfrm>
          <a:custGeom>
            <a:avLst/>
            <a:gdLst>
              <a:gd name="connsiteX0" fmla="*/ 737419 w 1062066"/>
              <a:gd name="connsiteY0" fmla="*/ 2234381 h 2234381"/>
              <a:gd name="connsiteX1" fmla="*/ 1025013 w 1062066"/>
              <a:gd name="connsiteY1" fmla="*/ 1216742 h 2234381"/>
              <a:gd name="connsiteX2" fmla="*/ 0 w 1062066"/>
              <a:gd name="connsiteY2" fmla="*/ 0 h 223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066" h="2234381">
                <a:moveTo>
                  <a:pt x="737419" y="2234381"/>
                </a:moveTo>
                <a:cubicBezTo>
                  <a:pt x="942667" y="1911760"/>
                  <a:pt x="1147916" y="1589139"/>
                  <a:pt x="1025013" y="1216742"/>
                </a:cubicBezTo>
                <a:cubicBezTo>
                  <a:pt x="902110" y="844345"/>
                  <a:pt x="451055" y="422172"/>
                  <a:pt x="0" y="0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8590" y="4668329"/>
                <a:ext cx="2427203" cy="52803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70C0"/>
                    </a:solidFill>
                  </a:rPr>
                  <a:t>Relax the KL divergence by </a:t>
                </a:r>
                <a:br>
                  <a:rPr lang="en-US" altLang="ko-KR" sz="1400" b="1" dirty="0" smtClean="0">
                    <a:solidFill>
                      <a:srgbClr val="0070C0"/>
                    </a:solidFill>
                  </a:rPr>
                </a:br>
                <a:r>
                  <a:rPr lang="en-US" altLang="ko-KR" sz="1400" b="1" dirty="0" smtClean="0">
                    <a:solidFill>
                      <a:srgbClr val="0070C0"/>
                    </a:solidFill>
                  </a:rPr>
                  <a:t>updating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ko-KR" sz="1400" b="1" dirty="0" smtClean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0" y="4668329"/>
                <a:ext cx="2427203" cy="528030"/>
              </a:xfrm>
              <a:prstGeom prst="rect">
                <a:avLst/>
              </a:prstGeom>
              <a:blipFill rotWithShape="0">
                <a:blip r:embed="rId3"/>
                <a:stretch>
                  <a:fillRect l="-752" t="-3488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56176" y="3789787"/>
                <a:ext cx="2504468" cy="52322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Tells how to setup Z</a:t>
                </a:r>
              </a:p>
              <a:p>
                <a:r>
                  <a:rPr lang="en-US" altLang="ko-KR" sz="1400" b="1" dirty="0" smtClean="0">
                    <a:solidFill>
                      <a:srgbClr val="FF0000"/>
                    </a:solidFill>
                  </a:rPr>
                  <a:t>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787"/>
                <a:ext cx="250446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730" t="-3488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74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2/21/Saddle_pt.jpg/150px-Saddle_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35" y="1256227"/>
            <a:ext cx="858674" cy="85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57"/>
          <p:cNvSpPr/>
          <p:nvPr/>
        </p:nvSpPr>
        <p:spPr>
          <a:xfrm rot="19879086">
            <a:off x="6182097" y="970391"/>
            <a:ext cx="1768302" cy="763019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568" y="7821488"/>
            <a:ext cx="2314600" cy="0"/>
          </a:xfrm>
          <a:prstGeom prst="line">
            <a:avLst/>
          </a:prstGeom>
          <a:ln w="254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4" y="-6157"/>
            <a:ext cx="6194885" cy="850106"/>
          </a:xfrm>
        </p:spPr>
        <p:txBody>
          <a:bodyPr/>
          <a:lstStyle/>
          <a:p>
            <a:r>
              <a:rPr lang="en-US" altLang="ko-KR" sz="2800" dirty="0" smtClean="0"/>
              <a:t>Graphical Interpretation of Lower Bound Maximization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20" y="1088870"/>
                <a:ext cx="4786545" cy="1468926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20" y="1088870"/>
                <a:ext cx="4786545" cy="1468926"/>
              </a:xfrm>
              <a:blipFill rotWithShape="0">
                <a:blip r:embed="rId3"/>
                <a:stretch>
                  <a:fillRect t="-33195" b="-26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-3852936" y="9981728"/>
            <a:ext cx="2396247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3791272" y="8685584"/>
            <a:ext cx="1306488" cy="0"/>
          </a:xfrm>
          <a:prstGeom prst="line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3791272" y="7821488"/>
            <a:ext cx="2334583" cy="0"/>
          </a:xfrm>
          <a:prstGeom prst="line">
            <a:avLst/>
          </a:prstGeom>
          <a:ln w="254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-3204864" y="8685584"/>
            <a:ext cx="0" cy="129614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-2163723" y="7821488"/>
            <a:ext cx="0" cy="21602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-2988840" y="7821488"/>
            <a:ext cx="0" cy="86409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3933091" y="8028220"/>
                <a:ext cx="162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3091" y="8028220"/>
                <a:ext cx="162576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-3686555" y="9127179"/>
                <a:ext cx="1007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6555" y="9127179"/>
                <a:ext cx="100777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-2636947" y="8716942"/>
                <a:ext cx="1260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6947" y="8716942"/>
                <a:ext cx="12603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-1274726" y="8382616"/>
            <a:ext cx="1186480" cy="1037983"/>
          </a:xfrm>
          <a:prstGeom prst="rightArrow">
            <a:avLst>
              <a:gd name="adj1" fmla="val 50000"/>
              <a:gd name="adj2" fmla="val 16438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최적의 </a:t>
            </a:r>
            <a:r>
              <a:rPr lang="en-US" altLang="ko-KR" dirty="0" smtClean="0">
                <a:solidFill>
                  <a:schemeClr val="bg1"/>
                </a:solidFill>
              </a:rPr>
              <a:t>q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-2198251" y="10221199"/>
                <a:ext cx="2403375" cy="407921"/>
              </a:xfrm>
              <a:prstGeom prst="wedgeRectCallout">
                <a:avLst>
                  <a:gd name="adj1" fmla="val -13201"/>
                  <a:gd name="adj2" fmla="val -38211"/>
                </a:avLst>
              </a:prstGeom>
              <a:solidFill>
                <a:schemeClr val="accent1">
                  <a:alpha val="70000"/>
                </a:schemeClr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ctrlP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ko-K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8251" y="10221199"/>
                <a:ext cx="2403375" cy="407921"/>
              </a:xfrm>
              <a:prstGeom prst="wedgeRectCallout">
                <a:avLst>
                  <a:gd name="adj1" fmla="val -13201"/>
                  <a:gd name="adj2" fmla="val -38211"/>
                </a:avLst>
              </a:prstGeom>
              <a:blipFill rotWithShape="0">
                <a:blip r:embed="rId7"/>
                <a:stretch>
                  <a:fillRect b="-2985"/>
                </a:stretch>
              </a:blipFill>
              <a:ln w="38100">
                <a:noFill/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-95537" y="9981728"/>
            <a:ext cx="241370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2535" y="7821488"/>
            <a:ext cx="22197" cy="21602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06723" y="7821488"/>
            <a:ext cx="0" cy="21602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-714375" y="7396273"/>
                <a:ext cx="2143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375" y="7396273"/>
                <a:ext cx="214398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0844" y="9127179"/>
                <a:ext cx="1087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4" y="9127179"/>
                <a:ext cx="108786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133499" y="8716942"/>
                <a:ext cx="1260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99" y="8716942"/>
                <a:ext cx="126034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568" y="7821488"/>
            <a:ext cx="1306488" cy="0"/>
          </a:xfrm>
          <a:prstGeom prst="line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65465" y="7874238"/>
            <a:ext cx="2314600" cy="0"/>
          </a:xfrm>
          <a:prstGeom prst="line">
            <a:avLst/>
          </a:prstGeom>
          <a:ln w="25400">
            <a:solidFill>
              <a:schemeClr val="accent5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63888" y="10015863"/>
            <a:ext cx="241370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14432" y="7652082"/>
            <a:ext cx="30477" cy="238239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68620" y="7226167"/>
            <a:ext cx="9713" cy="28083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2627246" y="7223198"/>
                <a:ext cx="15871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46" y="7223198"/>
                <a:ext cx="158718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732741" y="9179929"/>
                <a:ext cx="132645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741" y="9179929"/>
                <a:ext cx="1326453" cy="404983"/>
              </a:xfrm>
              <a:prstGeom prst="rect">
                <a:avLst/>
              </a:prstGeom>
              <a:blipFill rotWithShape="0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95396" y="8769692"/>
                <a:ext cx="14989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96" y="8769692"/>
                <a:ext cx="1498936" cy="4049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3665465" y="7874238"/>
            <a:ext cx="1306488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38096" y="7226167"/>
            <a:ext cx="2314600" cy="0"/>
          </a:xfrm>
          <a:prstGeom prst="line">
            <a:avLst/>
          </a:prstGeom>
          <a:ln w="254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65465" y="7658215"/>
            <a:ext cx="1306488" cy="0"/>
          </a:xfrm>
          <a:prstGeom prst="line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244909" y="7241845"/>
            <a:ext cx="2818" cy="4102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1160868" y="10228563"/>
                <a:ext cx="3748137" cy="453985"/>
              </a:xfrm>
              <a:prstGeom prst="wedgeRectCallout">
                <a:avLst>
                  <a:gd name="adj1" fmla="val -14450"/>
                  <a:gd name="adj2" fmla="val -32076"/>
                </a:avLst>
              </a:prstGeom>
              <a:solidFill>
                <a:schemeClr val="accent1">
                  <a:alpha val="70000"/>
                </a:schemeClr>
              </a:solidFill>
              <a:ln w="381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sub>
                      </m:sSub>
                      <m:r>
                        <a:rPr lang="en-US" altLang="ko-K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𝒍𝒏𝑷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ko-KR" alt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68" y="10228563"/>
                <a:ext cx="3748137" cy="453985"/>
              </a:xfrm>
              <a:prstGeom prst="wedgeRectCallout">
                <a:avLst>
                  <a:gd name="adj1" fmla="val -14450"/>
                  <a:gd name="adj2" fmla="val -32076"/>
                </a:avLst>
              </a:prstGeom>
              <a:blipFill rotWithShape="0">
                <a:blip r:embed="rId14"/>
                <a:stretch>
                  <a:fillRect b="-1351"/>
                </a:stretch>
              </a:blipFill>
              <a:ln w="38100">
                <a:noFill/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 flipV="1">
            <a:off x="6045598" y="44624"/>
            <a:ext cx="20627" cy="2345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94217" y="2246540"/>
            <a:ext cx="2924554" cy="160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 rot="19879086">
            <a:off x="6556939" y="1143037"/>
            <a:ext cx="1023711" cy="434639"/>
          </a:xfrm>
          <a:prstGeom prst="ellipse">
            <a:avLst/>
          </a:prstGeom>
          <a:solidFill>
            <a:schemeClr val="tx2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644589" y="222199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589" y="2221993"/>
                <a:ext cx="38023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683485" y="-71984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85" y="-71984"/>
                <a:ext cx="37542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V="1">
            <a:off x="6252351" y="662364"/>
            <a:ext cx="0" cy="180477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80494" y="1603038"/>
            <a:ext cx="214189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24587" y="2035086"/>
            <a:ext cx="72008" cy="75858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24587" y="1567043"/>
            <a:ext cx="72008" cy="75858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6793508" y="662103"/>
            <a:ext cx="0" cy="180477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880494" y="1459022"/>
            <a:ext cx="214189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60587" y="1564488"/>
            <a:ext cx="72008" cy="75858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65786" y="1419824"/>
            <a:ext cx="72008" cy="75858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759250" y="1420213"/>
            <a:ext cx="72008" cy="75858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rot="19879086">
            <a:off x="7855937" y="186800"/>
            <a:ext cx="889311" cy="763019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rot="19879086">
            <a:off x="8066096" y="341911"/>
            <a:ext cx="546762" cy="434639"/>
          </a:xfrm>
          <a:prstGeom prst="ellipse">
            <a:avLst/>
          </a:prstGeom>
          <a:solidFill>
            <a:schemeClr val="tx2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rot="19879086">
            <a:off x="8177440" y="474327"/>
            <a:ext cx="375499" cy="197237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>
            <a:stCxn id="64" idx="0"/>
            <a:endCxn id="65" idx="4"/>
          </p:cNvCxnSpPr>
          <p:nvPr/>
        </p:nvCxnSpPr>
        <p:spPr>
          <a:xfrm flipV="1">
            <a:off x="6260591" y="1642901"/>
            <a:ext cx="0" cy="392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6"/>
            <a:endCxn id="66" idx="2"/>
          </p:cNvCxnSpPr>
          <p:nvPr/>
        </p:nvCxnSpPr>
        <p:spPr>
          <a:xfrm flipV="1">
            <a:off x="6296595" y="1602417"/>
            <a:ext cx="463992" cy="25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6" idx="0"/>
            <a:endCxn id="70" idx="4"/>
          </p:cNvCxnSpPr>
          <p:nvPr/>
        </p:nvCxnSpPr>
        <p:spPr>
          <a:xfrm flipH="1" flipV="1">
            <a:off x="6795254" y="1496071"/>
            <a:ext cx="1337" cy="68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6"/>
            <a:endCxn id="69" idx="2"/>
          </p:cNvCxnSpPr>
          <p:nvPr/>
        </p:nvCxnSpPr>
        <p:spPr>
          <a:xfrm flipV="1">
            <a:off x="6831258" y="1457753"/>
            <a:ext cx="134528" cy="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ular Callout 89"/>
          <p:cNvSpPr/>
          <p:nvPr/>
        </p:nvSpPr>
        <p:spPr>
          <a:xfrm>
            <a:off x="4939769" y="574523"/>
            <a:ext cx="914947" cy="606810"/>
          </a:xfrm>
          <a:prstGeom prst="wedgeRectCallout">
            <a:avLst>
              <a:gd name="adj1" fmla="val 171294"/>
              <a:gd name="adj2" fmla="val 78894"/>
            </a:avLst>
          </a:prstGeom>
          <a:solidFill>
            <a:schemeClr val="accent2"/>
          </a:solidFill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지역 최적해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ight Arrow 20"/>
              <p:cNvSpPr/>
              <p:nvPr/>
            </p:nvSpPr>
            <p:spPr>
              <a:xfrm>
                <a:off x="2524898" y="8400441"/>
                <a:ext cx="1186480" cy="1037983"/>
              </a:xfrm>
              <a:prstGeom prst="rightArrow">
                <a:avLst>
                  <a:gd name="adj1" fmla="val 50000"/>
                  <a:gd name="adj2" fmla="val 16438"/>
                </a:avLst>
              </a:prstGeom>
              <a:solidFill>
                <a:schemeClr val="accent1"/>
              </a:solidFill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최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적의</m:t>
                    </m:r>
                    <m:r>
                      <a:rPr lang="en-US" altLang="ko-KR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Right Arrow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98" y="8400441"/>
                <a:ext cx="1186480" cy="1037983"/>
              </a:xfrm>
              <a:prstGeom prst="rightArrow">
                <a:avLst>
                  <a:gd name="adj1" fmla="val 50000"/>
                  <a:gd name="adj2" fmla="val 16438"/>
                </a:avLst>
              </a:prstGeom>
              <a:blipFill rotWithShape="0">
                <a:blip r:embed="rId18"/>
                <a:stretch>
                  <a:fillRect l="-990"/>
                </a:stretch>
              </a:blipFill>
              <a:ln w="38100"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-4284984" y="-459432"/>
            <a:ext cx="864096" cy="85575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3463868" y="749573"/>
            <a:ext cx="914400" cy="9144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3463868" y="-2043608"/>
            <a:ext cx="785089" cy="68872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67"/>
          <p:cNvCxnSpPr/>
          <p:nvPr/>
        </p:nvCxnSpPr>
        <p:spPr>
          <a:xfrm>
            <a:off x="7688194" y="648850"/>
            <a:ext cx="36000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67"/>
          <p:cNvCxnSpPr/>
          <p:nvPr/>
        </p:nvCxnSpPr>
        <p:spPr>
          <a:xfrm rot="16200000">
            <a:off x="7682077" y="656689"/>
            <a:ext cx="36000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ular Callout 89"/>
          <p:cNvSpPr/>
          <p:nvPr/>
        </p:nvSpPr>
        <p:spPr>
          <a:xfrm>
            <a:off x="9020395" y="1847730"/>
            <a:ext cx="878454" cy="414857"/>
          </a:xfrm>
          <a:prstGeom prst="wedgeRectCallout">
            <a:avLst>
              <a:gd name="adj1" fmla="val -175559"/>
              <a:gd name="adj2" fmla="val -292938"/>
            </a:avLst>
          </a:prstGeom>
          <a:solidFill>
            <a:schemeClr val="accent2"/>
          </a:solidFill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안장점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algorithm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EM algorithm</a:t>
                </a:r>
              </a:p>
              <a:p>
                <a:pPr lvl="1"/>
                <a:r>
                  <a:rPr lang="en-US" altLang="ko-KR" dirty="0" smtClean="0"/>
                  <a:t>Finds the maximum likelihood solutions for models with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EM algorithm</a:t>
                </a:r>
              </a:p>
              <a:p>
                <a:pPr lvl="1"/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an arbitrary point</a:t>
                </a:r>
              </a:p>
              <a:p>
                <a:pPr lvl="1"/>
                <a:r>
                  <a:rPr lang="en-US" altLang="ko-KR" dirty="0" smtClean="0"/>
                  <a:t>Loop until the likelihood converges</a:t>
                </a:r>
              </a:p>
              <a:p>
                <a:pPr lvl="2"/>
                <a:r>
                  <a:rPr lang="en-US" altLang="ko-KR" dirty="0" smtClean="0"/>
                  <a:t>Expectation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Assign Z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Maximization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 fixed Z means that there is no unobserved variables </a:t>
                </a:r>
              </a:p>
              <a:p>
                <a:pPr lvl="3"/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Same optimization of ordinary MLE</a:t>
                </a:r>
              </a:p>
              <a:p>
                <a:pPr lvl="1"/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41088" y="0"/>
                <a:ext cx="5202912" cy="113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11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11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088" y="0"/>
                <a:ext cx="5202912" cy="1137619"/>
              </a:xfrm>
              <a:prstGeom prst="rect">
                <a:avLst/>
              </a:prstGeom>
              <a:blipFill rotWithShape="0">
                <a:blip r:embed="rId3"/>
                <a:stretch>
                  <a:fillRect t="-47059" b="-70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88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Rethinking GMM Learning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GMM, K-Means </a:t>
                </a:r>
              </a:p>
              <a:p>
                <a:pPr lvl="1"/>
                <a:r>
                  <a:rPr lang="en-US" altLang="ko-KR" dirty="0" smtClean="0"/>
                  <a:t>We used EM algorithm to find the assignment of latent variables and the related distribution parameters</a:t>
                </a:r>
              </a:p>
              <a:p>
                <a:r>
                  <a:rPr lang="en-US" altLang="ko-KR" dirty="0"/>
                  <a:t>EM algorithm</a:t>
                </a:r>
              </a:p>
              <a:p>
                <a:pPr lvl="1"/>
                <a:r>
                  <a:rPr lang="en-US" altLang="ko-KR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an arbitrary point</a:t>
                </a:r>
              </a:p>
              <a:p>
                <a:pPr lvl="1"/>
                <a:r>
                  <a:rPr lang="en-US" altLang="ko-KR" dirty="0"/>
                  <a:t>Loop until the likelihood converges</a:t>
                </a:r>
              </a:p>
              <a:p>
                <a:pPr lvl="2"/>
                <a:r>
                  <a:rPr lang="en-US" altLang="ko-KR" dirty="0"/>
                  <a:t>Expectation step</a:t>
                </a:r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Assign </a:t>
                </a:r>
                <a:r>
                  <a:rPr lang="en-US" altLang="ko-KR" dirty="0">
                    <a:sym typeface="Wingdings" panose="05000000000000000000" pitchFamily="2" charset="2"/>
                  </a:rPr>
                  <a:t>Z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Maximization step</a:t>
                </a:r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Same </a:t>
                </a:r>
                <a:r>
                  <a:rPr lang="en-US" altLang="ko-KR" dirty="0">
                    <a:sym typeface="Wingdings" panose="05000000000000000000" pitchFamily="2" charset="2"/>
                  </a:rPr>
                  <a:t>optimization of ordinary MLE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6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2 and 9</a:t>
            </a:r>
          </a:p>
          <a:p>
            <a:r>
              <a:rPr lang="en-US" altLang="ko-KR" dirty="0" smtClean="0"/>
              <a:t>Murphy Chapter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298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Types of Machine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435280" cy="1440160"/>
          </a:xfrm>
        </p:spPr>
        <p:txBody>
          <a:bodyPr numCol="2">
            <a:normAutofit fontScale="85000" lnSpcReduction="20000"/>
          </a:bodyPr>
          <a:lstStyle/>
          <a:p>
            <a:r>
              <a:rPr lang="en-US" altLang="ko-KR" b="1" i="1" dirty="0" smtClean="0"/>
              <a:t>You</a:t>
            </a:r>
            <a:r>
              <a:rPr lang="en-US" altLang="ko-KR" dirty="0" smtClean="0"/>
              <a:t> can </a:t>
            </a:r>
          </a:p>
          <a:p>
            <a:pPr lvl="1"/>
            <a:r>
              <a:rPr lang="en-US" altLang="ko-KR" dirty="0" smtClean="0"/>
              <a:t>Machine learning</a:t>
            </a:r>
          </a:p>
          <a:p>
            <a:pPr lvl="1"/>
            <a:r>
              <a:rPr lang="en-US" altLang="ko-KR" dirty="0" smtClean="0"/>
              <a:t>Dataset provider</a:t>
            </a:r>
          </a:p>
          <a:p>
            <a:pPr lvl="1"/>
            <a:r>
              <a:rPr lang="en-US" altLang="ko-KR" dirty="0" smtClean="0"/>
              <a:t>Machine learning users</a:t>
            </a:r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Various classifications by different professors</a:t>
            </a:r>
          </a:p>
          <a:p>
            <a:pPr lvl="1"/>
            <a:r>
              <a:rPr lang="en-US" altLang="ko-KR" dirty="0" smtClean="0"/>
              <a:t>Purpose, data types,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Other learning classifications also exist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627784" y="1196752"/>
            <a:ext cx="3744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Machine Learning</a:t>
            </a:r>
            <a:endParaRPr lang="ko-KR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5536" y="2217026"/>
            <a:ext cx="259228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Supervised Learning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207343" y="2217026"/>
            <a:ext cx="259228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Unsupervised Learning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19150" y="2217026"/>
            <a:ext cx="259228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Reinforcement Learning</a:t>
            </a:r>
            <a:endParaRPr lang="ko-KR" altLang="en-US" sz="20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691680" y="1772816"/>
            <a:ext cx="2808312" cy="444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499992" y="1772816"/>
            <a:ext cx="3495" cy="444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4499992" y="1772816"/>
            <a:ext cx="2815302" cy="444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5536" y="2852936"/>
            <a:ext cx="25922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You</a:t>
            </a:r>
            <a:r>
              <a:rPr lang="en-US" altLang="ko-KR" dirty="0" smtClean="0"/>
              <a:t> know the true answers of some of instances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13182" y="2857121"/>
            <a:ext cx="25922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You</a:t>
            </a:r>
            <a:r>
              <a:rPr lang="en-US" altLang="ko-KR" dirty="0" smtClean="0"/>
              <a:t> do not know the true answers of instances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19150" y="2852936"/>
            <a:ext cx="25922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You</a:t>
            </a:r>
            <a:r>
              <a:rPr lang="en-US" altLang="ko-KR" dirty="0" smtClean="0"/>
              <a:t> do know the objective, but you do not know how to achieve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5" idx="3"/>
            <a:endCxn id="19" idx="1"/>
          </p:cNvCxnSpPr>
          <p:nvPr/>
        </p:nvCxnSpPr>
        <p:spPr>
          <a:xfrm>
            <a:off x="6372200" y="1484784"/>
            <a:ext cx="1575142" cy="322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47342" y="1518963"/>
            <a:ext cx="79208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…..</a:t>
            </a:r>
            <a:endParaRPr lang="ko-KR" altLang="en-US" sz="3200" dirty="0"/>
          </a:p>
        </p:txBody>
      </p:sp>
      <p:pic>
        <p:nvPicPr>
          <p:cNvPr id="1026" name="Picture 2" descr="http://bayesgroup.ru/wp-content/uploads/2012/01/intro_f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699097"/>
            <a:ext cx="2592288" cy="12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ep.wikispaces.com/file/view/clusters.gif/99833629/cluster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43" y="3699096"/>
            <a:ext cx="2592288" cy="12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rtint.info/figures/ch09/pom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49" y="3694912"/>
            <a:ext cx="2592289" cy="12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79512" y="2095027"/>
            <a:ext cx="5688632" cy="29901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You </a:t>
            </a:r>
            <a:r>
              <a:rPr lang="en-US" altLang="ko-KR" b="1" dirty="0" smtClean="0"/>
              <a:t>don’t know </a:t>
            </a:r>
            <a:r>
              <a:rPr lang="en-US" altLang="ko-KR" b="1" dirty="0"/>
              <a:t>the true value, and you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cannot provide examples </a:t>
            </a:r>
            <a:r>
              <a:rPr lang="en-US" altLang="ko-KR" b="1" dirty="0"/>
              <a:t>of the true value.</a:t>
            </a:r>
          </a:p>
          <a:p>
            <a:r>
              <a:rPr lang="en-US" altLang="ko-KR" dirty="0"/>
              <a:t>Cases, such as</a:t>
            </a:r>
          </a:p>
          <a:p>
            <a:pPr lvl="1"/>
            <a:r>
              <a:rPr lang="en-US" altLang="ko-KR" dirty="0" smtClean="0"/>
              <a:t>Discovering clusters</a:t>
            </a:r>
            <a:endParaRPr lang="en-US" altLang="ko-KR" dirty="0"/>
          </a:p>
          <a:p>
            <a:pPr lvl="1"/>
            <a:r>
              <a:rPr lang="en-US" altLang="ko-KR" dirty="0" smtClean="0"/>
              <a:t>Discovering latent factors</a:t>
            </a:r>
            <a:endParaRPr lang="en-US" altLang="ko-KR" dirty="0"/>
          </a:p>
          <a:p>
            <a:pPr lvl="1"/>
            <a:r>
              <a:rPr lang="en-US" altLang="ko-KR" dirty="0" smtClean="0"/>
              <a:t>Discovering graph structures</a:t>
            </a:r>
            <a:endParaRPr lang="en-US" altLang="ko-KR" dirty="0"/>
          </a:p>
          <a:p>
            <a:r>
              <a:rPr lang="en-US" altLang="ko-KR" dirty="0" smtClean="0"/>
              <a:t>Clustering or filtering or completing of</a:t>
            </a:r>
            <a:endParaRPr lang="en-US" altLang="ko-KR" dirty="0"/>
          </a:p>
          <a:p>
            <a:pPr lvl="1"/>
            <a:r>
              <a:rPr lang="en-US" altLang="ko-KR" dirty="0" smtClean="0"/>
              <a:t>Finding </a:t>
            </a:r>
            <a:r>
              <a:rPr lang="en-US" altLang="ko-KR" b="1" dirty="0" smtClean="0"/>
              <a:t>the representative topic words from text data</a:t>
            </a:r>
            <a:endParaRPr lang="en-US" altLang="ko-KR" b="1" dirty="0"/>
          </a:p>
          <a:p>
            <a:pPr lvl="1"/>
            <a:r>
              <a:rPr lang="en-US" altLang="ko-KR" dirty="0" smtClean="0"/>
              <a:t>Finding </a:t>
            </a:r>
            <a:r>
              <a:rPr lang="en-US" altLang="ko-KR" b="1" dirty="0" smtClean="0"/>
              <a:t>the latent image from facial data</a:t>
            </a:r>
            <a:endParaRPr lang="en-US" altLang="ko-KR" b="1" dirty="0"/>
          </a:p>
          <a:p>
            <a:pPr lvl="1"/>
            <a:r>
              <a:rPr lang="en-US" altLang="ko-KR" dirty="0" smtClean="0"/>
              <a:t>Completing the incomplete </a:t>
            </a:r>
            <a:r>
              <a:rPr lang="en-US" altLang="ko-KR" b="1" dirty="0" smtClean="0"/>
              <a:t>matrix of product-review scores</a:t>
            </a:r>
          </a:p>
          <a:p>
            <a:pPr lvl="1"/>
            <a:r>
              <a:rPr lang="en-US" altLang="ko-KR" dirty="0" smtClean="0"/>
              <a:t>Filtering the </a:t>
            </a:r>
            <a:r>
              <a:rPr lang="en-US" altLang="ko-KR" b="1" dirty="0" smtClean="0"/>
              <a:t>noise from the trajectory data</a:t>
            </a:r>
            <a:endParaRPr lang="en-US" altLang="ko-KR" b="1" dirty="0"/>
          </a:p>
          <a:p>
            <a:r>
              <a:rPr lang="en-US" altLang="ko-KR" dirty="0" smtClean="0"/>
              <a:t>Methodologies</a:t>
            </a:r>
            <a:endParaRPr lang="en-US" altLang="ko-KR" dirty="0"/>
          </a:p>
          <a:p>
            <a:pPr lvl="1"/>
            <a:r>
              <a:rPr lang="en-US" altLang="ko-KR" dirty="0" smtClean="0"/>
              <a:t>Clustering: </a:t>
            </a:r>
            <a:r>
              <a:rPr lang="en-US" altLang="ko-KR" dirty="0"/>
              <a:t>estimating </a:t>
            </a:r>
            <a:r>
              <a:rPr lang="en-US" altLang="ko-KR" dirty="0" smtClean="0"/>
              <a:t>sets and affiliations of instances to the sets</a:t>
            </a:r>
          </a:p>
          <a:p>
            <a:pPr lvl="1"/>
            <a:r>
              <a:rPr lang="en-US" altLang="ko-KR" dirty="0" smtClean="0"/>
              <a:t>Filtering: estimating underlying and fundamental signals from the mixture of signals and noises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94353" y="120142"/>
            <a:ext cx="2598127" cy="2772693"/>
            <a:chOff x="3207343" y="2217026"/>
            <a:chExt cx="2598127" cy="2772693"/>
          </a:xfrm>
        </p:grpSpPr>
        <p:sp>
          <p:nvSpPr>
            <p:cNvPr id="5" name="Rectangle 4"/>
            <p:cNvSpPr/>
            <p:nvPr/>
          </p:nvSpPr>
          <p:spPr>
            <a:xfrm>
              <a:off x="3207343" y="2217026"/>
              <a:ext cx="259228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Unsupervised Learning</a:t>
              </a:r>
              <a:endParaRPr lang="ko-KR" alt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13182" y="2857121"/>
              <a:ext cx="2592288" cy="792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/>
                <a:t>You</a:t>
              </a:r>
              <a:r>
                <a:rPr lang="en-US" altLang="ko-KR" dirty="0" smtClean="0"/>
                <a:t> do not know the true answers of instances</a:t>
              </a:r>
              <a:endParaRPr lang="ko-KR" altLang="en-US" dirty="0"/>
            </a:p>
          </p:txBody>
        </p:sp>
        <p:pic>
          <p:nvPicPr>
            <p:cNvPr id="7" name="Picture 6" descr="http://icep.wikispaces.com/file/view/clusters.gif/99833629/clusters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343" y="3699096"/>
              <a:ext cx="2592288" cy="129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encrypted-tbn1.gstatic.com/images?q=tbn:ANd9GcThXROcHYjtDEbXyxJ_5rP8L98gfZblEZAgNs0Pt1Y261TgaahN8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28" y="2940710"/>
            <a:ext cx="989013" cy="10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967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How to cluster the unlabeled data points?</a:t>
            </a:r>
          </a:p>
          <a:p>
            <a:pPr lvl="1"/>
            <a:r>
              <a:rPr lang="en-US" altLang="ko-KR" dirty="0" smtClean="0"/>
              <a:t>No concrete knowledge of their classes</a:t>
            </a:r>
          </a:p>
          <a:p>
            <a:pPr lvl="1"/>
            <a:r>
              <a:rPr lang="en-US" altLang="ko-KR" dirty="0" smtClean="0"/>
              <a:t>Latent (hidden) variable of classes</a:t>
            </a:r>
          </a:p>
          <a:p>
            <a:pPr lvl="1"/>
            <a:r>
              <a:rPr lang="en-US" altLang="ko-KR" dirty="0" smtClean="0"/>
              <a:t>Optimal assignment to the latent classes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7" y="2933018"/>
            <a:ext cx="4616399" cy="346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24944"/>
            <a:ext cx="4616399" cy="34633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483768" y="5085184"/>
            <a:ext cx="1008112" cy="864096"/>
          </a:xfrm>
          <a:prstGeom prst="ellipse">
            <a:avLst/>
          </a:prstGeom>
          <a:noFill/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405766" y="4481843"/>
            <a:ext cx="991402" cy="638709"/>
          </a:xfrm>
          <a:prstGeom prst="wedgeRectCallout">
            <a:avLst>
              <a:gd name="adj1" fmla="val -39916"/>
              <a:gd name="adj2" fmla="val 88728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군집화의 불확실한 영역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596622">
            <a:off x="6988554" y="3165030"/>
            <a:ext cx="1907704" cy="978866"/>
          </a:xfrm>
          <a:prstGeom prst="ellipse">
            <a:avLst/>
          </a:prstGeom>
          <a:noFill/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02608">
            <a:off x="6087532" y="3933056"/>
            <a:ext cx="1907704" cy="1656184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6056" y="5123430"/>
            <a:ext cx="2126847" cy="947932"/>
          </a:xfrm>
          <a:prstGeom prst="ellipse">
            <a:avLst/>
          </a:prstGeom>
          <a:noFill/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789281" y="1189342"/>
            <a:ext cx="2959183" cy="1454899"/>
          </a:xfrm>
          <a:prstGeom prst="wedgeRectCallout">
            <a:avLst>
              <a:gd name="adj1" fmla="val 9636"/>
              <a:gd name="adj2" fmla="val 67176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How to assign data points to classes?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Clustering 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(here classes == clusters)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6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03" y="83241"/>
            <a:ext cx="4616399" cy="346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58816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K-Means algorithm</a:t>
                </a:r>
              </a:p>
              <a:p>
                <a:pPr lvl="1"/>
                <a:r>
                  <a:rPr lang="en-US" altLang="ko-KR" dirty="0" smtClean="0"/>
                  <a:t>Setup K number of centroids (or prototypes) and cluster data points by the distance from the points to the nearest centroid</a:t>
                </a:r>
              </a:p>
              <a:p>
                <a:r>
                  <a:rPr lang="en-US" altLang="ko-KR" dirty="0" smtClean="0"/>
                  <a:t>Formally,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Minimize J by optimizing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assignment of data points to clusters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location of centroids</a:t>
                </a:r>
              </a:p>
              <a:p>
                <a:pPr lvl="1"/>
                <a:r>
                  <a:rPr lang="en-US" altLang="ko-KR" dirty="0" smtClean="0"/>
                  <a:t>Iterative optimization </a:t>
                </a:r>
              </a:p>
              <a:p>
                <a:pPr lvl="2"/>
                <a:r>
                  <a:rPr lang="en-US" altLang="ko-KR" dirty="0" smtClean="0"/>
                  <a:t>Why?</a:t>
                </a:r>
              </a:p>
              <a:p>
                <a:pPr lvl="2"/>
                <a:r>
                  <a:rPr lang="en-US" altLang="ko-KR" dirty="0" smtClean="0"/>
                  <a:t>Two variables are interacting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58816" cy="4925144"/>
              </a:xfrm>
              <a:blipFill rotWithShape="0">
                <a:blip r:embed="rId3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620808"/>
            <a:ext cx="621159" cy="216024"/>
          </a:xfrm>
        </p:spPr>
        <p:txBody>
          <a:bodyPr/>
          <a:lstStyle/>
          <a:p>
            <a:fld id="{BE724988-F29F-40C4-BC4D-1B33ED99622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86" y="2780928"/>
            <a:ext cx="4799100" cy="3600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164288" y="4473116"/>
            <a:ext cx="216024" cy="216024"/>
          </a:xfrm>
          <a:prstGeom prst="ellipse">
            <a:avLst/>
          </a:prstGeom>
          <a:solidFill>
            <a:srgbClr val="C0000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56176" y="5373216"/>
            <a:ext cx="216024" cy="216024"/>
          </a:xfrm>
          <a:prstGeom prst="ellipse">
            <a:avLst/>
          </a:prstGeom>
          <a:solidFill>
            <a:srgbClr val="0070C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0392" y="3356992"/>
            <a:ext cx="216024" cy="216024"/>
          </a:xfrm>
          <a:prstGeom prst="ellipse">
            <a:avLst/>
          </a:prstGeom>
          <a:solidFill>
            <a:srgbClr val="00B050"/>
          </a:solidFill>
          <a:ln w="381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7020272" y="4689140"/>
            <a:ext cx="252028" cy="54006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72200" y="5305400"/>
            <a:ext cx="576064" cy="175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20272" y="3585564"/>
            <a:ext cx="1188132" cy="171564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0655" y="77424"/>
            <a:ext cx="352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K-Means! = K-</a:t>
            </a:r>
            <a:r>
              <a:rPr lang="en-US" altLang="ko-KR" b="1" dirty="0" err="1" smtClean="0"/>
              <a:t>Neareat</a:t>
            </a:r>
            <a:r>
              <a:rPr lang="en-US" altLang="ko-KR" b="1" dirty="0" smtClean="0"/>
              <a:t> Neighbor</a:t>
            </a:r>
            <a:endParaRPr lang="ko-KR" altLang="en-US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66" y="295539"/>
            <a:ext cx="3312368" cy="2485018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060086" y="2119897"/>
            <a:ext cx="700111" cy="647700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586608" y="517733"/>
            <a:ext cx="1121296" cy="967051"/>
          </a:xfrm>
          <a:prstGeom prst="wedgeRectCallout">
            <a:avLst>
              <a:gd name="adj1" fmla="val 105621"/>
              <a:gd name="adj2" fmla="val 141853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빨강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파랑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빨강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82265" y="2420888"/>
            <a:ext cx="45719" cy="457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7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and Maximization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Expectation</a:t>
                </a:r>
              </a:p>
              <a:p>
                <a:pPr lvl="2"/>
                <a:r>
                  <a:rPr lang="en-US" altLang="ko-KR" dirty="0" smtClean="0"/>
                  <a:t>Expectation of the log-likelihood given the parameters</a:t>
                </a:r>
              </a:p>
              <a:p>
                <a:pPr lvl="2"/>
                <a:r>
                  <a:rPr lang="en-US" altLang="ko-KR" dirty="0" smtClean="0"/>
                  <a:t>Assign the data points to the nearest centroid</a:t>
                </a:r>
              </a:p>
              <a:p>
                <a:pPr lvl="1"/>
                <a:r>
                  <a:rPr lang="en-US" altLang="ko-KR" dirty="0" smtClean="0"/>
                  <a:t>Maximization</a:t>
                </a:r>
              </a:p>
              <a:p>
                <a:pPr lvl="2"/>
                <a:r>
                  <a:rPr lang="en-US" altLang="ko-KR" dirty="0" smtClean="0"/>
                  <a:t>Maximization of the parameters with respect to the log-likelihood</a:t>
                </a:r>
              </a:p>
              <a:p>
                <a:pPr lvl="2"/>
                <a:r>
                  <a:rPr lang="en-US" altLang="ko-KR" dirty="0" smtClean="0"/>
                  <a:t>Update the centroid positions given the assignments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={0,1}</a:t>
                </a:r>
              </a:p>
              <a:p>
                <a:pPr lvl="1"/>
                <a:r>
                  <a:rPr lang="en-US" altLang="ko-KR" dirty="0" smtClean="0"/>
                  <a:t>Discrete variable</a:t>
                </a:r>
              </a:p>
              <a:p>
                <a:pPr lvl="1"/>
                <a:r>
                  <a:rPr lang="en-US" altLang="ko-KR" dirty="0" smtClean="0"/>
                  <a:t>Logical choice: the nearest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for a data 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5050904" cy="1138138"/>
          </a:xfrm>
        </p:spPr>
        <p:txBody>
          <a:bodyPr/>
          <a:lstStyle/>
          <a:p>
            <a:r>
              <a:rPr lang="en-US" altLang="ko-KR" sz="3600" dirty="0" smtClean="0"/>
              <a:t>Progress of </a:t>
            </a:r>
            <a:br>
              <a:rPr lang="en-US" altLang="ko-KR" sz="3600" dirty="0" smtClean="0"/>
            </a:br>
            <a:r>
              <a:rPr lang="en-US" altLang="ko-KR" sz="3600" dirty="0" smtClean="0"/>
              <a:t>K-Means Algorithm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67" y="1320629"/>
            <a:ext cx="4906888" cy="115212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EM iterations to </a:t>
            </a:r>
          </a:p>
          <a:p>
            <a:pPr lvl="1"/>
            <a:r>
              <a:rPr lang="en-US" altLang="ko-KR" dirty="0" smtClean="0"/>
              <a:t>Optimize the assignments with respect to the sum of distances</a:t>
            </a:r>
          </a:p>
          <a:p>
            <a:pPr lvl="1"/>
            <a:r>
              <a:rPr lang="en-US" altLang="ko-KR" dirty="0" smtClean="0"/>
              <a:t>Optimize the parameters</a:t>
            </a:r>
            <a:r>
              <a:rPr lang="en-US" altLang="ko-KR" dirty="0"/>
              <a:t> with respect to the sum of distances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16" y="-52678"/>
            <a:ext cx="3052201" cy="2289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73" y="4484857"/>
            <a:ext cx="3089951" cy="23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304787"/>
            <a:ext cx="3089951" cy="2318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573" y="2298955"/>
            <a:ext cx="3089951" cy="23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933" y="4479107"/>
            <a:ext cx="3089951" cy="2318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4473357"/>
            <a:ext cx="3090277" cy="231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542" y="2304665"/>
            <a:ext cx="3090277" cy="2318400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3056" y="154602"/>
            <a:ext cx="3089951" cy="231815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0963" y="2426115"/>
            <a:ext cx="3089951" cy="2318155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30431" y="159365"/>
            <a:ext cx="3089951" cy="2318155"/>
          </a:xfrm>
          <a:prstGeom prst="rect">
            <a:avLst/>
          </a:prstGeom>
        </p:spPr>
      </p:pic>
      <p:pic>
        <p:nvPicPr>
          <p:cNvPr id="17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46308" y="2426115"/>
            <a:ext cx="3089951" cy="23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7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 w="38100">
          <a:tailEnd type="none"/>
        </a:ln>
      </a:spPr>
      <a:bodyPr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10754</TotalTime>
  <Words>957</Words>
  <Application>Microsoft Office PowerPoint</Application>
  <PresentationFormat>화면 슬라이드 쇼(4:3)</PresentationFormat>
  <Paragraphs>433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발표 템플릿</vt:lpstr>
      <vt:lpstr>K-Means Clustering and Gaussian Mixture Model</vt:lpstr>
      <vt:lpstr>Weekly Objectives</vt:lpstr>
      <vt:lpstr>K-Means algorithm</vt:lpstr>
      <vt:lpstr>Types of Machine Learning</vt:lpstr>
      <vt:lpstr>Unsupervised Learning</vt:lpstr>
      <vt:lpstr>Clustering Problem</vt:lpstr>
      <vt:lpstr>K-Means Algorithm</vt:lpstr>
      <vt:lpstr>Expectation and Maximization</vt:lpstr>
      <vt:lpstr>Progress of  K-Means Algorithm</vt:lpstr>
      <vt:lpstr>Properties of  K-Means Algorithm</vt:lpstr>
      <vt:lpstr>Gaussian mixture model</vt:lpstr>
      <vt:lpstr>Multinomial Distribution</vt:lpstr>
      <vt:lpstr>Lagrange Method</vt:lpstr>
      <vt:lpstr>Multivariate Gaussian Distribution</vt:lpstr>
      <vt:lpstr>Samples of Multivariate Gaussian Distribution</vt:lpstr>
      <vt:lpstr>Mixture Model</vt:lpstr>
      <vt:lpstr>Gaussian Mixture Model</vt:lpstr>
      <vt:lpstr>Expectation of GMM</vt:lpstr>
      <vt:lpstr>Maximization of GMM</vt:lpstr>
      <vt:lpstr>Progress of  GMM</vt:lpstr>
      <vt:lpstr>Properties of GMM</vt:lpstr>
      <vt:lpstr>Relation between K-Means and GMM</vt:lpstr>
      <vt:lpstr>EM algorithm</vt:lpstr>
      <vt:lpstr>Inference with Latent Variables</vt:lpstr>
      <vt:lpstr>Probability Decomposition</vt:lpstr>
      <vt:lpstr>Maximizing the Lower Bound (1)</vt:lpstr>
      <vt:lpstr>KL Divergence</vt:lpstr>
      <vt:lpstr>Maximizing the Lower Bound (2)</vt:lpstr>
      <vt:lpstr>Graphical Interpretation of Lower Bound Maximization</vt:lpstr>
      <vt:lpstr>EM Algorithm</vt:lpstr>
      <vt:lpstr>Rethinking GMM Learning Process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admin</cp:lastModifiedBy>
  <cp:revision>438</cp:revision>
  <dcterms:created xsi:type="dcterms:W3CDTF">2012-12-05T07:53:35Z</dcterms:created>
  <dcterms:modified xsi:type="dcterms:W3CDTF">2017-03-05T08:17:02Z</dcterms:modified>
</cp:coreProperties>
</file>