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9" r:id="rId4"/>
    <p:sldId id="352" r:id="rId5"/>
    <p:sldId id="354" r:id="rId6"/>
    <p:sldId id="355" r:id="rId7"/>
    <p:sldId id="356" r:id="rId8"/>
    <p:sldId id="357" r:id="rId9"/>
    <p:sldId id="360" r:id="rId10"/>
    <p:sldId id="361" r:id="rId11"/>
    <p:sldId id="362" r:id="rId12"/>
    <p:sldId id="363" r:id="rId13"/>
    <p:sldId id="358" r:id="rId14"/>
    <p:sldId id="367" r:id="rId15"/>
    <p:sldId id="366" r:id="rId16"/>
    <p:sldId id="370" r:id="rId17"/>
    <p:sldId id="368" r:id="rId18"/>
    <p:sldId id="369" r:id="rId19"/>
    <p:sldId id="373" r:id="rId20"/>
    <p:sldId id="359" r:id="rId21"/>
    <p:sldId id="374" r:id="rId22"/>
    <p:sldId id="375" r:id="rId23"/>
    <p:sldId id="376" r:id="rId24"/>
    <p:sldId id="371" r:id="rId25"/>
    <p:sldId id="372" r:id="rId26"/>
    <p:sldId id="260" r:id="rId27"/>
    <p:sldId id="315" r:id="rId28"/>
    <p:sldId id="37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4" autoAdjust="0"/>
    <p:restoredTop sz="94660"/>
  </p:normalViewPr>
  <p:slideViewPr>
    <p:cSldViewPr>
      <p:cViewPr varScale="1">
        <p:scale>
          <a:sx n="59" d="100"/>
          <a:sy n="59" d="100"/>
        </p:scale>
        <p:origin x="-5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BFBA-A0AF-4E40-B3B0-B615DE51BA89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70BFB-87AD-4B22-A06C-1EC0287F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058457-BA83-4B56-AD10-C4A32EB12822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8E7-BAAF-4F39-9509-CC879469785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70E37BA-E9EB-4CEC-8C27-67FFA0617565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B6695A-DEB2-45E0-97F8-E7841B0A96B3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904671-38DD-4400-B8AB-466031B5796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E696860-7DE1-47A4-B9EA-362B72A3A2E5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104DABF-073A-4497-B3EB-DC57327BECBE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D5FA0B-7A97-4C7A-866E-285BB0B0D42D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DFBF22-CDC3-494B-BE25-F9A561B19E8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480EC7-394D-4391-A7D4-32AD20A7B9D9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6C2368-95ED-4DBA-AE3E-A051ED107845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E3EE66-958C-4490-BAEE-66BB75AF7473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30.png"/><Relationship Id="rId7" Type="http://schemas.openxmlformats.org/officeDocument/2006/relationships/image" Target="../media/image1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Credit+Appro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Credit+Approv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Logistic regression is a probabilistic classifier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to predict the binomial or the multinomial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outcome </a:t>
                </a:r>
              </a:p>
              <a:p>
                <a:pPr lvl="1"/>
                <a:r>
                  <a:rPr lang="en-US" altLang="ko-KR" dirty="0" smtClean="0"/>
                  <a:t>by fitting the conditional probability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to the logistic function.</a:t>
                </a:r>
              </a:p>
              <a:p>
                <a:r>
                  <a:rPr lang="en-US" altLang="ko-KR" dirty="0" smtClean="0"/>
                  <a:t>You can see the problem from the different view. </a:t>
                </a:r>
              </a:p>
              <a:p>
                <a:pPr lvl="1"/>
                <a:r>
                  <a:rPr lang="en-US" altLang="ko-KR" dirty="0" smtClean="0"/>
                  <a:t>This way is actually closer to the formal definition.</a:t>
                </a:r>
              </a:p>
              <a:p>
                <a:r>
                  <a:rPr lang="en-US" altLang="ko-KR" dirty="0" smtClean="0"/>
                  <a:t>Given the Bernoulli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logistic function</a:t>
                </a:r>
              </a:p>
              <a:p>
                <a:r>
                  <a:rPr lang="en-US" altLang="ko-KR" dirty="0" smtClean="0"/>
                  <a:t>From the previous slide,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61" y="1268760"/>
            <a:ext cx="2877439" cy="2160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96136" y="4062772"/>
            <a:ext cx="1995867" cy="986680"/>
            <a:chOff x="6464565" y="4293026"/>
            <a:chExt cx="1995867" cy="98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583443" y="4662358"/>
                  <a:ext cx="1758110" cy="6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443" y="4662358"/>
                  <a:ext cx="1758110" cy="6173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464565" y="4293026"/>
              <a:ext cx="199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Logistic Function</a:t>
              </a:r>
              <a:endParaRPr lang="ko-KR" altLang="en-US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796136" y="5301208"/>
            <a:ext cx="3096344" cy="108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The goal, finally, becomes finding out </a:t>
            </a:r>
            <a:r>
              <a:rPr lang="el-GR" altLang="ko-KR" b="1" i="1" dirty="0" smtClean="0"/>
              <a:t>θ</a:t>
            </a:r>
            <a:r>
              <a:rPr lang="en-US" altLang="ko-KR" dirty="0" smtClean="0"/>
              <a:t>, again</a:t>
            </a:r>
            <a:endParaRPr lang="ko-KR" altLang="en-US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60232" y="230685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32937" y="1412776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6660232" y="984736"/>
            <a:ext cx="1367037" cy="341238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tx2">
                    <a:lumMod val="75000"/>
                  </a:schemeClr>
                </a:solidFill>
              </a:rPr>
              <a:t>Y=0</a:t>
            </a:r>
            <a:endParaRPr lang="ko-KR" alt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032937" y="966187"/>
            <a:ext cx="859543" cy="378337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i="1" dirty="0" smtClean="0">
                <a:solidFill>
                  <a:schemeClr val="tx2">
                    <a:lumMod val="75000"/>
                  </a:schemeClr>
                </a:solidFill>
              </a:rPr>
              <a:t>Y=1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the Parameter, </a:t>
            </a:r>
            <a:r>
              <a:rPr lang="el-GR" altLang="ko-KR" b="1" i="1" dirty="0"/>
              <a:t>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 smtClean="0"/>
                  <a:t>Maximum Likelihood Estimation (MLE) of </a:t>
                </a:r>
                <a:r>
                  <a:rPr lang="el-GR" altLang="ko-KR" b="1" i="1" dirty="0"/>
                  <a:t>θ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Choose </a:t>
                </a:r>
                <a:r>
                  <a:rPr lang="el-GR" altLang="ko-KR" dirty="0"/>
                  <a:t>θ</a:t>
                </a:r>
                <a:r>
                  <a:rPr lang="en-US" altLang="ko-KR" dirty="0"/>
                  <a:t> that maximizes the probability of observed data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acc>
                    <m:r>
                      <a:rPr lang="en-US" altLang="ko-KR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𝑷</m:t>
                    </m:r>
                    <m:r>
                      <a:rPr lang="en-US" altLang="ko-KR" b="1" i="1">
                        <a:latin typeface="Cambria Math"/>
                      </a:rPr>
                      <m:t>(</m:t>
                    </m:r>
                    <m:r>
                      <a:rPr lang="en-US" altLang="ko-KR" b="1" i="1">
                        <a:latin typeface="Cambria Math"/>
                      </a:rPr>
                      <m:t>𝑫</m:t>
                    </m:r>
                    <m:r>
                      <a:rPr lang="en-US" altLang="ko-KR" b="1" i="1">
                        <a:latin typeface="Cambria Math"/>
                      </a:rPr>
                      <m:t>|</m:t>
                    </m:r>
                    <m:r>
                      <a:rPr lang="ko-KR" altLang="en-US" b="1" i="1">
                        <a:latin typeface="Cambria Math"/>
                      </a:rPr>
                      <m:t>𝜽</m:t>
                    </m:r>
                    <m:r>
                      <a:rPr lang="en-US" altLang="ko-KR" b="1" i="1">
                        <a:latin typeface="Cambria Math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sz="2200" b="1" dirty="0"/>
                  <a:t>This is Maximum Conditional Likelihood Estimation (MCLE)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ko-KR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b="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b="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 b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-48335"/>
                <a:ext cx="4521217" cy="705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-48335"/>
                <a:ext cx="4521217" cy="705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90528" y="657051"/>
                <a:ext cx="254261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528" y="657051"/>
                <a:ext cx="2542619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65" y="142467"/>
            <a:ext cx="8435280" cy="1138138"/>
          </a:xfrm>
        </p:spPr>
        <p:txBody>
          <a:bodyPr/>
          <a:lstStyle/>
          <a:p>
            <a:r>
              <a:rPr lang="en-US" altLang="ko-KR" dirty="0"/>
              <a:t>Finding the Parameter, </a:t>
            </a:r>
            <a:r>
              <a:rPr lang="el-GR" altLang="ko-KR" b="1" i="1" dirty="0" smtClean="0"/>
              <a:t>θ</a:t>
            </a:r>
            <a:r>
              <a:rPr lang="en-US" altLang="ko-KR" dirty="0" smtClean="0"/>
              <a:t>, contd.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803676"/>
                <a:ext cx="8435280" cy="4925144"/>
              </a:xfrm>
            </p:spPr>
            <p:txBody>
              <a:bodyPr/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Partial derivative to find a certain element in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There is no way to derive further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There is no closed form solution!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Open form solution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approximate!</a:t>
                </a:r>
                <a:r>
                  <a:rPr lang="en-US" altLang="ko-KR" dirty="0" smtClean="0"/>
                  <a:t> </a:t>
                </a:r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803676"/>
                <a:ext cx="8435280" cy="4925144"/>
              </a:xfrm>
              <a:blipFill rotWithShape="0">
                <a:blip r:embed="rId2"/>
                <a:stretch>
                  <a:fillRect t="-9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16216" y="2889360"/>
                <a:ext cx="2531307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89360"/>
                <a:ext cx="2531307" cy="671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5753388" y="5567185"/>
            <a:ext cx="2880320" cy="792088"/>
          </a:xfrm>
          <a:prstGeom prst="wedgeRectCallout">
            <a:avLst>
              <a:gd name="adj1" fmla="val -28002"/>
              <a:gd name="adj2" fmla="val -1075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Cannot be easily solved in the closed form because of the logistic function</a:t>
            </a:r>
            <a:endParaRPr lang="ko-KR" alt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305506" y="1235838"/>
            <a:ext cx="3776085" cy="1333390"/>
            <a:chOff x="6194423" y="2668435"/>
            <a:chExt cx="3776085" cy="1333390"/>
          </a:xfrm>
        </p:grpSpPr>
        <p:sp>
          <p:nvSpPr>
            <p:cNvPr id="10" name="Rectangle 9"/>
            <p:cNvSpPr/>
            <p:nvPr/>
          </p:nvSpPr>
          <p:spPr>
            <a:xfrm>
              <a:off x="6194423" y="2668435"/>
              <a:ext cx="3776085" cy="1333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94423" y="3070704"/>
                  <a:ext cx="956352" cy="384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423" y="3070704"/>
                  <a:ext cx="956352" cy="3849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349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729236" y="3078495"/>
                  <a:ext cx="3241272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altLang="ko-KR" dirty="0"/>
                    <a:t>)=0</a:t>
                  </a: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236" y="3078495"/>
                  <a:ext cx="3241272" cy="923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636" r="-940" b="-52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6212699" y="2668436"/>
              <a:ext cx="3708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Linear Regression (Closed Form):</a:t>
              </a:r>
              <a:endParaRPr lang="ko-KR" altLang="en-US" b="1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752087" y="4320060"/>
            <a:ext cx="4176464" cy="79208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method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Taylor Expansion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3488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Taylor series is a representation of a function </a:t>
                </a:r>
              </a:p>
              <a:p>
                <a:pPr lvl="1"/>
                <a:r>
                  <a:rPr lang="en-US" altLang="ko-KR" dirty="0" smtClean="0"/>
                  <a:t>as a infinite sum of terms calculated from the values of the function’s derivatives at a fixed point.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i="1" dirty="0" smtClean="0"/>
                  <a:t>a</a:t>
                </a:r>
                <a:r>
                  <a:rPr lang="en-US" altLang="ko-KR" dirty="0" smtClean="0"/>
                  <a:t> = a constant value</a:t>
                </a:r>
              </a:p>
              <a:p>
                <a:r>
                  <a:rPr lang="en-US" altLang="ko-KR" dirty="0" smtClean="0"/>
                  <a:t>Taylor series is possible when</a:t>
                </a:r>
              </a:p>
              <a:p>
                <a:pPr lvl="1"/>
                <a:r>
                  <a:rPr lang="en-US" altLang="ko-KR" dirty="0" smtClean="0"/>
                  <a:t>Infinitely differentiable at a real or complex number of </a:t>
                </a:r>
                <a:r>
                  <a:rPr lang="en-US" altLang="ko-KR" i="1" dirty="0" smtClean="0"/>
                  <a:t>a</a:t>
                </a:r>
              </a:p>
              <a:p>
                <a:r>
                  <a:rPr lang="en-US" altLang="ko-KR" dirty="0" smtClean="0"/>
                  <a:t>Taylor expansion is a process of generating the Taylor series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34880" cy="4925144"/>
              </a:xfrm>
              <a:blipFill rotWithShape="0"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492" y="155927"/>
                <a:ext cx="382912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−0)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92" y="155927"/>
                <a:ext cx="382912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8492" y="2886433"/>
                <a:ext cx="3261342" cy="1694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=0.5, 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den>
                          </m:f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−0.5)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−0.5)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92" y="2886433"/>
                <a:ext cx="3261342" cy="1694695"/>
              </a:xfrm>
              <a:prstGeom prst="rect">
                <a:avLst/>
              </a:prstGeom>
              <a:blipFill rotWithShape="0">
                <a:blip r:embed="rId4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986" y="984968"/>
            <a:ext cx="2158079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21" y="980728"/>
            <a:ext cx="2158079" cy="1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9215" y="110679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85175" y="110679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n=4</a:t>
            </a:r>
            <a:endParaRPr lang="ko-KR" alt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438" y="4618616"/>
            <a:ext cx="2158079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8883" y="472514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n=100</a:t>
            </a:r>
            <a:endParaRPr lang="ko-KR" alt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420" y="4614376"/>
            <a:ext cx="2158079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47354" y="564290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99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Descent/Ascent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5020608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Gradient descent/ascent method is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Given a differentiable function of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f(x)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and an initial parameter of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x</a:t>
                </a:r>
                <a:r>
                  <a:rPr lang="en-US" altLang="ko-KR" i="1" baseline="-25000" dirty="0" smtClean="0">
                    <a:latin typeface="Cambria Math" panose="02040503050406030204" pitchFamily="18" charset="0"/>
                  </a:rPr>
                  <a:t>1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Iteratively moving the parameter to the lower/higher value of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f(x)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By taking the direction of the negative/positive gradient of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f(x)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Why this works?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Assume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a=x</a:t>
                </a:r>
                <a:r>
                  <a:rPr lang="en-US" altLang="ko-KR" i="1" baseline="-25000" dirty="0" smtClean="0">
                    <a:latin typeface="Cambria Math" panose="02040503050406030204" pitchFamily="18" charset="0"/>
                  </a:rPr>
                  <a:t>1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and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x=x</a:t>
                </a:r>
                <a:r>
                  <a:rPr lang="en-US" altLang="ko-KR" i="1" baseline="-25000" dirty="0" smtClean="0">
                    <a:latin typeface="Cambria Math" panose="02040503050406030204" pitchFamily="18" charset="0"/>
                  </a:rPr>
                  <a:t>1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+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h</a:t>
                </a:r>
                <a:r>
                  <a:rPr lang="en-US" altLang="ko-KR" b="1" dirty="0" smtClean="0">
                    <a:latin typeface="Cambria Math" panose="02040503050406030204" pitchFamily="18" charset="0"/>
                  </a:rPr>
                  <a:t>u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ko-KR" b="1" dirty="0" smtClean="0">
                    <a:latin typeface="Cambria Math" panose="02040503050406030204" pitchFamily="18" charset="0"/>
                  </a:rPr>
                  <a:t>u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is the unit direction vector for the partial deriv.</a:t>
                </a: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Perfectly applicable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Setup an initial parameter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Iteratively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to the higher value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By taking the direction of the </a:t>
                </a:r>
                <a:r>
                  <a:rPr lang="en-US" altLang="ko-KR" b="1" i="1" dirty="0" smtClean="0">
                    <a:latin typeface="Cambria Math" panose="02040503050406030204" pitchFamily="18" charset="0"/>
                  </a:rPr>
                  <a:t>positive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gradient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5020608"/>
              </a:xfrm>
              <a:blipFill>
                <a:blip r:embed="rId2"/>
                <a:stretch>
                  <a:fillRect t="-972" b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5076056" y="2918048"/>
            <a:ext cx="3024336" cy="288032"/>
          </a:xfrm>
          <a:prstGeom prst="wedgeRectCallout">
            <a:avLst>
              <a:gd name="adj1" fmla="val -58199"/>
              <a:gd name="adj2" fmla="val 312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Useful Big-Oh Notation</a:t>
            </a:r>
            <a:endParaRPr lang="ko-KR" altLang="en-US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5364088" y="3688432"/>
            <a:ext cx="1584176" cy="432048"/>
          </a:xfrm>
          <a:prstGeom prst="wedgeRectCallout">
            <a:avLst>
              <a:gd name="adj1" fmla="val -124479"/>
              <a:gd name="adj2" fmla="val 469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Always???</a:t>
            </a:r>
            <a:endParaRPr lang="ko-KR" altLang="en-US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5404324" y="4681736"/>
            <a:ext cx="3024336" cy="288032"/>
          </a:xfrm>
          <a:prstGeom prst="wedgeRectCallout">
            <a:avLst>
              <a:gd name="adj1" fmla="val -16812"/>
              <a:gd name="adj2" fmla="val -1014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Gradient Descent</a:t>
            </a:r>
            <a:endParaRPr lang="ko-KR" alt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5656" y="4523928"/>
            <a:ext cx="56166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5856" y="5574312"/>
            <a:ext cx="381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5580112" y="5733256"/>
            <a:ext cx="3024336" cy="288032"/>
          </a:xfrm>
          <a:prstGeom prst="wedgeRectCallout">
            <a:avLst>
              <a:gd name="adj1" fmla="val -16812"/>
              <a:gd name="adj2" fmla="val -1014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Gradient Ascent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91" y="116632"/>
            <a:ext cx="5687677" cy="490066"/>
          </a:xfrm>
        </p:spPr>
        <p:txBody>
          <a:bodyPr/>
          <a:lstStyle/>
          <a:p>
            <a:r>
              <a:rPr lang="en-US" altLang="ko-KR" sz="3600" dirty="0" smtClean="0"/>
              <a:t>How Gradient Descent Works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340" y="764704"/>
                <a:ext cx="7854044" cy="576064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 smtClean="0"/>
                  <a:t>Example function: </a:t>
                </a:r>
                <a:r>
                  <a:rPr lang="en-US" altLang="ko-KR" sz="1800" dirty="0" err="1" smtClean="0"/>
                  <a:t>Rosenbrock</a:t>
                </a:r>
                <a:r>
                  <a:rPr lang="en-US" altLang="ko-KR" sz="1800" dirty="0" smtClean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00(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r>
                  <a:rPr lang="en-US" altLang="ko-KR" sz="1800" dirty="0" smtClean="0"/>
                  <a:t>Assume the initial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=(−1.3,0.9)</m:t>
                    </m:r>
                  </m:oMath>
                </a14:m>
                <a:endParaRPr lang="en-US" altLang="ko-KR" sz="1800" dirty="0" smtClean="0"/>
              </a:p>
              <a:p>
                <a:r>
                  <a:rPr lang="en-US" altLang="ko-KR" sz="1800" dirty="0" smtClean="0"/>
                  <a:t>Partial derivative vector at the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−415.4,−158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 smtClean="0">
                    <a:latin typeface="Cambria Math" panose="02040503050406030204" pitchFamily="18" charset="0"/>
                  </a:rPr>
                  <a:t>Update the point with the negative partial derivative in a small scale,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h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=0.001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−1.3−0.001×−415.4/444.4335,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0.9−0.001×−158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/444.4335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=(−1.2991,0.9004)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800" dirty="0" smtClean="0"/>
                  <a:t>Repeat the update until converges</a:t>
                </a:r>
                <a:endParaRPr lang="en-US" altLang="ko-KR" sz="18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40" y="764704"/>
                <a:ext cx="7854044" cy="5760640"/>
              </a:xfrm>
              <a:blipFill rotWithShape="0">
                <a:blip r:embed="rId2"/>
                <a:stretch>
                  <a:fillRect t="-635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4067944" y="2348880"/>
            <a:ext cx="2046124" cy="792088"/>
          </a:xfrm>
          <a:prstGeom prst="wedgeRectCallout">
            <a:avLst>
              <a:gd name="adj1" fmla="val -43178"/>
              <a:gd name="adj2" fmla="val -76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Global Minimum=0 at (1,1)</a:t>
            </a:r>
            <a:endParaRPr lang="ko-KR" altLang="en-US" sz="1600" dirty="0" smtClean="0"/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39" y="1254084"/>
            <a:ext cx="2412000" cy="187200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48252" y="1254084"/>
            <a:ext cx="2412000" cy="18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526225"/>
            <a:ext cx="2664697" cy="199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38" y="4526224"/>
            <a:ext cx="2664697" cy="19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</a:t>
            </a:r>
            <a:r>
              <a:rPr lang="el-GR" altLang="ko-KR" b="1" i="1" dirty="0" smtClean="0"/>
              <a:t>θ</a:t>
            </a:r>
            <a:r>
              <a:rPr lang="en-US" altLang="ko-KR" dirty="0" smtClean="0"/>
              <a:t> with Gradient Ascent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To utilize the gradient method</a:t>
                </a:r>
              </a:p>
              <a:p>
                <a:pPr lvl="1"/>
                <a:r>
                  <a:rPr lang="en-US" altLang="ko-KR" dirty="0" smtClean="0"/>
                  <a:t>We need to know </a:t>
                </a:r>
                <a:r>
                  <a:rPr lang="en-US" altLang="ko-KR" i="1" dirty="0" smtClean="0"/>
                  <a:t>f’(x)</a:t>
                </a:r>
                <a:r>
                  <a:rPr lang="en-US" altLang="ko-KR" dirty="0" smtClean="0"/>
                  <a:t> which are above</a:t>
                </a:r>
              </a:p>
              <a:p>
                <a:pPr lvl="2"/>
                <a:r>
                  <a:rPr lang="en-US" altLang="ko-KR" dirty="0" smtClean="0"/>
                  <a:t>Case of ascent: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Then, how to iteratively update the parameter, </a:t>
                </a:r>
                <a:r>
                  <a:rPr lang="el-GR" altLang="ko-KR" b="1" i="1" dirty="0" smtClean="0"/>
                  <a:t>θ</a:t>
                </a:r>
                <a:endParaRPr lang="en-US" altLang="ko-KR" b="1" i="1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can be arbitrarily chosen.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657" b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88224" y="0"/>
                <a:ext cx="2531307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0"/>
                <a:ext cx="2531307" cy="671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04248" y="5445224"/>
            <a:ext cx="2088232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C=Normalization to the unit vector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4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do some coding…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 Revisited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Previously,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)=0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Any problem???</a:t>
                </a:r>
              </a:p>
              <a:p>
                <a:r>
                  <a:rPr lang="en-US" altLang="ko-KR" dirty="0" smtClean="0"/>
                  <a:t>Gradient descent can be a solution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Learn the logistic regression classifier</a:t>
            </a:r>
          </a:p>
          <a:p>
            <a:pPr lvl="1"/>
            <a:r>
              <a:rPr lang="en-US" altLang="ko-KR" dirty="0" smtClean="0"/>
              <a:t>Understand why the logistic regression is better suited than the linear regression for classification tasks</a:t>
            </a:r>
          </a:p>
          <a:p>
            <a:pPr lvl="1"/>
            <a:r>
              <a:rPr lang="en-US" altLang="ko-KR" dirty="0" smtClean="0"/>
              <a:t>Understand the logistic function</a:t>
            </a:r>
          </a:p>
          <a:p>
            <a:pPr lvl="1"/>
            <a:r>
              <a:rPr lang="en-US" altLang="ko-KR" dirty="0"/>
              <a:t>Understand the </a:t>
            </a:r>
            <a:r>
              <a:rPr lang="en-US" altLang="ko-KR" dirty="0" smtClean="0"/>
              <a:t>logistic regression classifier</a:t>
            </a:r>
            <a:endParaRPr lang="en-US" altLang="ko-KR" dirty="0"/>
          </a:p>
          <a:p>
            <a:pPr lvl="1"/>
            <a:r>
              <a:rPr lang="en-US" altLang="ko-KR" dirty="0" smtClean="0"/>
              <a:t>Understand the approximation approach for the open form solutions</a:t>
            </a:r>
          </a:p>
          <a:p>
            <a:r>
              <a:rPr lang="en-US" altLang="ko-KR" dirty="0" smtClean="0"/>
              <a:t>Learn the gradient descent algorithm</a:t>
            </a:r>
          </a:p>
          <a:p>
            <a:pPr lvl="1"/>
            <a:r>
              <a:rPr lang="en-US" altLang="ko-KR" dirty="0" smtClean="0"/>
              <a:t>Know the tailor expansion</a:t>
            </a:r>
          </a:p>
          <a:p>
            <a:pPr lvl="1"/>
            <a:r>
              <a:rPr lang="en-US" altLang="ko-KR" dirty="0" smtClean="0"/>
              <a:t>Understand the gradient descent/ascent algorithm</a:t>
            </a:r>
          </a:p>
          <a:p>
            <a:r>
              <a:rPr lang="en-US" altLang="ko-KR" dirty="0" smtClean="0"/>
              <a:t>Learn the different between the naïve Bayes and the logistic regression</a:t>
            </a:r>
          </a:p>
          <a:p>
            <a:pPr lvl="1"/>
            <a:r>
              <a:rPr lang="en-US" altLang="ko-KR" dirty="0" smtClean="0"/>
              <a:t>Understand the similarity of the two classifiers</a:t>
            </a:r>
          </a:p>
          <a:p>
            <a:pPr lvl="1"/>
            <a:r>
              <a:rPr lang="en-US" altLang="ko-KR" dirty="0" smtClean="0"/>
              <a:t>Understand the differences of the two classifiers</a:t>
            </a:r>
          </a:p>
          <a:p>
            <a:pPr lvl="1"/>
            <a:r>
              <a:rPr lang="en-US" altLang="ko-KR" dirty="0" smtClean="0"/>
              <a:t>Understand the performance differences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</a:t>
            </a:r>
            <a:r>
              <a:rPr lang="en-US" altLang="ko-KR" dirty="0" err="1" smtClean="0"/>
              <a:t>bayes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vs. logistic regression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We want to compare the performance of the two classifiers</a:t>
                </a:r>
              </a:p>
              <a:p>
                <a:pPr lvl="1"/>
                <a:r>
                  <a:rPr lang="en-US" altLang="ko-KR" dirty="0" smtClean="0"/>
                  <a:t>Logistic regression handles the continuous features</a:t>
                </a:r>
              </a:p>
              <a:p>
                <a:pPr lvl="1"/>
                <a:r>
                  <a:rPr lang="en-US" altLang="ko-KR" dirty="0" smtClean="0"/>
                  <a:t>Why not naïve Bayes?</a:t>
                </a:r>
              </a:p>
              <a:p>
                <a:r>
                  <a:rPr lang="en-US" altLang="ko-KR" dirty="0" smtClean="0"/>
                  <a:t>Naïve Bayes Classifier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What-if the feature is a continuous random variable?</a:t>
                </a:r>
              </a:p>
              <a:p>
                <a:pPr lvl="1"/>
                <a:r>
                  <a:rPr lang="en-US" altLang="ko-KR" dirty="0" smtClean="0"/>
                  <a:t>We can assume that the variable follows the Gaussian distribution with the mean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and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addition, let’s use more shortened terms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Derivation to Logistic Regression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Derivation from the naïve Bayes to the 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With naïve Bayes assumption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Derivation to Logistic Regression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Assuming the same variable of the two classes,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den>
                    </m:f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bSup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}+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den>
                        </m:f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Naïve Bayes vs. Logistic Regression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Assumption to get this formula</a:t>
                </a:r>
              </a:p>
              <a:p>
                <a:pPr lvl="2"/>
                <a:r>
                  <a:rPr lang="en-US" altLang="ko-KR" dirty="0" smtClean="0"/>
                  <a:t>Naïve Bayes assumption, Same variance assumption between classes</a:t>
                </a:r>
              </a:p>
              <a:p>
                <a:pPr lvl="2"/>
                <a:r>
                  <a:rPr lang="en-US" altLang="ko-KR" dirty="0" smtClean="0"/>
                  <a:t>Gaussian distribution for P(X|Y)</a:t>
                </a:r>
              </a:p>
              <a:p>
                <a:pPr lvl="2"/>
                <a:r>
                  <a:rPr lang="en-US" altLang="ko-KR" dirty="0" smtClean="0"/>
                  <a:t>Bernoulli distribution for P(Y)</a:t>
                </a:r>
              </a:p>
              <a:p>
                <a:pPr lvl="1"/>
                <a:r>
                  <a:rPr lang="en-US" altLang="ko-KR" dirty="0" smtClean="0"/>
                  <a:t># of parameters to estimate = 2*2*d+1=4d+1</a:t>
                </a:r>
              </a:p>
              <a:p>
                <a:pPr lvl="2"/>
                <a:r>
                  <a:rPr lang="en-US" altLang="ko-KR" dirty="0" smtClean="0"/>
                  <a:t>With the different variances between classes</a:t>
                </a:r>
              </a:p>
              <a:p>
                <a:r>
                  <a:rPr lang="en-US" altLang="ko-KR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Assumption to get this formula</a:t>
                </a:r>
              </a:p>
              <a:p>
                <a:pPr lvl="2"/>
                <a:r>
                  <a:rPr lang="en-US" altLang="ko-KR" dirty="0" smtClean="0"/>
                  <a:t>Fitting to the logistic function</a:t>
                </a:r>
              </a:p>
              <a:p>
                <a:pPr lvl="1"/>
                <a:r>
                  <a:rPr lang="en-US" altLang="ko-KR" dirty="0"/>
                  <a:t># of parameters to estimate = </a:t>
                </a:r>
                <a:r>
                  <a:rPr lang="en-US" altLang="ko-KR" dirty="0" smtClean="0"/>
                  <a:t>d+1</a:t>
                </a:r>
              </a:p>
              <a:p>
                <a:r>
                  <a:rPr lang="en-US" altLang="ko-KR" dirty="0" smtClean="0"/>
                  <a:t>Who is the winner?</a:t>
                </a:r>
              </a:p>
              <a:p>
                <a:pPr lvl="1"/>
                <a:r>
                  <a:rPr lang="en-US" altLang="ko-KR" dirty="0" smtClean="0"/>
                  <a:t>Really??? There is no winner… Why?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5148064" y="3284984"/>
            <a:ext cx="3744416" cy="360040"/>
          </a:xfrm>
          <a:prstGeom prst="wedgeRectCallout">
            <a:avLst>
              <a:gd name="adj1" fmla="val -67510"/>
              <a:gd name="adj2" fmla="val 104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Together, modeling joint prob.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Generative-Discriminative Pair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6510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Generative model, P(Y|X)=P(X,Y)/P(X)=</a:t>
            </a:r>
            <a:r>
              <a:rPr lang="en-US" altLang="ko-KR" dirty="0"/>
              <a:t>P(X|Y)P(Y</a:t>
            </a:r>
            <a:r>
              <a:rPr lang="en-US" altLang="ko-KR" dirty="0" smtClean="0"/>
              <a:t>)/</a:t>
            </a:r>
            <a:r>
              <a:rPr lang="en-US" altLang="ko-KR" dirty="0"/>
              <a:t>P(X)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Full probabilistic model of all variables</a:t>
            </a:r>
          </a:p>
          <a:p>
            <a:pPr lvl="2"/>
            <a:r>
              <a:rPr lang="en-US" altLang="ko-KR" dirty="0" smtClean="0"/>
              <a:t>Estimate the parameters of P(X|Y), P(Y) from the data</a:t>
            </a:r>
          </a:p>
          <a:p>
            <a:pPr lvl="1"/>
            <a:r>
              <a:rPr lang="en-US" altLang="ko-KR" dirty="0" smtClean="0"/>
              <a:t>Characteristics: Bayesian, Prior, Modeling the joint probability</a:t>
            </a:r>
          </a:p>
          <a:p>
            <a:pPr lvl="1"/>
            <a:r>
              <a:rPr lang="en-US" altLang="ko-KR" dirty="0" smtClean="0"/>
              <a:t>Naïve Bayes Classifier</a:t>
            </a:r>
          </a:p>
          <a:p>
            <a:r>
              <a:rPr lang="en-US" altLang="ko-KR" dirty="0" smtClean="0"/>
              <a:t>Discriminative model, P(Y|X)</a:t>
            </a:r>
          </a:p>
          <a:p>
            <a:pPr lvl="1"/>
            <a:r>
              <a:rPr lang="en-US" altLang="ko-KR" dirty="0" smtClean="0"/>
              <a:t>Do not need to model the distribution of the observed variables</a:t>
            </a:r>
          </a:p>
          <a:p>
            <a:pPr lvl="2"/>
            <a:r>
              <a:rPr lang="en-US" altLang="ko-KR" dirty="0"/>
              <a:t>Estimate the parameters of </a:t>
            </a:r>
            <a:r>
              <a:rPr lang="en-US" altLang="ko-KR" dirty="0" smtClean="0"/>
              <a:t>P(Y|X) </a:t>
            </a:r>
            <a:r>
              <a:rPr lang="en-US" altLang="ko-KR" dirty="0"/>
              <a:t>from the data</a:t>
            </a:r>
          </a:p>
          <a:p>
            <a:pPr lvl="1"/>
            <a:r>
              <a:rPr lang="en-US" altLang="ko-KR" dirty="0" smtClean="0"/>
              <a:t>Characteristics</a:t>
            </a:r>
            <a:r>
              <a:rPr lang="en-US" altLang="ko-KR" dirty="0"/>
              <a:t>: </a:t>
            </a:r>
            <a:r>
              <a:rPr lang="en-US" altLang="ko-KR" dirty="0" smtClean="0"/>
              <a:t>Modeling </a:t>
            </a:r>
            <a:r>
              <a:rPr lang="en-US" altLang="ko-KR" dirty="0"/>
              <a:t>the </a:t>
            </a:r>
            <a:r>
              <a:rPr lang="en-US" altLang="ko-KR" dirty="0" smtClean="0"/>
              <a:t>conditional probability</a:t>
            </a:r>
          </a:p>
          <a:p>
            <a:pPr lvl="1"/>
            <a:r>
              <a:rPr lang="en-US" altLang="ko-KR" dirty="0" smtClean="0"/>
              <a:t>Logistic Regression</a:t>
            </a:r>
          </a:p>
          <a:p>
            <a:r>
              <a:rPr lang="en-US" altLang="ko-KR" dirty="0" smtClean="0"/>
              <a:t>Pros and Cons [Ng &amp; Jordan, 2002]</a:t>
            </a:r>
          </a:p>
          <a:p>
            <a:pPr lvl="1"/>
            <a:r>
              <a:rPr lang="en-US" altLang="ko-KR" dirty="0" smtClean="0"/>
              <a:t>Logistic regression is less biased</a:t>
            </a:r>
          </a:p>
          <a:p>
            <a:pPr lvl="1"/>
            <a:r>
              <a:rPr lang="en-US" altLang="ko-KR" dirty="0" smtClean="0"/>
              <a:t>Probably approximately correct learning: Naïve Bayes learns faster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Prof. Carlos </a:t>
            </a:r>
            <a:r>
              <a:rPr lang="en-US" altLang="ko-KR" dirty="0" err="1" smtClean="0"/>
              <a:t>Guestrin</a:t>
            </a:r>
            <a:r>
              <a:rPr lang="en-US" altLang="ko-KR" dirty="0" smtClean="0"/>
              <a:t> at CMU</a:t>
            </a:r>
          </a:p>
          <a:p>
            <a:pPr lvl="1"/>
            <a:r>
              <a:rPr lang="en-US" altLang="ko-KR" dirty="0"/>
              <a:t>By Prof. </a:t>
            </a:r>
            <a:r>
              <a:rPr lang="en-US" altLang="ko-KR" dirty="0" smtClean="0"/>
              <a:t>Eric Xing </a:t>
            </a:r>
            <a:r>
              <a:rPr lang="en-US" altLang="ko-KR" dirty="0"/>
              <a:t>at </a:t>
            </a:r>
            <a:r>
              <a:rPr lang="en-US" altLang="ko-KR" dirty="0" smtClean="0"/>
              <a:t>CMU</a:t>
            </a:r>
          </a:p>
          <a:p>
            <a:pPr lvl="1"/>
            <a:r>
              <a:rPr lang="en-US" altLang="ko-KR" dirty="0"/>
              <a:t>By Prof. </a:t>
            </a:r>
            <a:r>
              <a:rPr lang="en-US" altLang="ko-KR" dirty="0" smtClean="0"/>
              <a:t>Tom Mitchell </a:t>
            </a:r>
            <a:r>
              <a:rPr lang="en-US" altLang="ko-KR" dirty="0"/>
              <a:t>at CMU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4.3, 5.2.1-5.2.4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38138"/>
          </a:xfrm>
        </p:spPr>
        <p:txBody>
          <a:bodyPr/>
          <a:lstStyle/>
          <a:p>
            <a:r>
              <a:rPr lang="en-US" altLang="ko-KR" i="1" dirty="0" smtClean="0"/>
              <a:t>Detour</a:t>
            </a:r>
            <a:r>
              <a:rPr lang="en-US" altLang="ko-KR" dirty="0" smtClean="0"/>
              <a:t>: Credit Approval 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69" y="1628800"/>
            <a:ext cx="447484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archive.ics.uci.edu/ml/datasets/Credit+Approval</a:t>
            </a:r>
            <a:endParaRPr lang="en-US" altLang="ko-KR" dirty="0" smtClean="0"/>
          </a:p>
          <a:p>
            <a:r>
              <a:rPr lang="pt-BR" altLang="ko-KR" dirty="0" smtClean="0"/>
              <a:t>To protect the confidential information, the dataset is anonymized</a:t>
            </a:r>
          </a:p>
          <a:p>
            <a:pPr lvl="1"/>
            <a:r>
              <a:rPr lang="pt-BR" altLang="ko-KR" dirty="0" smtClean="0"/>
              <a:t>Feature names and values, as well</a:t>
            </a:r>
          </a:p>
          <a:p>
            <a:r>
              <a:rPr lang="pt-BR" altLang="ko-KR" dirty="0" smtClean="0"/>
              <a:t>A1</a:t>
            </a:r>
            <a:r>
              <a:rPr lang="pt-BR" altLang="ko-KR" dirty="0"/>
              <a:t>: b, a. </a:t>
            </a:r>
            <a:br>
              <a:rPr lang="pt-BR" altLang="ko-KR" dirty="0"/>
            </a:br>
            <a:r>
              <a:rPr lang="pt-BR" altLang="ko-KR" dirty="0"/>
              <a:t>A2: continuous. </a:t>
            </a:r>
            <a:br>
              <a:rPr lang="pt-BR" altLang="ko-KR" dirty="0"/>
            </a:br>
            <a:r>
              <a:rPr lang="pt-BR" altLang="ko-KR" dirty="0"/>
              <a:t>A3: continuous. </a:t>
            </a:r>
            <a:br>
              <a:rPr lang="pt-BR" altLang="ko-KR" dirty="0"/>
            </a:br>
            <a:r>
              <a:rPr lang="pt-BR" altLang="ko-KR" dirty="0"/>
              <a:t>A4: u, y, l, t. </a:t>
            </a:r>
            <a:br>
              <a:rPr lang="pt-BR" altLang="ko-KR" dirty="0"/>
            </a:br>
            <a:r>
              <a:rPr lang="pt-BR" altLang="ko-KR" dirty="0"/>
              <a:t>A5: g, p, gg. </a:t>
            </a:r>
            <a:br>
              <a:rPr lang="pt-BR" altLang="ko-KR" dirty="0"/>
            </a:br>
            <a:r>
              <a:rPr lang="pt-BR" altLang="ko-KR" dirty="0"/>
              <a:t>A6: c, d, cc, i, j, k, m, r, q, w, x, e, aa, ff. </a:t>
            </a:r>
            <a:br>
              <a:rPr lang="pt-BR" altLang="ko-KR" dirty="0"/>
            </a:br>
            <a:r>
              <a:rPr lang="pt-BR" altLang="ko-KR" dirty="0"/>
              <a:t>A7: v, h, bb, j, n, z, dd, ff, o. </a:t>
            </a:r>
            <a:br>
              <a:rPr lang="pt-BR" altLang="ko-KR" dirty="0"/>
            </a:br>
            <a:r>
              <a:rPr lang="pt-BR" altLang="ko-KR" dirty="0"/>
              <a:t>A8: continuous. </a:t>
            </a:r>
            <a:br>
              <a:rPr lang="pt-BR" altLang="ko-KR" dirty="0"/>
            </a:br>
            <a:r>
              <a:rPr lang="pt-BR" altLang="ko-KR" dirty="0"/>
              <a:t>A9: t, f. </a:t>
            </a:r>
            <a:br>
              <a:rPr lang="pt-BR" altLang="ko-KR" dirty="0"/>
            </a:br>
            <a:r>
              <a:rPr lang="pt-BR" altLang="ko-KR" dirty="0"/>
              <a:t>A10: t, f. </a:t>
            </a:r>
            <a:br>
              <a:rPr lang="pt-BR" altLang="ko-KR" dirty="0"/>
            </a:br>
            <a:r>
              <a:rPr lang="pt-BR" altLang="ko-KR" dirty="0"/>
              <a:t>A11: continuous. </a:t>
            </a:r>
            <a:br>
              <a:rPr lang="pt-BR" altLang="ko-KR" dirty="0"/>
            </a:br>
            <a:r>
              <a:rPr lang="pt-BR" altLang="ko-KR" dirty="0"/>
              <a:t>A12: t, f. </a:t>
            </a:r>
            <a:br>
              <a:rPr lang="pt-BR" altLang="ko-KR" dirty="0"/>
            </a:br>
            <a:r>
              <a:rPr lang="pt-BR" altLang="ko-KR" dirty="0"/>
              <a:t>A13: g, p, s. </a:t>
            </a:r>
            <a:br>
              <a:rPr lang="pt-BR" altLang="ko-KR" dirty="0"/>
            </a:br>
            <a:r>
              <a:rPr lang="pt-BR" altLang="ko-KR" dirty="0"/>
              <a:t>A14: continuous. </a:t>
            </a:r>
            <a:br>
              <a:rPr lang="pt-BR" altLang="ko-KR" dirty="0"/>
            </a:br>
            <a:r>
              <a:rPr lang="pt-BR" altLang="ko-KR" dirty="0"/>
              <a:t>A15: continuous. </a:t>
            </a:r>
            <a:br>
              <a:rPr lang="pt-BR" altLang="ko-KR" dirty="0"/>
            </a:br>
            <a:r>
              <a:rPr lang="pt-BR" altLang="ko-KR" b="1" dirty="0" smtClean="0"/>
              <a:t>C: </a:t>
            </a:r>
            <a:r>
              <a:rPr lang="pt-BR" altLang="ko-KR" b="1" dirty="0"/>
              <a:t>+,- (class attribute)</a:t>
            </a:r>
            <a:endParaRPr lang="en-US" altLang="ko-K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48064" y="-193964"/>
            <a:ext cx="3995936" cy="4559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 smtClean="0"/>
              <a:t>A1</a:t>
            </a:r>
            <a:r>
              <a:rPr lang="pt-BR" altLang="ko-KR" dirty="0"/>
              <a:t>: b, a. </a:t>
            </a:r>
            <a:br>
              <a:rPr lang="pt-BR" altLang="ko-KR" dirty="0"/>
            </a:br>
            <a:r>
              <a:rPr lang="pt-BR" altLang="ko-KR" dirty="0"/>
              <a:t>A2: continuous. </a:t>
            </a:r>
            <a:br>
              <a:rPr lang="pt-BR" altLang="ko-KR" dirty="0"/>
            </a:br>
            <a:r>
              <a:rPr lang="pt-BR" altLang="ko-KR" dirty="0"/>
              <a:t>A3: continuous. </a:t>
            </a:r>
            <a:br>
              <a:rPr lang="pt-BR" altLang="ko-KR" dirty="0"/>
            </a:br>
            <a:r>
              <a:rPr lang="pt-BR" altLang="ko-KR" dirty="0"/>
              <a:t>A4: u, y, l, t. </a:t>
            </a:r>
            <a:br>
              <a:rPr lang="pt-BR" altLang="ko-KR" dirty="0"/>
            </a:br>
            <a:r>
              <a:rPr lang="pt-BR" altLang="ko-KR" dirty="0"/>
              <a:t>A5: g, p, gg. </a:t>
            </a:r>
            <a:br>
              <a:rPr lang="pt-BR" altLang="ko-KR" dirty="0"/>
            </a:br>
            <a:r>
              <a:rPr lang="pt-BR" altLang="ko-KR" dirty="0"/>
              <a:t>A6: c, d, cc, i, j, k, m, r, q, w, x, e, aa, ff. </a:t>
            </a:r>
            <a:br>
              <a:rPr lang="pt-BR" altLang="ko-KR" dirty="0"/>
            </a:br>
            <a:r>
              <a:rPr lang="pt-BR" altLang="ko-KR" dirty="0"/>
              <a:t>A7: v, h, bb, j, n, z, dd, ff, o. </a:t>
            </a:r>
            <a:br>
              <a:rPr lang="pt-BR" altLang="ko-KR" dirty="0"/>
            </a:br>
            <a:r>
              <a:rPr lang="pt-BR" altLang="ko-KR" dirty="0"/>
              <a:t>A8: continuous. </a:t>
            </a:r>
            <a:br>
              <a:rPr lang="pt-BR" altLang="ko-KR" dirty="0"/>
            </a:br>
            <a:r>
              <a:rPr lang="pt-BR" altLang="ko-KR" dirty="0"/>
              <a:t>A9: t, f. </a:t>
            </a:r>
            <a:br>
              <a:rPr lang="pt-BR" altLang="ko-KR" dirty="0"/>
            </a:br>
            <a:r>
              <a:rPr lang="pt-BR" altLang="ko-KR" dirty="0"/>
              <a:t>A10: t, f. </a:t>
            </a:r>
            <a:br>
              <a:rPr lang="pt-BR" altLang="ko-KR" dirty="0"/>
            </a:br>
            <a:r>
              <a:rPr lang="pt-BR" altLang="ko-KR" dirty="0"/>
              <a:t>A11: continuous. </a:t>
            </a:r>
            <a:br>
              <a:rPr lang="pt-BR" altLang="ko-KR" dirty="0"/>
            </a:br>
            <a:r>
              <a:rPr lang="pt-BR" altLang="ko-KR" dirty="0"/>
              <a:t>A12: t, f. </a:t>
            </a:r>
            <a:br>
              <a:rPr lang="pt-BR" altLang="ko-KR" dirty="0"/>
            </a:br>
            <a:r>
              <a:rPr lang="pt-BR" altLang="ko-KR" dirty="0"/>
              <a:t>A13: g, p, s. </a:t>
            </a:r>
            <a:br>
              <a:rPr lang="pt-BR" altLang="ko-KR" dirty="0"/>
            </a:br>
            <a:r>
              <a:rPr lang="pt-BR" altLang="ko-KR" dirty="0"/>
              <a:t>A14: continuous. </a:t>
            </a:r>
            <a:br>
              <a:rPr lang="pt-BR" altLang="ko-KR" dirty="0"/>
            </a:br>
            <a:r>
              <a:rPr lang="pt-BR" altLang="ko-KR" dirty="0"/>
              <a:t>A15: continuous. </a:t>
            </a:r>
            <a:br>
              <a:rPr lang="pt-BR" altLang="ko-KR" dirty="0"/>
            </a:br>
            <a:r>
              <a:rPr lang="pt-BR" altLang="ko-KR" dirty="0"/>
              <a:t>C: +,- (class attribute</a:t>
            </a:r>
            <a:r>
              <a:rPr lang="pt-BR" altLang="ko-KR" dirty="0" smtClean="0"/>
              <a:t>)</a:t>
            </a:r>
            <a:endParaRPr lang="pt-BR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6642282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386499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284+,77-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794866" y="530382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23+,306-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7023560" y="4983834"/>
            <a:ext cx="410810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>
            <a:off x="7434370" y="4983834"/>
            <a:ext cx="545625" cy="3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4541" y="500195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640" y="5010236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469577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(307+,383-)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411760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98+,112-</a:t>
            </a:r>
            <a:endParaRPr lang="ko-KR" alt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3743328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206+,</a:t>
            </a:r>
          </a:p>
          <a:p>
            <a:pPr algn="ctr"/>
            <a:r>
              <a:rPr lang="en-US" altLang="ko-KR" sz="1400" dirty="0" smtClean="0"/>
              <a:t>262-</a:t>
            </a:r>
            <a:endParaRPr lang="ko-KR" altLang="en-US" sz="1400" dirty="0"/>
          </a:p>
        </p:txBody>
      </p:sp>
      <p:cxnSp>
        <p:nvCxnSpPr>
          <p:cNvPr id="22" name="Straight Arrow Connector 21"/>
          <p:cNvCxnSpPr>
            <a:stCxn id="19" idx="2"/>
            <a:endCxn id="20" idx="7"/>
          </p:cNvCxnSpPr>
          <p:nvPr/>
        </p:nvCxnSpPr>
        <p:spPr>
          <a:xfrm flipH="1">
            <a:off x="3499291" y="498383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4261665" y="498383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9997" y="50019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72048" y="49608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064914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3+,9-</a:t>
            </a:r>
            <a:endParaRPr lang="ko-KR" altLang="en-US" sz="1400" dirty="0"/>
          </a:p>
        </p:txBody>
      </p:sp>
      <p:cxnSp>
        <p:nvCxnSpPr>
          <p:cNvPr id="38" name="Straight Arrow Connector 37"/>
          <p:cNvCxnSpPr>
            <a:stCxn id="19" idx="2"/>
            <a:endCxn id="28" idx="1"/>
          </p:cNvCxnSpPr>
          <p:nvPr/>
        </p:nvCxnSpPr>
        <p:spPr>
          <a:xfrm>
            <a:off x="4261665" y="498383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9295" y="50102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3" name="Cloud 42"/>
          <p:cNvSpPr/>
          <p:nvPr/>
        </p:nvSpPr>
        <p:spPr>
          <a:xfrm>
            <a:off x="2699792" y="5949280"/>
            <a:ext cx="6192688" cy="7435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Which is a better attribute to include in the feature set of the hypothesis?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2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Optimal Classification and Bayes Risk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1471"/>
            <a:ext cx="8435280" cy="215387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Linear function vs. Non-linear function of P(Y|X)</a:t>
            </a:r>
          </a:p>
          <a:p>
            <a:pPr lvl="1"/>
            <a:r>
              <a:rPr lang="en-US" altLang="ko-KR" dirty="0" smtClean="0"/>
              <a:t>Which is better?</a:t>
            </a:r>
          </a:p>
          <a:p>
            <a:r>
              <a:rPr lang="en-US" altLang="ko-KR" dirty="0" smtClean="0"/>
              <a:t>Problems of linear function</a:t>
            </a:r>
          </a:p>
          <a:p>
            <a:pPr lvl="1"/>
            <a:r>
              <a:rPr lang="en-US" altLang="ko-KR" dirty="0" smtClean="0"/>
              <a:t>Range</a:t>
            </a:r>
          </a:p>
          <a:p>
            <a:pPr lvl="1"/>
            <a:r>
              <a:rPr lang="en-US" altLang="ko-KR" dirty="0" smtClean="0"/>
              <a:t>Risk optimization</a:t>
            </a:r>
          </a:p>
          <a:p>
            <a:r>
              <a:rPr lang="en-US" altLang="ko-KR" dirty="0" smtClean="0"/>
              <a:t>Which function to use?</a:t>
            </a:r>
          </a:p>
          <a:p>
            <a:pPr lvl="1"/>
            <a:r>
              <a:rPr lang="en-US" altLang="ko-KR" dirty="0" smtClean="0"/>
              <a:t>Need S-curve!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3573016"/>
            <a:ext cx="5976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9672" y="1412776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8754" y="3388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3648" y="1772816"/>
            <a:ext cx="597666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7618" y="158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6616" y="1344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02542" y="13442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00B05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17328" y="1858457"/>
            <a:ext cx="5718748" cy="1648918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17328" y="1813487"/>
            <a:ext cx="5703758" cy="1693888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eform 18"/>
          <p:cNvSpPr/>
          <p:nvPr/>
        </p:nvSpPr>
        <p:spPr>
          <a:xfrm>
            <a:off x="1633928" y="1851285"/>
            <a:ext cx="5643797" cy="1661573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626433" y="1821305"/>
            <a:ext cx="5643797" cy="1686393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Left Arrow 20"/>
          <p:cNvSpPr/>
          <p:nvPr/>
        </p:nvSpPr>
        <p:spPr>
          <a:xfrm>
            <a:off x="1597505" y="3632501"/>
            <a:ext cx="2794475" cy="73260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48121" y="3632502"/>
            <a:ext cx="2822109" cy="73260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>
                <a:solidFill>
                  <a:srgbClr val="C00000"/>
                </a:solidFill>
              </a:rPr>
              <a:t>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633928" y="2713220"/>
            <a:ext cx="5658787" cy="869429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Freeform 24"/>
          <p:cNvSpPr/>
          <p:nvPr/>
        </p:nvSpPr>
        <p:spPr>
          <a:xfrm>
            <a:off x="1686393" y="2735705"/>
            <a:ext cx="5576341" cy="824459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21" t="-6604" r="-3256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5343993" y="2630774"/>
            <a:ext cx="1933732" cy="367259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52320" y="34244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00" y="4277580"/>
            <a:ext cx="3350573" cy="251516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144000" y="4941168"/>
            <a:ext cx="1944216" cy="864096"/>
          </a:xfrm>
          <a:prstGeom prst="wedgeRectCallout">
            <a:avLst>
              <a:gd name="adj1" fmla="val -106965"/>
              <a:gd name="adj2" fmla="val 11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S-curve</a:t>
            </a:r>
          </a:p>
          <a:p>
            <a:pPr algn="ctr"/>
            <a:r>
              <a:rPr lang="en-US" altLang="ko-KR" dirty="0" smtClean="0"/>
              <a:t>a.k.a. Sigmoid function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38138"/>
          </a:xfrm>
        </p:spPr>
        <p:txBody>
          <a:bodyPr/>
          <a:lstStyle/>
          <a:p>
            <a:r>
              <a:rPr lang="en-US" altLang="ko-KR" i="1" dirty="0" smtClean="0"/>
              <a:t>Detour</a:t>
            </a:r>
            <a:r>
              <a:rPr lang="en-US" altLang="ko-KR" dirty="0" smtClean="0"/>
              <a:t>: Credit Approval 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69" y="1628800"/>
            <a:ext cx="447484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archive.ics.uci.edu/ml/datasets/Credit+Approval</a:t>
            </a:r>
            <a:endParaRPr lang="en-US" altLang="ko-KR" dirty="0" smtClean="0"/>
          </a:p>
          <a:p>
            <a:r>
              <a:rPr lang="pt-BR" altLang="ko-KR" dirty="0" smtClean="0"/>
              <a:t>To protect the confidential information, the dataset is anonymized</a:t>
            </a:r>
          </a:p>
          <a:p>
            <a:pPr lvl="1"/>
            <a:r>
              <a:rPr lang="pt-BR" altLang="ko-KR" dirty="0" smtClean="0"/>
              <a:t>Feature names and values, as well</a:t>
            </a:r>
          </a:p>
          <a:p>
            <a:r>
              <a:rPr lang="pt-BR" altLang="ko-KR" dirty="0" smtClean="0"/>
              <a:t>A1</a:t>
            </a:r>
            <a:r>
              <a:rPr lang="pt-BR" altLang="ko-KR" dirty="0"/>
              <a:t>: b, a. </a:t>
            </a:r>
            <a:br>
              <a:rPr lang="pt-BR" altLang="ko-KR" dirty="0"/>
            </a:br>
            <a:r>
              <a:rPr lang="pt-BR" altLang="ko-KR" dirty="0"/>
              <a:t>A2: continuous. </a:t>
            </a:r>
            <a:br>
              <a:rPr lang="pt-BR" altLang="ko-KR" dirty="0"/>
            </a:br>
            <a:r>
              <a:rPr lang="pt-BR" altLang="ko-KR" dirty="0"/>
              <a:t>A3: continuous. </a:t>
            </a:r>
            <a:br>
              <a:rPr lang="pt-BR" altLang="ko-KR" dirty="0"/>
            </a:br>
            <a:r>
              <a:rPr lang="pt-BR" altLang="ko-KR" dirty="0"/>
              <a:t>A4: u, y, l, t. </a:t>
            </a:r>
            <a:br>
              <a:rPr lang="pt-BR" altLang="ko-KR" dirty="0"/>
            </a:br>
            <a:r>
              <a:rPr lang="pt-BR" altLang="ko-KR" dirty="0"/>
              <a:t>A5: g, p, gg. </a:t>
            </a:r>
            <a:br>
              <a:rPr lang="pt-BR" altLang="ko-KR" dirty="0"/>
            </a:br>
            <a:r>
              <a:rPr lang="pt-BR" altLang="ko-KR" dirty="0"/>
              <a:t>A6: c, d, cc, i, j, k, m, r, q, w, x, e, aa, ff. </a:t>
            </a:r>
            <a:br>
              <a:rPr lang="pt-BR" altLang="ko-KR" dirty="0"/>
            </a:br>
            <a:r>
              <a:rPr lang="pt-BR" altLang="ko-KR" dirty="0"/>
              <a:t>A7: v, h, bb, j, n, z, dd, ff, o. </a:t>
            </a:r>
            <a:br>
              <a:rPr lang="pt-BR" altLang="ko-KR" dirty="0"/>
            </a:br>
            <a:r>
              <a:rPr lang="pt-BR" altLang="ko-KR" dirty="0"/>
              <a:t>A8: continuous. </a:t>
            </a:r>
            <a:br>
              <a:rPr lang="pt-BR" altLang="ko-KR" dirty="0"/>
            </a:br>
            <a:r>
              <a:rPr lang="pt-BR" altLang="ko-KR" dirty="0"/>
              <a:t>A9: t, f. </a:t>
            </a:r>
            <a:br>
              <a:rPr lang="pt-BR" altLang="ko-KR" dirty="0"/>
            </a:br>
            <a:r>
              <a:rPr lang="pt-BR" altLang="ko-KR" dirty="0"/>
              <a:t>A10: t, f. </a:t>
            </a:r>
            <a:br>
              <a:rPr lang="pt-BR" altLang="ko-KR" dirty="0"/>
            </a:br>
            <a:r>
              <a:rPr lang="pt-BR" altLang="ko-KR" dirty="0"/>
              <a:t>A11: continuous. </a:t>
            </a:r>
            <a:br>
              <a:rPr lang="pt-BR" altLang="ko-KR" dirty="0"/>
            </a:br>
            <a:r>
              <a:rPr lang="pt-BR" altLang="ko-KR" dirty="0"/>
              <a:t>A12: t, f. </a:t>
            </a:r>
            <a:br>
              <a:rPr lang="pt-BR" altLang="ko-KR" dirty="0"/>
            </a:br>
            <a:r>
              <a:rPr lang="pt-BR" altLang="ko-KR" dirty="0"/>
              <a:t>A13: g, p, s. </a:t>
            </a:r>
            <a:br>
              <a:rPr lang="pt-BR" altLang="ko-KR" dirty="0"/>
            </a:br>
            <a:r>
              <a:rPr lang="pt-BR" altLang="ko-KR" dirty="0"/>
              <a:t>A14: continuous. </a:t>
            </a:r>
            <a:br>
              <a:rPr lang="pt-BR" altLang="ko-KR" dirty="0"/>
            </a:br>
            <a:r>
              <a:rPr lang="pt-BR" altLang="ko-KR" dirty="0"/>
              <a:t>A15: continuous. </a:t>
            </a:r>
            <a:br>
              <a:rPr lang="pt-BR" altLang="ko-KR" dirty="0"/>
            </a:br>
            <a:r>
              <a:rPr lang="pt-BR" altLang="ko-KR" b="1" dirty="0" smtClean="0"/>
              <a:t>C: </a:t>
            </a:r>
            <a:r>
              <a:rPr lang="pt-BR" altLang="ko-KR" b="1" dirty="0"/>
              <a:t>+,- (class attribute)</a:t>
            </a:r>
            <a:endParaRPr lang="en-US" altLang="ko-K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48064" y="188640"/>
            <a:ext cx="3744416" cy="4176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Some Counting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690 instances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307 positive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Considering A1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98 positive when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112 negative when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206 positive when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262 negative when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 positive when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9 negative when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Considering A9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284 positive when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77 negative when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23 positive when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306 negative when f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642282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386499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284+,77-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794866" y="530382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23+,306-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7023560" y="4983834"/>
            <a:ext cx="410810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>
            <a:off x="7434370" y="4983834"/>
            <a:ext cx="545625" cy="3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4541" y="500195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640" y="5010236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469577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(307+,383-)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411760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98+,112-</a:t>
            </a:r>
            <a:endParaRPr lang="ko-KR" alt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3743328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206+,</a:t>
            </a:r>
          </a:p>
          <a:p>
            <a:pPr algn="ctr"/>
            <a:r>
              <a:rPr lang="en-US" altLang="ko-KR" sz="1400" dirty="0" smtClean="0"/>
              <a:t>262-</a:t>
            </a:r>
            <a:endParaRPr lang="ko-KR" altLang="en-US" sz="1400" dirty="0"/>
          </a:p>
        </p:txBody>
      </p:sp>
      <p:cxnSp>
        <p:nvCxnSpPr>
          <p:cNvPr id="22" name="Straight Arrow Connector 21"/>
          <p:cNvCxnSpPr>
            <a:stCxn id="19" idx="2"/>
            <a:endCxn id="20" idx="7"/>
          </p:cNvCxnSpPr>
          <p:nvPr/>
        </p:nvCxnSpPr>
        <p:spPr>
          <a:xfrm flipH="1">
            <a:off x="3499291" y="498383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4261665" y="498383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9997" y="50019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72048" y="49608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064914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3+,9-</a:t>
            </a:r>
            <a:endParaRPr lang="ko-KR" altLang="en-US" sz="1400" dirty="0"/>
          </a:p>
        </p:txBody>
      </p:sp>
      <p:cxnSp>
        <p:nvCxnSpPr>
          <p:cNvPr id="38" name="Straight Arrow Connector 37"/>
          <p:cNvCxnSpPr>
            <a:stCxn id="19" idx="2"/>
            <a:endCxn id="28" idx="1"/>
          </p:cNvCxnSpPr>
          <p:nvPr/>
        </p:nvCxnSpPr>
        <p:spPr>
          <a:xfrm>
            <a:off x="4261665" y="498383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9295" y="50102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3" name="Cloud 42"/>
          <p:cNvSpPr/>
          <p:nvPr/>
        </p:nvSpPr>
        <p:spPr>
          <a:xfrm>
            <a:off x="2699792" y="5949280"/>
            <a:ext cx="6192688" cy="7435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Which is a better attribute to include in the feature set of the hypothesis?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with One Variable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17567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Let’s predict the class, C, with an attribute, A15</a:t>
            </a:r>
          </a:p>
          <a:p>
            <a:pPr lvl="1"/>
            <a:r>
              <a:rPr lang="en-US" altLang="ko-KR" dirty="0" smtClean="0"/>
              <a:t>Imagine that the Y axis shows P(Y|X)</a:t>
            </a:r>
          </a:p>
          <a:p>
            <a:pPr lvl="1"/>
            <a:r>
              <a:rPr lang="en-US" altLang="ko-KR" dirty="0" smtClean="0"/>
              <a:t>There is a decision boundary</a:t>
            </a:r>
          </a:p>
          <a:p>
            <a:pPr lvl="2"/>
            <a:r>
              <a:rPr lang="en-US" altLang="ko-KR" dirty="0" smtClean="0"/>
              <a:t>You can see it intuitively</a:t>
            </a:r>
          </a:p>
          <a:p>
            <a:r>
              <a:rPr lang="en-US" altLang="ko-KR" dirty="0" smtClean="0"/>
              <a:t>Then, How to find the boundary?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29" y="3176002"/>
            <a:ext cx="4365848" cy="327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18" y="3176002"/>
            <a:ext cx="4364116" cy="327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9183" y="62536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X=A15, Y=C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2389" y="625656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X=log(A15), Y=C</a:t>
            </a:r>
            <a:endParaRPr lang="ko-KR" alt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27853" y="3320018"/>
            <a:ext cx="0" cy="2808312"/>
          </a:xfrm>
          <a:prstGeom prst="line">
            <a:avLst/>
          </a:prstGeom>
          <a:ln w="762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8533" y="3293892"/>
            <a:ext cx="0" cy="2808312"/>
          </a:xfrm>
          <a:prstGeom prst="line">
            <a:avLst/>
          </a:prstGeom>
          <a:ln w="762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91" y="77425"/>
            <a:ext cx="8435280" cy="1138138"/>
          </a:xfrm>
        </p:spPr>
        <p:txBody>
          <a:bodyPr/>
          <a:lstStyle/>
          <a:p>
            <a:r>
              <a:rPr lang="en-US" altLang="ko-KR" sz="4000" dirty="0" smtClean="0"/>
              <a:t>Linear Function vs. Non-Linear Function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3528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Problem of fitting to the linear function</a:t>
            </a:r>
          </a:p>
          <a:p>
            <a:pPr lvl="1"/>
            <a:r>
              <a:rPr lang="en-US" altLang="ko-KR" dirty="0" smtClean="0"/>
              <a:t>Violate the probability axiom</a:t>
            </a:r>
          </a:p>
          <a:p>
            <a:pPr lvl="1"/>
            <a:r>
              <a:rPr lang="en-US" altLang="ko-KR" dirty="0" smtClean="0"/>
              <a:t>Slow response to the examples</a:t>
            </a:r>
          </a:p>
          <a:p>
            <a:r>
              <a:rPr lang="en-US" altLang="ko-KR" dirty="0" smtClean="0"/>
              <a:t>Better to fit to the logistic function</a:t>
            </a:r>
          </a:p>
          <a:p>
            <a:pPr lvl="1"/>
            <a:r>
              <a:rPr lang="en-US" altLang="ko-KR" dirty="0" smtClean="0"/>
              <a:t>Keep the probability axiom</a:t>
            </a:r>
          </a:p>
          <a:p>
            <a:pPr lvl="1"/>
            <a:r>
              <a:rPr lang="en-US" altLang="ko-KR" dirty="0" smtClean="0"/>
              <a:t>Quick response around the decision boundary</a:t>
            </a:r>
          </a:p>
          <a:p>
            <a:r>
              <a:rPr lang="en-US" altLang="ko-KR" dirty="0" smtClean="0"/>
              <a:t>Which function to use? </a:t>
            </a:r>
          </a:p>
          <a:p>
            <a:pPr lvl="1"/>
            <a:r>
              <a:rPr lang="en-US" altLang="ko-KR" dirty="0" smtClean="0"/>
              <a:t>Logistic function – a special case of sigmoid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84984"/>
            <a:ext cx="4316159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31" y="3287176"/>
            <a:ext cx="4316159" cy="324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308304" y="3368405"/>
            <a:ext cx="0" cy="2808312"/>
          </a:xfrm>
          <a:prstGeom prst="line">
            <a:avLst/>
          </a:prstGeom>
          <a:ln w="762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15616" y="3358573"/>
            <a:ext cx="0" cy="2808312"/>
          </a:xfrm>
          <a:prstGeom prst="line">
            <a:avLst/>
          </a:prstGeom>
          <a:ln w="762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9183" y="624872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X=A15, Y=P(Y|X)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2389" y="625159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X=log(A15), Y=</a:t>
            </a:r>
            <a:r>
              <a:rPr lang="en-US" altLang="ko-KR" b="1" dirty="0"/>
              <a:t>P(Y|X)</a:t>
            </a:r>
            <a:endParaRPr lang="ko-KR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096534" y="2881745"/>
            <a:ext cx="5481902" cy="403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Blue = (</a:t>
            </a:r>
            <a:r>
              <a:rPr lang="en-US" altLang="ko-KR" dirty="0" err="1" smtClean="0"/>
              <a:t>X,Y</a:t>
            </a:r>
            <a:r>
              <a:rPr lang="en-US" altLang="ko-KR" baseline="-25000" dirty="0" err="1" smtClean="0"/>
              <a:t>true</a:t>
            </a:r>
            <a:r>
              <a:rPr lang="en-US" altLang="ko-KR" dirty="0" smtClean="0"/>
              <a:t>), Red = (</a:t>
            </a:r>
            <a:r>
              <a:rPr lang="en-US" altLang="ko-KR" dirty="0" err="1" smtClean="0"/>
              <a:t>X,P</a:t>
            </a:r>
            <a:r>
              <a:rPr lang="en-US" altLang="ko-KR" baseline="-25000" dirty="0" err="1" smtClean="0"/>
              <a:t>lin</a:t>
            </a:r>
            <a:r>
              <a:rPr lang="en-US" altLang="ko-KR" dirty="0" smtClean="0"/>
              <a:t>(Y|X)), Green=(</a:t>
            </a:r>
            <a:r>
              <a:rPr lang="en-US" altLang="ko-KR" dirty="0" err="1" smtClean="0"/>
              <a:t>X,P</a:t>
            </a:r>
            <a:r>
              <a:rPr lang="en-US" altLang="ko-KR" baseline="-25000" dirty="0" err="1" smtClean="0"/>
              <a:t>log</a:t>
            </a:r>
            <a:r>
              <a:rPr lang="en-US" altLang="ko-KR" dirty="0" smtClean="0"/>
              <a:t>(Y|X))</a:t>
            </a:r>
            <a:endParaRPr lang="ko-KR" alt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747847" y="3368405"/>
            <a:ext cx="0" cy="2808312"/>
          </a:xfrm>
          <a:prstGeom prst="line">
            <a:avLst/>
          </a:prstGeom>
          <a:ln w="762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724128" y="4077072"/>
            <a:ext cx="1296144" cy="576064"/>
          </a:xfrm>
          <a:prstGeom prst="wedgeRectCallout">
            <a:avLst>
              <a:gd name="adj1" fmla="val 68797"/>
              <a:gd name="adj2" fmla="val 403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Logistic function</a:t>
            </a:r>
            <a:endParaRPr lang="ko-KR" altLang="en-US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5724128" y="3407259"/>
            <a:ext cx="1296144" cy="576064"/>
          </a:xfrm>
          <a:prstGeom prst="wedgeRectCallout">
            <a:avLst>
              <a:gd name="adj1" fmla="val 102914"/>
              <a:gd name="adj2" fmla="val 338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Linear function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3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Sigmoid function is</a:t>
                </a:r>
              </a:p>
              <a:p>
                <a:pPr lvl="1"/>
                <a:r>
                  <a:rPr lang="en-US" altLang="ko-KR" dirty="0" smtClean="0"/>
                  <a:t>Bounded</a:t>
                </a:r>
              </a:p>
              <a:p>
                <a:pPr lvl="1"/>
                <a:r>
                  <a:rPr lang="en-US" altLang="ko-KR" dirty="0" smtClean="0"/>
                  <a:t>Differentiable</a:t>
                </a:r>
              </a:p>
              <a:p>
                <a:pPr lvl="1"/>
                <a:r>
                  <a:rPr lang="en-US" altLang="ko-KR" dirty="0" smtClean="0"/>
                  <a:t>Real function</a:t>
                </a:r>
              </a:p>
              <a:p>
                <a:pPr lvl="1"/>
                <a:r>
                  <a:rPr lang="en-US" altLang="ko-KR" dirty="0" smtClean="0"/>
                  <a:t>Defined for all real inputs</a:t>
                </a:r>
              </a:p>
              <a:p>
                <a:pPr lvl="1"/>
                <a:r>
                  <a:rPr lang="en-US" altLang="ko-KR" dirty="0" smtClean="0"/>
                  <a:t>With positive derivative</a:t>
                </a:r>
              </a:p>
              <a:p>
                <a:r>
                  <a:rPr lang="en-US" altLang="ko-KR" dirty="0" smtClean="0"/>
                  <a:t>Logistic function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relation to the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population growth</a:t>
                </a:r>
              </a:p>
              <a:p>
                <a:pPr lvl="1"/>
                <a:r>
                  <a:rPr lang="en-US" altLang="ko-KR" dirty="0" smtClean="0"/>
                  <a:t>Why is this good?</a:t>
                </a:r>
              </a:p>
              <a:p>
                <a:pPr lvl="2"/>
                <a:r>
                  <a:rPr lang="en-US" altLang="ko-KR" dirty="0" smtClean="0"/>
                  <a:t>Sigmoid function</a:t>
                </a:r>
              </a:p>
              <a:p>
                <a:pPr lvl="2"/>
                <a:r>
                  <a:rPr lang="en-US" altLang="ko-KR" dirty="0" smtClean="0"/>
                  <a:t>Particularly, easy to calculate the derivative…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 b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File:Gjl-t(x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81" y="1412776"/>
            <a:ext cx="4523399" cy="226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724128" y="453216"/>
            <a:ext cx="1944216" cy="864096"/>
          </a:xfrm>
          <a:prstGeom prst="wedgeRectCallout">
            <a:avLst>
              <a:gd name="adj1" fmla="val 9005"/>
              <a:gd name="adj2" fmla="val 65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Many types of sigmoid functions</a:t>
            </a:r>
            <a:endParaRPr lang="ko-KR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1" y="3674476"/>
            <a:ext cx="2877439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87" y="3674476"/>
            <a:ext cx="2877439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2697" y="5647294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Logistic Function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47272" y="5647294"/>
            <a:ext cx="137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/>
              <a:t>Logit</a:t>
            </a:r>
            <a:r>
              <a:rPr lang="en-US" altLang="ko-KR" sz="1400" b="1" dirty="0" smtClean="0"/>
              <a:t> Function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37432" y="6017878"/>
                <a:ext cx="18329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432" y="6017878"/>
                <a:ext cx="1832938" cy="4743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Function Fitting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57192"/>
                <a:ext cx="8435280" cy="1368152"/>
              </a:xfrm>
            </p:spPr>
            <p:txBody>
              <a:bodyPr numCol="2">
                <a:normAutofit fontScale="85000" lnSpcReduction="20000"/>
              </a:bodyPr>
              <a:lstStyle/>
              <a:p>
                <a:r>
                  <a:rPr lang="en-US" altLang="ko-KR" dirty="0" smtClean="0"/>
                  <a:t>When we are fitting the linear regression to approximate P(Y|X)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Though, this is not going to keep the probability axiom</a:t>
                </a:r>
              </a:p>
              <a:p>
                <a:r>
                  <a:rPr lang="en-US" altLang="ko-KR" dirty="0" smtClean="0"/>
                  <a:t>Now we are fitting to the logistic function to approximate P(Y|X)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From linear to logistic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57192"/>
                <a:ext cx="8435280" cy="1368152"/>
              </a:xfrm>
              <a:blipFill rotWithShape="0">
                <a:blip r:embed="rId2"/>
                <a:stretch>
                  <a:fillRect t="-6696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2877439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754" y="3428760"/>
                <a:ext cx="84391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4" y="3428760"/>
                <a:ext cx="8439170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>
          <a:xfrm>
            <a:off x="3934272" y="4317565"/>
            <a:ext cx="2880320" cy="792088"/>
          </a:xfrm>
          <a:prstGeom prst="wedgeRectCallout">
            <a:avLst>
              <a:gd name="adj1" fmla="val -28002"/>
              <a:gd name="adj2" fmla="val -1075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Linear shift for a better function fitting</a:t>
            </a:r>
            <a:endParaRPr lang="ko-KR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943" y="1268760"/>
            <a:ext cx="2877439" cy="21600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755576" y="4317565"/>
            <a:ext cx="2880320" cy="792088"/>
          </a:xfrm>
          <a:prstGeom prst="wedgeRectCallout">
            <a:avLst>
              <a:gd name="adj1" fmla="val 16716"/>
              <a:gd name="adj2" fmla="val -1112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Logit</a:t>
            </a:r>
            <a:r>
              <a:rPr lang="en-US" altLang="ko-KR" dirty="0" err="1" smtClean="0">
                <a:sym typeface="Wingdings" panose="05000000000000000000" pitchFamily="2" charset="2"/>
              </a:rPr>
              <a:t>Logistic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Inverse of X and Y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X in </a:t>
            </a:r>
            <a:r>
              <a:rPr lang="en-US" altLang="ko-KR" dirty="0" err="1" smtClean="0">
                <a:sym typeface="Wingdings" panose="05000000000000000000" pitchFamily="2" charset="2"/>
              </a:rPr>
              <a:t>Logit</a:t>
            </a:r>
            <a:r>
              <a:rPr lang="en-US" altLang="ko-KR" dirty="0" smtClean="0">
                <a:sym typeface="Wingdings" panose="05000000000000000000" pitchFamily="2" charset="2"/>
              </a:rPr>
              <a:t> is the probability</a:t>
            </a:r>
            <a:endParaRPr lang="ko-KR" altLang="en-US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6012160" y="2157436"/>
            <a:ext cx="2880320" cy="1199556"/>
          </a:xfrm>
          <a:prstGeom prst="wedgeRectCallout">
            <a:avLst>
              <a:gd name="adj1" fmla="val -17420"/>
              <a:gd name="adj2" fmla="val 767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Very similar to the linear regression.</a:t>
            </a:r>
          </a:p>
          <a:p>
            <a:pPr algn="ctr"/>
            <a:r>
              <a:rPr lang="en-US" altLang="ko-KR" dirty="0" smtClean="0"/>
              <a:t>Turning to the multivariate case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19810" y="1747942"/>
                <a:ext cx="956352" cy="384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10" y="1747942"/>
                <a:ext cx="956352" cy="384914"/>
              </a:xfrm>
              <a:prstGeom prst="rect">
                <a:avLst/>
              </a:prstGeom>
              <a:blipFill rotWithShape="0">
                <a:blip r:embed="rId6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54623" y="1755733"/>
                <a:ext cx="2414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23" y="1755733"/>
                <a:ext cx="241476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938086" y="1345674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Linear Regression: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2699792" y="2157436"/>
            <a:ext cx="432048" cy="33546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59689" y="3265239"/>
            <a:ext cx="137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Logit Function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8982" y="326523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Logistic Fitting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92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7413</TotalTime>
  <Words>3099</Words>
  <Application>Microsoft Office PowerPoint</Application>
  <PresentationFormat>화면 슬라이드 쇼(4:3)</PresentationFormat>
  <Paragraphs>355</Paragraphs>
  <Slides>28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발표 템플릿</vt:lpstr>
      <vt:lpstr>Logistic Regression</vt:lpstr>
      <vt:lpstr>Weekly Objectives</vt:lpstr>
      <vt:lpstr>Logistic regression</vt:lpstr>
      <vt:lpstr>Optimal Classification and Bayes Risk</vt:lpstr>
      <vt:lpstr>Detour: Credit Approval Dataset</vt:lpstr>
      <vt:lpstr>Classification with One Variable</vt:lpstr>
      <vt:lpstr>Linear Function vs. Non-Linear Function</vt:lpstr>
      <vt:lpstr>Logistic function</vt:lpstr>
      <vt:lpstr>Logistic Function Fitting</vt:lpstr>
      <vt:lpstr>Logistic Regression</vt:lpstr>
      <vt:lpstr>Finding the Parameter, θ</vt:lpstr>
      <vt:lpstr>Finding the Parameter, θ, contd.</vt:lpstr>
      <vt:lpstr>Gradient method</vt:lpstr>
      <vt:lpstr>Taylor Expansion</vt:lpstr>
      <vt:lpstr>Gradient Descent/Ascent</vt:lpstr>
      <vt:lpstr>How Gradient Descent Works</vt:lpstr>
      <vt:lpstr>Finding θ with Gradient Ascent </vt:lpstr>
      <vt:lpstr>Logistic Regression Matlab Exercise</vt:lpstr>
      <vt:lpstr>Linear Regression Revisited</vt:lpstr>
      <vt:lpstr>Naïve bayes  vs. logistic regression</vt:lpstr>
      <vt:lpstr>Gaussian Naïve Bayes</vt:lpstr>
      <vt:lpstr>Derivation to Logistic Regression (1)</vt:lpstr>
      <vt:lpstr>Derivation to Logistic Regression (2)</vt:lpstr>
      <vt:lpstr>Naïve Bayes vs. Logistic Regression</vt:lpstr>
      <vt:lpstr>Generative-Discriminative Pair</vt:lpstr>
      <vt:lpstr>Acknowledgement</vt:lpstr>
      <vt:lpstr>Further Readings</vt:lpstr>
      <vt:lpstr>Detour: Credit Approval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Gyeong Jo Hwang</cp:lastModifiedBy>
  <cp:revision>530</cp:revision>
  <dcterms:created xsi:type="dcterms:W3CDTF">2012-08-30T19:51:26Z</dcterms:created>
  <dcterms:modified xsi:type="dcterms:W3CDTF">2017-02-17T02:55:19Z</dcterms:modified>
</cp:coreProperties>
</file>