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79" r:id="rId4"/>
    <p:sldId id="351" r:id="rId5"/>
    <p:sldId id="346" r:id="rId6"/>
    <p:sldId id="354" r:id="rId7"/>
    <p:sldId id="352" r:id="rId8"/>
    <p:sldId id="353" r:id="rId9"/>
    <p:sldId id="355" r:id="rId10"/>
    <p:sldId id="356" r:id="rId11"/>
    <p:sldId id="344" r:id="rId12"/>
    <p:sldId id="347" r:id="rId13"/>
    <p:sldId id="357" r:id="rId14"/>
    <p:sldId id="358" r:id="rId15"/>
    <p:sldId id="359" r:id="rId16"/>
    <p:sldId id="361" r:id="rId17"/>
    <p:sldId id="362" r:id="rId18"/>
    <p:sldId id="363" r:id="rId19"/>
    <p:sldId id="345" r:id="rId20"/>
    <p:sldId id="365" r:id="rId21"/>
    <p:sldId id="366" r:id="rId22"/>
    <p:sldId id="367" r:id="rId23"/>
    <p:sldId id="364" r:id="rId24"/>
    <p:sldId id="368" r:id="rId25"/>
    <p:sldId id="260" r:id="rId26"/>
    <p:sldId id="31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0" autoAdjust="0"/>
    <p:restoredTop sz="94660"/>
  </p:normalViewPr>
  <p:slideViewPr>
    <p:cSldViewPr>
      <p:cViewPr varScale="1">
        <p:scale>
          <a:sx n="65" d="100"/>
          <a:sy n="65" d="100"/>
        </p:scale>
        <p:origin x="-96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ABFBA-A0AF-4E40-B3B0-B615DE51BA89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70BFB-87AD-4B22-A06C-1EC0287FB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2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2058457-BA83-4B56-AD10-C4A32EB12822}" type="datetime1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A8E7-BAAF-4F39-9509-CC8794697851}" type="datetime1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70E37BA-E9EB-4CEC-8C27-67FFA0617565}" type="datetime1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5B6695A-DEB2-45E0-97F8-E7841B0A96B3}" type="datetime1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2904671-38DD-4400-B8AB-466031B57961}" type="datetime1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E696860-7DE1-47A4-B9EA-362B72A3A2E5}" type="datetime1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104DABF-073A-4497-B3EB-DC57327BECBE}" type="datetime1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D5FA0B-7A97-4C7A-866E-285BB0B0D42D}" type="datetime1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EDFBF22-CDC3-494B-BE25-F9A561B19E81}" type="datetime1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B480EC7-394D-4391-A7D4-32AD20A7B9D9}" type="datetime1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C6C2368-95ED-4DBA-AE3E-A051ED107845}" type="datetime1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1E3EE66-958C-4490-BAEE-66BB75AF7473}" type="datetime1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Naïve Bayes Classifier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Il-Chul Moon</a:t>
            </a:r>
            <a:br>
              <a:rPr lang="en-US" altLang="ko-KR" dirty="0" smtClean="0"/>
            </a:br>
            <a:r>
              <a:rPr lang="en-US" altLang="ko-KR" dirty="0" smtClean="0"/>
              <a:t>Dept. of Industrial and Systems Engineering</a:t>
            </a:r>
            <a:br>
              <a:rPr lang="en-US" altLang="ko-KR" dirty="0" smtClean="0"/>
            </a:br>
            <a:r>
              <a:rPr lang="en-US" altLang="ko-KR" dirty="0" smtClean="0"/>
              <a:t>KAIST</a:t>
            </a:r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icmoon@kaist.ac.kr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9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 the Optimal Classifier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Optimal classifier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Need to know</a:t>
                </a:r>
              </a:p>
              <a:p>
                <a:pPr lvl="1"/>
                <a:r>
                  <a:rPr lang="en-US" altLang="ko-KR" dirty="0" smtClean="0"/>
                  <a:t>Prior = Class Prior 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Likelihood = Class Conditional Density 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How to know the values?</a:t>
                </a:r>
              </a:p>
              <a:p>
                <a:pPr lvl="1"/>
                <a:r>
                  <a:rPr lang="en-US" altLang="ko-KR" dirty="0" smtClean="0"/>
                  <a:t>Through observations from the dataset, D</a:t>
                </a:r>
              </a:p>
              <a:p>
                <a:pPr lvl="1"/>
                <a:r>
                  <a:rPr lang="en-US" altLang="ko-KR" dirty="0" smtClean="0"/>
                  <a:t>Then, does D has all X and Y?</a:t>
                </a:r>
              </a:p>
              <a:p>
                <a:pPr lvl="2"/>
                <a:r>
                  <a:rPr lang="en-US" altLang="ko-KR" dirty="0" smtClean="0"/>
                  <a:t>Particularly, X in all combinations?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4785438" y="1914246"/>
            <a:ext cx="288032" cy="187738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6300192" y="2348880"/>
            <a:ext cx="288032" cy="100811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00051" y="2999710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Class Conditional Density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40152" y="299971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Class Prior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227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</a:t>
            </a:r>
            <a:r>
              <a:rPr lang="en-US" altLang="ko-KR" dirty="0" err="1" smtClean="0"/>
              <a:t>bayes</a:t>
            </a:r>
            <a:r>
              <a:rPr lang="en-US" altLang="ko-KR" dirty="0" smtClean="0"/>
              <a:t> classifier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4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Dataset for Optimal Classifier Learning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56992"/>
                <a:ext cx="8435280" cy="316835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sz="1800" dirty="0" smtClean="0"/>
                  <a:t>P(</a:t>
                </a:r>
                <a:r>
                  <a:rPr lang="en-US" altLang="ko-KR" sz="1800" i="1" dirty="0" smtClean="0"/>
                  <a:t>X</a:t>
                </a:r>
                <a:r>
                  <a:rPr lang="en-US" altLang="ko-KR" sz="1800" dirty="0" smtClean="0"/>
                  <a:t>=</a:t>
                </a:r>
                <a:r>
                  <a:rPr lang="en-US" altLang="ko-KR" sz="1800" i="1" dirty="0" err="1" smtClean="0"/>
                  <a:t>x</a:t>
                </a:r>
                <a:r>
                  <a:rPr lang="en-US" altLang="ko-KR" sz="1800" dirty="0" err="1" smtClean="0"/>
                  <a:t>|</a:t>
                </a:r>
                <a:r>
                  <a:rPr lang="en-US" altLang="ko-KR" sz="1800" i="1" dirty="0" err="1" smtClean="0"/>
                  <a:t>Y</a:t>
                </a:r>
                <a:r>
                  <a:rPr lang="en-US" altLang="ko-KR" sz="1800" dirty="0" smtClean="0"/>
                  <a:t>=</a:t>
                </a:r>
                <a:r>
                  <a:rPr lang="en-US" altLang="ko-KR" sz="1800" i="1" dirty="0" smtClean="0"/>
                  <a:t>y</a:t>
                </a:r>
                <a:r>
                  <a:rPr lang="en-US" altLang="ko-KR" sz="1800" dirty="0" smtClean="0"/>
                  <a:t>)</a:t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>=P(</a:t>
                </a:r>
                <a:r>
                  <a:rPr lang="en-US" altLang="ko-KR" sz="1800" i="1" dirty="0" smtClean="0"/>
                  <a:t>x</a:t>
                </a:r>
                <a:r>
                  <a:rPr lang="en-US" altLang="ko-KR" sz="1800" i="1" baseline="-25000" dirty="0" smtClean="0"/>
                  <a:t>1</a:t>
                </a:r>
                <a:r>
                  <a:rPr lang="en-US" altLang="ko-KR" sz="1800" dirty="0" smtClean="0"/>
                  <a:t>=sunny, </a:t>
                </a:r>
                <a:r>
                  <a:rPr lang="en-US" altLang="ko-KR" sz="1800" i="1" dirty="0" smtClean="0"/>
                  <a:t>x</a:t>
                </a:r>
                <a:r>
                  <a:rPr lang="en-US" altLang="ko-KR" sz="1800" i="1" baseline="-25000" dirty="0" smtClean="0"/>
                  <a:t>2</a:t>
                </a:r>
                <a:r>
                  <a:rPr lang="en-US" altLang="ko-KR" sz="1800" dirty="0" smtClean="0"/>
                  <a:t>=warm, </a:t>
                </a:r>
                <a:r>
                  <a:rPr lang="en-US" altLang="ko-KR" sz="1800" i="1" dirty="0" smtClean="0"/>
                  <a:t>x</a:t>
                </a:r>
                <a:r>
                  <a:rPr lang="en-US" altLang="ko-KR" sz="1800" i="1" baseline="-25000" dirty="0" smtClean="0"/>
                  <a:t>3</a:t>
                </a:r>
                <a:r>
                  <a:rPr lang="en-US" altLang="ko-KR" sz="1800" dirty="0" smtClean="0"/>
                  <a:t>=normal, </a:t>
                </a:r>
                <a:r>
                  <a:rPr lang="en-US" altLang="ko-KR" sz="1800" i="1" dirty="0" smtClean="0"/>
                  <a:t>x</a:t>
                </a:r>
                <a:r>
                  <a:rPr lang="en-US" altLang="ko-KR" sz="1800" i="1" baseline="-25000" dirty="0" smtClean="0"/>
                  <a:t>4</a:t>
                </a:r>
                <a:r>
                  <a:rPr lang="en-US" altLang="ko-KR" sz="1800" dirty="0" smtClean="0"/>
                  <a:t>=strong, </a:t>
                </a:r>
                <a:r>
                  <a:rPr lang="en-US" altLang="ko-KR" sz="1800" i="1" dirty="0" smtClean="0"/>
                  <a:t>x</a:t>
                </a:r>
                <a:r>
                  <a:rPr lang="en-US" altLang="ko-KR" sz="1800" i="1" baseline="-25000" dirty="0" smtClean="0"/>
                  <a:t>5</a:t>
                </a:r>
                <a:r>
                  <a:rPr lang="en-US" altLang="ko-KR" sz="1800" dirty="0" smtClean="0"/>
                  <a:t>=warm, </a:t>
                </a:r>
                <a:r>
                  <a:rPr lang="en-US" altLang="ko-KR" sz="1800" i="1" dirty="0" smtClean="0"/>
                  <a:t>x</a:t>
                </a:r>
                <a:r>
                  <a:rPr lang="en-US" altLang="ko-KR" sz="1800" i="1" baseline="-25000" dirty="0" smtClean="0"/>
                  <a:t>6</a:t>
                </a:r>
                <a:r>
                  <a:rPr lang="en-US" altLang="ko-KR" sz="1800" dirty="0" smtClean="0"/>
                  <a:t>=</a:t>
                </a:r>
                <a:r>
                  <a:rPr lang="en-US" altLang="ko-KR" sz="1800" dirty="0" err="1" smtClean="0"/>
                  <a:t>same|</a:t>
                </a:r>
                <a:r>
                  <a:rPr lang="en-US" altLang="ko-KR" sz="1800" i="1" dirty="0" err="1" smtClean="0"/>
                  <a:t>y</a:t>
                </a:r>
                <a:r>
                  <a:rPr lang="en-US" altLang="ko-KR" sz="1800" dirty="0" smtClean="0"/>
                  <a:t>=Yes)</a:t>
                </a:r>
              </a:p>
              <a:p>
                <a:pPr lvl="1"/>
                <a:r>
                  <a:rPr lang="en-US" altLang="ko-KR" sz="1800" dirty="0" smtClean="0"/>
                  <a:t>P(Y=y)=(</a:t>
                </a:r>
                <a:r>
                  <a:rPr lang="en-US" altLang="ko-KR" sz="1800" i="1" dirty="0" smtClean="0"/>
                  <a:t>y</a:t>
                </a:r>
                <a:r>
                  <a:rPr lang="en-US" altLang="ko-KR" sz="1800" dirty="0" smtClean="0"/>
                  <a:t>=Yes)</a:t>
                </a:r>
              </a:p>
              <a:p>
                <a:r>
                  <a:rPr lang="en-US" altLang="ko-KR" dirty="0" smtClean="0"/>
                  <a:t>How many parameters are needed? How many observations are needed?</a:t>
                </a:r>
              </a:p>
              <a:p>
                <a:pPr lvl="1"/>
                <a:r>
                  <a:rPr lang="en-US" altLang="ko-KR" dirty="0" smtClean="0"/>
                  <a:t>P(</a:t>
                </a:r>
                <a:r>
                  <a:rPr lang="en-US" altLang="ko-KR" i="1" dirty="0" smtClean="0"/>
                  <a:t>X</a:t>
                </a:r>
                <a:r>
                  <a:rPr lang="en-US" altLang="ko-KR" dirty="0" smtClean="0"/>
                  <a:t>=</a:t>
                </a:r>
                <a:r>
                  <a:rPr lang="en-US" altLang="ko-KR" i="1" dirty="0" err="1" smtClean="0"/>
                  <a:t>x</a:t>
                </a:r>
                <a:r>
                  <a:rPr lang="en-US" altLang="ko-KR" dirty="0" err="1" smtClean="0"/>
                  <a:t>|</a:t>
                </a:r>
                <a:r>
                  <a:rPr lang="en-US" altLang="ko-KR" i="1" dirty="0" err="1" smtClean="0"/>
                  <a:t>Y</a:t>
                </a:r>
                <a:r>
                  <a:rPr lang="en-US" altLang="ko-KR" dirty="0" smtClean="0"/>
                  <a:t>=</a:t>
                </a:r>
                <a:r>
                  <a:rPr lang="en-US" altLang="ko-KR" i="1" dirty="0" smtClean="0"/>
                  <a:t>y</a:t>
                </a:r>
                <a:r>
                  <a:rPr lang="en-US" altLang="ko-KR" dirty="0" smtClean="0"/>
                  <a:t>) for all </a:t>
                </a:r>
                <a:r>
                  <a:rPr lang="en-US" altLang="ko-KR" i="1" dirty="0" err="1" smtClean="0"/>
                  <a:t>x,y</a:t>
                </a:r>
                <a:endParaRPr lang="en-US" altLang="ko-KR" i="1" dirty="0" smtClean="0"/>
              </a:p>
              <a:p>
                <a:pPr lvl="1"/>
                <a:r>
                  <a:rPr lang="en-US" altLang="ko-KR" dirty="0" smtClean="0"/>
                  <a:t>P(</a:t>
                </a:r>
                <a:r>
                  <a:rPr lang="en-US" altLang="ko-KR" i="1" dirty="0" smtClean="0"/>
                  <a:t>Y</a:t>
                </a:r>
                <a:r>
                  <a:rPr lang="en-US" altLang="ko-KR" dirty="0" smtClean="0"/>
                  <a:t>=</a:t>
                </a:r>
                <a:r>
                  <a:rPr lang="en-US" altLang="ko-KR" i="1" dirty="0" smtClean="0"/>
                  <a:t>y</a:t>
                </a:r>
                <a:r>
                  <a:rPr lang="en-US" altLang="ko-KR" dirty="0" smtClean="0"/>
                  <a:t>) for all </a:t>
                </a:r>
                <a:r>
                  <a:rPr lang="en-US" altLang="ko-KR" i="1" dirty="0" smtClean="0"/>
                  <a:t>y</a:t>
                </a:r>
              </a:p>
              <a:p>
                <a:r>
                  <a:rPr lang="en-US" altLang="ko-KR" dirty="0" smtClean="0"/>
                  <a:t>Remember that we are not living in the perfect world!</a:t>
                </a:r>
              </a:p>
              <a:p>
                <a:pPr lvl="1"/>
                <a:r>
                  <a:rPr lang="en-US" altLang="ko-KR" dirty="0" smtClean="0"/>
                  <a:t>Noise exists, so need to model it as a random variable with a distribution</a:t>
                </a:r>
              </a:p>
              <a:p>
                <a:pPr lvl="1"/>
                <a:r>
                  <a:rPr lang="en-US" altLang="ko-KR" dirty="0" smtClean="0"/>
                  <a:t>Replications are needed!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56992"/>
                <a:ext cx="8435280" cy="3168352"/>
              </a:xfrm>
              <a:blipFill rotWithShape="0">
                <a:blip r:embed="rId2"/>
                <a:stretch>
                  <a:fillRect t="-578" b="-3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407523"/>
              </p:ext>
            </p:extLst>
          </p:nvPr>
        </p:nvGraphicFramePr>
        <p:xfrm>
          <a:off x="755576" y="1628800"/>
          <a:ext cx="748464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/>
                <a:gridCol w="1131554"/>
                <a:gridCol w="1131554"/>
                <a:gridCol w="1131554"/>
                <a:gridCol w="1131554"/>
                <a:gridCol w="1131554"/>
                <a:gridCol w="1131554"/>
              </a:tblGrid>
              <a:tr h="18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Sky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Temp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Humid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Wind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Forecst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EnjoySpt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Sunny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Normal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Strong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Sunny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Warm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High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Strong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Rainy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Cold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High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Strong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Sunny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High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Strong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4211960" y="4869160"/>
            <a:ext cx="1080120" cy="360040"/>
          </a:xfrm>
          <a:prstGeom prst="wedgeRectCallout">
            <a:avLst>
              <a:gd name="adj1" fmla="val -114793"/>
              <a:gd name="adj2" fmla="val -4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(2</a:t>
            </a:r>
            <a:r>
              <a:rPr lang="en-US" altLang="ko-KR" baseline="30000" dirty="0" smtClean="0"/>
              <a:t>d</a:t>
            </a:r>
            <a:r>
              <a:rPr lang="en-US" altLang="ko-KR" dirty="0" smtClean="0"/>
              <a:t>-1)k</a:t>
            </a:r>
            <a:endParaRPr lang="ko-KR" altLang="en-US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3579518" y="5246503"/>
            <a:ext cx="1080120" cy="360040"/>
          </a:xfrm>
          <a:prstGeom prst="wedgeRectCallout">
            <a:avLst>
              <a:gd name="adj1" fmla="val -114793"/>
              <a:gd name="adj2" fmla="val -4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k-1</a:t>
            </a:r>
            <a:endParaRPr lang="ko-KR" altLang="en-US" dirty="0" smtClean="0"/>
          </a:p>
        </p:txBody>
      </p:sp>
      <p:sp>
        <p:nvSpPr>
          <p:cNvPr id="8" name="Rectangular Callout 7"/>
          <p:cNvSpPr/>
          <p:nvPr/>
        </p:nvSpPr>
        <p:spPr>
          <a:xfrm>
            <a:off x="5940152" y="4868198"/>
            <a:ext cx="2664296" cy="577026"/>
          </a:xfrm>
          <a:prstGeom prst="wedgeRectCallout">
            <a:avLst>
              <a:gd name="adj1" fmla="val -75192"/>
              <a:gd name="adj2" fmla="val -857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Often, what happens is</a:t>
            </a:r>
          </a:p>
          <a:p>
            <a:pPr algn="ctr"/>
            <a:r>
              <a:rPr lang="en-US" altLang="ko-KR" dirty="0" smtClean="0"/>
              <a:t>N &gt;&gt; (2</a:t>
            </a:r>
            <a:r>
              <a:rPr lang="en-US" altLang="ko-KR" baseline="30000" dirty="0" smtClean="0"/>
              <a:t>d</a:t>
            </a:r>
            <a:r>
              <a:rPr lang="en-US" altLang="ko-KR" dirty="0" smtClean="0"/>
              <a:t>-1)k &gt;&gt; |D|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051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need an additional assumption?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To learn the above model, we need a very large dataset that is impossible to get</a:t>
                </a:r>
              </a:p>
              <a:p>
                <a:r>
                  <a:rPr lang="en-US" altLang="ko-KR" dirty="0" smtClean="0"/>
                  <a:t>The model has relaxed unrealistic assumptions, but now the model has become impossible to learn.</a:t>
                </a:r>
              </a:p>
              <a:p>
                <a:pPr lvl="1"/>
                <a:r>
                  <a:rPr lang="en-US" altLang="ko-KR" dirty="0" smtClean="0"/>
                  <a:t>Time to add a different assumption</a:t>
                </a:r>
              </a:p>
              <a:p>
                <a:pPr lvl="1"/>
                <a:r>
                  <a:rPr lang="en-US" altLang="ko-KR" dirty="0" smtClean="0"/>
                  <a:t>An assumption that is not so significant like the ones being relaxed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What are the major sources of the dataset demand?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P(</a:t>
                </a:r>
                <a:r>
                  <a:rPr lang="en-US" altLang="ko-KR" i="1" dirty="0"/>
                  <a:t>X</a:t>
                </a:r>
                <a:r>
                  <a:rPr lang="en-US" altLang="ko-KR" dirty="0"/>
                  <a:t>=</a:t>
                </a:r>
                <a:r>
                  <a:rPr lang="en-US" altLang="ko-KR" i="1" dirty="0" err="1"/>
                  <a:t>x</a:t>
                </a:r>
                <a:r>
                  <a:rPr lang="en-US" altLang="ko-KR" dirty="0" err="1"/>
                  <a:t>|</a:t>
                </a:r>
                <a:r>
                  <a:rPr lang="en-US" altLang="ko-KR" i="1" dirty="0" err="1"/>
                  <a:t>Y</a:t>
                </a:r>
                <a:r>
                  <a:rPr lang="en-US" altLang="ko-KR" dirty="0"/>
                  <a:t>=</a:t>
                </a:r>
                <a:r>
                  <a:rPr lang="en-US" altLang="ko-KR" i="1" dirty="0"/>
                  <a:t>y</a:t>
                </a:r>
                <a:r>
                  <a:rPr lang="en-US" altLang="ko-KR" dirty="0"/>
                  <a:t>) for all </a:t>
                </a:r>
                <a:r>
                  <a:rPr lang="en-US" altLang="ko-KR" i="1" dirty="0" err="1" smtClean="0"/>
                  <a:t>x,y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i="1" dirty="0"/>
                  <a:t>(2</a:t>
                </a:r>
                <a:r>
                  <a:rPr lang="en-US" altLang="ko-KR" i="1" baseline="30000" dirty="0"/>
                  <a:t>d</a:t>
                </a:r>
                <a:r>
                  <a:rPr lang="en-US" altLang="ko-KR" i="1" dirty="0"/>
                  <a:t>-1)k</a:t>
                </a:r>
                <a:endParaRPr lang="ko-KR" altLang="en-US" i="1" dirty="0"/>
              </a:p>
              <a:p>
                <a:pPr lvl="2"/>
                <a:r>
                  <a:rPr lang="en-US" altLang="ko-KR" i="1" dirty="0" smtClean="0"/>
                  <a:t>x</a:t>
                </a:r>
                <a:r>
                  <a:rPr lang="en-US" altLang="ko-KR" dirty="0" smtClean="0"/>
                  <a:t> is a vector value, and the length of the vector is </a:t>
                </a:r>
                <a:r>
                  <a:rPr lang="en-US" altLang="ko-KR" i="1" dirty="0" smtClean="0"/>
                  <a:t>d</a:t>
                </a:r>
              </a:p>
              <a:p>
                <a:pPr lvl="2"/>
                <a:r>
                  <a:rPr lang="en-US" altLang="ko-KR" i="1" dirty="0" smtClean="0"/>
                  <a:t>d </a:t>
                </a:r>
                <a:r>
                  <a:rPr lang="en-US" altLang="ko-KR" dirty="0" smtClean="0"/>
                  <a:t>is the source of the demand</a:t>
                </a:r>
              </a:p>
              <a:p>
                <a:pPr lvl="2"/>
                <a:r>
                  <a:rPr lang="en-US" altLang="ko-KR" dirty="0" smtClean="0"/>
                  <a:t>Then, reduce </a:t>
                </a:r>
                <a:r>
                  <a:rPr lang="en-US" altLang="ko-KR" i="1" dirty="0" smtClean="0"/>
                  <a:t>d</a:t>
                </a:r>
                <a:r>
                  <a:rPr lang="en-US" altLang="ko-KR" dirty="0" smtClean="0"/>
                  <a:t>?</a:t>
                </a:r>
              </a:p>
              <a:p>
                <a:pPr lvl="2"/>
                <a:r>
                  <a:rPr lang="en-US" altLang="ko-KR" dirty="0" smtClean="0"/>
                  <a:t>Or, ????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4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3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Conditional Independence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A passing-by statistician tells us</a:t>
                </a:r>
              </a:p>
              <a:p>
                <a:pPr lvl="1"/>
                <a:r>
                  <a:rPr lang="en-US" altLang="ko-KR" dirty="0" smtClean="0"/>
                  <a:t>Hey, what if?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Your response: Is it possible?</a:t>
                </a:r>
              </a:p>
              <a:p>
                <a:pPr lvl="2"/>
                <a:r>
                  <a:rPr lang="en-US" altLang="ko-KR" dirty="0" smtClean="0"/>
                  <a:t>Statistician: Yes! If </a:t>
                </a:r>
                <a:r>
                  <a:rPr lang="en-US" altLang="ko-KR" i="1" dirty="0" smtClean="0"/>
                  <a:t>x</a:t>
                </a:r>
                <a:r>
                  <a:rPr lang="en-US" altLang="ko-KR" i="1" baseline="-25000" dirty="0" smtClean="0"/>
                  <a:t>1</a:t>
                </a:r>
                <a:r>
                  <a:rPr lang="en-US" altLang="ko-KR" dirty="0" smtClean="0"/>
                  <a:t>,…,</a:t>
                </a:r>
                <a:r>
                  <a:rPr lang="en-US" altLang="ko-KR" i="1" dirty="0" smtClean="0"/>
                  <a:t>x</a:t>
                </a:r>
                <a:r>
                  <a:rPr lang="en-US" altLang="ko-KR" i="1" baseline="-25000" dirty="0" smtClean="0"/>
                  <a:t>i</a:t>
                </a:r>
                <a:r>
                  <a:rPr lang="en-US" altLang="ko-KR" dirty="0" smtClean="0"/>
                  <a:t> are conditionally independence given </a:t>
                </a:r>
                <a:r>
                  <a:rPr lang="en-US" altLang="ko-KR" i="1" dirty="0" smtClean="0"/>
                  <a:t>y</a:t>
                </a:r>
              </a:p>
              <a:p>
                <a:endParaRPr lang="en-US" altLang="ko-KR" i="1" dirty="0" smtClean="0"/>
              </a:p>
              <a:p>
                <a:r>
                  <a:rPr lang="en-US" altLang="ko-KR" dirty="0" smtClean="0"/>
                  <a:t>Conditional Independence</a:t>
                </a:r>
              </a:p>
              <a:p>
                <a:pPr lvl="1"/>
                <a:r>
                  <a:rPr lang="en-US" altLang="ko-KR" i="1" dirty="0" smtClean="0"/>
                  <a:t>x</a:t>
                </a:r>
                <a:r>
                  <a:rPr lang="en-US" altLang="ko-KR" i="1" baseline="-25000" dirty="0" smtClean="0"/>
                  <a:t>1</a:t>
                </a:r>
                <a:r>
                  <a:rPr lang="en-US" altLang="ko-KR" dirty="0" smtClean="0"/>
                  <a:t> is conditionally independent of </a:t>
                </a:r>
                <a:r>
                  <a:rPr lang="en-US" altLang="ko-KR" i="1" dirty="0" smtClean="0"/>
                  <a:t>x</a:t>
                </a:r>
                <a:r>
                  <a:rPr lang="en-US" altLang="ko-KR" i="1" baseline="-25000" dirty="0" smtClean="0"/>
                  <a:t>2</a:t>
                </a:r>
                <a:r>
                  <a:rPr lang="en-US" altLang="ko-KR" dirty="0" smtClean="0"/>
                  <a:t> given </a:t>
                </a:r>
                <a:r>
                  <a:rPr lang="en-US" altLang="ko-KR" i="1" dirty="0" smtClean="0"/>
                  <a:t>y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Consequently, the above asserts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Example,</a:t>
                </a:r>
              </a:p>
              <a:p>
                <a:pPr lvl="2"/>
                <a:r>
                  <a:rPr lang="en-US" altLang="ko-KR" dirty="0" smtClean="0"/>
                  <a:t>P(</a:t>
                </a:r>
                <a:r>
                  <a:rPr lang="en-US" altLang="ko-KR" dirty="0" err="1" smtClean="0"/>
                  <a:t>Thunder|Rain</a:t>
                </a:r>
                <a:r>
                  <a:rPr lang="en-US" altLang="ko-KR" dirty="0" smtClean="0"/>
                  <a:t>, Lightning)=P(</a:t>
                </a:r>
                <a:r>
                  <a:rPr lang="en-US" altLang="ko-KR" dirty="0" err="1" smtClean="0"/>
                  <a:t>Thunder|Lightening</a:t>
                </a:r>
                <a:r>
                  <a:rPr lang="en-US" altLang="ko-KR" dirty="0" smtClean="0"/>
                  <a:t>)</a:t>
                </a:r>
              </a:p>
              <a:p>
                <a:pPr lvl="2"/>
                <a:r>
                  <a:rPr lang="en-US" altLang="ko-KR" dirty="0" smtClean="0"/>
                  <a:t>If there is a </a:t>
                </a:r>
                <a:r>
                  <a:rPr lang="en-US" altLang="ko-KR" b="1" i="1" dirty="0" smtClean="0"/>
                  <a:t>lightening</a:t>
                </a:r>
                <a:r>
                  <a:rPr lang="en-US" altLang="ko-KR" dirty="0" smtClean="0"/>
                  <a:t>, there will be a </a:t>
                </a:r>
                <a:r>
                  <a:rPr lang="en-US" altLang="ko-KR" b="1" i="1" dirty="0" smtClean="0"/>
                  <a:t>thunder</a:t>
                </a:r>
                <a:r>
                  <a:rPr lang="en-US" altLang="ko-KR" dirty="0" smtClean="0"/>
                  <a:t> with a prob. </a:t>
                </a:r>
                <a:r>
                  <a:rPr lang="en-US" altLang="ko-KR" b="1" i="1" dirty="0" smtClean="0"/>
                  <a:t>p</a:t>
                </a:r>
                <a:r>
                  <a:rPr lang="en-US" altLang="ko-KR" dirty="0" smtClean="0"/>
                  <a:t> regardless of </a:t>
                </a:r>
                <a:r>
                  <a:rPr lang="en-US" altLang="ko-KR" b="1" i="1" dirty="0" smtClean="0"/>
                  <a:t>raining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8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Conditional vs. Marginal Independence</a:t>
            </a:r>
            <a:endParaRPr lang="ko-KR" alt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7" y="1378497"/>
            <a:ext cx="1042392" cy="10423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98776"/>
            <a:ext cx="8435280" cy="2626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Marginal independence</a:t>
            </a:r>
          </a:p>
          <a:p>
            <a:pPr lvl="1"/>
            <a:r>
              <a:rPr lang="en-US" altLang="ko-KR" dirty="0" smtClean="0"/>
              <a:t>P(</a:t>
            </a:r>
            <a:r>
              <a:rPr lang="en-US" altLang="ko-KR" dirty="0" err="1" smtClean="0"/>
              <a:t>OfficerA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Go|OfficerB</a:t>
            </a:r>
            <a:r>
              <a:rPr lang="en-US" altLang="ko-KR" dirty="0" smtClean="0"/>
              <a:t>=Go) &gt; P(</a:t>
            </a:r>
            <a:r>
              <a:rPr lang="en-US" altLang="ko-KR" dirty="0" err="1" smtClean="0"/>
              <a:t>OfficerA</a:t>
            </a:r>
            <a:r>
              <a:rPr lang="en-US" altLang="ko-KR" dirty="0" smtClean="0"/>
              <a:t>=Go)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</a:rPr>
              <a:t>This is not marginally independent!</a:t>
            </a:r>
          </a:p>
          <a:p>
            <a:pPr lvl="2"/>
            <a:r>
              <a:rPr lang="en-US" altLang="ko-KR" dirty="0" smtClean="0"/>
              <a:t>X and Y are independent if and only if P(X)=P(X|Y)</a:t>
            </a:r>
          </a:p>
          <a:p>
            <a:pPr lvl="2"/>
            <a:r>
              <a:rPr lang="en-US" altLang="ko-KR" dirty="0" smtClean="0"/>
              <a:t>Consequently, P(X,Y)=P(X)P(Y)</a:t>
            </a:r>
          </a:p>
          <a:p>
            <a:r>
              <a:rPr lang="en-US" altLang="ko-KR" dirty="0" smtClean="0"/>
              <a:t>Conditional independence</a:t>
            </a:r>
          </a:p>
          <a:p>
            <a:pPr lvl="1"/>
            <a:r>
              <a:rPr lang="en-US" altLang="ko-KR" dirty="0" smtClean="0"/>
              <a:t>P(</a:t>
            </a:r>
            <a:r>
              <a:rPr lang="en-US" altLang="ko-KR" dirty="0" err="1" smtClean="0"/>
              <a:t>OfficerA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Go|OfficerB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Go,Commander</a:t>
            </a:r>
            <a:r>
              <a:rPr lang="en-US" altLang="ko-KR" dirty="0" smtClean="0"/>
              <a:t>=Go)</a:t>
            </a:r>
            <a:br>
              <a:rPr lang="en-US" altLang="ko-KR" dirty="0" smtClean="0"/>
            </a:br>
            <a:r>
              <a:rPr lang="en-US" altLang="ko-KR" dirty="0" smtClean="0"/>
              <a:t>=P(</a:t>
            </a:r>
            <a:r>
              <a:rPr lang="en-US" altLang="ko-KR" dirty="0" err="1" smtClean="0"/>
              <a:t>OfficerA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Go|Commander</a:t>
            </a:r>
            <a:r>
              <a:rPr lang="en-US" altLang="ko-KR" dirty="0" smtClean="0"/>
              <a:t>=Go)</a:t>
            </a:r>
          </a:p>
          <a:p>
            <a:pPr lvl="1"/>
            <a:r>
              <a:rPr lang="en-US" altLang="ko-KR" b="1" dirty="0" smtClean="0">
                <a:solidFill>
                  <a:srgbClr val="002060"/>
                </a:solidFill>
              </a:rPr>
              <a:t>This is conditionally independent!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655776"/>
            <a:ext cx="1042392" cy="1042392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655776"/>
            <a:ext cx="1042392" cy="104239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1"/>
            <a:endCxn id="7" idx="0"/>
          </p:cNvCxnSpPr>
          <p:nvPr/>
        </p:nvCxnSpPr>
        <p:spPr>
          <a:xfrm flipH="1">
            <a:off x="3004964" y="1899693"/>
            <a:ext cx="990973" cy="756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8" idx="0"/>
          </p:cNvCxnSpPr>
          <p:nvPr/>
        </p:nvCxnSpPr>
        <p:spPr>
          <a:xfrm>
            <a:off x="5038329" y="1899693"/>
            <a:ext cx="918963" cy="756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5436096" y="1378497"/>
            <a:ext cx="1368152" cy="521196"/>
          </a:xfrm>
          <a:prstGeom prst="wedgeRectCallout">
            <a:avLst>
              <a:gd name="adj1" fmla="val -92238"/>
              <a:gd name="adj2" fmla="val 1301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Go!</a:t>
            </a:r>
            <a:endParaRPr lang="ko-KR" altLang="en-US" dirty="0" smtClean="0"/>
          </a:p>
        </p:txBody>
      </p:sp>
      <p:sp>
        <p:nvSpPr>
          <p:cNvPr id="15" name="Rectangular Callout 14"/>
          <p:cNvSpPr/>
          <p:nvPr/>
        </p:nvSpPr>
        <p:spPr>
          <a:xfrm>
            <a:off x="816399" y="2470199"/>
            <a:ext cx="1368152" cy="521196"/>
          </a:xfrm>
          <a:prstGeom prst="wedgeRectCallout">
            <a:avLst>
              <a:gd name="adj1" fmla="val 77419"/>
              <a:gd name="adj2" fmla="val 5050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Go?</a:t>
            </a:r>
            <a:endParaRPr lang="ko-KR" altLang="en-US" dirty="0" smtClean="0"/>
          </a:p>
        </p:txBody>
      </p:sp>
      <p:sp>
        <p:nvSpPr>
          <p:cNvPr id="16" name="Rectangular Callout 15"/>
          <p:cNvSpPr/>
          <p:nvPr/>
        </p:nvSpPr>
        <p:spPr>
          <a:xfrm>
            <a:off x="6999684" y="2470199"/>
            <a:ext cx="1368152" cy="521196"/>
          </a:xfrm>
          <a:prstGeom prst="wedgeRectCallout">
            <a:avLst>
              <a:gd name="adj1" fmla="val -101378"/>
              <a:gd name="adj2" fmla="val 475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Go?</a:t>
            </a:r>
            <a:endParaRPr lang="ko-KR" alt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131840" y="3042527"/>
            <a:ext cx="10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OfficerA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51717" y="3042527"/>
            <a:ext cx="10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OfficerB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89194" y="234523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Commander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3112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Dataset for Optimal Classifier Learning</a:t>
            </a:r>
            <a:br>
              <a:rPr lang="en-US" altLang="ko-KR" sz="4000" dirty="0" smtClean="0"/>
            </a:br>
            <a:r>
              <a:rPr lang="en-US" altLang="ko-KR" sz="4000" dirty="0" smtClean="0"/>
              <a:t>with Conditional Independent Assumption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56992"/>
                <a:ext cx="8435280" cy="316835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Previously,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sz="1800" b="1" i="1" dirty="0"/>
                  <a:t>P(X=</a:t>
                </a:r>
                <a:r>
                  <a:rPr lang="en-US" altLang="ko-KR" sz="1800" b="1" i="1" dirty="0" err="1"/>
                  <a:t>x|Y</a:t>
                </a:r>
                <a:r>
                  <a:rPr lang="en-US" altLang="ko-KR" sz="1800" b="1" i="1" dirty="0"/>
                  <a:t>=y</a:t>
                </a:r>
                <a:r>
                  <a:rPr lang="en-US" altLang="ko-KR" sz="1800" b="1" i="1" dirty="0" smtClean="0"/>
                  <a:t>) has </a:t>
                </a:r>
                <a:r>
                  <a:rPr lang="en-US" altLang="ko-KR" sz="1800" b="1" i="1" dirty="0"/>
                  <a:t>(</a:t>
                </a:r>
                <a:r>
                  <a:rPr lang="en-US" altLang="ko-KR" sz="1800" b="1" i="1" dirty="0" smtClean="0"/>
                  <a:t>2</a:t>
                </a:r>
                <a:r>
                  <a:rPr lang="en-US" altLang="ko-KR" sz="1800" b="1" i="1" baseline="30000" dirty="0" smtClean="0"/>
                  <a:t>d</a:t>
                </a:r>
                <a:r>
                  <a:rPr lang="en-US" altLang="ko-KR" sz="1800" b="1" i="1" dirty="0" smtClean="0"/>
                  <a:t>-1)k cases</a:t>
                </a:r>
              </a:p>
              <a:p>
                <a:r>
                  <a:rPr lang="en-US" altLang="ko-KR" dirty="0" smtClean="0"/>
                  <a:t>Let’s apply the conditional independent assumption to the all features of X (=all variables in the vector of </a:t>
                </a:r>
                <a:r>
                  <a:rPr lang="en-US" altLang="ko-KR" i="1" dirty="0" smtClean="0"/>
                  <a:t>x</a:t>
                </a:r>
                <a:r>
                  <a:rPr lang="en-US" altLang="ko-KR" dirty="0" smtClean="0"/>
                  <a:t>)</a:t>
                </a:r>
              </a:p>
              <a:p>
                <a:r>
                  <a:rPr lang="en-US" altLang="ko-KR" dirty="0" smtClean="0"/>
                  <a:t>Now,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 smtClean="0"/>
                  <a:t>How many parameters after adopting the assumption?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altLang="ko-KR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altLang="ko-KR" b="1" dirty="0" smtClean="0"/>
                  <a:t> </a:t>
                </a:r>
                <a:r>
                  <a:rPr lang="en-US" altLang="ko-KR" b="1" i="1" dirty="0" smtClean="0"/>
                  <a:t>has (2-1)</a:t>
                </a:r>
                <a:r>
                  <a:rPr lang="en-US" altLang="ko-KR" b="1" i="1" dirty="0" err="1" smtClean="0"/>
                  <a:t>dk</a:t>
                </a:r>
                <a:r>
                  <a:rPr lang="en-US" altLang="ko-KR" b="1" i="1" dirty="0" smtClean="0"/>
                  <a:t> cases</a:t>
                </a:r>
              </a:p>
              <a:p>
                <a:r>
                  <a:rPr lang="en-US" altLang="ko-KR" i="1" dirty="0" smtClean="0"/>
                  <a:t>You: Wait! The passing-by statistician! Is that right????!!!!</a:t>
                </a:r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56992"/>
                <a:ext cx="8435280" cy="3168352"/>
              </a:xfrm>
              <a:blipFill rotWithShape="0">
                <a:blip r:embed="rId2"/>
                <a:stretch>
                  <a:fillRect t="-2890" r="-72" b="-14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55576" y="1628800"/>
          <a:ext cx="792087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554"/>
                <a:gridCol w="1131554"/>
                <a:gridCol w="1131554"/>
                <a:gridCol w="1131554"/>
                <a:gridCol w="1131554"/>
                <a:gridCol w="1131554"/>
                <a:gridCol w="1131554"/>
              </a:tblGrid>
              <a:tr h="18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Sky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Temp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Humid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Wind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Forecst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EnjoySpt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Sunny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Normal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Strong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Sunny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Warm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High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Strong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Rainy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Cold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High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Strong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Sunny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High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Strong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257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 Classifier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Statistician: Yeah. I know that the assumption is naïve.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Why don’t you call it as naïve Bayes classifier?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Given:</a:t>
                </a:r>
              </a:p>
              <a:p>
                <a:pPr lvl="1"/>
                <a:r>
                  <a:rPr lang="en-US" altLang="ko-KR" dirty="0" smtClean="0"/>
                  <a:t>Class Prior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altLang="ko-KR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d>
                  </m:oMath>
                </a14:m>
                <a:endParaRPr lang="en-US" altLang="ko-KR" b="1" dirty="0" smtClean="0"/>
              </a:p>
              <a:p>
                <a:pPr lvl="1"/>
                <a:r>
                  <a:rPr lang="en-US" altLang="ko-KR" b="1" i="1" dirty="0" smtClean="0"/>
                  <a:t>d</a:t>
                </a:r>
                <a:r>
                  <a:rPr lang="en-US" altLang="ko-KR" dirty="0" smtClean="0"/>
                  <a:t> conditionally independent features </a:t>
                </a:r>
                <a:r>
                  <a:rPr lang="en-US" altLang="ko-KR" b="1" i="1" dirty="0" smtClean="0"/>
                  <a:t>X</a:t>
                </a:r>
                <a:r>
                  <a:rPr lang="en-US" altLang="ko-KR" dirty="0" smtClean="0"/>
                  <a:t> given the class </a:t>
                </a:r>
                <a:r>
                  <a:rPr lang="en-US" altLang="ko-KR" b="1" i="1" dirty="0" smtClean="0"/>
                  <a:t>Y</a:t>
                </a:r>
              </a:p>
              <a:p>
                <a:pPr lvl="1"/>
                <a:r>
                  <a:rPr lang="en-US" altLang="ko-KR" dirty="0" smtClean="0"/>
                  <a:t>For each </a:t>
                </a:r>
                <a:r>
                  <a:rPr lang="en-US" altLang="ko-KR" b="1" i="1" dirty="0" smtClean="0"/>
                  <a:t>X</a:t>
                </a:r>
                <a:r>
                  <a:rPr lang="en-US" altLang="ko-KR" b="1" i="1" baseline="-25000" dirty="0" smtClean="0"/>
                  <a:t>i</a:t>
                </a:r>
                <a:r>
                  <a:rPr lang="en-US" altLang="ko-KR" dirty="0" smtClean="0"/>
                  <a:t>, we have the likelihood of </a:t>
                </a:r>
                <a:r>
                  <a:rPr lang="en-US" altLang="ko-KR" b="1" i="1" dirty="0" smtClean="0"/>
                  <a:t>P(</a:t>
                </a:r>
                <a:r>
                  <a:rPr lang="en-US" altLang="ko-KR" b="1" i="1" dirty="0" err="1" smtClean="0"/>
                  <a:t>X</a:t>
                </a:r>
                <a:r>
                  <a:rPr lang="en-US" altLang="ko-KR" b="1" i="1" baseline="-25000" dirty="0" err="1" smtClean="0"/>
                  <a:t>i</a:t>
                </a:r>
                <a:r>
                  <a:rPr lang="en-US" altLang="ko-KR" b="1" i="1" dirty="0" err="1" smtClean="0"/>
                  <a:t>|Y</a:t>
                </a:r>
                <a:r>
                  <a:rPr lang="en-US" altLang="ko-KR" b="1" i="1" dirty="0" smtClean="0"/>
                  <a:t>)</a:t>
                </a:r>
              </a:p>
              <a:p>
                <a:r>
                  <a:rPr lang="en-US" altLang="ko-KR" b="1" dirty="0" smtClean="0"/>
                  <a:t>Naïve Bayes Classifier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𝑵𝑩</m:t>
                        </m:r>
                      </m:sub>
                    </m:sSub>
                    <m:d>
                      <m:dPr>
                        <m:ctrlPr>
                          <a:rPr lang="en-US" altLang="ko-KR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𝒂𝒓𝒈𝒎𝒂𝒙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lang="en-US" altLang="ko-KR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  <m:sup/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begChr m:val="|"/>
                            <m:ctrlPr>
                              <a:rPr lang="en-US" altLang="ko-KR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nary>
                  </m:oMath>
                </a14:m>
                <a:endParaRPr lang="en-US" altLang="ko-KR" b="1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Naïve Bayes classifier is the optimal classifier</a:t>
                </a:r>
              </a:p>
              <a:p>
                <a:pPr lvl="1"/>
                <a:r>
                  <a:rPr lang="en-US" altLang="ko-KR" dirty="0" smtClean="0"/>
                  <a:t>If the conditional independent assumptions on X hold</a:t>
                </a:r>
              </a:p>
              <a:p>
                <a:pPr lvl="1"/>
                <a:r>
                  <a:rPr lang="en-US" altLang="ko-KR" dirty="0" smtClean="0"/>
                  <a:t>If the prior is right</a:t>
                </a:r>
              </a:p>
              <a:p>
                <a:r>
                  <a:rPr lang="en-US" altLang="ko-KR" dirty="0" smtClean="0"/>
                  <a:t>Any problems????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63" r="-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43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of Naïve Bayes Classifier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Problem 1: Naïve assumption</a:t>
            </a:r>
          </a:p>
          <a:p>
            <a:pPr lvl="1"/>
            <a:r>
              <a:rPr lang="en-US" altLang="ko-KR" dirty="0" smtClean="0"/>
              <a:t>Many, many, many cases, the variables of X are correlated</a:t>
            </a:r>
          </a:p>
          <a:p>
            <a:pPr lvl="1"/>
            <a:r>
              <a:rPr lang="en-US" altLang="ko-KR" dirty="0" smtClean="0"/>
              <a:t>Why?</a:t>
            </a:r>
          </a:p>
          <a:p>
            <a:pPr lvl="1"/>
            <a:r>
              <a:rPr lang="en-US" altLang="ko-KR" dirty="0" smtClean="0"/>
              <a:t>Multi-</a:t>
            </a:r>
            <a:r>
              <a:rPr lang="en-US" altLang="ko-KR" dirty="0" err="1" smtClean="0"/>
              <a:t>collinearity</a:t>
            </a:r>
            <a:endParaRPr lang="en-US" altLang="ko-KR" dirty="0" smtClean="0"/>
          </a:p>
          <a:p>
            <a:r>
              <a:rPr lang="en-US" altLang="ko-KR" dirty="0" smtClean="0"/>
              <a:t>Problem 2: Incorrect Probability Estimations</a:t>
            </a:r>
          </a:p>
          <a:p>
            <a:pPr lvl="1"/>
            <a:r>
              <a:rPr lang="en-US" altLang="ko-KR" dirty="0" smtClean="0"/>
              <a:t>Billionaire</a:t>
            </a:r>
          </a:p>
          <a:p>
            <a:pPr lvl="2"/>
            <a:r>
              <a:rPr lang="en-US" altLang="ko-KR" dirty="0" smtClean="0"/>
              <a:t>Head, Head, Head…</a:t>
            </a:r>
          </a:p>
          <a:p>
            <a:pPr lvl="1"/>
            <a:r>
              <a:rPr lang="en-US" altLang="ko-KR" dirty="0" smtClean="0"/>
              <a:t>MLE with insufficient data</a:t>
            </a:r>
          </a:p>
          <a:p>
            <a:pPr lvl="2"/>
            <a:r>
              <a:rPr lang="en-US" altLang="ko-KR" dirty="0"/>
              <a:t>There is no chance of Tail!</a:t>
            </a:r>
          </a:p>
          <a:p>
            <a:pPr lvl="2"/>
            <a:r>
              <a:rPr lang="en-US" altLang="ko-KR" dirty="0"/>
              <a:t>P(Y=tail) = 0</a:t>
            </a:r>
          </a:p>
          <a:p>
            <a:pPr lvl="1"/>
            <a:r>
              <a:rPr lang="en-US" altLang="ko-KR" dirty="0" smtClean="0"/>
              <a:t>MAP with stupid prior</a:t>
            </a:r>
          </a:p>
          <a:p>
            <a:pPr lvl="2"/>
            <a:r>
              <a:rPr lang="en-US" altLang="ko-KR" dirty="0" smtClean="0"/>
              <a:t>Is either our dataset or knowledge good enough to estimate the prior?</a:t>
            </a:r>
          </a:p>
          <a:p>
            <a:r>
              <a:rPr lang="en-US" altLang="ko-KR" dirty="0" smtClean="0"/>
              <a:t>Problem 2 is always there!</a:t>
            </a:r>
          </a:p>
          <a:p>
            <a:r>
              <a:rPr lang="en-US" altLang="ko-KR" dirty="0" smtClean="0"/>
              <a:t>Problem 1 is introduced by our assumption!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79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954143" cy="1168400"/>
          </a:xfrm>
        </p:spPr>
        <p:txBody>
          <a:bodyPr/>
          <a:lstStyle/>
          <a:p>
            <a:r>
              <a:rPr lang="en-US" altLang="ko-KR" dirty="0" smtClean="0"/>
              <a:t>Text mining application:</a:t>
            </a:r>
            <a:br>
              <a:rPr lang="en-US" altLang="ko-KR" dirty="0" smtClean="0"/>
            </a:br>
            <a:r>
              <a:rPr lang="en-US" altLang="ko-KR" dirty="0" smtClean="0"/>
              <a:t>simple sentiment classification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0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Weekly 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Learn the optimal classification concept</a:t>
            </a:r>
          </a:p>
          <a:p>
            <a:pPr lvl="1"/>
            <a:r>
              <a:rPr lang="en-US" altLang="ko-KR" dirty="0" smtClean="0"/>
              <a:t>Know the optimal predictor</a:t>
            </a:r>
          </a:p>
          <a:p>
            <a:pPr lvl="1"/>
            <a:r>
              <a:rPr lang="en-US" altLang="ko-KR" dirty="0" smtClean="0"/>
              <a:t>Know the concept of Bayes risk</a:t>
            </a:r>
          </a:p>
          <a:p>
            <a:pPr lvl="1"/>
            <a:r>
              <a:rPr lang="en-US" altLang="ko-KR" dirty="0" smtClean="0"/>
              <a:t>Know the concept of decision boundary</a:t>
            </a:r>
          </a:p>
          <a:p>
            <a:r>
              <a:rPr lang="en-US" altLang="ko-KR" dirty="0" smtClean="0"/>
              <a:t>Learn the naïve Bayes classifier</a:t>
            </a:r>
          </a:p>
          <a:p>
            <a:pPr lvl="1"/>
            <a:r>
              <a:rPr lang="en-US" altLang="ko-KR" dirty="0" smtClean="0"/>
              <a:t>Understand the classifier</a:t>
            </a:r>
          </a:p>
          <a:p>
            <a:pPr lvl="1"/>
            <a:r>
              <a:rPr lang="en-US" altLang="ko-KR" dirty="0" smtClean="0"/>
              <a:t>Understand the Bayesian version of linear classifier</a:t>
            </a:r>
          </a:p>
          <a:p>
            <a:pPr lvl="1"/>
            <a:r>
              <a:rPr lang="en-US" altLang="ko-KR" dirty="0" smtClean="0"/>
              <a:t>Understand the conditional independence</a:t>
            </a:r>
          </a:p>
          <a:p>
            <a:pPr lvl="1"/>
            <a:r>
              <a:rPr lang="en-US" altLang="ko-KR" dirty="0" smtClean="0"/>
              <a:t>Understand the naïve assumption</a:t>
            </a:r>
          </a:p>
          <a:p>
            <a:r>
              <a:rPr lang="en-US" altLang="ko-KR" dirty="0" smtClean="0"/>
              <a:t>Apply the naïve Bayes classifier to a case study of a text mining</a:t>
            </a:r>
          </a:p>
          <a:p>
            <a:pPr lvl="1"/>
            <a:r>
              <a:rPr lang="en-US" altLang="ko-KR" dirty="0" smtClean="0"/>
              <a:t>Learn the bag-of-words concepts</a:t>
            </a:r>
          </a:p>
          <a:p>
            <a:pPr lvl="1"/>
            <a:r>
              <a:rPr lang="en-US" altLang="ko-KR" dirty="0" smtClean="0"/>
              <a:t>How to apply the classifier to document classifications</a:t>
            </a:r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Product Review and Sentiment Analysis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Amazon</a:t>
            </a:r>
          </a:p>
          <a:p>
            <a:pPr lvl="1"/>
            <a:r>
              <a:rPr lang="en-US" altLang="ko-KR" dirty="0" smtClean="0"/>
              <a:t>Product information</a:t>
            </a:r>
          </a:p>
          <a:p>
            <a:pPr lvl="1"/>
            <a:r>
              <a:rPr lang="en-US" altLang="ko-KR" dirty="0" smtClean="0"/>
              <a:t>Also, product review</a:t>
            </a:r>
          </a:p>
          <a:p>
            <a:r>
              <a:rPr lang="en-US" altLang="ko-KR" dirty="0" smtClean="0"/>
              <a:t>Product review</a:t>
            </a:r>
          </a:p>
          <a:p>
            <a:pPr lvl="1"/>
            <a:r>
              <a:rPr lang="en-US" altLang="ko-KR" dirty="0" smtClean="0"/>
              <a:t>Some are positive</a:t>
            </a:r>
          </a:p>
          <a:p>
            <a:pPr lvl="1"/>
            <a:r>
              <a:rPr lang="en-US" altLang="ko-KR" dirty="0" smtClean="0"/>
              <a:t>Some are negative</a:t>
            </a:r>
          </a:p>
          <a:p>
            <a:r>
              <a:rPr lang="en-US" altLang="ko-KR" dirty="0" smtClean="0"/>
              <a:t>What-if we have 10,000 reviews and want to find the negative ones?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63" y="4881356"/>
            <a:ext cx="8435280" cy="1638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539" y="1600200"/>
            <a:ext cx="4536504" cy="17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42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Why simple word searching doesn’t work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There are universal good and bad words</a:t>
            </a:r>
          </a:p>
          <a:p>
            <a:pPr lvl="1"/>
            <a:r>
              <a:rPr lang="en-US" altLang="ko-KR" dirty="0" smtClean="0"/>
              <a:t>Excellent, good, super…</a:t>
            </a:r>
          </a:p>
          <a:p>
            <a:pPr lvl="1"/>
            <a:r>
              <a:rPr lang="en-US" altLang="ko-KR" dirty="0" smtClean="0"/>
              <a:t>Horrible, worst, never…</a:t>
            </a:r>
          </a:p>
          <a:p>
            <a:r>
              <a:rPr lang="en-US" altLang="ko-KR" dirty="0" smtClean="0"/>
              <a:t>How about this?</a:t>
            </a:r>
          </a:p>
          <a:p>
            <a:pPr lvl="1"/>
            <a:r>
              <a:rPr lang="en-US" altLang="ko-KR" dirty="0" smtClean="0"/>
              <a:t>Cool?</a:t>
            </a:r>
          </a:p>
          <a:p>
            <a:pPr lvl="2"/>
            <a:r>
              <a:rPr lang="en-US" altLang="ko-KR" dirty="0" smtClean="0"/>
              <a:t>Cool Beer</a:t>
            </a:r>
          </a:p>
          <a:p>
            <a:pPr lvl="1"/>
            <a:r>
              <a:rPr lang="en-US" altLang="ko-KR" dirty="0"/>
              <a:t>Hot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Hot Pizza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Big?</a:t>
            </a:r>
          </a:p>
          <a:p>
            <a:pPr lvl="2"/>
            <a:r>
              <a:rPr lang="en-US" altLang="ko-KR" dirty="0" smtClean="0"/>
              <a:t>Big LCD</a:t>
            </a:r>
          </a:p>
          <a:p>
            <a:pPr lvl="1"/>
            <a:r>
              <a:rPr lang="en-US" altLang="ko-KR" dirty="0" smtClean="0"/>
              <a:t>Small?</a:t>
            </a:r>
          </a:p>
          <a:p>
            <a:pPr lvl="2"/>
            <a:r>
              <a:rPr lang="en-US" altLang="ko-KR" dirty="0" smtClean="0"/>
              <a:t>Small Size</a:t>
            </a:r>
          </a:p>
          <a:p>
            <a:r>
              <a:rPr lang="en-US" altLang="ko-KR" dirty="0" smtClean="0"/>
              <a:t>Searching and counting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Probabilistic approach</a:t>
            </a:r>
            <a:endParaRPr lang="en-US" altLang="ko-KR" dirty="0" smtClean="0"/>
          </a:p>
          <a:p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030" name="Picture 6" descr="Margherita Pizza Plano Deliv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86" y="2852936"/>
            <a:ext cx="2664446" cy="176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atitudenews.wpengine.netdna-cdn.com/wp-content/uploads/2013/06/BEER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14" y="2827060"/>
            <a:ext cx="2866066" cy="179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2.gstatic.com/images?q=tbn:ANd9GcSyxyIyS14Z2iCz_FWThDNPhPcdA9YgfrvmPhIa1LlC18aFKhau1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03" y="4693871"/>
            <a:ext cx="2195257" cy="17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0.tqn.com/d/create/1/0/-/W/J/-/lost-sony-camer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827" y="4681002"/>
            <a:ext cx="2697239" cy="194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48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Bag Of Words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statistical analyses</a:t>
            </a:r>
          </a:p>
          <a:p>
            <a:pPr lvl="1"/>
            <a:r>
              <a:rPr lang="en-US" altLang="ko-KR" dirty="0" smtClean="0"/>
              <a:t>We turned the review text into a vector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 vector &lt;1,0,0,1&gt;</a:t>
            </a:r>
          </a:p>
          <a:p>
            <a:pPr lvl="1"/>
            <a:r>
              <a:rPr lang="en-US" altLang="ko-KR" dirty="0" smtClean="0"/>
              <a:t>A word list &lt;I, cool, </a:t>
            </a:r>
            <a:r>
              <a:rPr lang="en-US" altLang="ko-KR" dirty="0" err="1" smtClean="0"/>
              <a:t>lcd</a:t>
            </a:r>
            <a:r>
              <a:rPr lang="en-US" altLang="ko-KR" dirty="0" smtClean="0"/>
              <a:t>, reliant&gt;</a:t>
            </a:r>
          </a:p>
          <a:p>
            <a:pPr lvl="1"/>
            <a:r>
              <a:rPr lang="en-US" altLang="ko-KR" dirty="0" smtClean="0"/>
              <a:t>Together,</a:t>
            </a:r>
          </a:p>
          <a:p>
            <a:pPr lvl="2"/>
            <a:r>
              <a:rPr lang="en-US" altLang="ko-KR" dirty="0" smtClean="0"/>
              <a:t>The review contains words: “I” and “reliant”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7082" b="23002"/>
          <a:stretch/>
        </p:blipFill>
        <p:spPr>
          <a:xfrm>
            <a:off x="2062346" y="2420888"/>
            <a:ext cx="5224988" cy="237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11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Dataset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Bag of words </a:t>
                </a:r>
              </a:p>
              <a:p>
                <a:pPr lvl="1"/>
                <a:r>
                  <a:rPr lang="en-US" altLang="ko-KR" dirty="0" smtClean="0"/>
                  <a:t>198 documents</a:t>
                </a:r>
              </a:p>
              <a:p>
                <a:pPr lvl="1"/>
                <a:r>
                  <a:rPr lang="en-US" altLang="ko-KR" dirty="0" smtClean="0"/>
                  <a:t>29717 unique words</a:t>
                </a:r>
              </a:p>
              <a:p>
                <a:r>
                  <a:rPr lang="en-US" altLang="ko-KR" dirty="0" smtClean="0"/>
                  <a:t>Classes</a:t>
                </a:r>
              </a:p>
              <a:p>
                <a:pPr lvl="1"/>
                <a:r>
                  <a:rPr lang="en-US" altLang="ko-KR" dirty="0" smtClean="0"/>
                  <a:t>Positive Sentiment</a:t>
                </a:r>
              </a:p>
              <a:p>
                <a:pPr lvl="1"/>
                <a:r>
                  <a:rPr lang="en-US" altLang="ko-KR" dirty="0" smtClean="0"/>
                  <a:t>Negative Sentiment</a:t>
                </a:r>
              </a:p>
              <a:p>
                <a:r>
                  <a:rPr lang="en-US" altLang="ko-KR" dirty="0" smtClean="0"/>
                  <a:t>How to apply the Naïve Bayes Classifier?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𝑁𝐵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You need to calculate…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8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Matlab</a:t>
            </a:r>
            <a:r>
              <a:rPr lang="en-US" altLang="ko-KR" dirty="0" smtClean="0"/>
              <a:t> Exercise!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Let’s do some coding…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59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Acknowledgement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en-US" altLang="ko-KR" dirty="0" err="1" smtClean="0"/>
              <a:t>slideset</a:t>
            </a:r>
            <a:r>
              <a:rPr lang="en-US" altLang="ko-KR" dirty="0" smtClean="0"/>
              <a:t> is greatly influenced</a:t>
            </a:r>
          </a:p>
          <a:p>
            <a:pPr lvl="1"/>
            <a:r>
              <a:rPr lang="en-US" altLang="ko-KR" dirty="0" smtClean="0"/>
              <a:t>By Prof. Eric P. Xing at CMU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Readings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Bishop Chapter 1, 8.2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0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Optimal classification</a:t>
            </a:r>
            <a:br>
              <a:rPr lang="en-US" altLang="ko-KR" dirty="0" smtClean="0"/>
            </a:br>
            <a:r>
              <a:rPr lang="en-US" altLang="ko-KR" dirty="0" smtClean="0"/>
              <a:t>and decision boundary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You know the true value, and you can provide</a:t>
            </a:r>
            <a:br>
              <a:rPr lang="en-US" altLang="ko-KR" b="1" dirty="0" smtClean="0"/>
            </a:br>
            <a:r>
              <a:rPr lang="en-US" altLang="ko-KR" b="1" dirty="0" smtClean="0"/>
              <a:t>examples of the true value.</a:t>
            </a:r>
          </a:p>
          <a:p>
            <a:r>
              <a:rPr lang="en-US" altLang="ko-KR" dirty="0" smtClean="0"/>
              <a:t>Cases, such as</a:t>
            </a:r>
          </a:p>
          <a:p>
            <a:pPr lvl="1"/>
            <a:r>
              <a:rPr lang="en-US" altLang="ko-KR" dirty="0" smtClean="0"/>
              <a:t>Spam filtering</a:t>
            </a:r>
          </a:p>
          <a:p>
            <a:pPr lvl="1"/>
            <a:r>
              <a:rPr lang="en-US" altLang="ko-KR" dirty="0" smtClean="0"/>
              <a:t>Automatic grading</a:t>
            </a:r>
          </a:p>
          <a:p>
            <a:pPr lvl="1"/>
            <a:r>
              <a:rPr lang="en-US" altLang="ko-KR" dirty="0" smtClean="0"/>
              <a:t>Automatic categorization</a:t>
            </a:r>
          </a:p>
          <a:p>
            <a:r>
              <a:rPr lang="en-US" altLang="ko-KR" dirty="0" smtClean="0"/>
              <a:t>Classification or Regression of</a:t>
            </a:r>
          </a:p>
          <a:p>
            <a:pPr lvl="1"/>
            <a:r>
              <a:rPr lang="en-US" altLang="ko-KR" dirty="0" smtClean="0"/>
              <a:t>Hit or Miss: Something has </a:t>
            </a:r>
            <a:r>
              <a:rPr lang="en-US" altLang="ko-KR" b="1" dirty="0" smtClean="0"/>
              <a:t>either disease or not.</a:t>
            </a:r>
          </a:p>
          <a:p>
            <a:pPr lvl="1"/>
            <a:r>
              <a:rPr lang="en-US" altLang="ko-KR" dirty="0" smtClean="0"/>
              <a:t>Ranking: Someone received </a:t>
            </a:r>
            <a:r>
              <a:rPr lang="en-US" altLang="ko-KR" b="1" dirty="0" smtClean="0"/>
              <a:t>either A+, B, C, or F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Types: An article is </a:t>
            </a:r>
            <a:r>
              <a:rPr lang="en-US" altLang="ko-KR" b="1" dirty="0"/>
              <a:t>either positive or negative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Value prediction: The price of this artifact is </a:t>
            </a:r>
            <a:r>
              <a:rPr lang="en-US" altLang="ko-KR" b="1" dirty="0" smtClean="0"/>
              <a:t>X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Methodologies</a:t>
            </a:r>
          </a:p>
          <a:p>
            <a:pPr lvl="1"/>
            <a:r>
              <a:rPr lang="en-US" altLang="ko-KR" dirty="0" smtClean="0"/>
              <a:t>Classification: estimating a discrete dependent value from observations</a:t>
            </a:r>
          </a:p>
          <a:p>
            <a:pPr lvl="1"/>
            <a:r>
              <a:rPr lang="en-US" altLang="ko-KR" dirty="0" smtClean="0"/>
              <a:t>Regression</a:t>
            </a:r>
            <a:r>
              <a:rPr lang="en-US" altLang="ko-KR" dirty="0"/>
              <a:t>: estimating a (</a:t>
            </a:r>
            <a:r>
              <a:rPr lang="en-US" altLang="ko-KR" dirty="0" smtClean="0"/>
              <a:t>continuous) </a:t>
            </a:r>
            <a:r>
              <a:rPr lang="en-US" altLang="ko-KR" dirty="0"/>
              <a:t>dependent value from </a:t>
            </a:r>
            <a:r>
              <a:rPr lang="en-US" altLang="ko-KR" dirty="0" smtClean="0"/>
              <a:t>observations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6300192" y="94971"/>
            <a:ext cx="2592289" cy="2772694"/>
            <a:chOff x="6300192" y="94971"/>
            <a:chExt cx="2592289" cy="2772694"/>
          </a:xfrm>
        </p:grpSpPr>
        <p:sp>
          <p:nvSpPr>
            <p:cNvPr id="5" name="Rectangle 4"/>
            <p:cNvSpPr/>
            <p:nvPr/>
          </p:nvSpPr>
          <p:spPr>
            <a:xfrm>
              <a:off x="6300192" y="94971"/>
              <a:ext cx="2592288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Supervised Learning</a:t>
              </a:r>
              <a:endParaRPr lang="ko-KR" altLang="en-US" sz="2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00192" y="730881"/>
              <a:ext cx="2592288" cy="7920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 smtClean="0"/>
                <a:t>You</a:t>
              </a:r>
              <a:r>
                <a:rPr lang="en-US" altLang="ko-KR" dirty="0" smtClean="0"/>
                <a:t> know the true answers of some of instances</a:t>
              </a:r>
              <a:endParaRPr lang="ko-KR" altLang="en-US" dirty="0"/>
            </a:p>
          </p:txBody>
        </p:sp>
        <p:pic>
          <p:nvPicPr>
            <p:cNvPr id="7" name="Picture 2" descr="http://bayesgroup.ru/wp-content/uploads/2012/01/intro_fi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3" y="1577042"/>
              <a:ext cx="2592288" cy="1290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73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Optimal Classification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067128" cy="211683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Optimal predictor of Bayes classifier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Function approximation of error minimization</a:t>
                </a:r>
              </a:p>
              <a:p>
                <a:r>
                  <a:rPr lang="en-US" altLang="ko-KR" dirty="0" smtClean="0"/>
                  <a:t>Assuming only two classes of Y</a:t>
                </a:r>
              </a:p>
              <a:p>
                <a:pPr marL="708660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067128" cy="2116832"/>
              </a:xfrm>
              <a:blipFill rotWithShape="0">
                <a:blip r:embed="rId2"/>
                <a:stretch>
                  <a:fillRect t="-20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3508" y="6237312"/>
            <a:ext cx="5976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587524" y="4077072"/>
            <a:ext cx="0" cy="237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66606" y="60526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71500" y="4437112"/>
            <a:ext cx="5976664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5470" y="4252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64900" y="3106223"/>
                <a:ext cx="2331216" cy="703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00" y="3106223"/>
                <a:ext cx="2331216" cy="7031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/>
          <p:cNvSpPr/>
          <p:nvPr/>
        </p:nvSpPr>
        <p:spPr>
          <a:xfrm>
            <a:off x="1585180" y="4469961"/>
            <a:ext cx="5703758" cy="1754660"/>
          </a:xfrm>
          <a:custGeom>
            <a:avLst/>
            <a:gdLst>
              <a:gd name="connsiteX0" fmla="*/ 0 w 5703758"/>
              <a:gd name="connsiteY0" fmla="*/ 1701710 h 1754660"/>
              <a:gd name="connsiteX1" fmla="*/ 1663908 w 5703758"/>
              <a:gd name="connsiteY1" fmla="*/ 1641750 h 1754660"/>
              <a:gd name="connsiteX2" fmla="*/ 3702571 w 5703758"/>
              <a:gd name="connsiteY2" fmla="*/ 697369 h 1754660"/>
              <a:gd name="connsiteX3" fmla="*/ 5096656 w 5703758"/>
              <a:gd name="connsiteY3" fmla="*/ 97763 h 1754660"/>
              <a:gd name="connsiteX4" fmla="*/ 5703758 w 5703758"/>
              <a:gd name="connsiteY4" fmla="*/ 7822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3758" h="1754660">
                <a:moveTo>
                  <a:pt x="0" y="1701710"/>
                </a:moveTo>
                <a:cubicBezTo>
                  <a:pt x="523406" y="1755425"/>
                  <a:pt x="1046813" y="1809140"/>
                  <a:pt x="1663908" y="1641750"/>
                </a:cubicBezTo>
                <a:cubicBezTo>
                  <a:pt x="2281003" y="1474360"/>
                  <a:pt x="3130446" y="954700"/>
                  <a:pt x="3702571" y="697369"/>
                </a:cubicBezTo>
                <a:cubicBezTo>
                  <a:pt x="4274696" y="440038"/>
                  <a:pt x="4763125" y="212687"/>
                  <a:pt x="5096656" y="97763"/>
                </a:cubicBezTo>
                <a:cubicBezTo>
                  <a:pt x="5430187" y="-17161"/>
                  <a:pt x="5566972" y="-4670"/>
                  <a:pt x="5703758" y="7822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1585180" y="4452028"/>
            <a:ext cx="5718748" cy="1719643"/>
          </a:xfrm>
          <a:custGeom>
            <a:avLst/>
            <a:gdLst>
              <a:gd name="connsiteX0" fmla="*/ 0 w 5718748"/>
              <a:gd name="connsiteY0" fmla="*/ 70725 h 1719643"/>
              <a:gd name="connsiteX1" fmla="*/ 1334125 w 5718748"/>
              <a:gd name="connsiteY1" fmla="*/ 63230 h 1719643"/>
              <a:gd name="connsiteX2" fmla="*/ 3057994 w 5718748"/>
              <a:gd name="connsiteY2" fmla="*/ 745283 h 1719643"/>
              <a:gd name="connsiteX3" fmla="*/ 4527030 w 5718748"/>
              <a:gd name="connsiteY3" fmla="*/ 1532266 h 1719643"/>
              <a:gd name="connsiteX4" fmla="*/ 5718748 w 5718748"/>
              <a:gd name="connsiteY4" fmla="*/ 1719643 h 171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8748" h="1719643">
                <a:moveTo>
                  <a:pt x="0" y="70725"/>
                </a:moveTo>
                <a:cubicBezTo>
                  <a:pt x="412229" y="10764"/>
                  <a:pt x="824459" y="-49196"/>
                  <a:pt x="1334125" y="63230"/>
                </a:cubicBezTo>
                <a:cubicBezTo>
                  <a:pt x="1843791" y="175656"/>
                  <a:pt x="2525843" y="500444"/>
                  <a:pt x="3057994" y="745283"/>
                </a:cubicBezTo>
                <a:cubicBezTo>
                  <a:pt x="3590145" y="990122"/>
                  <a:pt x="4083571" y="1369873"/>
                  <a:pt x="4527030" y="1532266"/>
                </a:cubicBezTo>
                <a:cubicBezTo>
                  <a:pt x="4970489" y="1694659"/>
                  <a:pt x="5344618" y="1707151"/>
                  <a:pt x="5718748" y="171964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314468" y="400829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P(Y=</a:t>
            </a:r>
            <a:r>
              <a:rPr lang="en-US" altLang="ko-KR" b="1" dirty="0" err="1" smtClean="0">
                <a:solidFill>
                  <a:srgbClr val="C00000"/>
                </a:solidFill>
              </a:rPr>
              <a:t>y</a:t>
            </a:r>
            <a:r>
              <a:rPr lang="en-US" altLang="ko-KR" b="1" dirty="0" err="1" smtClean="0"/>
              <a:t>|X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70394" y="4008544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P(Y=</a:t>
            </a:r>
            <a:r>
              <a:rPr lang="en-US" altLang="ko-KR" b="1" dirty="0" err="1" smtClean="0">
                <a:solidFill>
                  <a:srgbClr val="00B050"/>
                </a:solidFill>
              </a:rPr>
              <a:t>y</a:t>
            </a:r>
            <a:r>
              <a:rPr lang="en-US" altLang="ko-KR" b="1" dirty="0" err="1" smtClean="0"/>
              <a:t>|X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87986" y="6052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X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26703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smtClean="0"/>
              <a:t>Detour</a:t>
            </a:r>
            <a:r>
              <a:rPr lang="en-US" altLang="ko-KR" dirty="0" smtClean="0"/>
              <a:t>: Thumbtack MLE and MAP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Your response was</a:t>
                </a:r>
              </a:p>
              <a:p>
                <a:pPr lvl="1"/>
                <a:r>
                  <a:rPr lang="en-US" altLang="ko-KR" dirty="0" smtClean="0"/>
                  <a:t>Previously in MLE, we found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/>
                  <a:t>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b="1" i="1">
                            <a:latin typeface="Cambria Math"/>
                          </a:rPr>
                          <m:t>𝜽</m:t>
                        </m:r>
                      </m:e>
                    </m:acc>
                    <m:r>
                      <a:rPr lang="en-US" altLang="ko-KR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/>
                          </a:rPr>
                          <m:t>𝒂𝒓𝒈𝒎𝒂𝒙</m:t>
                        </m:r>
                      </m:e>
                      <m:sub>
                        <m:r>
                          <a:rPr lang="ko-KR" altLang="en-US" b="1" i="1">
                            <a:latin typeface="Cambria Math"/>
                          </a:rPr>
                          <m:t>𝜽</m:t>
                        </m:r>
                      </m:sub>
                    </m:sSub>
                    <m:r>
                      <a:rPr lang="en-US" altLang="ko-KR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ko-KR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/>
                          </a:rPr>
                          <m:t>𝑫</m:t>
                        </m:r>
                      </m:e>
                      <m:e>
                        <m:r>
                          <a:rPr lang="ko-KR" altLang="en-US" b="1" i="1"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endParaRPr lang="en-US" altLang="ko-KR" b="1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𝐻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Now in MAP, we find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b="1" i="1">
                            <a:latin typeface="Cambria Math"/>
                          </a:rPr>
                          <m:t>𝜽</m:t>
                        </m:r>
                      </m:e>
                    </m:acc>
                    <m:r>
                      <a:rPr lang="en-US" altLang="ko-KR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/>
                          </a:rPr>
                          <m:t>𝒂𝒓𝒈𝒎𝒂𝒙</m:t>
                        </m:r>
                      </m:e>
                      <m:sub>
                        <m:r>
                          <a:rPr lang="ko-KR" altLang="en-US" b="1" i="1">
                            <a:latin typeface="Cambria Math"/>
                          </a:rPr>
                          <m:t>𝜽</m:t>
                        </m:r>
                      </m:sub>
                    </m:sSub>
                    <m:r>
                      <a:rPr lang="en-US" altLang="ko-KR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ko-KR" b="1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b="1" i="1">
                            <a:latin typeface="Cambria Math"/>
                          </a:rPr>
                          <m:t>𝜽</m:t>
                        </m:r>
                      </m:e>
                      <m:e>
                        <m:r>
                          <a:rPr lang="en-US" altLang="ko-KR" b="1" i="1">
                            <a:latin typeface="Cambria Math"/>
                          </a:rPr>
                          <m:t>𝑫</m:t>
                        </m:r>
                      </m:e>
                    </m:d>
                  </m:oMath>
                </a14:m>
                <a:endParaRPr lang="en-US" altLang="ko-KR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0" dirty="0" smtClean="0"/>
              </a:p>
              <a:p>
                <a:pPr lvl="1"/>
                <a:r>
                  <a:rPr lang="en-US" altLang="ko-KR" dirty="0"/>
                  <a:t>The calculation is same because anyhow it is the maximization</a:t>
                </a:r>
              </a:p>
              <a:p>
                <a:r>
                  <a:rPr lang="en-US" altLang="ko-KR" dirty="0" smtClean="0"/>
                  <a:t>Assume </a:t>
                </a:r>
              </a:p>
              <a:p>
                <a:pPr lvl="1"/>
                <a:r>
                  <a:rPr lang="en-US" altLang="ko-KR" dirty="0" smtClean="0"/>
                  <a:t>Y={H,T}, then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/>
                      </a:rPr>
                      <m:t>𝜽</m:t>
                    </m:r>
                  </m:oMath>
                </a14:m>
                <a:r>
                  <a:rPr lang="en-US" altLang="ko-KR" dirty="0" smtClean="0"/>
                  <a:t> is a probability value to see the head</a:t>
                </a:r>
              </a:p>
              <a:p>
                <a:pPr lvl="1"/>
                <a:r>
                  <a:rPr lang="en-US" altLang="ko-KR" dirty="0" smtClean="0"/>
                  <a:t>X=D, previous trials, dataset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b="1" i="1">
                            <a:latin typeface="Cambria Math"/>
                          </a:rPr>
                          <m:t>𝜽</m:t>
                        </m:r>
                      </m:e>
                    </m:acc>
                    <m:r>
                      <a:rPr lang="en-US" altLang="ko-KR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/>
                          </a:rPr>
                          <m:t>𝒂𝒓𝒈𝒎𝒂𝒙</m:t>
                        </m:r>
                      </m:e>
                      <m:sub>
                        <m:r>
                          <a:rPr lang="ko-KR" altLang="en-US" b="1" i="1">
                            <a:latin typeface="Cambria Math"/>
                          </a:rPr>
                          <m:t>𝜽</m:t>
                        </m:r>
                      </m:sub>
                    </m:sSub>
                    <m:r>
                      <a:rPr lang="en-US" altLang="ko-KR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ko-KR" b="1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b="1" i="1">
                            <a:latin typeface="Cambria Math"/>
                          </a:rPr>
                          <m:t>𝜽</m:t>
                        </m:r>
                      </m:e>
                      <m:e>
                        <m:r>
                          <a:rPr lang="en-US" altLang="ko-KR" b="1" i="1">
                            <a:latin typeface="Cambria Math"/>
                          </a:rPr>
                          <m:t>𝑫</m:t>
                        </m:r>
                      </m:e>
                    </m:d>
                  </m:oMath>
                </a14:m>
                <a:endParaRPr lang="en-US" altLang="ko-KR" b="1" dirty="0" smtClean="0"/>
              </a:p>
              <a:p>
                <a:pPr marL="411480" lvl="1" indent="0"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𝒂𝒓𝒈𝒎𝒂𝒙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/>
              </a:p>
              <a:p>
                <a:pPr marL="411480" lvl="1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1" b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5508104" y="5445224"/>
                <a:ext cx="1917303" cy="497563"/>
              </a:xfrm>
              <a:prstGeom prst="wedgeRectCallout">
                <a:avLst>
                  <a:gd name="adj1" fmla="val -140222"/>
                  <a:gd name="adj2" fmla="val 4688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b="1" dirty="0" smtClean="0"/>
                  <a:t>User assumes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b="1" i="1">
                            <a:latin typeface="Cambria Math"/>
                          </a:rPr>
                          <m:t>𝜽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&gt; 0.5 then Y=H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445224"/>
                <a:ext cx="1917303" cy="497563"/>
              </a:xfrm>
              <a:prstGeom prst="wedgeRectCallout">
                <a:avLst>
                  <a:gd name="adj1" fmla="val -140222"/>
                  <a:gd name="adj2" fmla="val 46885"/>
                </a:avLst>
              </a:prstGeom>
              <a:blipFill rotWithShape="0">
                <a:blip r:embed="rId3"/>
                <a:stretch>
                  <a:fillRect t="-23171" b="-341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ular Callout 5"/>
          <p:cNvSpPr/>
          <p:nvPr/>
        </p:nvSpPr>
        <p:spPr>
          <a:xfrm>
            <a:off x="6300192" y="6007564"/>
            <a:ext cx="1917303" cy="497563"/>
          </a:xfrm>
          <a:prstGeom prst="wedgeRectCallout">
            <a:avLst>
              <a:gd name="adj1" fmla="val -121458"/>
              <a:gd name="adj2" fmla="val 1675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/>
              <a:t>Classifier tells</a:t>
            </a:r>
            <a:r>
              <a:rPr lang="en-US" altLang="ko-KR" dirty="0" smtClean="0"/>
              <a:t> Y=H or not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6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Optimal Classification and Bayes Risk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09120"/>
                <a:ext cx="8435280" cy="20162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Optimal classifier will make mistakes,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ko-KR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b="1" dirty="0" smtClean="0"/>
              </a:p>
              <a:p>
                <a:r>
                  <a:rPr lang="en-US" altLang="ko-KR" dirty="0" smtClean="0"/>
                  <a:t>Why?</a:t>
                </a:r>
              </a:p>
              <a:p>
                <a:pPr lvl="1"/>
                <a:r>
                  <a:rPr lang="en-US" altLang="ko-KR" dirty="0" smtClean="0"/>
                  <a:t>Not enough information of the joint probability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342900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09120"/>
                <a:ext cx="8435280" cy="2016224"/>
              </a:xfrm>
              <a:blipFill rotWithShape="0">
                <a:blip r:embed="rId2"/>
                <a:stretch>
                  <a:fillRect t="-3333" b="-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127618" y="1344000"/>
            <a:ext cx="7348824" cy="3021104"/>
            <a:chOff x="1127618" y="1344000"/>
            <a:chExt cx="7348824" cy="302110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475656" y="3573016"/>
              <a:ext cx="59766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619672" y="1412776"/>
              <a:ext cx="0" cy="2376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98754" y="33883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403648" y="1772816"/>
              <a:ext cx="597666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127618" y="15881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46616" y="1344000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P(Y=</a:t>
              </a:r>
              <a:r>
                <a:rPr lang="en-US" altLang="ko-KR" b="1" dirty="0" err="1" smtClean="0">
                  <a:solidFill>
                    <a:srgbClr val="C00000"/>
                  </a:solidFill>
                </a:rPr>
                <a:t>y</a:t>
              </a:r>
              <a:r>
                <a:rPr lang="en-US" altLang="ko-KR" b="1" dirty="0" err="1" smtClean="0"/>
                <a:t>|X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02542" y="1344248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P(Y=</a:t>
              </a:r>
              <a:r>
                <a:rPr lang="en-US" altLang="ko-KR" b="1" dirty="0" err="1" smtClean="0">
                  <a:solidFill>
                    <a:srgbClr val="00B050"/>
                  </a:solidFill>
                </a:rPr>
                <a:t>y</a:t>
              </a:r>
              <a:r>
                <a:rPr lang="en-US" altLang="ko-KR" b="1" dirty="0" err="1" smtClean="0"/>
                <a:t>|X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617328" y="1858457"/>
              <a:ext cx="5718748" cy="1648918"/>
            </a:xfrm>
            <a:prstGeom prst="line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17328" y="1813487"/>
              <a:ext cx="5703758" cy="1693888"/>
            </a:xfrm>
            <a:prstGeom prst="lin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1633928" y="1851285"/>
              <a:ext cx="5643797" cy="1661573"/>
            </a:xfrm>
            <a:custGeom>
              <a:avLst/>
              <a:gdLst>
                <a:gd name="connsiteX0" fmla="*/ 0 w 5643797"/>
                <a:gd name="connsiteY0" fmla="*/ 0 h 1661573"/>
                <a:gd name="connsiteX1" fmla="*/ 1806315 w 5643797"/>
                <a:gd name="connsiteY1" fmla="*/ 202367 h 1661573"/>
                <a:gd name="connsiteX2" fmla="*/ 2803161 w 5643797"/>
                <a:gd name="connsiteY2" fmla="*/ 816964 h 1661573"/>
                <a:gd name="connsiteX3" fmla="*/ 4174761 w 5643797"/>
                <a:gd name="connsiteY3" fmla="*/ 1536492 h 1661573"/>
                <a:gd name="connsiteX4" fmla="*/ 5643797 w 5643797"/>
                <a:gd name="connsiteY4" fmla="*/ 1656413 h 166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3797" h="1661573">
                  <a:moveTo>
                    <a:pt x="0" y="0"/>
                  </a:moveTo>
                  <a:cubicBezTo>
                    <a:pt x="669561" y="33103"/>
                    <a:pt x="1339122" y="66206"/>
                    <a:pt x="1806315" y="202367"/>
                  </a:cubicBezTo>
                  <a:cubicBezTo>
                    <a:pt x="2273508" y="338528"/>
                    <a:pt x="2408420" y="594610"/>
                    <a:pt x="2803161" y="816964"/>
                  </a:cubicBezTo>
                  <a:cubicBezTo>
                    <a:pt x="3197902" y="1039318"/>
                    <a:pt x="3701322" y="1396584"/>
                    <a:pt x="4174761" y="1536492"/>
                  </a:cubicBezTo>
                  <a:cubicBezTo>
                    <a:pt x="4648200" y="1676400"/>
                    <a:pt x="5145998" y="1666406"/>
                    <a:pt x="5643797" y="1656413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626433" y="1821305"/>
              <a:ext cx="5643797" cy="1686393"/>
            </a:xfrm>
            <a:custGeom>
              <a:avLst/>
              <a:gdLst>
                <a:gd name="connsiteX0" fmla="*/ 0 w 5643797"/>
                <a:gd name="connsiteY0" fmla="*/ 1686393 h 1686393"/>
                <a:gd name="connsiteX1" fmla="*/ 1933731 w 5643797"/>
                <a:gd name="connsiteY1" fmla="*/ 1536492 h 1686393"/>
                <a:gd name="connsiteX2" fmla="*/ 2825646 w 5643797"/>
                <a:gd name="connsiteY2" fmla="*/ 869429 h 1686393"/>
                <a:gd name="connsiteX3" fmla="*/ 3672590 w 5643797"/>
                <a:gd name="connsiteY3" fmla="*/ 202367 h 1686393"/>
                <a:gd name="connsiteX4" fmla="*/ 5643797 w 5643797"/>
                <a:gd name="connsiteY4" fmla="*/ 0 h 168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3797" h="1686393">
                  <a:moveTo>
                    <a:pt x="0" y="1686393"/>
                  </a:moveTo>
                  <a:cubicBezTo>
                    <a:pt x="731395" y="1679523"/>
                    <a:pt x="1462790" y="1672653"/>
                    <a:pt x="1933731" y="1536492"/>
                  </a:cubicBezTo>
                  <a:cubicBezTo>
                    <a:pt x="2404672" y="1400331"/>
                    <a:pt x="2535836" y="1091783"/>
                    <a:pt x="2825646" y="869429"/>
                  </a:cubicBezTo>
                  <a:cubicBezTo>
                    <a:pt x="3115456" y="647075"/>
                    <a:pt x="3202898" y="347272"/>
                    <a:pt x="3672590" y="202367"/>
                  </a:cubicBezTo>
                  <a:cubicBezTo>
                    <a:pt x="4142282" y="57462"/>
                    <a:pt x="4893039" y="28731"/>
                    <a:pt x="5643797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1597505" y="3632501"/>
              <a:ext cx="2794475" cy="732602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2">
                      <a:lumMod val="75000"/>
                    </a:schemeClr>
                  </a:solidFill>
                </a:rPr>
                <a:t>Classify as </a:t>
              </a:r>
              <a:r>
                <a:rPr lang="en-US" altLang="ko-KR" b="1" dirty="0" smtClean="0">
                  <a:solidFill>
                    <a:srgbClr val="00B050"/>
                  </a:solidFill>
                </a:rPr>
                <a:t>y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4448121" y="3632502"/>
              <a:ext cx="2822109" cy="732602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</a:rPr>
                <a:t>Classify as </a:t>
              </a:r>
              <a:r>
                <a:rPr lang="en-US" altLang="ko-KR" b="1" dirty="0">
                  <a:solidFill>
                    <a:srgbClr val="C00000"/>
                  </a:solidFill>
                </a:rPr>
                <a:t>y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633928" y="2713220"/>
              <a:ext cx="5658787" cy="869429"/>
            </a:xfrm>
            <a:custGeom>
              <a:avLst/>
              <a:gdLst>
                <a:gd name="connsiteX0" fmla="*/ 7495 w 5658787"/>
                <a:gd name="connsiteY0" fmla="*/ 809469 h 869429"/>
                <a:gd name="connsiteX1" fmla="*/ 2780675 w 5658787"/>
                <a:gd name="connsiteY1" fmla="*/ 0 h 869429"/>
                <a:gd name="connsiteX2" fmla="*/ 5658787 w 5658787"/>
                <a:gd name="connsiteY2" fmla="*/ 816964 h 869429"/>
                <a:gd name="connsiteX3" fmla="*/ 5658787 w 5658787"/>
                <a:gd name="connsiteY3" fmla="*/ 861934 h 869429"/>
                <a:gd name="connsiteX4" fmla="*/ 0 w 5658787"/>
                <a:gd name="connsiteY4" fmla="*/ 869429 h 869429"/>
                <a:gd name="connsiteX5" fmla="*/ 7495 w 5658787"/>
                <a:gd name="connsiteY5" fmla="*/ 809469 h 86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58787" h="869429">
                  <a:moveTo>
                    <a:pt x="7495" y="809469"/>
                  </a:moveTo>
                  <a:lnTo>
                    <a:pt x="2780675" y="0"/>
                  </a:lnTo>
                  <a:lnTo>
                    <a:pt x="5658787" y="816964"/>
                  </a:lnTo>
                  <a:lnTo>
                    <a:pt x="5658787" y="861934"/>
                  </a:lnTo>
                  <a:lnTo>
                    <a:pt x="0" y="869429"/>
                  </a:lnTo>
                  <a:lnTo>
                    <a:pt x="7495" y="809469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686393" y="2735705"/>
              <a:ext cx="5576341" cy="824459"/>
            </a:xfrm>
            <a:custGeom>
              <a:avLst/>
              <a:gdLst>
                <a:gd name="connsiteX0" fmla="*/ 0 w 5576341"/>
                <a:gd name="connsiteY0" fmla="*/ 786984 h 824459"/>
                <a:gd name="connsiteX1" fmla="*/ 1161738 w 5576341"/>
                <a:gd name="connsiteY1" fmla="*/ 779488 h 824459"/>
                <a:gd name="connsiteX2" fmla="*/ 1963712 w 5576341"/>
                <a:gd name="connsiteY2" fmla="*/ 659567 h 824459"/>
                <a:gd name="connsiteX3" fmla="*/ 2443397 w 5576341"/>
                <a:gd name="connsiteY3" fmla="*/ 367259 h 824459"/>
                <a:gd name="connsiteX4" fmla="*/ 2750696 w 5576341"/>
                <a:gd name="connsiteY4" fmla="*/ 0 h 824459"/>
                <a:gd name="connsiteX5" fmla="*/ 3680086 w 5576341"/>
                <a:gd name="connsiteY5" fmla="*/ 532151 h 824459"/>
                <a:gd name="connsiteX6" fmla="*/ 4242217 w 5576341"/>
                <a:gd name="connsiteY6" fmla="*/ 727023 h 824459"/>
                <a:gd name="connsiteX7" fmla="*/ 4669437 w 5576341"/>
                <a:gd name="connsiteY7" fmla="*/ 786984 h 824459"/>
                <a:gd name="connsiteX8" fmla="*/ 5418945 w 5576341"/>
                <a:gd name="connsiteY8" fmla="*/ 794479 h 824459"/>
                <a:gd name="connsiteX9" fmla="*/ 5576341 w 5576341"/>
                <a:gd name="connsiteY9" fmla="*/ 794479 h 824459"/>
                <a:gd name="connsiteX10" fmla="*/ 5576341 w 5576341"/>
                <a:gd name="connsiteY10" fmla="*/ 824459 h 824459"/>
                <a:gd name="connsiteX11" fmla="*/ 0 w 5576341"/>
                <a:gd name="connsiteY11" fmla="*/ 786984 h 824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76341" h="824459">
                  <a:moveTo>
                    <a:pt x="0" y="786984"/>
                  </a:moveTo>
                  <a:lnTo>
                    <a:pt x="1161738" y="779488"/>
                  </a:lnTo>
                  <a:lnTo>
                    <a:pt x="1963712" y="659567"/>
                  </a:lnTo>
                  <a:lnTo>
                    <a:pt x="2443397" y="367259"/>
                  </a:lnTo>
                  <a:lnTo>
                    <a:pt x="2750696" y="0"/>
                  </a:lnTo>
                  <a:lnTo>
                    <a:pt x="3680086" y="532151"/>
                  </a:lnTo>
                  <a:lnTo>
                    <a:pt x="4242217" y="727023"/>
                  </a:lnTo>
                  <a:lnTo>
                    <a:pt x="4669437" y="786984"/>
                  </a:lnTo>
                  <a:lnTo>
                    <a:pt x="5418945" y="794479"/>
                  </a:lnTo>
                  <a:lnTo>
                    <a:pt x="5576341" y="794479"/>
                  </a:lnTo>
                  <a:lnTo>
                    <a:pt x="5576341" y="824459"/>
                  </a:lnTo>
                  <a:lnTo>
                    <a:pt x="0" y="786984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164288" y="2276872"/>
                  <a:ext cx="13121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 smtClean="0"/>
                    <a:t>Bayes Risk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88" y="2276872"/>
                  <a:ext cx="1312154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721" t="-6604" r="-3256" b="-75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Freeform 26"/>
            <p:cNvSpPr/>
            <p:nvPr/>
          </p:nvSpPr>
          <p:spPr>
            <a:xfrm>
              <a:off x="5343993" y="2630774"/>
              <a:ext cx="1933732" cy="367259"/>
            </a:xfrm>
            <a:custGeom>
              <a:avLst/>
              <a:gdLst>
                <a:gd name="connsiteX0" fmla="*/ 1933732 w 1933732"/>
                <a:gd name="connsiteY0" fmla="*/ 0 h 367259"/>
                <a:gd name="connsiteX1" fmla="*/ 697043 w 1933732"/>
                <a:gd name="connsiteY1" fmla="*/ 74951 h 367259"/>
                <a:gd name="connsiteX2" fmla="*/ 0 w 1933732"/>
                <a:gd name="connsiteY2" fmla="*/ 367259 h 36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3732" h="367259">
                  <a:moveTo>
                    <a:pt x="1933732" y="0"/>
                  </a:moveTo>
                  <a:cubicBezTo>
                    <a:pt x="1476531" y="6870"/>
                    <a:pt x="1019331" y="13741"/>
                    <a:pt x="697043" y="74951"/>
                  </a:cubicBezTo>
                  <a:cubicBezTo>
                    <a:pt x="374755" y="136161"/>
                    <a:pt x="187377" y="251710"/>
                    <a:pt x="0" y="367259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52320" y="342446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 smtClean="0"/>
                <a:t>X</a:t>
              </a:r>
              <a:endParaRPr lang="ko-KR" altLang="en-US" b="1" i="1" dirty="0"/>
            </a:p>
          </p:txBody>
        </p:sp>
      </p:grpSp>
      <p:sp>
        <p:nvSpPr>
          <p:cNvPr id="29" name="Rectangular Callout 28"/>
          <p:cNvSpPr/>
          <p:nvPr/>
        </p:nvSpPr>
        <p:spPr>
          <a:xfrm>
            <a:off x="6146610" y="4786682"/>
            <a:ext cx="2232248" cy="648072"/>
          </a:xfrm>
          <a:prstGeom prst="wedgeRectCallout">
            <a:avLst>
              <a:gd name="adj1" fmla="val -31913"/>
              <a:gd name="adj2" fmla="val 16658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Class Conditional Density</a:t>
            </a:r>
            <a:endParaRPr lang="ko-KR" altLang="en-US" dirty="0"/>
          </a:p>
        </p:txBody>
      </p:sp>
      <p:sp>
        <p:nvSpPr>
          <p:cNvPr id="30" name="Rectangular Callout 29"/>
          <p:cNvSpPr/>
          <p:nvPr/>
        </p:nvSpPr>
        <p:spPr>
          <a:xfrm>
            <a:off x="7164287" y="5530217"/>
            <a:ext cx="1917303" cy="497563"/>
          </a:xfrm>
          <a:prstGeom prst="wedgeRectCallout">
            <a:avLst>
              <a:gd name="adj1" fmla="val -23728"/>
              <a:gd name="adj2" fmla="val 890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Class Prior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54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Boundary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250" y="4830180"/>
                <a:ext cx="4834880" cy="1584176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2000" dirty="0" smtClean="0"/>
              </a:p>
              <a:p>
                <a:r>
                  <a:rPr lang="en-US" altLang="ko-KR" sz="2000" dirty="0" smtClean="0"/>
                  <a:t>What-if Gaussian class conditional density?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ko-KR" altLang="en-US" sz="2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250" y="4830180"/>
                <a:ext cx="4834880" cy="158417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75656" y="3573016"/>
            <a:ext cx="5976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19672" y="1412776"/>
            <a:ext cx="0" cy="237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98754" y="33883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3648" y="1772816"/>
            <a:ext cx="5976664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7618" y="1588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46616" y="1344000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P(Y=</a:t>
            </a:r>
            <a:r>
              <a:rPr lang="en-US" altLang="ko-KR" b="1" dirty="0" err="1" smtClean="0">
                <a:solidFill>
                  <a:srgbClr val="C00000"/>
                </a:solidFill>
              </a:rPr>
              <a:t>y</a:t>
            </a:r>
            <a:r>
              <a:rPr lang="en-US" altLang="ko-KR" b="1" dirty="0" err="1" smtClean="0"/>
              <a:t>|X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02542" y="134424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P(Y=</a:t>
            </a:r>
            <a:r>
              <a:rPr lang="en-US" altLang="ko-KR" b="1" dirty="0" err="1" smtClean="0">
                <a:solidFill>
                  <a:srgbClr val="00B050"/>
                </a:solidFill>
              </a:rPr>
              <a:t>y</a:t>
            </a:r>
            <a:r>
              <a:rPr lang="en-US" altLang="ko-KR" b="1" dirty="0" err="1" smtClean="0"/>
              <a:t>|X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617328" y="1858457"/>
            <a:ext cx="5718748" cy="1648918"/>
          </a:xfrm>
          <a:prstGeom prst="lin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17328" y="1813487"/>
            <a:ext cx="5703758" cy="1693888"/>
          </a:xfrm>
          <a:prstGeom prst="lin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Freeform 13"/>
          <p:cNvSpPr/>
          <p:nvPr/>
        </p:nvSpPr>
        <p:spPr>
          <a:xfrm>
            <a:off x="1633928" y="1851285"/>
            <a:ext cx="5643797" cy="1661573"/>
          </a:xfrm>
          <a:custGeom>
            <a:avLst/>
            <a:gdLst>
              <a:gd name="connsiteX0" fmla="*/ 0 w 5643797"/>
              <a:gd name="connsiteY0" fmla="*/ 0 h 1661573"/>
              <a:gd name="connsiteX1" fmla="*/ 1806315 w 5643797"/>
              <a:gd name="connsiteY1" fmla="*/ 202367 h 1661573"/>
              <a:gd name="connsiteX2" fmla="*/ 2803161 w 5643797"/>
              <a:gd name="connsiteY2" fmla="*/ 816964 h 1661573"/>
              <a:gd name="connsiteX3" fmla="*/ 4174761 w 5643797"/>
              <a:gd name="connsiteY3" fmla="*/ 1536492 h 1661573"/>
              <a:gd name="connsiteX4" fmla="*/ 5643797 w 5643797"/>
              <a:gd name="connsiteY4" fmla="*/ 1656413 h 166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797" h="1661573">
                <a:moveTo>
                  <a:pt x="0" y="0"/>
                </a:moveTo>
                <a:cubicBezTo>
                  <a:pt x="669561" y="33103"/>
                  <a:pt x="1339122" y="66206"/>
                  <a:pt x="1806315" y="202367"/>
                </a:cubicBezTo>
                <a:cubicBezTo>
                  <a:pt x="2273508" y="338528"/>
                  <a:pt x="2408420" y="594610"/>
                  <a:pt x="2803161" y="816964"/>
                </a:cubicBezTo>
                <a:cubicBezTo>
                  <a:pt x="3197902" y="1039318"/>
                  <a:pt x="3701322" y="1396584"/>
                  <a:pt x="4174761" y="1536492"/>
                </a:cubicBezTo>
                <a:cubicBezTo>
                  <a:pt x="4648200" y="1676400"/>
                  <a:pt x="5145998" y="1666406"/>
                  <a:pt x="5643797" y="165641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Freeform 14"/>
          <p:cNvSpPr/>
          <p:nvPr/>
        </p:nvSpPr>
        <p:spPr>
          <a:xfrm>
            <a:off x="1626433" y="1821305"/>
            <a:ext cx="5643797" cy="1686393"/>
          </a:xfrm>
          <a:custGeom>
            <a:avLst/>
            <a:gdLst>
              <a:gd name="connsiteX0" fmla="*/ 0 w 5643797"/>
              <a:gd name="connsiteY0" fmla="*/ 1686393 h 1686393"/>
              <a:gd name="connsiteX1" fmla="*/ 1933731 w 5643797"/>
              <a:gd name="connsiteY1" fmla="*/ 1536492 h 1686393"/>
              <a:gd name="connsiteX2" fmla="*/ 2825646 w 5643797"/>
              <a:gd name="connsiteY2" fmla="*/ 869429 h 1686393"/>
              <a:gd name="connsiteX3" fmla="*/ 3672590 w 5643797"/>
              <a:gd name="connsiteY3" fmla="*/ 202367 h 1686393"/>
              <a:gd name="connsiteX4" fmla="*/ 5643797 w 5643797"/>
              <a:gd name="connsiteY4" fmla="*/ 0 h 1686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797" h="1686393">
                <a:moveTo>
                  <a:pt x="0" y="1686393"/>
                </a:moveTo>
                <a:cubicBezTo>
                  <a:pt x="731395" y="1679523"/>
                  <a:pt x="1462790" y="1672653"/>
                  <a:pt x="1933731" y="1536492"/>
                </a:cubicBezTo>
                <a:cubicBezTo>
                  <a:pt x="2404672" y="1400331"/>
                  <a:pt x="2535836" y="1091783"/>
                  <a:pt x="2825646" y="869429"/>
                </a:cubicBezTo>
                <a:cubicBezTo>
                  <a:pt x="3115456" y="647075"/>
                  <a:pt x="3202898" y="347272"/>
                  <a:pt x="3672590" y="202367"/>
                </a:cubicBezTo>
                <a:cubicBezTo>
                  <a:pt x="4142282" y="57462"/>
                  <a:pt x="4893039" y="28731"/>
                  <a:pt x="5643797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Left Arrow 15"/>
          <p:cNvSpPr/>
          <p:nvPr/>
        </p:nvSpPr>
        <p:spPr>
          <a:xfrm>
            <a:off x="1597505" y="3632501"/>
            <a:ext cx="2794475" cy="732602"/>
          </a:xfrm>
          <a:prstGeom prst="lef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Classify as </a:t>
            </a:r>
            <a:r>
              <a:rPr lang="en-US" altLang="ko-KR" b="1" dirty="0" smtClean="0">
                <a:solidFill>
                  <a:srgbClr val="00B050"/>
                </a:solidFill>
              </a:rPr>
              <a:t>y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448121" y="3632502"/>
            <a:ext cx="2822109" cy="732602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Classify as </a:t>
            </a:r>
            <a:r>
              <a:rPr lang="en-US" altLang="ko-KR" b="1" dirty="0">
                <a:solidFill>
                  <a:srgbClr val="C00000"/>
                </a:solidFill>
              </a:rPr>
              <a:t>y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633928" y="2713220"/>
            <a:ext cx="5658787" cy="869429"/>
          </a:xfrm>
          <a:custGeom>
            <a:avLst/>
            <a:gdLst>
              <a:gd name="connsiteX0" fmla="*/ 7495 w 5658787"/>
              <a:gd name="connsiteY0" fmla="*/ 809469 h 869429"/>
              <a:gd name="connsiteX1" fmla="*/ 2780675 w 5658787"/>
              <a:gd name="connsiteY1" fmla="*/ 0 h 869429"/>
              <a:gd name="connsiteX2" fmla="*/ 5658787 w 5658787"/>
              <a:gd name="connsiteY2" fmla="*/ 816964 h 869429"/>
              <a:gd name="connsiteX3" fmla="*/ 5658787 w 5658787"/>
              <a:gd name="connsiteY3" fmla="*/ 861934 h 869429"/>
              <a:gd name="connsiteX4" fmla="*/ 0 w 5658787"/>
              <a:gd name="connsiteY4" fmla="*/ 869429 h 869429"/>
              <a:gd name="connsiteX5" fmla="*/ 7495 w 5658787"/>
              <a:gd name="connsiteY5" fmla="*/ 809469 h 86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8787" h="869429">
                <a:moveTo>
                  <a:pt x="7495" y="809469"/>
                </a:moveTo>
                <a:lnTo>
                  <a:pt x="2780675" y="0"/>
                </a:lnTo>
                <a:lnTo>
                  <a:pt x="5658787" y="816964"/>
                </a:lnTo>
                <a:lnTo>
                  <a:pt x="5658787" y="861934"/>
                </a:lnTo>
                <a:lnTo>
                  <a:pt x="0" y="869429"/>
                </a:lnTo>
                <a:lnTo>
                  <a:pt x="7495" y="809469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Freeform 18"/>
          <p:cNvSpPr/>
          <p:nvPr/>
        </p:nvSpPr>
        <p:spPr>
          <a:xfrm>
            <a:off x="1686393" y="2735705"/>
            <a:ext cx="5576341" cy="824459"/>
          </a:xfrm>
          <a:custGeom>
            <a:avLst/>
            <a:gdLst>
              <a:gd name="connsiteX0" fmla="*/ 0 w 5576341"/>
              <a:gd name="connsiteY0" fmla="*/ 786984 h 824459"/>
              <a:gd name="connsiteX1" fmla="*/ 1161738 w 5576341"/>
              <a:gd name="connsiteY1" fmla="*/ 779488 h 824459"/>
              <a:gd name="connsiteX2" fmla="*/ 1963712 w 5576341"/>
              <a:gd name="connsiteY2" fmla="*/ 659567 h 824459"/>
              <a:gd name="connsiteX3" fmla="*/ 2443397 w 5576341"/>
              <a:gd name="connsiteY3" fmla="*/ 367259 h 824459"/>
              <a:gd name="connsiteX4" fmla="*/ 2750696 w 5576341"/>
              <a:gd name="connsiteY4" fmla="*/ 0 h 824459"/>
              <a:gd name="connsiteX5" fmla="*/ 3680086 w 5576341"/>
              <a:gd name="connsiteY5" fmla="*/ 532151 h 824459"/>
              <a:gd name="connsiteX6" fmla="*/ 4242217 w 5576341"/>
              <a:gd name="connsiteY6" fmla="*/ 727023 h 824459"/>
              <a:gd name="connsiteX7" fmla="*/ 4669437 w 5576341"/>
              <a:gd name="connsiteY7" fmla="*/ 786984 h 824459"/>
              <a:gd name="connsiteX8" fmla="*/ 5418945 w 5576341"/>
              <a:gd name="connsiteY8" fmla="*/ 794479 h 824459"/>
              <a:gd name="connsiteX9" fmla="*/ 5576341 w 5576341"/>
              <a:gd name="connsiteY9" fmla="*/ 794479 h 824459"/>
              <a:gd name="connsiteX10" fmla="*/ 5576341 w 5576341"/>
              <a:gd name="connsiteY10" fmla="*/ 824459 h 824459"/>
              <a:gd name="connsiteX11" fmla="*/ 0 w 5576341"/>
              <a:gd name="connsiteY11" fmla="*/ 786984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76341" h="824459">
                <a:moveTo>
                  <a:pt x="0" y="786984"/>
                </a:moveTo>
                <a:lnTo>
                  <a:pt x="1161738" y="779488"/>
                </a:lnTo>
                <a:lnTo>
                  <a:pt x="1963712" y="659567"/>
                </a:lnTo>
                <a:lnTo>
                  <a:pt x="2443397" y="367259"/>
                </a:lnTo>
                <a:lnTo>
                  <a:pt x="2750696" y="0"/>
                </a:lnTo>
                <a:lnTo>
                  <a:pt x="3680086" y="532151"/>
                </a:lnTo>
                <a:lnTo>
                  <a:pt x="4242217" y="727023"/>
                </a:lnTo>
                <a:lnTo>
                  <a:pt x="4669437" y="786984"/>
                </a:lnTo>
                <a:lnTo>
                  <a:pt x="5418945" y="794479"/>
                </a:lnTo>
                <a:lnTo>
                  <a:pt x="5576341" y="794479"/>
                </a:lnTo>
                <a:lnTo>
                  <a:pt x="5576341" y="824459"/>
                </a:lnTo>
                <a:lnTo>
                  <a:pt x="0" y="786984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164288" y="2276872"/>
                <a:ext cx="13121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Bayes Risk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276872"/>
                <a:ext cx="131215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721" t="-6604" r="-3256"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5343993" y="2630774"/>
            <a:ext cx="1933732" cy="367259"/>
          </a:xfrm>
          <a:custGeom>
            <a:avLst/>
            <a:gdLst>
              <a:gd name="connsiteX0" fmla="*/ 1933732 w 1933732"/>
              <a:gd name="connsiteY0" fmla="*/ 0 h 367259"/>
              <a:gd name="connsiteX1" fmla="*/ 697043 w 1933732"/>
              <a:gd name="connsiteY1" fmla="*/ 74951 h 367259"/>
              <a:gd name="connsiteX2" fmla="*/ 0 w 1933732"/>
              <a:gd name="connsiteY2" fmla="*/ 367259 h 36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732" h="367259">
                <a:moveTo>
                  <a:pt x="1933732" y="0"/>
                </a:moveTo>
                <a:cubicBezTo>
                  <a:pt x="1476531" y="6870"/>
                  <a:pt x="1019331" y="13741"/>
                  <a:pt x="697043" y="74951"/>
                </a:cubicBezTo>
                <a:cubicBezTo>
                  <a:pt x="374755" y="136161"/>
                  <a:pt x="187377" y="251710"/>
                  <a:pt x="0" y="367259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452320" y="34244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X</a:t>
            </a:r>
            <a:endParaRPr lang="ko-KR" altLang="en-US" b="1" i="1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448121" y="1484784"/>
            <a:ext cx="0" cy="22322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4510528" y="922084"/>
            <a:ext cx="1207082" cy="653143"/>
          </a:xfrm>
          <a:custGeom>
            <a:avLst/>
            <a:gdLst>
              <a:gd name="connsiteX0" fmla="*/ 437990 w 1207082"/>
              <a:gd name="connsiteY0" fmla="*/ 0 h 653143"/>
              <a:gd name="connsiteX1" fmla="*/ 1198709 w 1207082"/>
              <a:gd name="connsiteY1" fmla="*/ 176733 h 653143"/>
              <a:gd name="connsiteX2" fmla="*/ 0 w 1207082"/>
              <a:gd name="connsiteY2" fmla="*/ 65314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082" h="653143">
                <a:moveTo>
                  <a:pt x="437990" y="0"/>
                </a:moveTo>
                <a:cubicBezTo>
                  <a:pt x="854848" y="33938"/>
                  <a:pt x="1271707" y="67876"/>
                  <a:pt x="1198709" y="176733"/>
                </a:cubicBezTo>
                <a:cubicBezTo>
                  <a:pt x="1125711" y="285590"/>
                  <a:pt x="562855" y="469366"/>
                  <a:pt x="0" y="653143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220072" y="6237312"/>
            <a:ext cx="3597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08045" y="6052646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smtClean="0"/>
              <a:t>X</a:t>
            </a:r>
            <a:endParaRPr lang="ko-KR" altLang="en-US" b="1" i="1" dirty="0"/>
          </a:p>
        </p:txBody>
      </p:sp>
      <p:sp>
        <p:nvSpPr>
          <p:cNvPr id="32" name="Freeform 31"/>
          <p:cNvSpPr/>
          <p:nvPr/>
        </p:nvSpPr>
        <p:spPr>
          <a:xfrm>
            <a:off x="5248195" y="4832771"/>
            <a:ext cx="3473183" cy="1323809"/>
          </a:xfrm>
          <a:custGeom>
            <a:avLst/>
            <a:gdLst>
              <a:gd name="connsiteX0" fmla="*/ 0 w 3473183"/>
              <a:gd name="connsiteY0" fmla="*/ 1314456 h 1323809"/>
              <a:gd name="connsiteX1" fmla="*/ 660827 w 3473183"/>
              <a:gd name="connsiteY1" fmla="*/ 1130039 h 1323809"/>
              <a:gd name="connsiteX2" fmla="*/ 1398494 w 3473183"/>
              <a:gd name="connsiteY2" fmla="*/ 486 h 1323809"/>
              <a:gd name="connsiteX3" fmla="*/ 2074689 w 3473183"/>
              <a:gd name="connsiteY3" fmla="*/ 991726 h 1323809"/>
              <a:gd name="connsiteX4" fmla="*/ 3081297 w 3473183"/>
              <a:gd name="connsiteY4" fmla="*/ 1268352 h 1323809"/>
              <a:gd name="connsiteX5" fmla="*/ 3473183 w 3473183"/>
              <a:gd name="connsiteY5" fmla="*/ 1283720 h 132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73183" h="1323809">
                <a:moveTo>
                  <a:pt x="0" y="1314456"/>
                </a:moveTo>
                <a:cubicBezTo>
                  <a:pt x="213872" y="1331745"/>
                  <a:pt x="427745" y="1349034"/>
                  <a:pt x="660827" y="1130039"/>
                </a:cubicBezTo>
                <a:cubicBezTo>
                  <a:pt x="893909" y="911044"/>
                  <a:pt x="1162850" y="23538"/>
                  <a:pt x="1398494" y="486"/>
                </a:cubicBezTo>
                <a:cubicBezTo>
                  <a:pt x="1634138" y="-22566"/>
                  <a:pt x="1794222" y="780415"/>
                  <a:pt x="2074689" y="991726"/>
                </a:cubicBezTo>
                <a:cubicBezTo>
                  <a:pt x="2355156" y="1203037"/>
                  <a:pt x="2848215" y="1219686"/>
                  <a:pt x="3081297" y="1268352"/>
                </a:cubicBezTo>
                <a:cubicBezTo>
                  <a:pt x="3314379" y="1317018"/>
                  <a:pt x="3393781" y="1300369"/>
                  <a:pt x="3473183" y="128372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Freeform 32"/>
          <p:cNvSpPr/>
          <p:nvPr/>
        </p:nvSpPr>
        <p:spPr>
          <a:xfrm>
            <a:off x="5780326" y="5227065"/>
            <a:ext cx="3040945" cy="973950"/>
          </a:xfrm>
          <a:custGeom>
            <a:avLst/>
            <a:gdLst>
              <a:gd name="connsiteX0" fmla="*/ 44171 w 3040945"/>
              <a:gd name="connsiteY0" fmla="*/ 973950 h 973950"/>
              <a:gd name="connsiteX1" fmla="*/ 113328 w 3040945"/>
              <a:gd name="connsiteY1" fmla="*/ 950898 h 973950"/>
              <a:gd name="connsiteX2" fmla="*/ 1020044 w 3040945"/>
              <a:gd name="connsiteY2" fmla="*/ 858690 h 973950"/>
              <a:gd name="connsiteX3" fmla="*/ 1788447 w 3040945"/>
              <a:gd name="connsiteY3" fmla="*/ 44182 h 973950"/>
              <a:gd name="connsiteX4" fmla="*/ 2241805 w 3040945"/>
              <a:gd name="connsiteY4" fmla="*/ 174811 h 973950"/>
              <a:gd name="connsiteX5" fmla="*/ 2756635 w 3040945"/>
              <a:gd name="connsiteY5" fmla="*/ 735745 h 973950"/>
              <a:gd name="connsiteX6" fmla="*/ 3040945 w 3040945"/>
              <a:gd name="connsiteY6" fmla="*/ 827953 h 97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945" h="973950">
                <a:moveTo>
                  <a:pt x="44171" y="973950"/>
                </a:moveTo>
                <a:cubicBezTo>
                  <a:pt x="-2573" y="972029"/>
                  <a:pt x="-49317" y="970108"/>
                  <a:pt x="113328" y="950898"/>
                </a:cubicBezTo>
                <a:cubicBezTo>
                  <a:pt x="275973" y="931688"/>
                  <a:pt x="740858" y="1009809"/>
                  <a:pt x="1020044" y="858690"/>
                </a:cubicBezTo>
                <a:cubicBezTo>
                  <a:pt x="1299230" y="707571"/>
                  <a:pt x="1584820" y="158162"/>
                  <a:pt x="1788447" y="44182"/>
                </a:cubicBezTo>
                <a:cubicBezTo>
                  <a:pt x="1992074" y="-69798"/>
                  <a:pt x="2080440" y="59550"/>
                  <a:pt x="2241805" y="174811"/>
                </a:cubicBezTo>
                <a:cubicBezTo>
                  <a:pt x="2403170" y="290071"/>
                  <a:pt x="2623445" y="626888"/>
                  <a:pt x="2756635" y="735745"/>
                </a:cubicBezTo>
                <a:cubicBezTo>
                  <a:pt x="2889825" y="844602"/>
                  <a:pt x="2965385" y="836277"/>
                  <a:pt x="3040945" y="827953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265631" y="4462121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P(X=</a:t>
            </a:r>
            <a:r>
              <a:rPr lang="en-US" altLang="ko-KR" b="1" dirty="0" err="1" smtClean="0"/>
              <a:t>x|Y</a:t>
            </a:r>
            <a:r>
              <a:rPr lang="en-US" altLang="ko-KR" b="1" dirty="0" smtClean="0"/>
              <a:t>=</a:t>
            </a:r>
            <a:r>
              <a:rPr lang="en-US" altLang="ko-KR" b="1" dirty="0" smtClean="0">
                <a:solidFill>
                  <a:srgbClr val="00B050"/>
                </a:solidFill>
              </a:rPr>
              <a:t>y</a:t>
            </a:r>
            <a:r>
              <a:rPr lang="en-US" altLang="ko-KR" b="1" dirty="0" smtClean="0"/>
              <a:t>)P(Y=</a:t>
            </a:r>
            <a:r>
              <a:rPr lang="en-US" altLang="ko-KR" b="1" dirty="0" smtClean="0">
                <a:solidFill>
                  <a:srgbClr val="00B050"/>
                </a:solidFill>
              </a:rPr>
              <a:t>y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480532" y="4841501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P(X=</a:t>
            </a:r>
            <a:r>
              <a:rPr lang="en-US" altLang="ko-KR" b="1" dirty="0" err="1" smtClean="0"/>
              <a:t>x|Y</a:t>
            </a:r>
            <a:r>
              <a:rPr lang="en-US" altLang="ko-KR" b="1" dirty="0" smtClean="0"/>
              <a:t>=</a:t>
            </a:r>
            <a:r>
              <a:rPr lang="en-US" altLang="ko-KR" b="1" dirty="0" smtClean="0">
                <a:solidFill>
                  <a:srgbClr val="C00000"/>
                </a:solidFill>
              </a:rPr>
              <a:t>y</a:t>
            </a:r>
            <a:r>
              <a:rPr lang="en-US" altLang="ko-KR" b="1" dirty="0" smtClean="0"/>
              <a:t>)P(Y=</a:t>
            </a:r>
            <a:r>
              <a:rPr lang="en-US" altLang="ko-KR" b="1" dirty="0" smtClean="0">
                <a:solidFill>
                  <a:srgbClr val="C00000"/>
                </a:solidFill>
              </a:rPr>
              <a:t>y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7202708" y="5380901"/>
            <a:ext cx="1" cy="8640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4449055" y="3742124"/>
            <a:ext cx="2758569" cy="2746796"/>
          </a:xfrm>
          <a:custGeom>
            <a:avLst/>
            <a:gdLst>
              <a:gd name="connsiteX0" fmla="*/ 2758569 w 2758569"/>
              <a:gd name="connsiteY0" fmla="*/ 2566468 h 2746796"/>
              <a:gd name="connsiteX1" fmla="*/ 2213002 w 2758569"/>
              <a:gd name="connsiteY1" fmla="*/ 2743200 h 2746796"/>
              <a:gd name="connsiteX2" fmla="*/ 330414 w 2758569"/>
              <a:gd name="connsiteY2" fmla="*/ 2620256 h 2746796"/>
              <a:gd name="connsiteX3" fmla="*/ 368834 w 2758569"/>
              <a:gd name="connsiteY3" fmla="*/ 1936377 h 2746796"/>
              <a:gd name="connsiteX4" fmla="*/ 122945 w 2758569"/>
              <a:gd name="connsiteY4" fmla="*/ 1375442 h 2746796"/>
              <a:gd name="connsiteX5" fmla="*/ 23053 w 2758569"/>
              <a:gd name="connsiteY5" fmla="*/ 975873 h 2746796"/>
              <a:gd name="connsiteX6" fmla="*/ 0 w 2758569"/>
              <a:gd name="connsiteY6" fmla="*/ 0 h 274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8569" h="2746796">
                <a:moveTo>
                  <a:pt x="2758569" y="2566468"/>
                </a:moveTo>
                <a:cubicBezTo>
                  <a:pt x="2688131" y="2650351"/>
                  <a:pt x="2617694" y="2734235"/>
                  <a:pt x="2213002" y="2743200"/>
                </a:cubicBezTo>
                <a:cubicBezTo>
                  <a:pt x="1808309" y="2752165"/>
                  <a:pt x="637775" y="2754727"/>
                  <a:pt x="330414" y="2620256"/>
                </a:cubicBezTo>
                <a:cubicBezTo>
                  <a:pt x="23053" y="2485785"/>
                  <a:pt x="403412" y="2143846"/>
                  <a:pt x="368834" y="1936377"/>
                </a:cubicBezTo>
                <a:cubicBezTo>
                  <a:pt x="334256" y="1728908"/>
                  <a:pt x="180575" y="1535526"/>
                  <a:pt x="122945" y="1375442"/>
                </a:cubicBezTo>
                <a:cubicBezTo>
                  <a:pt x="65315" y="1215358"/>
                  <a:pt x="43544" y="1205113"/>
                  <a:pt x="23053" y="975873"/>
                </a:cubicBezTo>
                <a:cubicBezTo>
                  <a:pt x="2562" y="746633"/>
                  <a:pt x="1281" y="37331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ular Callout 40"/>
          <p:cNvSpPr/>
          <p:nvPr/>
        </p:nvSpPr>
        <p:spPr>
          <a:xfrm>
            <a:off x="7593557" y="4007935"/>
            <a:ext cx="1458289" cy="753108"/>
          </a:xfrm>
          <a:prstGeom prst="wedgeRectCallout">
            <a:avLst>
              <a:gd name="adj1" fmla="val -21360"/>
              <a:gd name="adj2" fmla="val 7678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/>
              <a:t>Why are shapes different?</a:t>
            </a:r>
            <a:endParaRPr lang="ko-KR" altLang="en-US" sz="16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347864" y="1115452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Decision Boundary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6098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Decision Boundary in Two Dimension</a:t>
            </a:r>
            <a:endParaRPr lang="ko-KR" alt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-252535" y="1336504"/>
            <a:ext cx="5256584" cy="4180729"/>
            <a:chOff x="-252536" y="1336405"/>
            <a:chExt cx="6399011" cy="48078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52536" y="1340768"/>
              <a:ext cx="6399011" cy="4803529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2946969" y="1700808"/>
              <a:ext cx="185193" cy="38884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8724" y="1336405"/>
              <a:ext cx="426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Decision Boundary in Two Dimensions</a:t>
              </a:r>
              <a:endParaRPr lang="ko-KR" alt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50335" y="5839332"/>
                <a:ext cx="6317370" cy="729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335" y="5839332"/>
                <a:ext cx="6317370" cy="7292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09591" y="1556792"/>
                <a:ext cx="4572000" cy="69018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591" y="1556792"/>
                <a:ext cx="4572000" cy="690189"/>
              </a:xfrm>
              <a:prstGeom prst="rect">
                <a:avLst/>
              </a:prstGeom>
              <a:blipFill rotWithShape="0">
                <a:blip r:embed="rId4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860032" y="2390997"/>
            <a:ext cx="3917740" cy="305422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Two multivariate normal distribution for the class conditional densities</a:t>
            </a:r>
          </a:p>
          <a:p>
            <a:r>
              <a:rPr lang="en-US" altLang="ko-KR" dirty="0" smtClean="0"/>
              <a:t>Decision boundary </a:t>
            </a:r>
          </a:p>
          <a:p>
            <a:pPr lvl="1"/>
            <a:r>
              <a:rPr lang="en-US" altLang="ko-KR" dirty="0" smtClean="0"/>
              <a:t>A linear line</a:t>
            </a:r>
          </a:p>
          <a:p>
            <a:r>
              <a:rPr lang="en-US" altLang="ko-KR" dirty="0" smtClean="0"/>
              <a:t>Linear decision boundary</a:t>
            </a:r>
          </a:p>
          <a:p>
            <a:r>
              <a:rPr lang="en-US" altLang="ko-KR" dirty="0" smtClean="0"/>
              <a:t>Any problem in the real world applications?</a:t>
            </a:r>
          </a:p>
          <a:p>
            <a:pPr lvl="1"/>
            <a:r>
              <a:rPr lang="en-US" altLang="ko-KR" dirty="0" smtClean="0"/>
              <a:t>Observing the combination of x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and 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88302" y="235019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P(X=</a:t>
            </a:r>
            <a:r>
              <a:rPr lang="en-US" altLang="ko-KR" b="1" dirty="0" err="1" smtClean="0"/>
              <a:t>x|Y</a:t>
            </a:r>
            <a:r>
              <a:rPr lang="en-US" altLang="ko-KR" b="1" dirty="0" smtClean="0"/>
              <a:t>=</a:t>
            </a:r>
            <a:r>
              <a:rPr lang="en-US" altLang="ko-KR" b="1" dirty="0" smtClean="0">
                <a:solidFill>
                  <a:srgbClr val="00B050"/>
                </a:solidFill>
              </a:rPr>
              <a:t>y</a:t>
            </a:r>
            <a:r>
              <a:rPr lang="en-US" altLang="ko-KR" b="1" dirty="0" smtClean="0"/>
              <a:t>)P(Y=</a:t>
            </a:r>
            <a:r>
              <a:rPr lang="en-US" altLang="ko-KR" b="1" dirty="0" smtClean="0">
                <a:solidFill>
                  <a:srgbClr val="00B050"/>
                </a:solidFill>
              </a:rPr>
              <a:t>y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36619" y="344138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P(X=</a:t>
            </a:r>
            <a:r>
              <a:rPr lang="en-US" altLang="ko-KR" b="1" dirty="0" err="1" smtClean="0"/>
              <a:t>x|Y</a:t>
            </a:r>
            <a:r>
              <a:rPr lang="en-US" altLang="ko-KR" b="1" dirty="0" smtClean="0"/>
              <a:t>=</a:t>
            </a:r>
            <a:r>
              <a:rPr lang="en-US" altLang="ko-KR" b="1" dirty="0" smtClean="0">
                <a:solidFill>
                  <a:srgbClr val="C00000"/>
                </a:solidFill>
              </a:rPr>
              <a:t>y</a:t>
            </a:r>
            <a:r>
              <a:rPr lang="en-US" altLang="ko-KR" b="1" dirty="0" smtClean="0"/>
              <a:t>)P(Y=</a:t>
            </a:r>
            <a:r>
              <a:rPr lang="en-US" altLang="ko-KR" b="1" dirty="0" smtClean="0">
                <a:solidFill>
                  <a:srgbClr val="C00000"/>
                </a:solidFill>
              </a:rPr>
              <a:t>y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9" name="Freeform 8"/>
          <p:cNvSpPr/>
          <p:nvPr/>
        </p:nvSpPr>
        <p:spPr>
          <a:xfrm>
            <a:off x="2435902" y="1671403"/>
            <a:ext cx="2053652" cy="3395272"/>
          </a:xfrm>
          <a:custGeom>
            <a:avLst/>
            <a:gdLst>
              <a:gd name="connsiteX0" fmla="*/ 142406 w 2053652"/>
              <a:gd name="connsiteY0" fmla="*/ 0 h 3395272"/>
              <a:gd name="connsiteX1" fmla="*/ 142406 w 2053652"/>
              <a:gd name="connsiteY1" fmla="*/ 0 h 3395272"/>
              <a:gd name="connsiteX2" fmla="*/ 149901 w 2053652"/>
              <a:gd name="connsiteY2" fmla="*/ 82446 h 3395272"/>
              <a:gd name="connsiteX3" fmla="*/ 0 w 2053652"/>
              <a:gd name="connsiteY3" fmla="*/ 3395272 h 3395272"/>
              <a:gd name="connsiteX4" fmla="*/ 2053652 w 2053652"/>
              <a:gd name="connsiteY4" fmla="*/ 3380282 h 3395272"/>
              <a:gd name="connsiteX5" fmla="*/ 2046157 w 2053652"/>
              <a:gd name="connsiteY5" fmla="*/ 29981 h 3395272"/>
              <a:gd name="connsiteX6" fmla="*/ 142406 w 2053652"/>
              <a:gd name="connsiteY6" fmla="*/ 0 h 339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652" h="3395272">
                <a:moveTo>
                  <a:pt x="142406" y="0"/>
                </a:moveTo>
                <a:lnTo>
                  <a:pt x="142406" y="0"/>
                </a:lnTo>
                <a:lnTo>
                  <a:pt x="149901" y="82446"/>
                </a:lnTo>
                <a:lnTo>
                  <a:pt x="0" y="3395272"/>
                </a:lnTo>
                <a:lnTo>
                  <a:pt x="2053652" y="3380282"/>
                </a:lnTo>
                <a:cubicBezTo>
                  <a:pt x="2051154" y="2263515"/>
                  <a:pt x="2048655" y="1146748"/>
                  <a:pt x="2046157" y="29981"/>
                </a:cubicBezTo>
                <a:lnTo>
                  <a:pt x="142406" y="0"/>
                </a:lnTo>
                <a:close/>
              </a:path>
            </a:pathLst>
          </a:cu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14" name="Freeform 13"/>
          <p:cNvSpPr/>
          <p:nvPr/>
        </p:nvSpPr>
        <p:spPr>
          <a:xfrm>
            <a:off x="427220" y="1648918"/>
            <a:ext cx="2031167" cy="3417757"/>
          </a:xfrm>
          <a:custGeom>
            <a:avLst/>
            <a:gdLst>
              <a:gd name="connsiteX0" fmla="*/ 2031167 w 2031167"/>
              <a:gd name="connsiteY0" fmla="*/ 0 h 3417757"/>
              <a:gd name="connsiteX1" fmla="*/ 1866275 w 2031167"/>
              <a:gd name="connsiteY1" fmla="*/ 3417757 h 3417757"/>
              <a:gd name="connsiteX2" fmla="*/ 22485 w 2031167"/>
              <a:gd name="connsiteY2" fmla="*/ 3402767 h 3417757"/>
              <a:gd name="connsiteX3" fmla="*/ 0 w 2031167"/>
              <a:gd name="connsiteY3" fmla="*/ 14990 h 3417757"/>
              <a:gd name="connsiteX4" fmla="*/ 2031167 w 2031167"/>
              <a:gd name="connsiteY4" fmla="*/ 0 h 3417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167" h="3417757">
                <a:moveTo>
                  <a:pt x="2031167" y="0"/>
                </a:moveTo>
                <a:lnTo>
                  <a:pt x="1866275" y="3417757"/>
                </a:lnTo>
                <a:lnTo>
                  <a:pt x="22485" y="3402767"/>
                </a:lnTo>
                <a:lnTo>
                  <a:pt x="0" y="14990"/>
                </a:lnTo>
                <a:lnTo>
                  <a:pt x="2031167" y="0"/>
                </a:lnTo>
                <a:close/>
              </a:path>
            </a:pathLst>
          </a:cu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7504" y="5375295"/>
                <a:ext cx="4232377" cy="7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375295"/>
                <a:ext cx="4232377" cy="700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Bent-Up Arrow 15"/>
          <p:cNvSpPr/>
          <p:nvPr/>
        </p:nvSpPr>
        <p:spPr>
          <a:xfrm rot="5400000">
            <a:off x="1680947" y="5311942"/>
            <a:ext cx="432047" cy="1706727"/>
          </a:xfrm>
          <a:prstGeom prst="bentUpArrow">
            <a:avLst>
              <a:gd name="adj1" fmla="val 27448"/>
              <a:gd name="adj2" fmla="val 31071"/>
              <a:gd name="adj3" fmla="val 354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3204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4373</TotalTime>
  <Words>2012</Words>
  <Application>Microsoft Office PowerPoint</Application>
  <PresentationFormat>화면 슬라이드 쇼(4:3)</PresentationFormat>
  <Paragraphs>375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발표 템플릿</vt:lpstr>
      <vt:lpstr>Naïve Bayes Classifier</vt:lpstr>
      <vt:lpstr>Weekly Objectives</vt:lpstr>
      <vt:lpstr>Optimal classification and decision boundary</vt:lpstr>
      <vt:lpstr>Supervised Learning</vt:lpstr>
      <vt:lpstr>Optimal Classification</vt:lpstr>
      <vt:lpstr>Detour: Thumbtack MLE and MAP</vt:lpstr>
      <vt:lpstr>Optimal Classification and Bayes Risk</vt:lpstr>
      <vt:lpstr>Decision Boundary</vt:lpstr>
      <vt:lpstr>Decision Boundary in Two Dimension</vt:lpstr>
      <vt:lpstr>Learning the Optimal Classifier</vt:lpstr>
      <vt:lpstr>Naïve bayes classifier</vt:lpstr>
      <vt:lpstr>Dataset for Optimal Classifier Learning</vt:lpstr>
      <vt:lpstr>Why need an additional assumption?</vt:lpstr>
      <vt:lpstr>Conditional Independence</vt:lpstr>
      <vt:lpstr>Conditional vs. Marginal Independence</vt:lpstr>
      <vt:lpstr>Dataset for Optimal Classifier Learning with Conditional Independent Assumption</vt:lpstr>
      <vt:lpstr>Naïve Bayes Classifier</vt:lpstr>
      <vt:lpstr>Problem of Naïve Bayes Classifier</vt:lpstr>
      <vt:lpstr>Text mining application: simple sentiment classification </vt:lpstr>
      <vt:lpstr>Product Review and Sentiment Analysis</vt:lpstr>
      <vt:lpstr>Why simple word searching doesn’t work</vt:lpstr>
      <vt:lpstr>Bag Of Words</vt:lpstr>
      <vt:lpstr>Sample Dataset</vt:lpstr>
      <vt:lpstr>Matlab Exercise!</vt:lpstr>
      <vt:lpstr>Acknowledgement</vt:lpstr>
      <vt:lpstr>Further Readings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Il-Chul Moon</dc:creator>
  <cp:lastModifiedBy>장재관</cp:lastModifiedBy>
  <cp:revision>338</cp:revision>
  <dcterms:created xsi:type="dcterms:W3CDTF">2012-08-30T19:51:26Z</dcterms:created>
  <dcterms:modified xsi:type="dcterms:W3CDTF">2017-02-10T10:13:05Z</dcterms:modified>
</cp:coreProperties>
</file>