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344"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15" r:id="rId26"/>
    <p:sldId id="330" r:id="rId27"/>
    <p:sldId id="326" r:id="rId28"/>
    <p:sldId id="322" r:id="rId29"/>
    <p:sldId id="331" r:id="rId30"/>
    <p:sldId id="334" r:id="rId31"/>
    <p:sldId id="335" r:id="rId32"/>
    <p:sldId id="336" r:id="rId33"/>
    <p:sldId id="337" r:id="rId34"/>
    <p:sldId id="339" r:id="rId35"/>
    <p:sldId id="341" r:id="rId36"/>
    <p:sldId id="342" r:id="rId37"/>
    <p:sldId id="343" r:id="rId3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66" d="100"/>
          <a:sy n="66" d="100"/>
        </p:scale>
        <p:origin x="2766" y="15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085F3-A77E-408E-9F90-D3B01E2760CC}" type="datetimeFigureOut">
              <a:rPr lang="ko-KR" altLang="en-US" smtClean="0"/>
              <a:t>2017-03-31</a:t>
            </a:fld>
            <a:endParaRPr lang="ko-KR"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91C5F-1D0F-4256-BD1C-618DF4C9178E}" type="slidenum">
              <a:rPr lang="ko-KR" altLang="en-US" smtClean="0"/>
              <a:t>‹#›</a:t>
            </a:fld>
            <a:endParaRPr lang="ko-KR" altLang="en-US"/>
          </a:p>
        </p:txBody>
      </p:sp>
    </p:spTree>
    <p:extLst>
      <p:ext uri="{BB962C8B-B14F-4D97-AF65-F5344CB8AC3E}">
        <p14:creationId xmlns:p14="http://schemas.microsoft.com/office/powerpoint/2010/main" val="18189659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Since convergence usually occurs regardless of our starting point, we can usually pick any feasible (for example, picking starting draws that are in the parameter space) starting point. However, the time it takes for the chain to converge varies depending on the starting point.</a:t>
            </a:r>
          </a:p>
          <a:p>
            <a:r>
              <a:rPr lang="en-US" altLang="ko-KR" dirty="0" smtClean="0"/>
              <a:t>As a matter of practice, most people throw out a certain number of the ﬁrst draws, known as the burn-in. This is to make our draws closer to the stationary distribution and less dependent on the starting point. However, it is unclear how much we should burn-in since our draws are all slightly dependent and we don’t know exactly when convergence occurs.</a:t>
            </a:r>
            <a:endParaRPr lang="ko-KR" altLang="en-US" dirty="0"/>
          </a:p>
        </p:txBody>
      </p:sp>
      <p:sp>
        <p:nvSpPr>
          <p:cNvPr id="4" name="슬라이드 번호 개체 틀 3"/>
          <p:cNvSpPr>
            <a:spLocks noGrp="1"/>
          </p:cNvSpPr>
          <p:nvPr>
            <p:ph type="sldNum" sz="quarter" idx="10"/>
          </p:nvPr>
        </p:nvSpPr>
        <p:spPr/>
        <p:txBody>
          <a:bodyPr/>
          <a:lstStyle/>
          <a:p>
            <a:fld id="{652E4A2F-89AF-428E-9EAB-2363F75F2D84}" type="slidenum">
              <a:rPr lang="ko-KR" altLang="en-US" smtClean="0"/>
              <a:t>16</a:t>
            </a:fld>
            <a:endParaRPr lang="ko-KR" altLang="en-US" dirty="0"/>
          </a:p>
        </p:txBody>
      </p:sp>
    </p:spTree>
    <p:extLst>
      <p:ext uri="{BB962C8B-B14F-4D97-AF65-F5344CB8AC3E}">
        <p14:creationId xmlns:p14="http://schemas.microsoft.com/office/powerpoint/2010/main" val="1900905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dirty="0" smtClean="0"/>
              <a:t>Bayesian inference :</a:t>
            </a:r>
            <a:r>
              <a:rPr lang="en-US" altLang="ko-KR" baseline="0" dirty="0" smtClean="0"/>
              <a:t> prior posterior</a:t>
            </a:r>
            <a:endParaRPr lang="ko-KR" altLang="en-US" dirty="0"/>
          </a:p>
        </p:txBody>
      </p:sp>
      <p:sp>
        <p:nvSpPr>
          <p:cNvPr id="4" name="슬라이드 번호 개체 틀 3"/>
          <p:cNvSpPr>
            <a:spLocks noGrp="1"/>
          </p:cNvSpPr>
          <p:nvPr>
            <p:ph type="sldNum" sz="quarter" idx="10"/>
          </p:nvPr>
        </p:nvSpPr>
        <p:spPr/>
        <p:txBody>
          <a:bodyPr/>
          <a:lstStyle/>
          <a:p>
            <a:fld id="{652E4A2F-89AF-428E-9EAB-2363F75F2D84}" type="slidenum">
              <a:rPr lang="ko-KR" altLang="en-US" smtClean="0"/>
              <a:t>21</a:t>
            </a:fld>
            <a:endParaRPr lang="ko-KR" altLang="en-US" dirty="0"/>
          </a:p>
        </p:txBody>
      </p:sp>
    </p:spTree>
    <p:extLst>
      <p:ext uri="{BB962C8B-B14F-4D97-AF65-F5344CB8AC3E}">
        <p14:creationId xmlns:p14="http://schemas.microsoft.com/office/powerpoint/2010/main" val="1077482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mn-lt"/>
                <a:ea typeface="+mn-ea"/>
                <a:cs typeface="+mn-cs"/>
              </a:rPr>
              <a:t>We shall begin by discussing </a:t>
            </a:r>
            <a:r>
              <a:rPr lang="en-US" altLang="ko-KR" sz="1200" b="0" i="1" u="none" strike="noStrike" kern="1200" baseline="0" dirty="0" smtClean="0">
                <a:solidFill>
                  <a:schemeClr val="tx1"/>
                </a:solidFill>
                <a:latin typeface="+mn-lt"/>
                <a:ea typeface="+mn-ea"/>
                <a:cs typeface="+mn-cs"/>
              </a:rPr>
              <a:t>Bayesian networks</a:t>
            </a:r>
            <a:r>
              <a:rPr lang="en-US" altLang="ko-KR" sz="1200" b="0" i="0" u="none" strike="noStrike" kern="1200" baseline="0" dirty="0" smtClean="0">
                <a:solidFill>
                  <a:schemeClr val="tx1"/>
                </a:solidFill>
                <a:latin typeface="+mn-lt"/>
                <a:ea typeface="+mn-ea"/>
                <a:cs typeface="+mn-cs"/>
              </a:rPr>
              <a:t>, also known as </a:t>
            </a:r>
            <a:r>
              <a:rPr lang="en-US" altLang="ko-KR" sz="1200" b="0" i="1" u="none" strike="noStrike" kern="1200" baseline="0" dirty="0" smtClean="0">
                <a:solidFill>
                  <a:schemeClr val="tx1"/>
                </a:solidFill>
                <a:latin typeface="+mn-lt"/>
                <a:ea typeface="+mn-ea"/>
                <a:cs typeface="+mn-cs"/>
              </a:rPr>
              <a:t>directed graphical models</a:t>
            </a:r>
            <a:r>
              <a:rPr lang="en-US" altLang="ko-KR" sz="1200" b="0" i="0" u="none" strike="noStrike" kern="1200" baseline="0" dirty="0" smtClean="0">
                <a:solidFill>
                  <a:schemeClr val="tx1"/>
                </a:solidFill>
                <a:latin typeface="+mn-lt"/>
                <a:ea typeface="+mn-ea"/>
                <a:cs typeface="+mn-cs"/>
              </a:rPr>
              <a:t>, in which the links of the graphs have a particular directionality indicated by arrows. The other major class of graphical models are </a:t>
            </a:r>
            <a:r>
              <a:rPr lang="en-US" altLang="ko-KR" sz="1200" b="0" i="1" u="none" strike="noStrike" kern="1200" baseline="0" dirty="0" smtClean="0">
                <a:solidFill>
                  <a:schemeClr val="tx1"/>
                </a:solidFill>
                <a:latin typeface="+mn-lt"/>
                <a:ea typeface="+mn-ea"/>
                <a:cs typeface="+mn-cs"/>
              </a:rPr>
              <a:t>Markov random fields</a:t>
            </a:r>
            <a:r>
              <a:rPr lang="en-US" altLang="ko-KR" sz="1200" b="0" i="0" u="none" strike="noStrike" kern="1200" baseline="0" dirty="0" smtClean="0">
                <a:solidFill>
                  <a:schemeClr val="tx1"/>
                </a:solidFill>
                <a:latin typeface="+mn-lt"/>
                <a:ea typeface="+mn-ea"/>
                <a:cs typeface="+mn-cs"/>
              </a:rPr>
              <a:t>, also known as </a:t>
            </a:r>
            <a:r>
              <a:rPr lang="en-US" altLang="ko-KR" sz="1200" b="0" i="1" u="none" strike="noStrike" kern="1200" baseline="0" dirty="0" smtClean="0">
                <a:solidFill>
                  <a:schemeClr val="tx1"/>
                </a:solidFill>
                <a:latin typeface="+mn-lt"/>
                <a:ea typeface="+mn-ea"/>
                <a:cs typeface="+mn-cs"/>
              </a:rPr>
              <a:t>undirected graphical models</a:t>
            </a:r>
            <a:r>
              <a:rPr lang="en-US" altLang="ko-KR" sz="1200" b="0" i="0" u="none" strike="noStrike" kern="1200" baseline="0" dirty="0" smtClean="0">
                <a:solidFill>
                  <a:schemeClr val="tx1"/>
                </a:solidFill>
                <a:latin typeface="+mn-lt"/>
                <a:ea typeface="+mn-ea"/>
                <a:cs typeface="+mn-cs"/>
              </a:rPr>
              <a:t>, in which the links do not carry arrows and have no directional significance.</a:t>
            </a:r>
            <a:endParaRPr lang="ko-KR" altLang="en-US" dirty="0"/>
          </a:p>
        </p:txBody>
      </p:sp>
      <p:sp>
        <p:nvSpPr>
          <p:cNvPr id="4" name="슬라이드 번호 개체 틀 3"/>
          <p:cNvSpPr>
            <a:spLocks noGrp="1"/>
          </p:cNvSpPr>
          <p:nvPr>
            <p:ph type="sldNum" sz="quarter" idx="10"/>
          </p:nvPr>
        </p:nvSpPr>
        <p:spPr/>
        <p:txBody>
          <a:bodyPr/>
          <a:lstStyle/>
          <a:p>
            <a:fld id="{652E4A2F-89AF-428E-9EAB-2363F75F2D84}" type="slidenum">
              <a:rPr lang="ko-KR" altLang="en-US" smtClean="0"/>
              <a:t>27</a:t>
            </a:fld>
            <a:endParaRPr lang="ko-KR" altLang="en-US" dirty="0"/>
          </a:p>
        </p:txBody>
      </p:sp>
    </p:spTree>
    <p:extLst>
      <p:ext uri="{BB962C8B-B14F-4D97-AF65-F5344CB8AC3E}">
        <p14:creationId xmlns:p14="http://schemas.microsoft.com/office/powerpoint/2010/main" val="3711370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668016"/>
          </a:xfrm>
        </p:spPr>
        <p:txBody>
          <a:bodyPr anchor="b"/>
          <a:lstStyle>
            <a:lvl1pPr>
              <a:defRPr sz="4800">
                <a:ln>
                  <a:noFill/>
                </a:ln>
                <a:solidFill>
                  <a:schemeClr val="tx2"/>
                </a:solidFill>
              </a:defRPr>
            </a:lvl1pPr>
          </a:lstStyle>
          <a:p>
            <a:r>
              <a:rPr lang="en-US" altLang="ko-KR" smtClean="0"/>
              <a:t>Click to edit Master title style</a:t>
            </a:r>
            <a:endParaRPr lang="en-US" dirty="0"/>
          </a:p>
        </p:txBody>
      </p:sp>
      <p:sp>
        <p:nvSpPr>
          <p:cNvPr id="3" name="Subtitle 2"/>
          <p:cNvSpPr>
            <a:spLocks noGrp="1"/>
          </p:cNvSpPr>
          <p:nvPr>
            <p:ph type="subTitle" idx="1"/>
          </p:nvPr>
        </p:nvSpPr>
        <p:spPr>
          <a:xfrm>
            <a:off x="685800" y="4572000"/>
            <a:ext cx="7558608"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en-US" dirty="0"/>
          </a:p>
        </p:txBody>
      </p:sp>
      <p:sp>
        <p:nvSpPr>
          <p:cNvPr id="4" name="Date Placeholder 3"/>
          <p:cNvSpPr>
            <a:spLocks noGrp="1"/>
          </p:cNvSpPr>
          <p:nvPr>
            <p:ph type="dt" sz="half" idx="10"/>
          </p:nvPr>
        </p:nvSpPr>
        <p:spPr/>
        <p:txBody>
          <a:bodyPr/>
          <a:lstStyle>
            <a:lvl1pPr algn="ctr">
              <a:defRPr/>
            </a:lvl1pPr>
          </a:lstStyle>
          <a:p>
            <a:fld id="{D78E696B-9374-4FC8-A4A4-DDB21E4308C9}" type="datetime1">
              <a:rPr lang="ko-KR" altLang="en-US" smtClean="0"/>
              <a:t>2017-03-31</a:t>
            </a:fld>
            <a:endParaRPr lang="ko-KR" altLang="en-US"/>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2327894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fld id="{B7A40FDD-37C3-44C6-926E-30504FBD2D12}" type="datetime1">
              <a:rPr lang="ko-KR" altLang="en-US" smtClean="0"/>
              <a:t>2017-03-31</a:t>
            </a:fld>
            <a:endParaRPr lang="ko-KR" altLang="en-US"/>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147119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0272" y="274638"/>
            <a:ext cx="1752600" cy="6178698"/>
          </a:xfrm>
        </p:spPr>
        <p:txBody>
          <a:bodyPr vert="eaVert" anchor="b" anchorCtr="0"/>
          <a:lstStyle/>
          <a:p>
            <a:r>
              <a:rPr lang="en-US" altLang="ko-KR" smtClean="0"/>
              <a:t>Click to edit Master title style</a:t>
            </a:r>
            <a:endParaRPr lang="en-US" dirty="0"/>
          </a:p>
        </p:txBody>
      </p:sp>
      <p:sp>
        <p:nvSpPr>
          <p:cNvPr id="3" name="Vertical Text Placeholder 2"/>
          <p:cNvSpPr>
            <a:spLocks noGrp="1"/>
          </p:cNvSpPr>
          <p:nvPr>
            <p:ph type="body" orient="vert" idx="1"/>
          </p:nvPr>
        </p:nvSpPr>
        <p:spPr>
          <a:xfrm>
            <a:off x="457200" y="274638"/>
            <a:ext cx="6419056" cy="6178698"/>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lvl1pPr algn="ctr">
              <a:defRPr/>
            </a:lvl1pPr>
          </a:lstStyle>
          <a:p>
            <a:fld id="{10876C0D-36C2-4B2B-9620-3F481773C3BD}" type="datetime1">
              <a:rPr lang="ko-KR" altLang="en-US" smtClean="0"/>
              <a:t>2017-03-31</a:t>
            </a:fld>
            <a:endParaRPr lang="ko-KR" altLang="en-US"/>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155239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Content Placeholder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10"/>
          </p:nvPr>
        </p:nvSpPr>
        <p:spPr/>
        <p:txBody>
          <a:bodyPr/>
          <a:lstStyle>
            <a:lvl1pPr algn="ctr">
              <a:defRPr/>
            </a:lvl1pPr>
          </a:lstStyle>
          <a:p>
            <a:fld id="{3601A0AE-82B0-4EE0-BB01-FCB58416881D}" type="datetime1">
              <a:rPr lang="ko-KR" altLang="en-US" smtClean="0"/>
              <a:t>2017-03-31</a:t>
            </a:fld>
            <a:endParaRPr lang="ko-KR" altLang="en-US"/>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417586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206553"/>
            <a:ext cx="7659687" cy="1168400"/>
          </a:xfrm>
        </p:spPr>
        <p:txBody>
          <a:bodyPr anchor="t"/>
          <a:lstStyle>
            <a:lvl1pPr algn="l">
              <a:defRPr sz="3600" b="0" cap="all"/>
            </a:lvl1pPr>
          </a:lstStyle>
          <a:p>
            <a:r>
              <a:rPr lang="en-US" altLang="ko-KR" smtClean="0"/>
              <a:t>Click to edit Master title style</a:t>
            </a:r>
            <a:endParaRPr lang="en-US" dirty="0"/>
          </a:p>
        </p:txBody>
      </p:sp>
      <p:sp>
        <p:nvSpPr>
          <p:cNvPr id="3" name="Text Placeholder 2"/>
          <p:cNvSpPr>
            <a:spLocks noGrp="1"/>
          </p:cNvSpPr>
          <p:nvPr>
            <p:ph type="body" idx="1"/>
          </p:nvPr>
        </p:nvSpPr>
        <p:spPr>
          <a:xfrm>
            <a:off x="722313" y="3573016"/>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lvl1pPr algn="ctr">
              <a:defRPr/>
            </a:lvl1pPr>
          </a:lstStyle>
          <a:p>
            <a:fld id="{6EF5DD2A-9A58-465F-9A0F-1C8629BE06FE}" type="datetime1">
              <a:rPr lang="ko-KR" altLang="en-US" smtClean="0"/>
              <a:t>2017-03-31</a:t>
            </a:fld>
            <a:endParaRPr lang="ko-KR" altLang="en-US"/>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191385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Content Placeholder 2"/>
          <p:cNvSpPr>
            <a:spLocks noGrp="1"/>
          </p:cNvSpPr>
          <p:nvPr>
            <p:ph sz="half" idx="1"/>
          </p:nvPr>
        </p:nvSpPr>
        <p:spPr>
          <a:xfrm>
            <a:off x="457200" y="1536192"/>
            <a:ext cx="414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Content Placeholder 3"/>
          <p:cNvSpPr>
            <a:spLocks noGrp="1"/>
          </p:cNvSpPr>
          <p:nvPr>
            <p:ph sz="half" idx="2"/>
          </p:nvPr>
        </p:nvSpPr>
        <p:spPr>
          <a:xfrm>
            <a:off x="4755656" y="1536192"/>
            <a:ext cx="414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Date Placeholder 4"/>
          <p:cNvSpPr>
            <a:spLocks noGrp="1"/>
          </p:cNvSpPr>
          <p:nvPr>
            <p:ph type="dt" sz="half" idx="10"/>
          </p:nvPr>
        </p:nvSpPr>
        <p:spPr/>
        <p:txBody>
          <a:bodyPr/>
          <a:lstStyle>
            <a:lvl1pPr algn="ctr">
              <a:defRPr/>
            </a:lvl1pPr>
          </a:lstStyle>
          <a:p>
            <a:fld id="{57CAFD41-B754-45DC-A522-98D3F864B24A}" type="datetime1">
              <a:rPr lang="ko-KR" altLang="en-US" smtClean="0"/>
              <a:t>2017-03-31</a:t>
            </a:fld>
            <a:endParaRPr lang="ko-KR" altLang="en-US"/>
          </a:p>
        </p:txBody>
      </p:sp>
      <p:sp>
        <p:nvSpPr>
          <p:cNvPr id="7" name="Slide Number Placeholder 6"/>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152703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smtClean="0"/>
              <a:t>Click to edit Master title style</a:t>
            </a:r>
            <a:endParaRPr lang="en-US"/>
          </a:p>
        </p:txBody>
      </p:sp>
      <p:sp>
        <p:nvSpPr>
          <p:cNvPr id="3" name="Text Placeholder 2"/>
          <p:cNvSpPr>
            <a:spLocks noGrp="1"/>
          </p:cNvSpPr>
          <p:nvPr>
            <p:ph type="body" idx="1"/>
          </p:nvPr>
        </p:nvSpPr>
        <p:spPr>
          <a:xfrm>
            <a:off x="457200" y="1535113"/>
            <a:ext cx="414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457200" y="2174875"/>
            <a:ext cx="414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Text Placeholder 4"/>
          <p:cNvSpPr>
            <a:spLocks noGrp="1"/>
          </p:cNvSpPr>
          <p:nvPr>
            <p:ph type="body" sz="quarter" idx="3"/>
          </p:nvPr>
        </p:nvSpPr>
        <p:spPr>
          <a:xfrm>
            <a:off x="4752480" y="1535113"/>
            <a:ext cx="414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4752480" y="2174875"/>
            <a:ext cx="414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7" name="Date Placeholder 6"/>
          <p:cNvSpPr>
            <a:spLocks noGrp="1"/>
          </p:cNvSpPr>
          <p:nvPr>
            <p:ph type="dt" sz="half" idx="10"/>
          </p:nvPr>
        </p:nvSpPr>
        <p:spPr/>
        <p:txBody>
          <a:bodyPr/>
          <a:lstStyle>
            <a:lvl1pPr algn="ctr">
              <a:defRPr/>
            </a:lvl1pPr>
          </a:lstStyle>
          <a:p>
            <a:fld id="{D1E221B1-7A1E-426C-AF01-35749B7BF4ED}" type="datetime1">
              <a:rPr lang="ko-KR" altLang="en-US" smtClean="0"/>
              <a:t>2017-03-31</a:t>
            </a:fld>
            <a:endParaRPr lang="ko-KR" altLang="en-US"/>
          </a:p>
        </p:txBody>
      </p:sp>
      <p:sp>
        <p:nvSpPr>
          <p:cNvPr id="9" name="Slide Number Placeholder 8"/>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415314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Date Placeholder 2"/>
          <p:cNvSpPr>
            <a:spLocks noGrp="1"/>
          </p:cNvSpPr>
          <p:nvPr>
            <p:ph type="dt" sz="half" idx="10"/>
          </p:nvPr>
        </p:nvSpPr>
        <p:spPr/>
        <p:txBody>
          <a:bodyPr/>
          <a:lstStyle>
            <a:lvl1pPr algn="ctr">
              <a:defRPr/>
            </a:lvl1pPr>
          </a:lstStyle>
          <a:p>
            <a:fld id="{F4C3A041-F064-4634-BCB4-E288DF9234D4}" type="datetime1">
              <a:rPr lang="ko-KR" altLang="en-US" smtClean="0"/>
              <a:t>2017-03-31</a:t>
            </a:fld>
            <a:endParaRPr lang="ko-KR" altLang="en-US"/>
          </a:p>
        </p:txBody>
      </p:sp>
      <p:sp>
        <p:nvSpPr>
          <p:cNvPr id="5" name="Slide Number Placeholder 4"/>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979808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ctr">
              <a:defRPr/>
            </a:lvl1pPr>
          </a:lstStyle>
          <a:p>
            <a:fld id="{637DB916-A8CC-4508-BDB7-A7C41CF51D78}" type="datetime1">
              <a:rPr lang="ko-KR" altLang="en-US" smtClean="0"/>
              <a:t>2017-03-31</a:t>
            </a:fld>
            <a:endParaRPr lang="ko-KR" altLang="en-US"/>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1208103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5301208"/>
            <a:ext cx="8443663" cy="594360"/>
          </a:xfrm>
        </p:spPr>
        <p:txBody>
          <a:bodyPr anchor="b"/>
          <a:lstStyle>
            <a:lvl1pPr algn="ctr">
              <a:defRPr sz="2200" b="1"/>
            </a:lvl1pPr>
          </a:lstStyle>
          <a:p>
            <a:r>
              <a:rPr lang="en-US" altLang="ko-KR" smtClean="0"/>
              <a:t>Click to edit Master title style</a:t>
            </a:r>
            <a:endParaRPr lang="en-US" dirty="0"/>
          </a:p>
        </p:txBody>
      </p:sp>
      <p:sp>
        <p:nvSpPr>
          <p:cNvPr id="4" name="Text Placeholder 3"/>
          <p:cNvSpPr>
            <a:spLocks noGrp="1"/>
          </p:cNvSpPr>
          <p:nvPr>
            <p:ph type="body" sz="half" idx="2"/>
          </p:nvPr>
        </p:nvSpPr>
        <p:spPr>
          <a:xfrm>
            <a:off x="304799" y="5901664"/>
            <a:ext cx="8443665"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lvl1pPr algn="ctr">
              <a:defRPr/>
            </a:lvl1pPr>
          </a:lstStyle>
          <a:p>
            <a:fld id="{E6380F88-DEEA-4445-973D-596FFE796746}" type="datetime1">
              <a:rPr lang="ko-KR" altLang="en-US" smtClean="0"/>
              <a:t>2017-03-31</a:t>
            </a:fld>
            <a:endParaRPr lang="ko-KR" altLang="en-US"/>
          </a:p>
        </p:txBody>
      </p:sp>
      <p:sp>
        <p:nvSpPr>
          <p:cNvPr id="7" name="Slide Number Placeholder 6"/>
          <p:cNvSpPr>
            <a:spLocks noGrp="1"/>
          </p:cNvSpPr>
          <p:nvPr>
            <p:ph type="sldNum" sz="quarter" idx="12"/>
          </p:nvPr>
        </p:nvSpPr>
        <p:spPr/>
        <p:txBody>
          <a:bodyPr/>
          <a:lstStyle/>
          <a:p>
            <a:fld id="{85CD3E9B-A789-4DCF-960C-49E4EDB7DF3D}" type="slidenum">
              <a:rPr lang="ko-KR" altLang="en-US" smtClean="0"/>
              <a:t>‹#›</a:t>
            </a:fld>
            <a:endParaRPr lang="ko-KR" altLang="en-US"/>
          </a:p>
        </p:txBody>
      </p:sp>
      <p:sp>
        <p:nvSpPr>
          <p:cNvPr id="9" name="Content Placeholder 8"/>
          <p:cNvSpPr>
            <a:spLocks noGrp="1"/>
          </p:cNvSpPr>
          <p:nvPr>
            <p:ph sz="quarter" idx="13"/>
          </p:nvPr>
        </p:nvSpPr>
        <p:spPr>
          <a:xfrm>
            <a:off x="304800" y="381000"/>
            <a:ext cx="8443664" cy="4776192"/>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Tree>
    <p:extLst>
      <p:ext uri="{BB962C8B-B14F-4D97-AF65-F5344CB8AC3E}">
        <p14:creationId xmlns:p14="http://schemas.microsoft.com/office/powerpoint/2010/main" val="7520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5495278"/>
            <a:ext cx="9144000" cy="594626"/>
          </a:xfrm>
        </p:spPr>
        <p:txBody>
          <a:bodyPr anchor="b"/>
          <a:lstStyle>
            <a:lvl1pPr algn="ctr">
              <a:defRPr sz="2200" b="1">
                <a:ln>
                  <a:noFill/>
                </a:ln>
                <a:solidFill>
                  <a:schemeClr val="tx2"/>
                </a:solidFill>
              </a:defRPr>
            </a:lvl1pPr>
          </a:lstStyle>
          <a:p>
            <a:r>
              <a:rPr lang="en-US" altLang="ko-KR" smtClean="0"/>
              <a:t>Click to edit Master title style</a:t>
            </a:r>
            <a:endParaRPr lang="en-US" dirty="0"/>
          </a:p>
        </p:txBody>
      </p:sp>
      <p:sp>
        <p:nvSpPr>
          <p:cNvPr id="3" name="Picture Placeholder 2"/>
          <p:cNvSpPr>
            <a:spLocks noGrp="1"/>
          </p:cNvSpPr>
          <p:nvPr>
            <p:ph type="pic" idx="1"/>
          </p:nvPr>
        </p:nvSpPr>
        <p:spPr>
          <a:xfrm>
            <a:off x="0" y="0"/>
            <a:ext cx="9144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smtClean="0"/>
              <a:t>Click icon to add picture</a:t>
            </a:r>
            <a:endParaRPr lang="en-US" dirty="0"/>
          </a:p>
        </p:txBody>
      </p:sp>
      <p:sp>
        <p:nvSpPr>
          <p:cNvPr id="4" name="Text Placeholder 3"/>
          <p:cNvSpPr>
            <a:spLocks noGrp="1"/>
          </p:cNvSpPr>
          <p:nvPr>
            <p:ph type="body" sz="half" idx="2"/>
          </p:nvPr>
        </p:nvSpPr>
        <p:spPr>
          <a:xfrm>
            <a:off x="0" y="6096000"/>
            <a:ext cx="9144000" cy="5013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8" name="Date Placeholder 7"/>
          <p:cNvSpPr>
            <a:spLocks noGrp="1"/>
          </p:cNvSpPr>
          <p:nvPr>
            <p:ph type="dt" sz="half" idx="10"/>
          </p:nvPr>
        </p:nvSpPr>
        <p:spPr/>
        <p:txBody>
          <a:bodyPr/>
          <a:lstStyle>
            <a:lvl1pPr algn="ctr">
              <a:defRPr/>
            </a:lvl1pPr>
          </a:lstStyle>
          <a:p>
            <a:fld id="{1968E8D3-738E-482E-B8E9-37E700B6269C}" type="datetime1">
              <a:rPr lang="ko-KR" altLang="en-US" smtClean="0"/>
              <a:t>2017-03-31</a:t>
            </a:fld>
            <a:endParaRPr lang="ko-KR" altLang="en-US"/>
          </a:p>
        </p:txBody>
      </p:sp>
      <p:sp>
        <p:nvSpPr>
          <p:cNvPr id="9" name="Slide Number Placeholder 8"/>
          <p:cNvSpPr>
            <a:spLocks noGrp="1"/>
          </p:cNvSpPr>
          <p:nvPr>
            <p:ph type="sldNum" sz="quarter" idx="11"/>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74243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chemeClr val="bg2">
                <a:alpha val="87000"/>
              </a:schemeClr>
            </a:gs>
            <a:gs pos="100000">
              <a:schemeClr val="bg1">
                <a:shade val="100000"/>
                <a:satMod val="115000"/>
              </a:schemeClr>
            </a:gs>
            <a:gs pos="100000">
              <a:schemeClr val="bg1">
                <a:shade val="70000"/>
                <a:satMod val="130000"/>
              </a:schemeClr>
            </a:gs>
          </a:gsLst>
          <a:lin ang="13500000" scaled="1"/>
          <a:tileRect/>
        </a:gradFill>
        <a:effectLst/>
      </p:bgPr>
    </p:bg>
    <p:spTree>
      <p:nvGrpSpPr>
        <p:cNvPr id="1" name=""/>
        <p:cNvGrpSpPr/>
        <p:nvPr/>
      </p:nvGrpSpPr>
      <p:grpSpPr>
        <a:xfrm>
          <a:off x="0" y="0"/>
          <a:ext cx="0" cy="0"/>
          <a:chOff x="0" y="0"/>
          <a:chExt cx="0" cy="0"/>
        </a:xfrm>
      </p:grpSpPr>
      <p:sp>
        <p:nvSpPr>
          <p:cNvPr id="7" name="Rectangle 6"/>
          <p:cNvSpPr/>
          <p:nvPr/>
        </p:nvSpPr>
        <p:spPr>
          <a:xfrm rot="5400000">
            <a:off x="4439133" y="2151868"/>
            <a:ext cx="268982" cy="91599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435280" cy="1138138"/>
          </a:xfrm>
          <a:prstGeom prst="rect">
            <a:avLst/>
          </a:prstGeom>
        </p:spPr>
        <p:txBody>
          <a:bodyPr vert="horz" lIns="91440" tIns="45720" rIns="91440" bIns="45720" rtlCol="0" anchor="ctr">
            <a:noAutofit/>
          </a:bodyPr>
          <a:lstStyle/>
          <a:p>
            <a:r>
              <a:rPr lang="en-US" altLang="ko-KR" smtClean="0"/>
              <a:t>Click to edit Master title style</a:t>
            </a:r>
            <a:endParaRPr lang="en-US" dirty="0"/>
          </a:p>
        </p:txBody>
      </p:sp>
      <p:sp>
        <p:nvSpPr>
          <p:cNvPr id="3" name="Text Placeholder 2"/>
          <p:cNvSpPr>
            <a:spLocks noGrp="1"/>
          </p:cNvSpPr>
          <p:nvPr>
            <p:ph type="body" idx="1"/>
          </p:nvPr>
        </p:nvSpPr>
        <p:spPr>
          <a:xfrm>
            <a:off x="457200" y="1600200"/>
            <a:ext cx="8435280" cy="4925144"/>
          </a:xfrm>
          <a:prstGeom prst="rect">
            <a:avLst/>
          </a:prstGeom>
        </p:spPr>
        <p:txBody>
          <a:bodyPr vert="horz" lIns="91440" tIns="45720" rIns="91440" bIns="45720" rtlCol="0">
            <a:normAutofit/>
          </a:bodyPr>
          <a:lstStyle/>
          <a:p>
            <a:pPr lvl="0"/>
            <a:r>
              <a:rPr lang="en-US" altLang="ko-KR" dirty="0" smtClean="0"/>
              <a:t>Click to edit Master text styles </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endParaRPr lang="en-US" dirty="0"/>
          </a:p>
        </p:txBody>
      </p:sp>
      <p:sp>
        <p:nvSpPr>
          <p:cNvPr id="8" name="Rectangle 7"/>
          <p:cNvSpPr/>
          <p:nvPr/>
        </p:nvSpPr>
        <p:spPr>
          <a:xfrm>
            <a:off x="8388424" y="6597351"/>
            <a:ext cx="765175" cy="2660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460432" y="6620808"/>
            <a:ext cx="621159" cy="216024"/>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85CD3E9B-A789-4DCF-960C-49E4EDB7DF3D}" type="slidenum">
              <a:rPr lang="ko-KR" altLang="en-US" smtClean="0"/>
              <a:t>‹#›</a:t>
            </a:fld>
            <a:endParaRPr lang="ko-KR" altLang="en-US"/>
          </a:p>
        </p:txBody>
      </p:sp>
      <p:sp>
        <p:nvSpPr>
          <p:cNvPr id="4" name="Date Placeholder 3"/>
          <p:cNvSpPr>
            <a:spLocks noGrp="1"/>
          </p:cNvSpPr>
          <p:nvPr>
            <p:ph type="dt" sz="half" idx="2"/>
          </p:nvPr>
        </p:nvSpPr>
        <p:spPr>
          <a:xfrm>
            <a:off x="7318177" y="6597351"/>
            <a:ext cx="1070247" cy="275443"/>
          </a:xfrm>
          <a:prstGeom prst="rect">
            <a:avLst/>
          </a:prstGeom>
        </p:spPr>
        <p:txBody>
          <a:bodyPr vert="horz" lIns="91440" tIns="45720" rIns="91440" bIns="45720" rtlCol="0" anchor="ctr"/>
          <a:lstStyle>
            <a:lvl1pPr algn="l">
              <a:defRPr sz="1200">
                <a:solidFill>
                  <a:schemeClr val="bg2"/>
                </a:solidFill>
              </a:defRPr>
            </a:lvl1pPr>
          </a:lstStyle>
          <a:p>
            <a:fld id="{5174896E-ED42-4D61-895F-99B0D2E268F3}" type="datetime1">
              <a:rPr lang="ko-KR" altLang="en-US" smtClean="0"/>
              <a:t>2017-03-31</a:t>
            </a:fld>
            <a:endParaRPr lang="ko-KR" altLang="en-US"/>
          </a:p>
        </p:txBody>
      </p:sp>
      <p:sp>
        <p:nvSpPr>
          <p:cNvPr id="10" name="TextBox 9"/>
          <p:cNvSpPr txBox="1"/>
          <p:nvPr/>
        </p:nvSpPr>
        <p:spPr>
          <a:xfrm>
            <a:off x="1475656" y="6608385"/>
            <a:ext cx="5944320" cy="276999"/>
          </a:xfrm>
          <a:prstGeom prst="rect">
            <a:avLst/>
          </a:prstGeom>
          <a:noFill/>
        </p:spPr>
        <p:txBody>
          <a:bodyPr wrap="none" rtlCol="0">
            <a:spAutoFit/>
          </a:bodyPr>
          <a:lstStyle/>
          <a:p>
            <a:r>
              <a:rPr lang="en-US" altLang="ko-KR" sz="1200" dirty="0" smtClean="0">
                <a:solidFill>
                  <a:schemeClr val="bg1"/>
                </a:solidFill>
              </a:rPr>
              <a:t>Copyright © 2012 by Il-</a:t>
            </a:r>
            <a:r>
              <a:rPr lang="en-US" altLang="ko-KR" sz="1200" dirty="0" err="1" smtClean="0">
                <a:solidFill>
                  <a:schemeClr val="bg1"/>
                </a:solidFill>
              </a:rPr>
              <a:t>Chul</a:t>
            </a:r>
            <a:r>
              <a:rPr lang="en-US" altLang="ko-KR" sz="1200" dirty="0" smtClean="0">
                <a:solidFill>
                  <a:schemeClr val="bg1"/>
                </a:solidFill>
              </a:rPr>
              <a:t> Moon, Dept. of Industrial and Systems Engineering, KAIST</a:t>
            </a:r>
            <a:endParaRPr lang="ko-KR" altLang="en-US" sz="1200" dirty="0">
              <a:solidFill>
                <a:schemeClr val="bg1"/>
              </a:solidFill>
            </a:endParaRPr>
          </a:p>
        </p:txBody>
      </p:sp>
    </p:spTree>
    <p:extLst>
      <p:ext uri="{BB962C8B-B14F-4D97-AF65-F5344CB8AC3E}">
        <p14:creationId xmlns:p14="http://schemas.microsoft.com/office/powerpoint/2010/main" val="42061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cmoon@kaist.ac.k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61.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16.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0.png"/></Relationships>
</file>

<file path=ppt/slides/_rels/slide2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10.png"/><Relationship Id="rId3" Type="http://schemas.openxmlformats.org/officeDocument/2006/relationships/image" Target="../media/image280.png"/><Relationship Id="rId7" Type="http://schemas.openxmlformats.org/officeDocument/2006/relationships/image" Target="../media/image50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260.png"/><Relationship Id="rId10" Type="http://schemas.openxmlformats.org/officeDocument/2006/relationships/image" Target="../media/image81.png"/><Relationship Id="rId4" Type="http://schemas.openxmlformats.org/officeDocument/2006/relationships/image" Target="../media/image68.png"/><Relationship Id="rId9" Type="http://schemas.openxmlformats.org/officeDocument/2006/relationships/image" Target="../media/image71.png"/></Relationships>
</file>

<file path=ppt/slides/_rels/slide2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111.png"/></Relationships>
</file>

<file path=ppt/slides/_rels/slide2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1.png"/><Relationship Id="rId1" Type="http://schemas.openxmlformats.org/officeDocument/2006/relationships/slideLayout" Target="../slideLayouts/slideLayout2.xml"/><Relationship Id="rId6" Type="http://schemas.openxmlformats.org/officeDocument/2006/relationships/image" Target="../media/image181.png"/><Relationship Id="rId5" Type="http://schemas.openxmlformats.org/officeDocument/2006/relationships/image" Target="../media/image170.png"/><Relationship Id="rId4" Type="http://schemas.openxmlformats.org/officeDocument/2006/relationships/image" Target="../media/image1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2.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00.png"/><Relationship Id="rId2" Type="http://schemas.openxmlformats.org/officeDocument/2006/relationships/image" Target="../media/image231.png"/><Relationship Id="rId1" Type="http://schemas.openxmlformats.org/officeDocument/2006/relationships/slideLayout" Target="../slideLayouts/slideLayout2.xml"/><Relationship Id="rId6" Type="http://schemas.openxmlformats.org/officeDocument/2006/relationships/image" Target="../media/image2200.png"/><Relationship Id="rId5" Type="http://schemas.openxmlformats.org/officeDocument/2006/relationships/image" Target="../media/image2100.png"/><Relationship Id="rId4" Type="http://schemas.openxmlformats.org/officeDocument/2006/relationships/image" Target="../media/image2000.png"/></Relationships>
</file>

<file path=ppt/slides/_rels/slide3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image" Target="../media/image4.png"/><Relationship Id="rId7"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emf"/><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ko-KR" dirty="0" smtClean="0"/>
              <a:t>Sampling Based Inference</a:t>
            </a:r>
            <a:endParaRPr lang="ko-KR" altLang="en-US" b="1" dirty="0"/>
          </a:p>
        </p:txBody>
      </p:sp>
      <p:sp>
        <p:nvSpPr>
          <p:cNvPr id="3" name="Subtitle 2"/>
          <p:cNvSpPr>
            <a:spLocks noGrp="1"/>
          </p:cNvSpPr>
          <p:nvPr>
            <p:ph type="subTitle" idx="1"/>
          </p:nvPr>
        </p:nvSpPr>
        <p:spPr/>
        <p:txBody>
          <a:bodyPr>
            <a:normAutofit fontScale="85000" lnSpcReduction="20000"/>
          </a:bodyPr>
          <a:lstStyle/>
          <a:p>
            <a:r>
              <a:rPr lang="en-US" altLang="ko-KR" dirty="0" smtClean="0"/>
              <a:t>Il-Chul Moon</a:t>
            </a:r>
            <a:br>
              <a:rPr lang="en-US" altLang="ko-KR" dirty="0" smtClean="0"/>
            </a:br>
            <a:r>
              <a:rPr lang="en-US" altLang="ko-KR" dirty="0" smtClean="0"/>
              <a:t>Dept. of Industrial and Systems Engineering</a:t>
            </a:r>
            <a:br>
              <a:rPr lang="en-US" altLang="ko-KR" dirty="0" smtClean="0"/>
            </a:br>
            <a:r>
              <a:rPr lang="en-US" altLang="ko-KR" dirty="0" smtClean="0"/>
              <a:t>KAIST</a:t>
            </a:r>
            <a:endParaRPr lang="en-US" altLang="ko-KR" dirty="0"/>
          </a:p>
          <a:p>
            <a:r>
              <a:rPr lang="en-US" altLang="ko-KR" dirty="0" smtClean="0">
                <a:hlinkClick r:id="rId2"/>
              </a:rPr>
              <a:t>icmoon@kaist.ac.kr</a:t>
            </a:r>
            <a:endParaRPr lang="en-US" altLang="ko-KR" dirty="0" smtClean="0"/>
          </a:p>
          <a:p>
            <a:endParaRPr lang="en-US" altLang="ko-KR" dirty="0" smtClean="0"/>
          </a:p>
        </p:txBody>
      </p:sp>
      <p:sp>
        <p:nvSpPr>
          <p:cNvPr id="4" name="Slide Number Placeholder 3"/>
          <p:cNvSpPr>
            <a:spLocks noGrp="1"/>
          </p:cNvSpPr>
          <p:nvPr>
            <p:ph type="sldNum" sz="quarter" idx="12"/>
          </p:nvPr>
        </p:nvSpPr>
        <p:spPr/>
        <p:txBody>
          <a:bodyPr/>
          <a:lstStyle/>
          <a:p>
            <a:fld id="{5201CCC1-3165-4E50-B981-0BF2C62E2716}" type="slidenum">
              <a:rPr lang="ko-KR" altLang="en-US" smtClean="0"/>
              <a:t>1</a:t>
            </a:fld>
            <a:endParaRPr lang="ko-KR" altLang="en-US"/>
          </a:p>
        </p:txBody>
      </p:sp>
    </p:spTree>
    <p:extLst>
      <p:ext uri="{BB962C8B-B14F-4D97-AF65-F5344CB8AC3E}">
        <p14:creationId xmlns:p14="http://schemas.microsoft.com/office/powerpoint/2010/main" val="3827078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61" y="31994"/>
            <a:ext cx="8435280" cy="674905"/>
          </a:xfrm>
        </p:spPr>
        <p:txBody>
          <a:bodyPr/>
          <a:lstStyle/>
          <a:p>
            <a:r>
              <a:rPr lang="en-US" altLang="ko-KR" sz="4000" dirty="0" smtClean="0"/>
              <a:t>Likelihood Weighting Algorithm</a:t>
            </a:r>
            <a:endParaRPr lang="ko-KR" altLang="en-US" sz="4000" dirty="0"/>
          </a:p>
        </p:txBody>
      </p:sp>
      <p:sp>
        <p:nvSpPr>
          <p:cNvPr id="3" name="Content Placeholder 2"/>
          <p:cNvSpPr>
            <a:spLocks noGrp="1"/>
          </p:cNvSpPr>
          <p:nvPr>
            <p:ph idx="1"/>
          </p:nvPr>
        </p:nvSpPr>
        <p:spPr>
          <a:xfrm>
            <a:off x="457200" y="869990"/>
            <a:ext cx="3557556" cy="5655354"/>
          </a:xfrm>
        </p:spPr>
        <p:txBody>
          <a:bodyPr>
            <a:normAutofit fontScale="92500" lnSpcReduction="20000"/>
          </a:bodyPr>
          <a:lstStyle/>
          <a:p>
            <a:r>
              <a:rPr lang="en-US" altLang="ko-KR" dirty="0" smtClean="0"/>
              <a:t>P(E=T|MC=T,A=F)=?</a:t>
            </a:r>
          </a:p>
          <a:p>
            <a:r>
              <a:rPr lang="en-US" altLang="ko-KR" dirty="0" err="1" smtClean="0"/>
              <a:t>LikelihoodWeighting</a:t>
            </a:r>
            <a:endParaRPr lang="en-US" altLang="ko-KR" dirty="0" smtClean="0"/>
          </a:p>
          <a:p>
            <a:pPr lvl="1"/>
            <a:r>
              <a:rPr lang="en-US" altLang="ko-KR" dirty="0" err="1" smtClean="0"/>
              <a:t>SumSW</a:t>
            </a:r>
            <a:r>
              <a:rPr lang="en-US" altLang="ko-KR" dirty="0" smtClean="0"/>
              <a:t>=</a:t>
            </a:r>
            <a:r>
              <a:rPr lang="en-US" altLang="ko-KR" dirty="0" err="1" smtClean="0"/>
              <a:t>NormSW</a:t>
            </a:r>
            <a:r>
              <a:rPr lang="en-US" altLang="ko-KR" dirty="0" smtClean="0"/>
              <a:t>=0</a:t>
            </a:r>
          </a:p>
          <a:p>
            <a:pPr lvl="1"/>
            <a:r>
              <a:rPr lang="en-US" altLang="ko-KR" dirty="0" smtClean="0"/>
              <a:t>Iterate many times</a:t>
            </a:r>
          </a:p>
          <a:p>
            <a:pPr lvl="2"/>
            <a:r>
              <a:rPr lang="en-US" altLang="ko-KR" dirty="0" smtClean="0"/>
              <a:t>SW=</a:t>
            </a:r>
            <a:r>
              <a:rPr lang="en-US" altLang="ko-KR" dirty="0" err="1" smtClean="0"/>
              <a:t>SampleWeight</a:t>
            </a:r>
            <a:r>
              <a:rPr lang="en-US" altLang="ko-KR" dirty="0" smtClean="0"/>
              <a:t> = 1</a:t>
            </a:r>
          </a:p>
          <a:p>
            <a:pPr lvl="2"/>
            <a:r>
              <a:rPr lang="en-US" altLang="ko-KR" dirty="0" smtClean="0"/>
              <a:t>Generate a sample from the Bayesian network</a:t>
            </a:r>
          </a:p>
          <a:p>
            <a:pPr lvl="3"/>
            <a:r>
              <a:rPr lang="en-US" altLang="ko-KR" dirty="0" err="1"/>
              <a:t>Buglary</a:t>
            </a:r>
            <a:r>
              <a:rPr lang="en-US" altLang="ko-KR" dirty="0"/>
              <a:t> </a:t>
            </a:r>
            <a:r>
              <a:rPr lang="en-US" altLang="ko-KR" dirty="0">
                <a:sym typeface="Wingdings" panose="05000000000000000000" pitchFamily="2" charset="2"/>
              </a:rPr>
              <a:t> false</a:t>
            </a:r>
          </a:p>
          <a:p>
            <a:pPr lvl="3"/>
            <a:r>
              <a:rPr lang="en-US" altLang="ko-KR" dirty="0">
                <a:sym typeface="Wingdings" panose="05000000000000000000" pitchFamily="2" charset="2"/>
              </a:rPr>
              <a:t>Earthquake  false</a:t>
            </a:r>
          </a:p>
          <a:p>
            <a:pPr lvl="3"/>
            <a:r>
              <a:rPr lang="en-US" altLang="ko-KR" dirty="0" smtClean="0">
                <a:sym typeface="Wingdings" panose="05000000000000000000" pitchFamily="2" charset="2"/>
              </a:rPr>
              <a:t>Alarm=F|B=F,E=F</a:t>
            </a:r>
          </a:p>
          <a:p>
            <a:pPr lvl="4"/>
            <a:r>
              <a:rPr lang="en-US" altLang="ko-KR" dirty="0"/>
              <a:t>P(A=F|B=F,E=F</a:t>
            </a:r>
            <a:r>
              <a:rPr lang="en-US" altLang="ko-KR" dirty="0" smtClean="0"/>
              <a:t>)=0.999</a:t>
            </a:r>
            <a:endParaRPr lang="en-US" altLang="ko-KR" dirty="0"/>
          </a:p>
          <a:p>
            <a:pPr lvl="4"/>
            <a:r>
              <a:rPr lang="en-US" altLang="ko-KR" dirty="0"/>
              <a:t>SW=1*0.999</a:t>
            </a:r>
          </a:p>
          <a:p>
            <a:pPr lvl="3"/>
            <a:r>
              <a:rPr lang="en-US" altLang="ko-KR" dirty="0" smtClean="0">
                <a:sym typeface="Wingdings" panose="05000000000000000000" pitchFamily="2" charset="2"/>
              </a:rPr>
              <a:t>JC|A=</a:t>
            </a:r>
            <a:r>
              <a:rPr lang="en-US" altLang="ko-KR" dirty="0" err="1" smtClean="0">
                <a:sym typeface="Wingdings" panose="05000000000000000000" pitchFamily="2" charset="2"/>
              </a:rPr>
              <a:t>T</a:t>
            </a:r>
            <a:r>
              <a:rPr lang="en-US" altLang="ko-KR" dirty="0" err="1">
                <a:sym typeface="Wingdings" panose="05000000000000000000" pitchFamily="2" charset="2"/>
              </a:rPr>
              <a:t>true</a:t>
            </a:r>
            <a:endParaRPr lang="en-US" altLang="ko-KR" dirty="0">
              <a:sym typeface="Wingdings" panose="05000000000000000000" pitchFamily="2" charset="2"/>
            </a:endParaRPr>
          </a:p>
          <a:p>
            <a:pPr lvl="3"/>
            <a:r>
              <a:rPr lang="en-US" altLang="ko-KR" dirty="0" smtClean="0">
                <a:sym typeface="Wingdings" panose="05000000000000000000" pitchFamily="2" charset="2"/>
              </a:rPr>
              <a:t>MC=T|A=F</a:t>
            </a:r>
          </a:p>
          <a:p>
            <a:pPr lvl="4"/>
            <a:r>
              <a:rPr lang="en-US" altLang="ko-KR" dirty="0" smtClean="0">
                <a:sym typeface="Wingdings" panose="05000000000000000000" pitchFamily="2" charset="2"/>
              </a:rPr>
              <a:t>P(MC=T|A=F)=0.01</a:t>
            </a:r>
          </a:p>
          <a:p>
            <a:pPr lvl="4"/>
            <a:r>
              <a:rPr lang="en-US" altLang="ko-KR" dirty="0" smtClean="0">
                <a:sym typeface="Wingdings" panose="05000000000000000000" pitchFamily="2" charset="2"/>
              </a:rPr>
              <a:t>SW=1*0.999*0.01</a:t>
            </a:r>
          </a:p>
          <a:p>
            <a:pPr lvl="2"/>
            <a:r>
              <a:rPr lang="en-US" altLang="ko-KR" dirty="0" smtClean="0">
                <a:sym typeface="Wingdings" panose="05000000000000000000" pitchFamily="2" charset="2"/>
              </a:rPr>
              <a:t>If the sample has E=T, then </a:t>
            </a:r>
            <a:r>
              <a:rPr lang="en-US" altLang="ko-KR" dirty="0" err="1" smtClean="0">
                <a:sym typeface="Wingdings" panose="05000000000000000000" pitchFamily="2" charset="2"/>
              </a:rPr>
              <a:t>SumSW</a:t>
            </a:r>
            <a:r>
              <a:rPr lang="en-US" altLang="ko-KR" dirty="0" smtClean="0">
                <a:sym typeface="Wingdings" panose="05000000000000000000" pitchFamily="2" charset="2"/>
              </a:rPr>
              <a:t>+=SW</a:t>
            </a:r>
          </a:p>
          <a:p>
            <a:pPr lvl="2"/>
            <a:r>
              <a:rPr lang="en-US" altLang="ko-KR" dirty="0" err="1" smtClean="0">
                <a:sym typeface="Wingdings" panose="05000000000000000000" pitchFamily="2" charset="2"/>
              </a:rPr>
              <a:t>NormSW</a:t>
            </a:r>
            <a:r>
              <a:rPr lang="en-US" altLang="ko-KR" dirty="0" smtClean="0">
                <a:sym typeface="Wingdings" panose="05000000000000000000" pitchFamily="2" charset="2"/>
              </a:rPr>
              <a:t>+=SW</a:t>
            </a:r>
          </a:p>
          <a:p>
            <a:pPr lvl="1"/>
            <a:r>
              <a:rPr lang="en-US" altLang="ko-KR" dirty="0" smtClean="0">
                <a:sym typeface="Wingdings" panose="05000000000000000000" pitchFamily="2" charset="2"/>
              </a:rPr>
              <a:t>Return </a:t>
            </a:r>
            <a:r>
              <a:rPr lang="en-US" altLang="ko-KR" dirty="0" err="1" smtClean="0">
                <a:sym typeface="Wingdings" panose="05000000000000000000" pitchFamily="2" charset="2"/>
              </a:rPr>
              <a:t>SumSW</a:t>
            </a:r>
            <a:r>
              <a:rPr lang="en-US" altLang="ko-KR" dirty="0" smtClean="0">
                <a:sym typeface="Wingdings" panose="05000000000000000000" pitchFamily="2" charset="2"/>
              </a:rPr>
              <a:t>/</a:t>
            </a:r>
            <a:r>
              <a:rPr lang="en-US" altLang="ko-KR" dirty="0" err="1" smtClean="0">
                <a:sym typeface="Wingdings" panose="05000000000000000000" pitchFamily="2" charset="2"/>
              </a:rPr>
              <a:t>NormSW</a:t>
            </a:r>
            <a:endParaRPr lang="en-US" altLang="ko-KR" dirty="0" smtClean="0">
              <a:sym typeface="Wingdings" panose="05000000000000000000" pitchFamily="2" charset="2"/>
            </a:endParaRPr>
          </a:p>
          <a:p>
            <a:r>
              <a:rPr lang="en-US" altLang="ko-KR" dirty="0" smtClean="0">
                <a:sym typeface="Wingdings" panose="05000000000000000000" pitchFamily="2" charset="2"/>
              </a:rPr>
              <a:t>Any further improvement?</a:t>
            </a:r>
          </a:p>
          <a:p>
            <a:r>
              <a:rPr lang="en-US" altLang="ko-KR" dirty="0" smtClean="0">
                <a:sym typeface="Wingdings" panose="05000000000000000000" pitchFamily="2" charset="2"/>
              </a:rPr>
              <a:t>These samples are….</a:t>
            </a:r>
          </a:p>
          <a:p>
            <a:pPr lvl="1"/>
            <a:endParaRPr lang="ko-KR" altLang="en-US" dirty="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10</a:t>
            </a:fld>
            <a:endParaRPr lang="ko-KR" altLang="en-US"/>
          </a:p>
        </p:txBody>
      </p:sp>
      <p:sp>
        <p:nvSpPr>
          <p:cNvPr id="5" name="Oval 4"/>
          <p:cNvSpPr/>
          <p:nvPr/>
        </p:nvSpPr>
        <p:spPr>
          <a:xfrm>
            <a:off x="5980931" y="2476451"/>
            <a:ext cx="136815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Alarm</a:t>
            </a:r>
            <a:endParaRPr lang="ko-KR" altLang="en-US" dirty="0"/>
          </a:p>
        </p:txBody>
      </p:sp>
      <p:cxnSp>
        <p:nvCxnSpPr>
          <p:cNvPr id="6" name="Straight Arrow Connector 5"/>
          <p:cNvCxnSpPr>
            <a:stCxn id="5" idx="3"/>
            <a:endCxn id="7" idx="0"/>
          </p:cNvCxnSpPr>
          <p:nvPr/>
        </p:nvCxnSpPr>
        <p:spPr>
          <a:xfrm flipH="1">
            <a:off x="5453380" y="2968152"/>
            <a:ext cx="727912" cy="46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89284" y="3434392"/>
            <a:ext cx="172819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JohnCalls</a:t>
            </a:r>
            <a:endParaRPr lang="ko-KR" altLang="en-US" baseline="-25000" dirty="0"/>
          </a:p>
        </p:txBody>
      </p:sp>
      <p:sp>
        <p:nvSpPr>
          <p:cNvPr id="8" name="Oval 7"/>
          <p:cNvSpPr/>
          <p:nvPr/>
        </p:nvSpPr>
        <p:spPr>
          <a:xfrm>
            <a:off x="7211950" y="3434392"/>
            <a:ext cx="1633637"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MaryCalls</a:t>
            </a:r>
            <a:endParaRPr lang="ko-KR" altLang="en-US" baseline="-25000" dirty="0"/>
          </a:p>
        </p:txBody>
      </p:sp>
      <p:cxnSp>
        <p:nvCxnSpPr>
          <p:cNvPr id="9" name="Straight Arrow Connector 8"/>
          <p:cNvCxnSpPr>
            <a:stCxn id="5" idx="5"/>
            <a:endCxn id="8" idx="0"/>
          </p:cNvCxnSpPr>
          <p:nvPr/>
        </p:nvCxnSpPr>
        <p:spPr>
          <a:xfrm>
            <a:off x="7148722" y="2968152"/>
            <a:ext cx="880047" cy="46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717643" y="1356881"/>
            <a:ext cx="172819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Buglary</a:t>
            </a:r>
            <a:endParaRPr lang="ko-KR" altLang="en-US" baseline="-25000" dirty="0"/>
          </a:p>
        </p:txBody>
      </p:sp>
      <p:sp>
        <p:nvSpPr>
          <p:cNvPr id="11" name="Oval 10"/>
          <p:cNvSpPr/>
          <p:nvPr/>
        </p:nvSpPr>
        <p:spPr>
          <a:xfrm>
            <a:off x="7276990" y="1299304"/>
            <a:ext cx="1633637"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Earthquake</a:t>
            </a:r>
            <a:endParaRPr lang="ko-KR" altLang="en-US" sz="1400" baseline="-25000" dirty="0"/>
          </a:p>
        </p:txBody>
      </p:sp>
      <p:cxnSp>
        <p:nvCxnSpPr>
          <p:cNvPr id="12" name="Straight Arrow Connector 11"/>
          <p:cNvCxnSpPr>
            <a:stCxn id="11" idx="3"/>
            <a:endCxn id="5" idx="7"/>
          </p:cNvCxnSpPr>
          <p:nvPr/>
        </p:nvCxnSpPr>
        <p:spPr>
          <a:xfrm flipH="1">
            <a:off x="7148722" y="1791005"/>
            <a:ext cx="367509" cy="769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4"/>
            <a:endCxn id="5" idx="1"/>
          </p:cNvCxnSpPr>
          <p:nvPr/>
        </p:nvCxnSpPr>
        <p:spPr>
          <a:xfrm>
            <a:off x="5581739" y="1932945"/>
            <a:ext cx="599553" cy="62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61156" y="884183"/>
            <a:ext cx="1322798" cy="369332"/>
          </a:xfrm>
          <a:prstGeom prst="rect">
            <a:avLst/>
          </a:prstGeom>
          <a:noFill/>
        </p:spPr>
        <p:txBody>
          <a:bodyPr wrap="none" rtlCol="0">
            <a:spAutoFit/>
          </a:bodyPr>
          <a:lstStyle/>
          <a:p>
            <a:r>
              <a:rPr lang="en-US" altLang="ko-KR" dirty="0" smtClean="0"/>
              <a:t>P(B)=0.001</a:t>
            </a:r>
            <a:endParaRPr lang="ko-KR" altLang="en-US" dirty="0"/>
          </a:p>
        </p:txBody>
      </p:sp>
      <p:sp>
        <p:nvSpPr>
          <p:cNvPr id="15" name="TextBox 14"/>
          <p:cNvSpPr txBox="1"/>
          <p:nvPr/>
        </p:nvSpPr>
        <p:spPr>
          <a:xfrm>
            <a:off x="7367923" y="869990"/>
            <a:ext cx="1314784" cy="369332"/>
          </a:xfrm>
          <a:prstGeom prst="rect">
            <a:avLst/>
          </a:prstGeom>
          <a:noFill/>
        </p:spPr>
        <p:txBody>
          <a:bodyPr wrap="none" rtlCol="0">
            <a:spAutoFit/>
          </a:bodyPr>
          <a:lstStyle/>
          <a:p>
            <a:r>
              <a:rPr lang="en-US" altLang="ko-KR" dirty="0" smtClean="0"/>
              <a:t>P(E)=0.002</a:t>
            </a:r>
            <a:endParaRPr lang="ko-KR" altLang="en-US" dirty="0"/>
          </a:p>
        </p:txBody>
      </p:sp>
      <p:graphicFrame>
        <p:nvGraphicFramePr>
          <p:cNvPr id="16" name="Table 15"/>
          <p:cNvGraphicFramePr>
            <a:graphicFrameLocks noGrp="1"/>
          </p:cNvGraphicFramePr>
          <p:nvPr>
            <p:extLst/>
          </p:nvPr>
        </p:nvGraphicFramePr>
        <p:xfrm>
          <a:off x="4125873" y="4450763"/>
          <a:ext cx="3016758" cy="1854200"/>
        </p:xfrm>
        <a:graphic>
          <a:graphicData uri="http://schemas.openxmlformats.org/drawingml/2006/table">
            <a:tbl>
              <a:tblPr firstRow="1" bandRow="1">
                <a:tableStyleId>{5C22544A-7EE6-4342-B048-85BDC9FD1C3A}</a:tableStyleId>
              </a:tblPr>
              <a:tblGrid>
                <a:gridCol w="1005586">
                  <a:extLst>
                    <a:ext uri="{9D8B030D-6E8A-4147-A177-3AD203B41FA5}">
                      <a16:colId xmlns:a16="http://schemas.microsoft.com/office/drawing/2014/main" xmlns="" val="20000"/>
                    </a:ext>
                  </a:extLst>
                </a:gridCol>
                <a:gridCol w="1005586">
                  <a:extLst>
                    <a:ext uri="{9D8B030D-6E8A-4147-A177-3AD203B41FA5}">
                      <a16:colId xmlns:a16="http://schemas.microsoft.com/office/drawing/2014/main" xmlns="" val="20001"/>
                    </a:ext>
                  </a:extLst>
                </a:gridCol>
                <a:gridCol w="1005586">
                  <a:extLst>
                    <a:ext uri="{9D8B030D-6E8A-4147-A177-3AD203B41FA5}">
                      <a16:colId xmlns:a16="http://schemas.microsoft.com/office/drawing/2014/main" xmlns="" val="20002"/>
                    </a:ext>
                  </a:extLst>
                </a:gridCol>
              </a:tblGrid>
              <a:tr h="370840">
                <a:tc>
                  <a:txBody>
                    <a:bodyPr/>
                    <a:lstStyle/>
                    <a:p>
                      <a:pPr algn="ctr" latinLnBrk="1"/>
                      <a:r>
                        <a:rPr lang="en-US" altLang="ko-KR" dirty="0" smtClean="0"/>
                        <a:t>B</a:t>
                      </a:r>
                      <a:endParaRPr lang="ko-KR" altLang="en-US" dirty="0"/>
                    </a:p>
                  </a:txBody>
                  <a:tcPr/>
                </a:tc>
                <a:tc>
                  <a:txBody>
                    <a:bodyPr/>
                    <a:lstStyle/>
                    <a:p>
                      <a:pPr algn="ctr" latinLnBrk="1"/>
                      <a:r>
                        <a:rPr lang="en-US" altLang="ko-KR" dirty="0" smtClean="0"/>
                        <a:t>E</a:t>
                      </a:r>
                      <a:endParaRPr lang="ko-KR" altLang="en-US" dirty="0"/>
                    </a:p>
                  </a:txBody>
                  <a:tcPr/>
                </a:tc>
                <a:tc>
                  <a:txBody>
                    <a:bodyPr/>
                    <a:lstStyle/>
                    <a:p>
                      <a:pPr algn="ctr" latinLnBrk="1"/>
                      <a:r>
                        <a:rPr lang="en-US" altLang="ko-KR" dirty="0" smtClean="0"/>
                        <a:t>P(A|B,E)</a:t>
                      </a:r>
                      <a:endParaRPr lang="ko-KR" altLang="en-US" dirty="0"/>
                    </a:p>
                  </a:txBody>
                  <a:tcPr/>
                </a:tc>
                <a:extLst>
                  <a:ext uri="{0D108BD9-81ED-4DB2-BD59-A6C34878D82A}">
                    <a16:rowId xmlns:a16="http://schemas.microsoft.com/office/drawing/2014/main" xmlns="" val="10000"/>
                  </a:ext>
                </a:extLst>
              </a:tr>
              <a:tr h="370840">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0.95</a:t>
                      </a:r>
                      <a:endParaRPr lang="ko-KR" altLang="en-US" dirty="0"/>
                    </a:p>
                  </a:txBody>
                  <a:tcPr/>
                </a:tc>
                <a:extLst>
                  <a:ext uri="{0D108BD9-81ED-4DB2-BD59-A6C34878D82A}">
                    <a16:rowId xmlns:a16="http://schemas.microsoft.com/office/drawing/2014/main" xmlns="" val="10001"/>
                  </a:ext>
                </a:extLst>
              </a:tr>
              <a:tr h="370840">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0.94</a:t>
                      </a:r>
                      <a:endParaRPr lang="ko-KR" altLang="en-US" dirty="0"/>
                    </a:p>
                  </a:txBody>
                  <a:tcPr/>
                </a:tc>
                <a:extLst>
                  <a:ext uri="{0D108BD9-81ED-4DB2-BD59-A6C34878D82A}">
                    <a16:rowId xmlns:a16="http://schemas.microsoft.com/office/drawing/2014/main" xmlns="" val="10002"/>
                  </a:ext>
                </a:extLst>
              </a:tr>
              <a:tr h="370840">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0.29</a:t>
                      </a:r>
                      <a:endParaRPr lang="ko-KR" altLang="en-US" dirty="0"/>
                    </a:p>
                  </a:txBody>
                  <a:tcPr/>
                </a:tc>
                <a:extLst>
                  <a:ext uri="{0D108BD9-81ED-4DB2-BD59-A6C34878D82A}">
                    <a16:rowId xmlns:a16="http://schemas.microsoft.com/office/drawing/2014/main" xmlns="" val="10003"/>
                  </a:ext>
                </a:extLst>
              </a:tr>
              <a:tr h="370840">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0.001</a:t>
                      </a:r>
                      <a:endParaRPr lang="ko-KR" altLang="en-US" dirty="0"/>
                    </a:p>
                  </a:txBody>
                  <a:tcPr/>
                </a:tc>
                <a:extLst>
                  <a:ext uri="{0D108BD9-81ED-4DB2-BD59-A6C34878D82A}">
                    <a16:rowId xmlns:a16="http://schemas.microsoft.com/office/drawing/2014/main" xmlns="" val="10004"/>
                  </a:ext>
                </a:extLst>
              </a:tr>
            </a:tbl>
          </a:graphicData>
        </a:graphic>
      </p:graphicFrame>
      <p:graphicFrame>
        <p:nvGraphicFramePr>
          <p:cNvPr id="17" name="Table 16"/>
          <p:cNvGraphicFramePr>
            <a:graphicFrameLocks noGrp="1"/>
          </p:cNvGraphicFramePr>
          <p:nvPr>
            <p:extLst/>
          </p:nvPr>
        </p:nvGraphicFramePr>
        <p:xfrm>
          <a:off x="7257727" y="4179624"/>
          <a:ext cx="1823864" cy="1112520"/>
        </p:xfrm>
        <a:graphic>
          <a:graphicData uri="http://schemas.openxmlformats.org/drawingml/2006/table">
            <a:tbl>
              <a:tblPr firstRow="1" bandRow="1">
                <a:tableStyleId>{5C22544A-7EE6-4342-B048-85BDC9FD1C3A}</a:tableStyleId>
              </a:tblPr>
              <a:tblGrid>
                <a:gridCol w="911932">
                  <a:extLst>
                    <a:ext uri="{9D8B030D-6E8A-4147-A177-3AD203B41FA5}">
                      <a16:colId xmlns:a16="http://schemas.microsoft.com/office/drawing/2014/main" xmlns="" val="20000"/>
                    </a:ext>
                  </a:extLst>
                </a:gridCol>
                <a:gridCol w="911932">
                  <a:extLst>
                    <a:ext uri="{9D8B030D-6E8A-4147-A177-3AD203B41FA5}">
                      <a16:colId xmlns:a16="http://schemas.microsoft.com/office/drawing/2014/main" xmlns="" val="20001"/>
                    </a:ext>
                  </a:extLst>
                </a:gridCol>
              </a:tblGrid>
              <a:tr h="370840">
                <a:tc>
                  <a:txBody>
                    <a:bodyPr/>
                    <a:lstStyle/>
                    <a:p>
                      <a:pPr algn="ctr" latinLnBrk="1"/>
                      <a:r>
                        <a:rPr lang="en-US" altLang="ko-KR" dirty="0" smtClean="0"/>
                        <a:t>A</a:t>
                      </a:r>
                      <a:endParaRPr lang="ko-KR" altLang="en-US" dirty="0"/>
                    </a:p>
                  </a:txBody>
                  <a:tcPr/>
                </a:tc>
                <a:tc>
                  <a:txBody>
                    <a:bodyPr/>
                    <a:lstStyle/>
                    <a:p>
                      <a:pPr algn="ctr" latinLnBrk="1"/>
                      <a:r>
                        <a:rPr lang="en-US" altLang="ko-KR" dirty="0" smtClean="0"/>
                        <a:t>P(J|A)</a:t>
                      </a:r>
                      <a:endParaRPr lang="ko-KR" altLang="en-US" dirty="0"/>
                    </a:p>
                  </a:txBody>
                  <a:tcPr/>
                </a:tc>
                <a:extLst>
                  <a:ext uri="{0D108BD9-81ED-4DB2-BD59-A6C34878D82A}">
                    <a16:rowId xmlns:a16="http://schemas.microsoft.com/office/drawing/2014/main" xmlns="" val="10000"/>
                  </a:ext>
                </a:extLst>
              </a:tr>
              <a:tr h="370840">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0.90</a:t>
                      </a:r>
                      <a:endParaRPr lang="ko-KR" altLang="en-US" dirty="0"/>
                    </a:p>
                  </a:txBody>
                  <a:tcPr/>
                </a:tc>
                <a:extLst>
                  <a:ext uri="{0D108BD9-81ED-4DB2-BD59-A6C34878D82A}">
                    <a16:rowId xmlns:a16="http://schemas.microsoft.com/office/drawing/2014/main" xmlns="" val="10001"/>
                  </a:ext>
                </a:extLst>
              </a:tr>
              <a:tr h="370840">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0.05</a:t>
                      </a:r>
                      <a:endParaRPr lang="ko-KR" altLang="en-US" dirty="0"/>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nvPr>
        </p:nvGraphicFramePr>
        <p:xfrm>
          <a:off x="7246517" y="5412824"/>
          <a:ext cx="1823864" cy="1112520"/>
        </p:xfrm>
        <a:graphic>
          <a:graphicData uri="http://schemas.openxmlformats.org/drawingml/2006/table">
            <a:tbl>
              <a:tblPr firstRow="1" bandRow="1">
                <a:tableStyleId>{5C22544A-7EE6-4342-B048-85BDC9FD1C3A}</a:tableStyleId>
              </a:tblPr>
              <a:tblGrid>
                <a:gridCol w="911932">
                  <a:extLst>
                    <a:ext uri="{9D8B030D-6E8A-4147-A177-3AD203B41FA5}">
                      <a16:colId xmlns:a16="http://schemas.microsoft.com/office/drawing/2014/main" xmlns="" val="20000"/>
                    </a:ext>
                  </a:extLst>
                </a:gridCol>
                <a:gridCol w="911932">
                  <a:extLst>
                    <a:ext uri="{9D8B030D-6E8A-4147-A177-3AD203B41FA5}">
                      <a16:colId xmlns:a16="http://schemas.microsoft.com/office/drawing/2014/main" xmlns="" val="20001"/>
                    </a:ext>
                  </a:extLst>
                </a:gridCol>
              </a:tblGrid>
              <a:tr h="370840">
                <a:tc>
                  <a:txBody>
                    <a:bodyPr/>
                    <a:lstStyle/>
                    <a:p>
                      <a:pPr algn="ctr" latinLnBrk="1"/>
                      <a:r>
                        <a:rPr lang="en-US" altLang="ko-KR" dirty="0" smtClean="0"/>
                        <a:t>A</a:t>
                      </a:r>
                      <a:endParaRPr lang="ko-KR" altLang="en-US" dirty="0"/>
                    </a:p>
                  </a:txBody>
                  <a:tcPr/>
                </a:tc>
                <a:tc>
                  <a:txBody>
                    <a:bodyPr/>
                    <a:lstStyle/>
                    <a:p>
                      <a:pPr algn="ctr" latinLnBrk="1"/>
                      <a:r>
                        <a:rPr lang="en-US" altLang="ko-KR" dirty="0" smtClean="0"/>
                        <a:t>P(M|A)</a:t>
                      </a:r>
                      <a:endParaRPr lang="ko-KR" altLang="en-US" dirty="0"/>
                    </a:p>
                  </a:txBody>
                  <a:tcPr/>
                </a:tc>
                <a:extLst>
                  <a:ext uri="{0D108BD9-81ED-4DB2-BD59-A6C34878D82A}">
                    <a16:rowId xmlns:a16="http://schemas.microsoft.com/office/drawing/2014/main" xmlns="" val="10000"/>
                  </a:ext>
                </a:extLst>
              </a:tr>
              <a:tr h="370840">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0.70</a:t>
                      </a:r>
                      <a:endParaRPr lang="ko-KR" altLang="en-US" dirty="0"/>
                    </a:p>
                  </a:txBody>
                  <a:tcPr/>
                </a:tc>
                <a:extLst>
                  <a:ext uri="{0D108BD9-81ED-4DB2-BD59-A6C34878D82A}">
                    <a16:rowId xmlns:a16="http://schemas.microsoft.com/office/drawing/2014/main" xmlns="" val="10001"/>
                  </a:ext>
                </a:extLst>
              </a:tr>
              <a:tr h="370840">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0.01</a:t>
                      </a:r>
                      <a:endParaRPr lang="ko-KR" altLang="en-U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20447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i="1" dirty="0" smtClean="0"/>
              <a:t>Detour: </a:t>
            </a:r>
            <a:br>
              <a:rPr lang="en-US" altLang="ko-KR" i="1" dirty="0" smtClean="0"/>
            </a:br>
            <a:r>
              <a:rPr lang="en-US" altLang="ko-KR" dirty="0" smtClean="0"/>
              <a:t>EM Algorithm</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ko-KR" dirty="0" smtClean="0"/>
                  <a:t>EM algorithm</a:t>
                </a:r>
              </a:p>
              <a:p>
                <a:pPr lvl="1"/>
                <a:r>
                  <a:rPr lang="en-US" altLang="ko-KR" dirty="0" smtClean="0"/>
                  <a:t>Finds the maximum likelihood solutions for models with latent variables</a:t>
                </a:r>
              </a:p>
              <a:p>
                <a:pPr lvl="1"/>
                <a14:m>
                  <m:oMath xmlns:m="http://schemas.openxmlformats.org/officeDocument/2006/math">
                    <m:r>
                      <a:rPr lang="en-US" altLang="ko-KR" i="1">
                        <a:latin typeface="Cambria Math" panose="02040503050406030204" pitchFamily="18" charset="0"/>
                      </a:rPr>
                      <m:t>𝑃</m:t>
                    </m:r>
                    <m:d>
                      <m:dPr>
                        <m:ctrlPr>
                          <a:rPr lang="en-US" altLang="ko-KR" i="1">
                            <a:latin typeface="Cambria Math" panose="02040503050406030204" pitchFamily="18" charset="0"/>
                          </a:rPr>
                        </m:ctrlPr>
                      </m:dPr>
                      <m:e>
                        <m:r>
                          <a:rPr lang="en-US" altLang="ko-KR" i="1">
                            <a:latin typeface="Cambria Math" panose="02040503050406030204" pitchFamily="18" charset="0"/>
                          </a:rPr>
                          <m:t>𝑋</m:t>
                        </m:r>
                      </m:e>
                      <m:e>
                        <m:r>
                          <a:rPr lang="ko-KR" altLang="en-US" i="1">
                            <a:latin typeface="Cambria Math" panose="02040503050406030204" pitchFamily="18" charset="0"/>
                          </a:rPr>
                          <m:t>𝜃</m:t>
                        </m:r>
                      </m:e>
                    </m:d>
                    <m:r>
                      <a:rPr lang="en-US" altLang="ko-KR" i="1">
                        <a:latin typeface="Cambria Math" panose="02040503050406030204" pitchFamily="18" charset="0"/>
                      </a:rPr>
                      <m:t>=</m:t>
                    </m:r>
                    <m:nary>
                      <m:naryPr>
                        <m:chr m:val="∑"/>
                        <m:supHide m:val="on"/>
                        <m:ctrlPr>
                          <a:rPr lang="en-US" altLang="ko-KR" i="1">
                            <a:latin typeface="Cambria Math" panose="02040503050406030204" pitchFamily="18" charset="0"/>
                          </a:rPr>
                        </m:ctrlPr>
                      </m:naryPr>
                      <m:sub>
                        <m:r>
                          <m:rPr>
                            <m:brk m:alnAt="7"/>
                          </m:rPr>
                          <a:rPr lang="en-US" altLang="ko-KR" i="1">
                            <a:latin typeface="Cambria Math" panose="02040503050406030204" pitchFamily="18" charset="0"/>
                          </a:rPr>
                          <m:t>𝑍</m:t>
                        </m:r>
                      </m:sub>
                      <m:sup/>
                      <m:e>
                        <m:r>
                          <a:rPr lang="en-US" altLang="ko-KR" i="1">
                            <a:latin typeface="Cambria Math" panose="02040503050406030204" pitchFamily="18" charset="0"/>
                          </a:rPr>
                          <m:t>𝑃</m:t>
                        </m:r>
                        <m:r>
                          <a:rPr lang="en-US" altLang="ko-KR" i="1">
                            <a:latin typeface="Cambria Math" panose="02040503050406030204" pitchFamily="18" charset="0"/>
                          </a:rPr>
                          <m:t>(</m:t>
                        </m:r>
                        <m:r>
                          <a:rPr lang="en-US" altLang="ko-KR" i="1">
                            <a:latin typeface="Cambria Math" panose="02040503050406030204" pitchFamily="18" charset="0"/>
                          </a:rPr>
                          <m:t>𝑋</m:t>
                        </m:r>
                        <m:r>
                          <a:rPr lang="en-US" altLang="ko-KR" i="1">
                            <a:latin typeface="Cambria Math" panose="02040503050406030204" pitchFamily="18" charset="0"/>
                          </a:rPr>
                          <m:t>,</m:t>
                        </m:r>
                        <m:r>
                          <a:rPr lang="en-US" altLang="ko-KR" i="1">
                            <a:latin typeface="Cambria Math" panose="02040503050406030204" pitchFamily="18" charset="0"/>
                          </a:rPr>
                          <m:t>𝑍</m:t>
                        </m:r>
                        <m:r>
                          <a:rPr lang="en-US" altLang="ko-KR" i="1">
                            <a:latin typeface="Cambria Math" panose="02040503050406030204" pitchFamily="18" charset="0"/>
                          </a:rPr>
                          <m:t>|</m:t>
                        </m:r>
                        <m:r>
                          <a:rPr lang="ko-KR" altLang="en-US" i="1">
                            <a:latin typeface="Cambria Math" panose="02040503050406030204" pitchFamily="18" charset="0"/>
                          </a:rPr>
                          <m:t>𝜃</m:t>
                        </m:r>
                        <m:r>
                          <a:rPr lang="en-US" altLang="ko-KR" i="1">
                            <a:latin typeface="Cambria Math" panose="02040503050406030204" pitchFamily="18" charset="0"/>
                          </a:rPr>
                          <m:t>)</m:t>
                        </m:r>
                      </m:e>
                    </m:nary>
                    <m:r>
                      <a:rPr lang="en-US" altLang="ko-KR" i="1">
                        <a:latin typeface="Cambria Math" panose="02040503050406030204" pitchFamily="18" charset="0"/>
                        <a:ea typeface="Cambria Math" panose="02040503050406030204" pitchFamily="18" charset="0"/>
                      </a:rPr>
                      <m:t>→</m:t>
                    </m:r>
                    <m:r>
                      <m:rPr>
                        <m:sty m:val="p"/>
                      </m:rPr>
                      <a:rPr lang="en-US" altLang="ko-KR">
                        <a:latin typeface="Cambria Math" panose="02040503050406030204" pitchFamily="18" charset="0"/>
                        <a:ea typeface="Cambria Math" panose="02040503050406030204" pitchFamily="18" charset="0"/>
                      </a:rPr>
                      <m:t>ln</m:t>
                    </m:r>
                    <m:r>
                      <a:rPr lang="en-US" altLang="ko-KR" i="1">
                        <a:latin typeface="Cambria Math" panose="02040503050406030204" pitchFamily="18" charset="0"/>
                      </a:rPr>
                      <m:t>𝑃</m:t>
                    </m:r>
                    <m:d>
                      <m:dPr>
                        <m:ctrlPr>
                          <a:rPr lang="en-US" altLang="ko-KR" i="1">
                            <a:latin typeface="Cambria Math" panose="02040503050406030204" pitchFamily="18" charset="0"/>
                          </a:rPr>
                        </m:ctrlPr>
                      </m:dPr>
                      <m:e>
                        <m:r>
                          <a:rPr lang="en-US" altLang="ko-KR" i="1">
                            <a:latin typeface="Cambria Math" panose="02040503050406030204" pitchFamily="18" charset="0"/>
                          </a:rPr>
                          <m:t>𝑋</m:t>
                        </m:r>
                      </m:e>
                      <m:e>
                        <m:r>
                          <a:rPr lang="ko-KR" altLang="en-US" i="1">
                            <a:latin typeface="Cambria Math" panose="02040503050406030204" pitchFamily="18" charset="0"/>
                          </a:rPr>
                          <m:t>𝜃</m:t>
                        </m:r>
                      </m:e>
                    </m:d>
                    <m:r>
                      <a:rPr lang="en-US" altLang="ko-KR" i="1">
                        <a:latin typeface="Cambria Math" panose="02040503050406030204" pitchFamily="18" charset="0"/>
                      </a:rPr>
                      <m:t>=</m:t>
                    </m:r>
                    <m:r>
                      <m:rPr>
                        <m:sty m:val="p"/>
                      </m:rPr>
                      <a:rPr lang="en-US" altLang="ko-KR">
                        <a:latin typeface="Cambria Math" panose="02040503050406030204" pitchFamily="18" charset="0"/>
                        <a:ea typeface="Cambria Math" panose="02040503050406030204" pitchFamily="18" charset="0"/>
                      </a:rPr>
                      <m:t>ln</m:t>
                    </m:r>
                    <m:r>
                      <a:rPr lang="en-US" altLang="ko-KR" i="1">
                        <a:latin typeface="Cambria Math" panose="02040503050406030204" pitchFamily="18" charset="0"/>
                        <a:ea typeface="Cambria Math" panose="02040503050406030204" pitchFamily="18" charset="0"/>
                      </a:rPr>
                      <m:t>{</m:t>
                    </m:r>
                    <m:nary>
                      <m:naryPr>
                        <m:chr m:val="∑"/>
                        <m:supHide m:val="on"/>
                        <m:ctrlPr>
                          <a:rPr lang="en-US" altLang="ko-KR" i="1">
                            <a:latin typeface="Cambria Math" panose="02040503050406030204" pitchFamily="18" charset="0"/>
                          </a:rPr>
                        </m:ctrlPr>
                      </m:naryPr>
                      <m:sub>
                        <m:r>
                          <m:rPr>
                            <m:brk m:alnAt="7"/>
                          </m:rPr>
                          <a:rPr lang="en-US" altLang="ko-KR" i="1">
                            <a:latin typeface="Cambria Math" panose="02040503050406030204" pitchFamily="18" charset="0"/>
                          </a:rPr>
                          <m:t>𝑍</m:t>
                        </m:r>
                      </m:sub>
                      <m:sup/>
                      <m:e>
                        <m:r>
                          <a:rPr lang="en-US" altLang="ko-KR" i="1">
                            <a:latin typeface="Cambria Math" panose="02040503050406030204" pitchFamily="18" charset="0"/>
                          </a:rPr>
                          <m:t>𝑃</m:t>
                        </m:r>
                        <m:d>
                          <m:dPr>
                            <m:ctrlPr>
                              <a:rPr lang="en-US" altLang="ko-KR" i="1">
                                <a:latin typeface="Cambria Math" panose="02040503050406030204" pitchFamily="18" charset="0"/>
                              </a:rPr>
                            </m:ctrlPr>
                          </m:dPr>
                          <m:e>
                            <m:r>
                              <a:rPr lang="en-US" altLang="ko-KR" i="1">
                                <a:latin typeface="Cambria Math" panose="02040503050406030204" pitchFamily="18" charset="0"/>
                              </a:rPr>
                              <m:t>𝑋</m:t>
                            </m:r>
                            <m:r>
                              <a:rPr lang="en-US" altLang="ko-KR" i="1">
                                <a:latin typeface="Cambria Math" panose="02040503050406030204" pitchFamily="18" charset="0"/>
                              </a:rPr>
                              <m:t>,</m:t>
                            </m:r>
                            <m:r>
                              <a:rPr lang="en-US" altLang="ko-KR" i="1">
                                <a:latin typeface="Cambria Math" panose="02040503050406030204" pitchFamily="18" charset="0"/>
                              </a:rPr>
                              <m:t>𝑍</m:t>
                            </m:r>
                          </m:e>
                          <m:e>
                            <m:r>
                              <a:rPr lang="ko-KR" altLang="en-US" i="1">
                                <a:latin typeface="Cambria Math" panose="02040503050406030204" pitchFamily="18" charset="0"/>
                              </a:rPr>
                              <m:t>𝜃</m:t>
                            </m:r>
                          </m:e>
                        </m:d>
                      </m:e>
                    </m:nary>
                    <m:r>
                      <a:rPr lang="en-US" altLang="ko-KR" i="1">
                        <a:latin typeface="Cambria Math" panose="02040503050406030204" pitchFamily="18" charset="0"/>
                      </a:rPr>
                      <m:t>}</m:t>
                    </m:r>
                  </m:oMath>
                </a14:m>
                <a:endParaRPr lang="en-US" altLang="ko-KR" dirty="0"/>
              </a:p>
              <a:p>
                <a:r>
                  <a:rPr lang="en-US" altLang="ko-KR" dirty="0" smtClean="0"/>
                  <a:t>EM algorithm</a:t>
                </a:r>
              </a:p>
              <a:p>
                <a:pPr lvl="1"/>
                <a:r>
                  <a:rPr lang="en-US" altLang="ko-KR" dirty="0" smtClean="0"/>
                  <a:t>Initialize </a:t>
                </a:r>
                <a14:m>
                  <m:oMath xmlns:m="http://schemas.openxmlformats.org/officeDocument/2006/math">
                    <m:sSup>
                      <m:sSupPr>
                        <m:ctrlPr>
                          <a:rPr lang="en-US" altLang="ko-KR" i="1" smtClean="0">
                            <a:latin typeface="Cambria Math" panose="02040503050406030204" pitchFamily="18" charset="0"/>
                          </a:rPr>
                        </m:ctrlPr>
                      </m:sSupPr>
                      <m:e>
                        <m:r>
                          <a:rPr lang="ko-KR" altLang="en-US" i="1">
                            <a:latin typeface="Cambria Math" panose="02040503050406030204" pitchFamily="18" charset="0"/>
                          </a:rPr>
                          <m:t>𝜃</m:t>
                        </m:r>
                      </m:e>
                      <m:sup>
                        <m:r>
                          <a:rPr lang="en-US" altLang="ko-KR" b="0" i="1" smtClean="0">
                            <a:latin typeface="Cambria Math" panose="02040503050406030204" pitchFamily="18" charset="0"/>
                          </a:rPr>
                          <m:t>0</m:t>
                        </m:r>
                      </m:sup>
                    </m:sSup>
                  </m:oMath>
                </a14:m>
                <a:r>
                  <a:rPr lang="ko-KR" altLang="en-US" dirty="0" smtClean="0"/>
                  <a:t> </a:t>
                </a:r>
                <a:r>
                  <a:rPr lang="en-US" altLang="ko-KR" dirty="0" smtClean="0"/>
                  <a:t>to an arbitrary point</a:t>
                </a:r>
              </a:p>
              <a:p>
                <a:pPr lvl="1"/>
                <a:r>
                  <a:rPr lang="en-US" altLang="ko-KR" dirty="0" smtClean="0"/>
                  <a:t>Loop until the likelihood converges</a:t>
                </a:r>
              </a:p>
              <a:p>
                <a:pPr lvl="2"/>
                <a:r>
                  <a:rPr lang="en-US" altLang="ko-KR" dirty="0" smtClean="0"/>
                  <a:t>Expectation step</a:t>
                </a:r>
              </a:p>
              <a:p>
                <a:pPr lvl="3"/>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𝑞</m:t>
                        </m:r>
                      </m:e>
                      <m:sup>
                        <m:r>
                          <a:rPr lang="en-US" altLang="ko-KR" b="0" i="1" smtClean="0">
                            <a:latin typeface="Cambria Math" panose="02040503050406030204" pitchFamily="18" charset="0"/>
                          </a:rPr>
                          <m:t>𝑡</m:t>
                        </m:r>
                        <m:r>
                          <a:rPr lang="en-US" altLang="ko-KR" b="0" i="1" smtClean="0">
                            <a:latin typeface="Cambria Math" panose="02040503050406030204" pitchFamily="18" charset="0"/>
                          </a:rPr>
                          <m:t>+1</m:t>
                        </m:r>
                      </m:sup>
                    </m:s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𝑎𝑟𝑔𝑚𝑎𝑥</m:t>
                        </m:r>
                      </m:e>
                      <m:sub>
                        <m:r>
                          <a:rPr lang="en-US" altLang="ko-KR" b="0" i="1" smtClean="0">
                            <a:latin typeface="Cambria Math" panose="02040503050406030204" pitchFamily="18" charset="0"/>
                          </a:rPr>
                          <m:t>𝑞</m:t>
                        </m:r>
                      </m:sub>
                    </m:sSub>
                    <m:r>
                      <a:rPr lang="en-US" altLang="ko-KR" i="1">
                        <a:latin typeface="Cambria Math" panose="02040503050406030204" pitchFamily="18" charset="0"/>
                      </a:rPr>
                      <m:t>𝑄</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ko-KR" altLang="en-US" i="1">
                                <a:latin typeface="Cambria Math" panose="02040503050406030204" pitchFamily="18" charset="0"/>
                              </a:rPr>
                              <m:t>𝜃</m:t>
                            </m:r>
                          </m:e>
                          <m:sup>
                            <m:r>
                              <a:rPr lang="en-US" altLang="ko-KR" b="0" i="1" smtClean="0">
                                <a:latin typeface="Cambria Math" panose="02040503050406030204" pitchFamily="18" charset="0"/>
                              </a:rPr>
                              <m:t>𝑡</m:t>
                            </m:r>
                          </m:sup>
                        </m:sSup>
                        <m:r>
                          <a:rPr lang="en-US" altLang="ko-KR" i="1">
                            <a:latin typeface="Cambria Math" panose="02040503050406030204" pitchFamily="18" charset="0"/>
                          </a:rPr>
                          <m:t>,</m:t>
                        </m:r>
                        <m:r>
                          <a:rPr lang="en-US" altLang="ko-KR" i="1">
                            <a:latin typeface="Cambria Math" panose="02040503050406030204" pitchFamily="18" charset="0"/>
                          </a:rPr>
                          <m:t>𝑞</m:t>
                        </m:r>
                      </m:e>
                    </m:d>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𝑎𝑟𝑔𝑚𝑎𝑥</m:t>
                        </m:r>
                      </m:e>
                      <m:sub>
                        <m:r>
                          <a:rPr lang="en-US" altLang="ko-KR" i="1">
                            <a:latin typeface="Cambria Math" panose="02040503050406030204" pitchFamily="18" charset="0"/>
                          </a:rPr>
                          <m:t>𝑞</m:t>
                        </m:r>
                      </m:sub>
                    </m:sSub>
                    <m:r>
                      <a:rPr lang="en-US" altLang="ko-KR" i="1">
                        <a:latin typeface="Cambria Math" panose="02040503050406030204" pitchFamily="18" charset="0"/>
                      </a:rPr>
                      <m:t>𝐿</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ko-KR" altLang="en-US" i="1">
                                <a:latin typeface="Cambria Math" panose="02040503050406030204" pitchFamily="18" charset="0"/>
                              </a:rPr>
                              <m:t>𝜃</m:t>
                            </m:r>
                          </m:e>
                          <m:sup>
                            <m:r>
                              <a:rPr lang="en-US" altLang="ko-KR" i="1">
                                <a:latin typeface="Cambria Math" panose="02040503050406030204" pitchFamily="18" charset="0"/>
                              </a:rPr>
                              <m:t>𝑡</m:t>
                            </m:r>
                          </m:sup>
                        </m:sSup>
                        <m:r>
                          <a:rPr lang="en-US" altLang="ko-KR" i="1">
                            <a:latin typeface="Cambria Math" panose="02040503050406030204" pitchFamily="18" charset="0"/>
                          </a:rPr>
                          <m:t>,</m:t>
                        </m:r>
                        <m:r>
                          <a:rPr lang="en-US" altLang="ko-KR" i="1">
                            <a:latin typeface="Cambria Math" panose="02040503050406030204" pitchFamily="18" charset="0"/>
                          </a:rPr>
                          <m:t>𝑞</m:t>
                        </m:r>
                      </m:e>
                    </m:d>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𝑎𝑟𝑔</m:t>
                        </m:r>
                        <m:r>
                          <a:rPr lang="en-US" altLang="ko-KR" b="0" i="1" smtClean="0">
                            <a:latin typeface="Cambria Math" panose="02040503050406030204" pitchFamily="18" charset="0"/>
                          </a:rPr>
                          <m:t>𝑚𝑖𝑛</m:t>
                        </m:r>
                      </m:e>
                      <m:sub>
                        <m:r>
                          <a:rPr lang="en-US" altLang="ko-KR" i="1">
                            <a:latin typeface="Cambria Math" panose="02040503050406030204" pitchFamily="18" charset="0"/>
                          </a:rPr>
                          <m:t>𝑞</m:t>
                        </m:r>
                      </m:sub>
                    </m:sSub>
                    <m:r>
                      <a:rPr lang="en-US" altLang="ko-KR" b="0" i="1" smtClean="0">
                        <a:latin typeface="Cambria Math" panose="02040503050406030204" pitchFamily="18" charset="0"/>
                      </a:rPr>
                      <m:t>𝐾𝐿</m:t>
                    </m:r>
                    <m:r>
                      <a:rPr lang="en-US" altLang="ko-KR" b="0" i="1" smtClean="0">
                        <a:latin typeface="Cambria Math" panose="02040503050406030204" pitchFamily="18" charset="0"/>
                      </a:rPr>
                      <m:t>(</m:t>
                    </m:r>
                    <m:r>
                      <a:rPr lang="en-US" altLang="ko-KR" b="0" i="1" smtClean="0">
                        <a:latin typeface="Cambria Math" panose="02040503050406030204" pitchFamily="18" charset="0"/>
                      </a:rPr>
                      <m:t>𝑞</m:t>
                    </m:r>
                    <m:r>
                      <a:rPr lang="en-US" altLang="ko-KR" b="0" i="1" smtClean="0">
                        <a:latin typeface="Cambria Math" panose="02040503050406030204" pitchFamily="18" charset="0"/>
                      </a:rPr>
                      <m:t>||</m:t>
                    </m:r>
                    <m:r>
                      <a:rPr lang="en-US" altLang="ko-KR" i="1">
                        <a:latin typeface="Cambria Math" panose="02040503050406030204" pitchFamily="18" charset="0"/>
                      </a:rPr>
                      <m:t>𝑃</m:t>
                    </m:r>
                    <m:d>
                      <m:dPr>
                        <m:ctrlPr>
                          <a:rPr lang="en-US" altLang="ko-KR" i="1">
                            <a:latin typeface="Cambria Math" panose="02040503050406030204" pitchFamily="18" charset="0"/>
                          </a:rPr>
                        </m:ctrlPr>
                      </m:dPr>
                      <m:e>
                        <m:r>
                          <a:rPr lang="en-US" altLang="ko-KR" i="1">
                            <a:latin typeface="Cambria Math" panose="02040503050406030204" pitchFamily="18" charset="0"/>
                          </a:rPr>
                          <m:t>𝑍</m:t>
                        </m:r>
                      </m:e>
                      <m:e>
                        <m:r>
                          <a:rPr lang="en-US" altLang="ko-KR" i="1">
                            <a:latin typeface="Cambria Math" panose="02040503050406030204" pitchFamily="18" charset="0"/>
                          </a:rPr>
                          <m:t>𝑋</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ko-KR" altLang="en-US" i="1">
                                <a:latin typeface="Cambria Math" panose="02040503050406030204" pitchFamily="18" charset="0"/>
                              </a:rPr>
                              <m:t>𝜃</m:t>
                            </m:r>
                          </m:e>
                          <m:sup>
                            <m:r>
                              <a:rPr lang="en-US" altLang="ko-KR" i="1">
                                <a:latin typeface="Cambria Math" panose="02040503050406030204" pitchFamily="18" charset="0"/>
                              </a:rPr>
                              <m:t>𝑡</m:t>
                            </m:r>
                          </m:sup>
                        </m:sSup>
                      </m:e>
                    </m:d>
                    <m:r>
                      <a:rPr lang="en-US" altLang="ko-KR" b="0" i="1" smtClean="0">
                        <a:latin typeface="Cambria Math" panose="02040503050406030204" pitchFamily="18" charset="0"/>
                      </a:rPr>
                      <m:t>)</m:t>
                    </m:r>
                  </m:oMath>
                </a14:m>
                <a:endParaRPr lang="en-US" altLang="ko-KR" dirty="0" smtClean="0"/>
              </a:p>
              <a:p>
                <a:pPr lvl="3"/>
                <a:r>
                  <a:rPr lang="en-US" altLang="ko-KR" dirty="0" smtClean="0">
                    <a:sym typeface="Wingdings" panose="05000000000000000000" pitchFamily="2" charset="2"/>
                  </a:rPr>
                  <a:t> </a:t>
                </a:r>
                <a14:m>
                  <m:oMath xmlns:m="http://schemas.openxmlformats.org/officeDocument/2006/math">
                    <m:sSup>
                      <m:sSupPr>
                        <m:ctrlPr>
                          <a:rPr lang="en-US" altLang="ko-KR" i="1">
                            <a:latin typeface="Cambria Math" panose="02040503050406030204" pitchFamily="18" charset="0"/>
                          </a:rPr>
                        </m:ctrlPr>
                      </m:sSupPr>
                      <m:e>
                        <m:r>
                          <a:rPr lang="en-US" altLang="ko-KR" i="1">
                            <a:latin typeface="Cambria Math" panose="02040503050406030204" pitchFamily="18" charset="0"/>
                          </a:rPr>
                          <m:t>𝑞</m:t>
                        </m:r>
                      </m:e>
                      <m:sup>
                        <m:r>
                          <a:rPr lang="en-US" altLang="ko-KR" i="1">
                            <a:latin typeface="Cambria Math" panose="02040503050406030204" pitchFamily="18" charset="0"/>
                          </a:rPr>
                          <m:t>𝑡</m:t>
                        </m:r>
                      </m:sup>
                    </m:sSup>
                    <m:d>
                      <m:dPr>
                        <m:ctrlPr>
                          <a:rPr lang="en-US" altLang="ko-KR" i="1">
                            <a:latin typeface="Cambria Math" panose="02040503050406030204" pitchFamily="18" charset="0"/>
                          </a:rPr>
                        </m:ctrlPr>
                      </m:dPr>
                      <m:e>
                        <m:r>
                          <a:rPr lang="en-US" altLang="ko-KR" i="1">
                            <a:latin typeface="Cambria Math" panose="02040503050406030204" pitchFamily="18" charset="0"/>
                          </a:rPr>
                          <m:t>𝑧</m:t>
                        </m:r>
                      </m:e>
                    </m:d>
                    <m:r>
                      <a:rPr lang="en-US" altLang="ko-KR" i="1">
                        <a:latin typeface="Cambria Math" panose="02040503050406030204" pitchFamily="18" charset="0"/>
                      </a:rPr>
                      <m:t>=</m:t>
                    </m:r>
                    <m:r>
                      <a:rPr lang="en-US" altLang="ko-KR" i="1">
                        <a:latin typeface="Cambria Math" panose="02040503050406030204" pitchFamily="18" charset="0"/>
                      </a:rPr>
                      <m:t>𝑃</m:t>
                    </m:r>
                    <m:d>
                      <m:dPr>
                        <m:ctrlPr>
                          <a:rPr lang="en-US" altLang="ko-KR" i="1">
                            <a:latin typeface="Cambria Math" panose="02040503050406030204" pitchFamily="18" charset="0"/>
                          </a:rPr>
                        </m:ctrlPr>
                      </m:dPr>
                      <m:e>
                        <m:r>
                          <a:rPr lang="en-US" altLang="ko-KR" i="1">
                            <a:latin typeface="Cambria Math" panose="02040503050406030204" pitchFamily="18" charset="0"/>
                          </a:rPr>
                          <m:t>𝑍</m:t>
                        </m:r>
                      </m:e>
                      <m:e>
                        <m:r>
                          <a:rPr lang="en-US" altLang="ko-KR" i="1">
                            <a:latin typeface="Cambria Math" panose="02040503050406030204" pitchFamily="18" charset="0"/>
                          </a:rPr>
                          <m:t>𝑋</m:t>
                        </m:r>
                        <m:r>
                          <a:rPr lang="en-US" altLang="ko-KR" i="1">
                            <a:latin typeface="Cambria Math" panose="02040503050406030204" pitchFamily="18" charset="0"/>
                          </a:rPr>
                          <m:t>,</m:t>
                        </m:r>
                        <m:r>
                          <a:rPr lang="ko-KR" altLang="en-US" i="1">
                            <a:latin typeface="Cambria Math" panose="02040503050406030204" pitchFamily="18" charset="0"/>
                          </a:rPr>
                          <m:t>𝜃</m:t>
                        </m:r>
                      </m:e>
                    </m:d>
                  </m:oMath>
                </a14:m>
                <a:r>
                  <a:rPr lang="en-US" altLang="ko-KR" dirty="0" smtClean="0">
                    <a:sym typeface="Wingdings" panose="05000000000000000000" pitchFamily="2" charset="2"/>
                  </a:rPr>
                  <a:t></a:t>
                </a:r>
                <a:r>
                  <a:rPr lang="en-US" altLang="ko-KR" b="1" dirty="0" smtClean="0">
                    <a:solidFill>
                      <a:srgbClr val="FF0000"/>
                    </a:solidFill>
                    <a:sym typeface="Wingdings" panose="05000000000000000000" pitchFamily="2" charset="2"/>
                  </a:rPr>
                  <a:t>Assign Z by </a:t>
                </a:r>
                <a14:m>
                  <m:oMath xmlns:m="http://schemas.openxmlformats.org/officeDocument/2006/math">
                    <m:r>
                      <a:rPr lang="en-US" altLang="ko-KR" b="1" i="1">
                        <a:solidFill>
                          <a:srgbClr val="FF0000"/>
                        </a:solidFill>
                        <a:latin typeface="Cambria Math" panose="02040503050406030204" pitchFamily="18" charset="0"/>
                      </a:rPr>
                      <m:t>𝑷</m:t>
                    </m:r>
                    <m:d>
                      <m:dPr>
                        <m:ctrlPr>
                          <a:rPr lang="en-US" altLang="ko-KR" b="1" i="1">
                            <a:solidFill>
                              <a:srgbClr val="FF0000"/>
                            </a:solidFill>
                            <a:latin typeface="Cambria Math" panose="02040503050406030204" pitchFamily="18" charset="0"/>
                          </a:rPr>
                        </m:ctrlPr>
                      </m:dPr>
                      <m:e>
                        <m:r>
                          <a:rPr lang="en-US" altLang="ko-KR" b="1" i="1">
                            <a:solidFill>
                              <a:srgbClr val="FF0000"/>
                            </a:solidFill>
                            <a:latin typeface="Cambria Math" panose="02040503050406030204" pitchFamily="18" charset="0"/>
                          </a:rPr>
                          <m:t>𝒁</m:t>
                        </m:r>
                      </m:e>
                      <m:e>
                        <m:r>
                          <a:rPr lang="en-US" altLang="ko-KR" b="1" i="1">
                            <a:solidFill>
                              <a:srgbClr val="FF0000"/>
                            </a:solidFill>
                            <a:latin typeface="Cambria Math" panose="02040503050406030204" pitchFamily="18" charset="0"/>
                          </a:rPr>
                          <m:t>𝑿</m:t>
                        </m:r>
                        <m:r>
                          <a:rPr lang="en-US" altLang="ko-KR" b="1" i="1">
                            <a:solidFill>
                              <a:srgbClr val="FF0000"/>
                            </a:solidFill>
                            <a:latin typeface="Cambria Math" panose="02040503050406030204" pitchFamily="18" charset="0"/>
                          </a:rPr>
                          <m:t>,</m:t>
                        </m:r>
                        <m:r>
                          <a:rPr lang="ko-KR" altLang="en-US" b="1" i="1">
                            <a:solidFill>
                              <a:srgbClr val="FF0000"/>
                            </a:solidFill>
                            <a:latin typeface="Cambria Math" panose="02040503050406030204" pitchFamily="18" charset="0"/>
                          </a:rPr>
                          <m:t>𝜽</m:t>
                        </m:r>
                      </m:e>
                    </m:d>
                  </m:oMath>
                </a14:m>
                <a:endParaRPr lang="en-US" altLang="ko-KR" b="1" dirty="0" smtClean="0"/>
              </a:p>
              <a:p>
                <a:pPr lvl="2"/>
                <a:r>
                  <a:rPr lang="en-US" altLang="ko-KR" dirty="0" smtClean="0"/>
                  <a:t>Maximization step</a:t>
                </a:r>
              </a:p>
              <a:p>
                <a:pPr lvl="3"/>
                <a14:m>
                  <m:oMath xmlns:m="http://schemas.openxmlformats.org/officeDocument/2006/math">
                    <m:sSup>
                      <m:sSupPr>
                        <m:ctrlPr>
                          <a:rPr lang="en-US" altLang="ko-KR" i="1">
                            <a:latin typeface="Cambria Math" panose="02040503050406030204" pitchFamily="18" charset="0"/>
                          </a:rPr>
                        </m:ctrlPr>
                      </m:sSupPr>
                      <m:e>
                        <m:r>
                          <a:rPr lang="ko-KR" altLang="en-US" i="1">
                            <a:latin typeface="Cambria Math" panose="02040503050406030204" pitchFamily="18" charset="0"/>
                          </a:rPr>
                          <m:t>𝜃</m:t>
                        </m:r>
                      </m:e>
                      <m:sup>
                        <m:r>
                          <a:rPr lang="en-US" altLang="ko-KR" i="1">
                            <a:latin typeface="Cambria Math" panose="02040503050406030204" pitchFamily="18" charset="0"/>
                          </a:rPr>
                          <m:t>𝑡</m:t>
                        </m:r>
                        <m:r>
                          <a:rPr lang="en-US" altLang="ko-KR" b="0" i="1" smtClean="0">
                            <a:latin typeface="Cambria Math" panose="02040503050406030204" pitchFamily="18" charset="0"/>
                          </a:rPr>
                          <m:t>+1</m:t>
                        </m:r>
                      </m:sup>
                    </m:sSup>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𝑎𝑟𝑔𝑚𝑎𝑥</m:t>
                        </m:r>
                      </m:e>
                      <m:sub>
                        <m:r>
                          <a:rPr lang="ko-KR" altLang="en-US" i="1">
                            <a:latin typeface="Cambria Math" panose="02040503050406030204" pitchFamily="18" charset="0"/>
                          </a:rPr>
                          <m:t>𝜃</m:t>
                        </m:r>
                      </m:sub>
                    </m:sSub>
                    <m:r>
                      <a:rPr lang="en-US" altLang="ko-KR" i="1">
                        <a:latin typeface="Cambria Math" panose="02040503050406030204" pitchFamily="18" charset="0"/>
                      </a:rPr>
                      <m:t>𝑄</m:t>
                    </m:r>
                    <m:d>
                      <m:dPr>
                        <m:ctrlPr>
                          <a:rPr lang="en-US" altLang="ko-KR" i="1">
                            <a:latin typeface="Cambria Math" panose="02040503050406030204" pitchFamily="18" charset="0"/>
                          </a:rPr>
                        </m:ctrlPr>
                      </m:dPr>
                      <m:e>
                        <m:r>
                          <a:rPr lang="ko-KR" altLang="en-US" i="1">
                            <a:latin typeface="Cambria Math" panose="02040503050406030204" pitchFamily="18" charset="0"/>
                          </a:rPr>
                          <m:t>𝜃</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𝑞</m:t>
                            </m:r>
                          </m:e>
                          <m:sup>
                            <m:r>
                              <a:rPr lang="en-US" altLang="ko-KR" i="1">
                                <a:latin typeface="Cambria Math" panose="02040503050406030204" pitchFamily="18" charset="0"/>
                              </a:rPr>
                              <m:t>𝑡</m:t>
                            </m:r>
                            <m:r>
                              <a:rPr lang="en-US" altLang="ko-KR" i="1">
                                <a:latin typeface="Cambria Math" panose="02040503050406030204" pitchFamily="18" charset="0"/>
                              </a:rPr>
                              <m:t>+1</m:t>
                            </m:r>
                          </m:sup>
                        </m:sSup>
                      </m:e>
                    </m:d>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𝑎𝑟𝑔𝑚𝑎𝑥</m:t>
                        </m:r>
                      </m:e>
                      <m:sub>
                        <m:r>
                          <a:rPr lang="ko-KR" altLang="en-US" i="1">
                            <a:latin typeface="Cambria Math" panose="02040503050406030204" pitchFamily="18" charset="0"/>
                          </a:rPr>
                          <m:t>𝜃</m:t>
                        </m:r>
                      </m:sub>
                    </m:sSub>
                    <m:r>
                      <a:rPr lang="en-US" altLang="ko-KR" i="1">
                        <a:latin typeface="Cambria Math" panose="02040503050406030204" pitchFamily="18" charset="0"/>
                      </a:rPr>
                      <m:t>𝐿</m:t>
                    </m:r>
                    <m:d>
                      <m:dPr>
                        <m:ctrlPr>
                          <a:rPr lang="en-US" altLang="ko-KR" i="1">
                            <a:latin typeface="Cambria Math" panose="02040503050406030204" pitchFamily="18" charset="0"/>
                          </a:rPr>
                        </m:ctrlPr>
                      </m:dPr>
                      <m:e>
                        <m:r>
                          <a:rPr lang="ko-KR" altLang="en-US" i="1">
                            <a:latin typeface="Cambria Math" panose="02040503050406030204" pitchFamily="18" charset="0"/>
                          </a:rPr>
                          <m:t>𝜃</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𝑞</m:t>
                            </m:r>
                          </m:e>
                          <m:sup>
                            <m:r>
                              <a:rPr lang="en-US" altLang="ko-KR" i="1">
                                <a:latin typeface="Cambria Math" panose="02040503050406030204" pitchFamily="18" charset="0"/>
                              </a:rPr>
                              <m:t>𝑡</m:t>
                            </m:r>
                            <m:r>
                              <a:rPr lang="en-US" altLang="ko-KR" i="1">
                                <a:latin typeface="Cambria Math" panose="02040503050406030204" pitchFamily="18" charset="0"/>
                              </a:rPr>
                              <m:t>+1</m:t>
                            </m:r>
                          </m:sup>
                        </m:sSup>
                      </m:e>
                    </m:d>
                  </m:oMath>
                </a14:m>
                <a:endParaRPr lang="en-US" altLang="ko-KR" dirty="0"/>
              </a:p>
              <a:p>
                <a:pPr lvl="3"/>
                <a:r>
                  <a:rPr lang="en-US" altLang="ko-KR" dirty="0" smtClean="0">
                    <a:sym typeface="Wingdings" panose="05000000000000000000" pitchFamily="2" charset="2"/>
                  </a:rPr>
                  <a:t> fixed Z means that there is no unobserved variables </a:t>
                </a:r>
              </a:p>
              <a:p>
                <a:pPr lvl="3"/>
                <a:r>
                  <a:rPr lang="en-US" altLang="ko-KR" dirty="0">
                    <a:sym typeface="Wingdings" panose="05000000000000000000" pitchFamily="2" charset="2"/>
                  </a:rPr>
                  <a:t> </a:t>
                </a:r>
                <a:r>
                  <a:rPr lang="en-US" altLang="ko-KR" dirty="0" smtClean="0">
                    <a:sym typeface="Wingdings" panose="05000000000000000000" pitchFamily="2" charset="2"/>
                  </a:rPr>
                  <a:t>Same optimization of ordinary MLE</a:t>
                </a:r>
              </a:p>
              <a:p>
                <a:pPr lvl="1"/>
                <a:endParaRPr lang="ko-KR" altLang="en-US" dirty="0"/>
              </a:p>
              <a:p>
                <a:pPr lvl="2"/>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867"/>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BE724988-F29F-40C4-BC4D-1B33ED99622A}" type="slidenum">
              <a:rPr lang="ko-KR" altLang="en-US" smtClean="0"/>
              <a:t>11</a:t>
            </a:fld>
            <a:endParaRPr lang="ko-KR" altLang="en-US"/>
          </a:p>
        </p:txBody>
      </p:sp>
      <mc:AlternateContent xmlns:mc="http://schemas.openxmlformats.org/markup-compatibility/2006" xmlns:a14="http://schemas.microsoft.com/office/drawing/2010/main">
        <mc:Choice Requires="a14">
          <p:sp>
            <p:nvSpPr>
              <p:cNvPr id="5" name="Rectangle 4"/>
              <p:cNvSpPr/>
              <p:nvPr/>
            </p:nvSpPr>
            <p:spPr>
              <a:xfrm>
                <a:off x="3941088" y="0"/>
                <a:ext cx="5202912" cy="1137619"/>
              </a:xfrm>
              <a:prstGeom prst="rect">
                <a:avLst/>
              </a:prstGeom>
            </p:spPr>
            <p:txBody>
              <a:bodyPr wrap="square">
                <a:spAutoFit/>
              </a:bodyPr>
              <a:lstStyle/>
              <a:p>
                <a:pPr marL="342900" lvl="1">
                  <a:buClr>
                    <a:schemeClr val="accent1"/>
                  </a:buClr>
                </a:pPr>
                <a14:m>
                  <m:oMathPara xmlns:m="http://schemas.openxmlformats.org/officeDocument/2006/math">
                    <m:oMathParaPr>
                      <m:jc m:val="centerGroup"/>
                    </m:oMathParaPr>
                    <m:oMath xmlns:m="http://schemas.openxmlformats.org/officeDocument/2006/math">
                      <m:r>
                        <a:rPr lang="en-US" altLang="ko-KR" sz="1100" i="1">
                          <a:latin typeface="Cambria Math" panose="02040503050406030204" pitchFamily="18" charset="0"/>
                          <a:ea typeface="Cambria Math" panose="02040503050406030204" pitchFamily="18" charset="0"/>
                        </a:rPr>
                        <m:t>𝑙</m:t>
                      </m:r>
                      <m:d>
                        <m:dPr>
                          <m:ctrlPr>
                            <a:rPr lang="en-US" altLang="ko-KR" sz="1100" i="1">
                              <a:latin typeface="Cambria Math" panose="02040503050406030204" pitchFamily="18" charset="0"/>
                              <a:ea typeface="Cambria Math" panose="02040503050406030204" pitchFamily="18" charset="0"/>
                            </a:rPr>
                          </m:ctrlPr>
                        </m:dPr>
                        <m:e>
                          <m:r>
                            <a:rPr lang="ko-KR" altLang="en-US" sz="1100" i="1">
                              <a:latin typeface="Cambria Math" panose="02040503050406030204" pitchFamily="18" charset="0"/>
                            </a:rPr>
                            <m:t>𝜃</m:t>
                          </m:r>
                        </m:e>
                      </m:d>
                      <m:r>
                        <a:rPr lang="en-US" altLang="ko-KR" sz="1100">
                          <a:latin typeface="Cambria Math" panose="02040503050406030204" pitchFamily="18" charset="0"/>
                        </a:rPr>
                        <m:t>=</m:t>
                      </m:r>
                      <m:r>
                        <m:rPr>
                          <m:sty m:val="p"/>
                        </m:rPr>
                        <a:rPr lang="en-US" altLang="ko-KR" sz="1100">
                          <a:latin typeface="Cambria Math" panose="02040503050406030204" pitchFamily="18" charset="0"/>
                          <a:ea typeface="Cambria Math" panose="02040503050406030204" pitchFamily="18" charset="0"/>
                        </a:rPr>
                        <m:t>ln</m:t>
                      </m:r>
                      <m:r>
                        <a:rPr lang="en-US" altLang="ko-KR" sz="1100" i="1">
                          <a:latin typeface="Cambria Math" panose="02040503050406030204" pitchFamily="18" charset="0"/>
                        </a:rPr>
                        <m:t>𝑃</m:t>
                      </m:r>
                      <m:d>
                        <m:dPr>
                          <m:ctrlPr>
                            <a:rPr lang="en-US" altLang="ko-KR" sz="1100" i="1">
                              <a:latin typeface="Cambria Math" panose="02040503050406030204" pitchFamily="18" charset="0"/>
                            </a:rPr>
                          </m:ctrlPr>
                        </m:dPr>
                        <m:e>
                          <m:r>
                            <a:rPr lang="en-US" altLang="ko-KR" sz="1100" i="1">
                              <a:latin typeface="Cambria Math" panose="02040503050406030204" pitchFamily="18" charset="0"/>
                            </a:rPr>
                            <m:t>𝑋</m:t>
                          </m:r>
                        </m:e>
                        <m:e>
                          <m:r>
                            <a:rPr lang="ko-KR" altLang="en-US" sz="1100" i="1">
                              <a:latin typeface="Cambria Math" panose="02040503050406030204" pitchFamily="18" charset="0"/>
                            </a:rPr>
                            <m:t>𝜃</m:t>
                          </m:r>
                        </m:e>
                      </m:d>
                      <m:r>
                        <a:rPr lang="en-US" altLang="ko-KR" sz="1100" i="1">
                          <a:latin typeface="Cambria Math" panose="02040503050406030204" pitchFamily="18" charset="0"/>
                        </a:rPr>
                        <m:t>=</m:t>
                      </m:r>
                      <m:r>
                        <m:rPr>
                          <m:sty m:val="p"/>
                        </m:rPr>
                        <a:rPr lang="en-US" altLang="ko-KR" sz="1100">
                          <a:latin typeface="Cambria Math" panose="02040503050406030204" pitchFamily="18" charset="0"/>
                          <a:ea typeface="Cambria Math" panose="02040503050406030204" pitchFamily="18" charset="0"/>
                        </a:rPr>
                        <m:t>ln</m:t>
                      </m:r>
                      <m:d>
                        <m:dPr>
                          <m:begChr m:val="{"/>
                          <m:endChr m:val="}"/>
                          <m:ctrlPr>
                            <a:rPr lang="en-US" altLang="ko-KR" sz="1100" i="1">
                              <a:latin typeface="Cambria Math" panose="02040503050406030204" pitchFamily="18" charset="0"/>
                              <a:ea typeface="Cambria Math" panose="02040503050406030204" pitchFamily="18" charset="0"/>
                            </a:rPr>
                          </m:ctrlPr>
                        </m:dPr>
                        <m:e>
                          <m:nary>
                            <m:naryPr>
                              <m:chr m:val="∑"/>
                              <m:supHide m:val="on"/>
                              <m:ctrlPr>
                                <a:rPr lang="en-US" altLang="ko-KR" sz="1100" i="1">
                                  <a:latin typeface="Cambria Math" panose="02040503050406030204" pitchFamily="18" charset="0"/>
                                </a:rPr>
                              </m:ctrlPr>
                            </m:naryPr>
                            <m:sub>
                              <m:r>
                                <m:rPr>
                                  <m:brk m:alnAt="7"/>
                                </m:rPr>
                                <a:rPr lang="en-US" altLang="ko-KR" sz="1100" i="1">
                                  <a:latin typeface="Cambria Math" panose="02040503050406030204" pitchFamily="18" charset="0"/>
                                </a:rPr>
                                <m:t>𝑍</m:t>
                              </m:r>
                            </m:sub>
                            <m:sup/>
                            <m:e>
                              <m:r>
                                <a:rPr lang="en-US" altLang="ko-KR" sz="1100" i="1">
                                  <a:latin typeface="Cambria Math" panose="02040503050406030204" pitchFamily="18" charset="0"/>
                                </a:rPr>
                                <m:t>𝑞</m:t>
                              </m:r>
                              <m:d>
                                <m:dPr>
                                  <m:ctrlPr>
                                    <a:rPr lang="en-US" altLang="ko-KR" sz="1100" i="1">
                                      <a:latin typeface="Cambria Math" panose="02040503050406030204" pitchFamily="18" charset="0"/>
                                    </a:rPr>
                                  </m:ctrlPr>
                                </m:dPr>
                                <m:e>
                                  <m:r>
                                    <a:rPr lang="en-US" altLang="ko-KR" sz="1100" i="1">
                                      <a:latin typeface="Cambria Math" panose="02040503050406030204" pitchFamily="18" charset="0"/>
                                    </a:rPr>
                                    <m:t>𝑍</m:t>
                                  </m:r>
                                </m:e>
                              </m:d>
                              <m:f>
                                <m:fPr>
                                  <m:ctrlPr>
                                    <a:rPr lang="en-US" altLang="ko-KR" sz="1100" i="1">
                                      <a:latin typeface="Cambria Math" panose="02040503050406030204" pitchFamily="18" charset="0"/>
                                    </a:rPr>
                                  </m:ctrlPr>
                                </m:fPr>
                                <m:num>
                                  <m:r>
                                    <a:rPr lang="en-US" altLang="ko-KR" sz="1100" i="1">
                                      <a:latin typeface="Cambria Math" panose="02040503050406030204" pitchFamily="18" charset="0"/>
                                    </a:rPr>
                                    <m:t>𝑃</m:t>
                                  </m:r>
                                  <m:d>
                                    <m:dPr>
                                      <m:ctrlPr>
                                        <a:rPr lang="en-US" altLang="ko-KR" sz="1100" i="1">
                                          <a:latin typeface="Cambria Math" panose="02040503050406030204" pitchFamily="18" charset="0"/>
                                        </a:rPr>
                                      </m:ctrlPr>
                                    </m:dPr>
                                    <m:e>
                                      <m:r>
                                        <a:rPr lang="en-US" altLang="ko-KR" sz="1100" i="1">
                                          <a:latin typeface="Cambria Math" panose="02040503050406030204" pitchFamily="18" charset="0"/>
                                        </a:rPr>
                                        <m:t>𝑋</m:t>
                                      </m:r>
                                      <m:r>
                                        <a:rPr lang="en-US" altLang="ko-KR" sz="1100" i="1">
                                          <a:latin typeface="Cambria Math" panose="02040503050406030204" pitchFamily="18" charset="0"/>
                                        </a:rPr>
                                        <m:t>,</m:t>
                                      </m:r>
                                      <m:r>
                                        <a:rPr lang="en-US" altLang="ko-KR" sz="1100" i="1">
                                          <a:latin typeface="Cambria Math" panose="02040503050406030204" pitchFamily="18" charset="0"/>
                                        </a:rPr>
                                        <m:t>𝑍</m:t>
                                      </m:r>
                                    </m:e>
                                    <m:e>
                                      <m:r>
                                        <a:rPr lang="ko-KR" altLang="en-US" sz="1100" i="1">
                                          <a:latin typeface="Cambria Math" panose="02040503050406030204" pitchFamily="18" charset="0"/>
                                        </a:rPr>
                                        <m:t>𝜃</m:t>
                                      </m:r>
                                    </m:e>
                                  </m:d>
                                </m:num>
                                <m:den>
                                  <m:r>
                                    <a:rPr lang="en-US" altLang="ko-KR" sz="1100" i="1">
                                      <a:latin typeface="Cambria Math" panose="02040503050406030204" pitchFamily="18" charset="0"/>
                                    </a:rPr>
                                    <m:t>𝑞</m:t>
                                  </m:r>
                                  <m:d>
                                    <m:dPr>
                                      <m:ctrlPr>
                                        <a:rPr lang="en-US" altLang="ko-KR" sz="1100" i="1">
                                          <a:latin typeface="Cambria Math" panose="02040503050406030204" pitchFamily="18" charset="0"/>
                                        </a:rPr>
                                      </m:ctrlPr>
                                    </m:dPr>
                                    <m:e>
                                      <m:r>
                                        <a:rPr lang="en-US" altLang="ko-KR" sz="1100" i="1">
                                          <a:latin typeface="Cambria Math" panose="02040503050406030204" pitchFamily="18" charset="0"/>
                                        </a:rPr>
                                        <m:t>𝑍</m:t>
                                      </m:r>
                                    </m:e>
                                  </m:d>
                                </m:den>
                              </m:f>
                            </m:e>
                          </m:nary>
                        </m:e>
                      </m:d>
                      <m:r>
                        <a:rPr lang="en-US" altLang="ko-KR" sz="1100" i="1">
                          <a:latin typeface="Cambria Math" panose="02040503050406030204" pitchFamily="18" charset="0"/>
                          <a:ea typeface="Cambria Math" panose="02040503050406030204" pitchFamily="18" charset="0"/>
                        </a:rPr>
                        <m:t>≥</m:t>
                      </m:r>
                      <m:nary>
                        <m:naryPr>
                          <m:chr m:val="∑"/>
                          <m:supHide m:val="on"/>
                          <m:ctrlPr>
                            <a:rPr lang="en-US" altLang="ko-KR" sz="1100" i="1">
                              <a:latin typeface="Cambria Math" panose="02040503050406030204" pitchFamily="18" charset="0"/>
                            </a:rPr>
                          </m:ctrlPr>
                        </m:naryPr>
                        <m:sub>
                          <m:r>
                            <m:rPr>
                              <m:brk m:alnAt="7"/>
                            </m:rPr>
                            <a:rPr lang="en-US" altLang="ko-KR" sz="1100" i="1">
                              <a:latin typeface="Cambria Math" panose="02040503050406030204" pitchFamily="18" charset="0"/>
                            </a:rPr>
                            <m:t>𝑍</m:t>
                          </m:r>
                        </m:sub>
                        <m:sup/>
                        <m:e>
                          <m:r>
                            <a:rPr lang="en-US" altLang="ko-KR" sz="1100" i="1">
                              <a:latin typeface="Cambria Math" panose="02040503050406030204" pitchFamily="18" charset="0"/>
                            </a:rPr>
                            <m:t>𝑞</m:t>
                          </m:r>
                          <m:r>
                            <a:rPr lang="en-US" altLang="ko-KR" sz="1100" i="1">
                              <a:latin typeface="Cambria Math" panose="02040503050406030204" pitchFamily="18" charset="0"/>
                            </a:rPr>
                            <m:t>(</m:t>
                          </m:r>
                          <m:r>
                            <a:rPr lang="en-US" altLang="ko-KR" sz="1100" i="1">
                              <a:latin typeface="Cambria Math" panose="02040503050406030204" pitchFamily="18" charset="0"/>
                            </a:rPr>
                            <m:t>𝑍</m:t>
                          </m:r>
                          <m:r>
                            <a:rPr lang="en-US" altLang="ko-KR" sz="1100" i="1">
                              <a:latin typeface="Cambria Math" panose="02040503050406030204" pitchFamily="18" charset="0"/>
                            </a:rPr>
                            <m:t>)</m:t>
                          </m:r>
                          <m:r>
                            <m:rPr>
                              <m:sty m:val="p"/>
                            </m:rPr>
                            <a:rPr lang="en-US" altLang="ko-KR" sz="1100">
                              <a:latin typeface="Cambria Math" panose="02040503050406030204" pitchFamily="18" charset="0"/>
                            </a:rPr>
                            <m:t>ln</m:t>
                          </m:r>
                          <m:f>
                            <m:fPr>
                              <m:ctrlPr>
                                <a:rPr lang="en-US" altLang="ko-KR" sz="1100" i="1">
                                  <a:latin typeface="Cambria Math" panose="02040503050406030204" pitchFamily="18" charset="0"/>
                                </a:rPr>
                              </m:ctrlPr>
                            </m:fPr>
                            <m:num>
                              <m:r>
                                <a:rPr lang="en-US" altLang="ko-KR" sz="1100" i="1">
                                  <a:latin typeface="Cambria Math" panose="02040503050406030204" pitchFamily="18" charset="0"/>
                                </a:rPr>
                                <m:t>𝑃</m:t>
                              </m:r>
                              <m:d>
                                <m:dPr>
                                  <m:ctrlPr>
                                    <a:rPr lang="en-US" altLang="ko-KR" sz="1100" i="1">
                                      <a:latin typeface="Cambria Math" panose="02040503050406030204" pitchFamily="18" charset="0"/>
                                    </a:rPr>
                                  </m:ctrlPr>
                                </m:dPr>
                                <m:e>
                                  <m:r>
                                    <a:rPr lang="en-US" altLang="ko-KR" sz="1100" i="1">
                                      <a:latin typeface="Cambria Math" panose="02040503050406030204" pitchFamily="18" charset="0"/>
                                    </a:rPr>
                                    <m:t>𝑋</m:t>
                                  </m:r>
                                  <m:r>
                                    <a:rPr lang="en-US" altLang="ko-KR" sz="1100" i="1">
                                      <a:latin typeface="Cambria Math" panose="02040503050406030204" pitchFamily="18" charset="0"/>
                                    </a:rPr>
                                    <m:t>,</m:t>
                                  </m:r>
                                  <m:r>
                                    <a:rPr lang="en-US" altLang="ko-KR" sz="1100" i="1">
                                      <a:latin typeface="Cambria Math" panose="02040503050406030204" pitchFamily="18" charset="0"/>
                                    </a:rPr>
                                    <m:t>𝑍</m:t>
                                  </m:r>
                                </m:e>
                                <m:e>
                                  <m:r>
                                    <a:rPr lang="ko-KR" altLang="en-US" sz="1100" i="1">
                                      <a:latin typeface="Cambria Math" panose="02040503050406030204" pitchFamily="18" charset="0"/>
                                    </a:rPr>
                                    <m:t>𝜃</m:t>
                                  </m:r>
                                </m:e>
                              </m:d>
                            </m:num>
                            <m:den>
                              <m:r>
                                <a:rPr lang="en-US" altLang="ko-KR" sz="1100" i="1">
                                  <a:latin typeface="Cambria Math" panose="02040503050406030204" pitchFamily="18" charset="0"/>
                                </a:rPr>
                                <m:t>𝑞</m:t>
                              </m:r>
                              <m:r>
                                <a:rPr lang="en-US" altLang="ko-KR" sz="1100" i="1">
                                  <a:latin typeface="Cambria Math" panose="02040503050406030204" pitchFamily="18" charset="0"/>
                                </a:rPr>
                                <m:t>(</m:t>
                              </m:r>
                              <m:r>
                                <a:rPr lang="en-US" altLang="ko-KR" sz="1100" i="1">
                                  <a:latin typeface="Cambria Math" panose="02040503050406030204" pitchFamily="18" charset="0"/>
                                </a:rPr>
                                <m:t>𝑍</m:t>
                              </m:r>
                              <m:r>
                                <a:rPr lang="en-US" altLang="ko-KR" sz="1100" i="1">
                                  <a:latin typeface="Cambria Math" panose="02040503050406030204" pitchFamily="18" charset="0"/>
                                </a:rPr>
                                <m:t>)</m:t>
                              </m:r>
                            </m:den>
                          </m:f>
                        </m:e>
                      </m:nary>
                      <m:r>
                        <a:rPr lang="en-US" altLang="ko-KR" sz="1100" i="1">
                          <a:latin typeface="Cambria Math" panose="02040503050406030204" pitchFamily="18" charset="0"/>
                        </a:rPr>
                        <m:t>=</m:t>
                      </m:r>
                      <m:r>
                        <a:rPr lang="en-US" altLang="ko-KR" sz="1100" i="1">
                          <a:latin typeface="Cambria Math" panose="02040503050406030204" pitchFamily="18" charset="0"/>
                        </a:rPr>
                        <m:t>𝑄</m:t>
                      </m:r>
                      <m:d>
                        <m:dPr>
                          <m:ctrlPr>
                            <a:rPr lang="en-US" altLang="ko-KR" sz="1100" i="1">
                              <a:latin typeface="Cambria Math" panose="02040503050406030204" pitchFamily="18" charset="0"/>
                            </a:rPr>
                          </m:ctrlPr>
                        </m:dPr>
                        <m:e>
                          <m:r>
                            <a:rPr lang="ko-KR" altLang="en-US" sz="1100" i="1">
                              <a:latin typeface="Cambria Math" panose="02040503050406030204" pitchFamily="18" charset="0"/>
                            </a:rPr>
                            <m:t>𝜃</m:t>
                          </m:r>
                          <m:r>
                            <a:rPr lang="en-US" altLang="ko-KR" sz="1100" i="1">
                              <a:latin typeface="Cambria Math" panose="02040503050406030204" pitchFamily="18" charset="0"/>
                            </a:rPr>
                            <m:t>,</m:t>
                          </m:r>
                          <m:r>
                            <a:rPr lang="en-US" altLang="ko-KR" sz="1100" i="1">
                              <a:latin typeface="Cambria Math" panose="02040503050406030204" pitchFamily="18" charset="0"/>
                            </a:rPr>
                            <m:t>𝑞</m:t>
                          </m:r>
                        </m:e>
                      </m:d>
                    </m:oMath>
                  </m:oMathPara>
                </a14:m>
                <a:endParaRPr lang="en-US" altLang="ko-KR" sz="1100" dirty="0"/>
              </a:p>
              <a:p>
                <a:pPr lvl="1"/>
                <a14:m>
                  <m:oMathPara xmlns:m="http://schemas.openxmlformats.org/officeDocument/2006/math">
                    <m:oMathParaPr>
                      <m:jc m:val="centerGroup"/>
                    </m:oMathParaPr>
                    <m:oMath xmlns:m="http://schemas.openxmlformats.org/officeDocument/2006/math">
                      <m:r>
                        <a:rPr lang="en-US" altLang="ko-KR" sz="1100" i="1">
                          <a:latin typeface="Cambria Math" panose="02040503050406030204" pitchFamily="18" charset="0"/>
                        </a:rPr>
                        <m:t>𝑄</m:t>
                      </m:r>
                      <m:d>
                        <m:dPr>
                          <m:ctrlPr>
                            <a:rPr lang="en-US" altLang="ko-KR" sz="1100" i="1">
                              <a:latin typeface="Cambria Math" panose="02040503050406030204" pitchFamily="18" charset="0"/>
                            </a:rPr>
                          </m:ctrlPr>
                        </m:dPr>
                        <m:e>
                          <m:r>
                            <a:rPr lang="ko-KR" altLang="en-US" sz="1100" i="1">
                              <a:latin typeface="Cambria Math" panose="02040503050406030204" pitchFamily="18" charset="0"/>
                            </a:rPr>
                            <m:t>𝜃</m:t>
                          </m:r>
                          <m:r>
                            <a:rPr lang="en-US" altLang="ko-KR" sz="1100" i="1">
                              <a:latin typeface="Cambria Math" panose="02040503050406030204" pitchFamily="18" charset="0"/>
                            </a:rPr>
                            <m:t>,</m:t>
                          </m:r>
                          <m:r>
                            <a:rPr lang="en-US" altLang="ko-KR" sz="1100" i="1">
                              <a:latin typeface="Cambria Math" panose="02040503050406030204" pitchFamily="18" charset="0"/>
                            </a:rPr>
                            <m:t>𝑞</m:t>
                          </m:r>
                        </m:e>
                      </m:d>
                      <m:r>
                        <a:rPr lang="en-US" altLang="ko-KR" sz="1100" i="1">
                          <a:latin typeface="Cambria Math" panose="02040503050406030204" pitchFamily="18" charset="0"/>
                        </a:rPr>
                        <m:t>=</m:t>
                      </m:r>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𝐸</m:t>
                          </m:r>
                        </m:e>
                        <m:sub>
                          <m:r>
                            <a:rPr lang="en-US" altLang="ko-KR" sz="1100" i="1">
                              <a:latin typeface="Cambria Math" panose="02040503050406030204" pitchFamily="18" charset="0"/>
                            </a:rPr>
                            <m:t>𝑞</m:t>
                          </m:r>
                          <m:d>
                            <m:dPr>
                              <m:ctrlPr>
                                <a:rPr lang="en-US" altLang="ko-KR" sz="1100" i="1">
                                  <a:latin typeface="Cambria Math" panose="02040503050406030204" pitchFamily="18" charset="0"/>
                                </a:rPr>
                              </m:ctrlPr>
                            </m:dPr>
                            <m:e>
                              <m:r>
                                <a:rPr lang="en-US" altLang="ko-KR" sz="1100" i="1">
                                  <a:latin typeface="Cambria Math" panose="02040503050406030204" pitchFamily="18" charset="0"/>
                                </a:rPr>
                                <m:t>𝑍</m:t>
                              </m:r>
                            </m:e>
                          </m:d>
                        </m:sub>
                      </m:sSub>
                      <m:r>
                        <m:rPr>
                          <m:sty m:val="p"/>
                        </m:rPr>
                        <a:rPr lang="en-US" altLang="ko-KR" sz="1100">
                          <a:latin typeface="Cambria Math" panose="02040503050406030204" pitchFamily="18" charset="0"/>
                        </a:rPr>
                        <m:t>ln</m:t>
                      </m:r>
                      <m:r>
                        <a:rPr lang="en-US" altLang="ko-KR" sz="1100" i="1">
                          <a:latin typeface="Cambria Math" panose="02040503050406030204" pitchFamily="18" charset="0"/>
                        </a:rPr>
                        <m:t>𝑃</m:t>
                      </m:r>
                      <m:d>
                        <m:dPr>
                          <m:ctrlPr>
                            <a:rPr lang="en-US" altLang="ko-KR" sz="1100" i="1">
                              <a:latin typeface="Cambria Math" panose="02040503050406030204" pitchFamily="18" charset="0"/>
                            </a:rPr>
                          </m:ctrlPr>
                        </m:dPr>
                        <m:e>
                          <m:r>
                            <a:rPr lang="en-US" altLang="ko-KR" sz="1100" i="1">
                              <a:latin typeface="Cambria Math" panose="02040503050406030204" pitchFamily="18" charset="0"/>
                            </a:rPr>
                            <m:t>𝑋</m:t>
                          </m:r>
                          <m:r>
                            <a:rPr lang="en-US" altLang="ko-KR" sz="1100" i="1">
                              <a:latin typeface="Cambria Math" panose="02040503050406030204" pitchFamily="18" charset="0"/>
                            </a:rPr>
                            <m:t>,</m:t>
                          </m:r>
                          <m:r>
                            <a:rPr lang="en-US" altLang="ko-KR" sz="1100" i="1">
                              <a:latin typeface="Cambria Math" panose="02040503050406030204" pitchFamily="18" charset="0"/>
                            </a:rPr>
                            <m:t>𝑍</m:t>
                          </m:r>
                        </m:e>
                        <m:e>
                          <m:r>
                            <a:rPr lang="ko-KR" altLang="en-US" sz="1100" i="1">
                              <a:latin typeface="Cambria Math" panose="02040503050406030204" pitchFamily="18" charset="0"/>
                            </a:rPr>
                            <m:t>𝜃</m:t>
                          </m:r>
                        </m:e>
                      </m:d>
                      <m:r>
                        <a:rPr lang="en-US" altLang="ko-KR" sz="1100" i="1">
                          <a:latin typeface="Cambria Math" panose="02040503050406030204" pitchFamily="18" charset="0"/>
                        </a:rPr>
                        <m:t>+</m:t>
                      </m:r>
                      <m:r>
                        <a:rPr lang="en-US" altLang="ko-KR" sz="1100" i="1">
                          <a:latin typeface="Cambria Math" panose="02040503050406030204" pitchFamily="18" charset="0"/>
                        </a:rPr>
                        <m:t>𝐻</m:t>
                      </m:r>
                      <m:d>
                        <m:dPr>
                          <m:ctrlPr>
                            <a:rPr lang="en-US" altLang="ko-KR" sz="1100" i="1">
                              <a:latin typeface="Cambria Math" panose="02040503050406030204" pitchFamily="18" charset="0"/>
                            </a:rPr>
                          </m:ctrlPr>
                        </m:dPr>
                        <m:e>
                          <m:r>
                            <a:rPr lang="en-US" altLang="ko-KR" sz="1100" i="1">
                              <a:latin typeface="Cambria Math" panose="02040503050406030204" pitchFamily="18" charset="0"/>
                            </a:rPr>
                            <m:t>𝑞</m:t>
                          </m:r>
                        </m:e>
                      </m:d>
                    </m:oMath>
                  </m:oMathPara>
                </a14:m>
                <a:endParaRPr lang="en-US" altLang="ko-KR" sz="1100" dirty="0"/>
              </a:p>
              <a:p>
                <a:pPr lvl="1"/>
                <a14:m>
                  <m:oMathPara xmlns:m="http://schemas.openxmlformats.org/officeDocument/2006/math">
                    <m:oMathParaPr>
                      <m:jc m:val="centerGroup"/>
                    </m:oMathParaPr>
                    <m:oMath xmlns:m="http://schemas.openxmlformats.org/officeDocument/2006/math">
                      <m:r>
                        <a:rPr lang="en-US" altLang="ko-KR" sz="1100" i="1">
                          <a:latin typeface="Cambria Math" panose="02040503050406030204" pitchFamily="18" charset="0"/>
                        </a:rPr>
                        <m:t>𝐿</m:t>
                      </m:r>
                      <m:r>
                        <a:rPr lang="en-US" altLang="ko-KR" sz="1100" i="1">
                          <a:latin typeface="Cambria Math" panose="02040503050406030204" pitchFamily="18" charset="0"/>
                        </a:rPr>
                        <m:t>(</m:t>
                      </m:r>
                      <m:r>
                        <a:rPr lang="ko-KR" altLang="en-US" sz="1100" i="1">
                          <a:latin typeface="Cambria Math" panose="02040503050406030204" pitchFamily="18" charset="0"/>
                        </a:rPr>
                        <m:t>𝜃</m:t>
                      </m:r>
                      <m:r>
                        <a:rPr lang="en-US" altLang="ko-KR" sz="1100" i="1">
                          <a:latin typeface="Cambria Math" panose="02040503050406030204" pitchFamily="18" charset="0"/>
                        </a:rPr>
                        <m:t>,</m:t>
                      </m:r>
                      <m:r>
                        <a:rPr lang="en-US" altLang="ko-KR" sz="1100" i="1">
                          <a:latin typeface="Cambria Math" panose="02040503050406030204" pitchFamily="18" charset="0"/>
                        </a:rPr>
                        <m:t>𝑞</m:t>
                      </m:r>
                      <m:r>
                        <a:rPr lang="en-US" altLang="ko-KR" sz="1100" i="1">
                          <a:latin typeface="Cambria Math" panose="02040503050406030204" pitchFamily="18" charset="0"/>
                        </a:rPr>
                        <m:t>)=</m:t>
                      </m:r>
                      <m:r>
                        <m:rPr>
                          <m:sty m:val="p"/>
                        </m:rPr>
                        <a:rPr lang="en-US" altLang="ko-KR" sz="1100">
                          <a:latin typeface="Cambria Math" panose="02040503050406030204" pitchFamily="18" charset="0"/>
                        </a:rPr>
                        <m:t>ln</m:t>
                      </m:r>
                      <m:r>
                        <a:rPr lang="en-US" altLang="ko-KR" sz="1100" i="1">
                          <a:latin typeface="Cambria Math" panose="02040503050406030204" pitchFamily="18" charset="0"/>
                        </a:rPr>
                        <m:t>𝑃</m:t>
                      </m:r>
                      <m:d>
                        <m:dPr>
                          <m:ctrlPr>
                            <a:rPr lang="en-US" altLang="ko-KR" sz="1100" i="1">
                              <a:latin typeface="Cambria Math" panose="02040503050406030204" pitchFamily="18" charset="0"/>
                            </a:rPr>
                          </m:ctrlPr>
                        </m:dPr>
                        <m:e>
                          <m:r>
                            <a:rPr lang="en-US" altLang="ko-KR" sz="1100" i="1">
                              <a:latin typeface="Cambria Math" panose="02040503050406030204" pitchFamily="18" charset="0"/>
                            </a:rPr>
                            <m:t>𝑋</m:t>
                          </m:r>
                        </m:e>
                        <m:e>
                          <m:r>
                            <a:rPr lang="ko-KR" altLang="en-US" sz="1100" i="1">
                              <a:latin typeface="Cambria Math" panose="02040503050406030204" pitchFamily="18" charset="0"/>
                            </a:rPr>
                            <m:t>𝜃</m:t>
                          </m:r>
                        </m:e>
                      </m:d>
                      <m:r>
                        <a:rPr lang="en-US" altLang="ko-KR" sz="1100" i="1">
                          <a:latin typeface="Cambria Math" panose="02040503050406030204" pitchFamily="18" charset="0"/>
                        </a:rPr>
                        <m:t>−</m:t>
                      </m:r>
                      <m:nary>
                        <m:naryPr>
                          <m:chr m:val="∑"/>
                          <m:supHide m:val="on"/>
                          <m:ctrlPr>
                            <a:rPr lang="en-US" altLang="ko-KR" sz="1100" i="1">
                              <a:latin typeface="Cambria Math" panose="02040503050406030204" pitchFamily="18" charset="0"/>
                            </a:rPr>
                          </m:ctrlPr>
                        </m:naryPr>
                        <m:sub>
                          <m:r>
                            <m:rPr>
                              <m:brk m:alnAt="7"/>
                            </m:rPr>
                            <a:rPr lang="en-US" altLang="ko-KR" sz="1100" i="1">
                              <a:latin typeface="Cambria Math" panose="02040503050406030204" pitchFamily="18" charset="0"/>
                            </a:rPr>
                            <m:t>𝑍</m:t>
                          </m:r>
                        </m:sub>
                        <m:sup/>
                        <m:e>
                          <m:r>
                            <a:rPr lang="en-US" altLang="ko-KR" sz="1100" i="1">
                              <a:latin typeface="Cambria Math" panose="02040503050406030204" pitchFamily="18" charset="0"/>
                            </a:rPr>
                            <m:t>{</m:t>
                          </m:r>
                          <m:r>
                            <a:rPr lang="en-US" altLang="ko-KR" sz="1100" i="1">
                              <a:latin typeface="Cambria Math" panose="02040503050406030204" pitchFamily="18" charset="0"/>
                            </a:rPr>
                            <m:t>𝑞</m:t>
                          </m:r>
                          <m:d>
                            <m:dPr>
                              <m:ctrlPr>
                                <a:rPr lang="en-US" altLang="ko-KR" sz="1100" i="1">
                                  <a:latin typeface="Cambria Math" panose="02040503050406030204" pitchFamily="18" charset="0"/>
                                </a:rPr>
                              </m:ctrlPr>
                            </m:dPr>
                            <m:e>
                              <m:r>
                                <a:rPr lang="en-US" altLang="ko-KR" sz="1100" i="1">
                                  <a:latin typeface="Cambria Math" panose="02040503050406030204" pitchFamily="18" charset="0"/>
                                </a:rPr>
                                <m:t>𝑍</m:t>
                              </m:r>
                            </m:e>
                          </m:d>
                          <m:r>
                            <m:rPr>
                              <m:sty m:val="p"/>
                            </m:rPr>
                            <a:rPr lang="en-US" altLang="ko-KR" sz="1100">
                              <a:latin typeface="Cambria Math" panose="02040503050406030204" pitchFamily="18" charset="0"/>
                            </a:rPr>
                            <m:t>ln</m:t>
                          </m:r>
                          <m:f>
                            <m:fPr>
                              <m:ctrlPr>
                                <a:rPr lang="en-US" altLang="ko-KR" sz="1100" i="1">
                                  <a:latin typeface="Cambria Math" panose="02040503050406030204" pitchFamily="18" charset="0"/>
                                </a:rPr>
                              </m:ctrlPr>
                            </m:fPr>
                            <m:num>
                              <m:r>
                                <a:rPr lang="en-US" altLang="ko-KR" sz="1100" i="1">
                                  <a:latin typeface="Cambria Math" panose="02040503050406030204" pitchFamily="18" charset="0"/>
                                </a:rPr>
                                <m:t>𝑞</m:t>
                              </m:r>
                              <m:d>
                                <m:dPr>
                                  <m:ctrlPr>
                                    <a:rPr lang="en-US" altLang="ko-KR" sz="1100" i="1">
                                      <a:latin typeface="Cambria Math" panose="02040503050406030204" pitchFamily="18" charset="0"/>
                                    </a:rPr>
                                  </m:ctrlPr>
                                </m:dPr>
                                <m:e>
                                  <m:r>
                                    <a:rPr lang="en-US" altLang="ko-KR" sz="1100" i="1">
                                      <a:latin typeface="Cambria Math" panose="02040503050406030204" pitchFamily="18" charset="0"/>
                                    </a:rPr>
                                    <m:t>𝑍</m:t>
                                  </m:r>
                                </m:e>
                              </m:d>
                            </m:num>
                            <m:den>
                              <m:r>
                                <a:rPr lang="en-US" altLang="ko-KR" sz="1100" i="1">
                                  <a:latin typeface="Cambria Math" panose="02040503050406030204" pitchFamily="18" charset="0"/>
                                </a:rPr>
                                <m:t>𝑃</m:t>
                              </m:r>
                              <m:d>
                                <m:dPr>
                                  <m:ctrlPr>
                                    <a:rPr lang="en-US" altLang="ko-KR" sz="1100" i="1">
                                      <a:latin typeface="Cambria Math" panose="02040503050406030204" pitchFamily="18" charset="0"/>
                                    </a:rPr>
                                  </m:ctrlPr>
                                </m:dPr>
                                <m:e>
                                  <m:r>
                                    <a:rPr lang="en-US" altLang="ko-KR" sz="1100" i="1">
                                      <a:latin typeface="Cambria Math" panose="02040503050406030204" pitchFamily="18" charset="0"/>
                                    </a:rPr>
                                    <m:t>𝑍</m:t>
                                  </m:r>
                                </m:e>
                                <m:e>
                                  <m:r>
                                    <a:rPr lang="en-US" altLang="ko-KR" sz="1100" i="1">
                                      <a:latin typeface="Cambria Math" panose="02040503050406030204" pitchFamily="18" charset="0"/>
                                    </a:rPr>
                                    <m:t>𝑋</m:t>
                                  </m:r>
                                  <m:r>
                                    <a:rPr lang="en-US" altLang="ko-KR" sz="1100" i="1">
                                      <a:latin typeface="Cambria Math" panose="02040503050406030204" pitchFamily="18" charset="0"/>
                                    </a:rPr>
                                    <m:t>,</m:t>
                                  </m:r>
                                  <m:r>
                                    <a:rPr lang="ko-KR" altLang="en-US" sz="1100" i="1">
                                      <a:latin typeface="Cambria Math" panose="02040503050406030204" pitchFamily="18" charset="0"/>
                                    </a:rPr>
                                    <m:t>𝜃</m:t>
                                  </m:r>
                                </m:e>
                              </m:d>
                            </m:den>
                          </m:f>
                          <m:r>
                            <a:rPr lang="en-US" altLang="ko-KR" sz="1100" i="1">
                              <a:latin typeface="Cambria Math" panose="02040503050406030204" pitchFamily="18" charset="0"/>
                            </a:rPr>
                            <m:t>}</m:t>
                          </m:r>
                        </m:e>
                      </m:nary>
                    </m:oMath>
                  </m:oMathPara>
                </a14:m>
                <a:endParaRPr lang="ko-KR" altLang="en-US" sz="1100" dirty="0"/>
              </a:p>
            </p:txBody>
          </p:sp>
        </mc:Choice>
        <mc:Fallback xmlns="">
          <p:sp>
            <p:nvSpPr>
              <p:cNvPr id="5" name="Rectangle 4"/>
              <p:cNvSpPr>
                <a:spLocks noRot="1" noChangeAspect="1" noMove="1" noResize="1" noEditPoints="1" noAdjustHandles="1" noChangeArrowheads="1" noChangeShapeType="1" noTextEdit="1"/>
              </p:cNvSpPr>
              <p:nvPr/>
            </p:nvSpPr>
            <p:spPr>
              <a:xfrm>
                <a:off x="3941088" y="0"/>
                <a:ext cx="5202912" cy="1137619"/>
              </a:xfrm>
              <a:prstGeom prst="rect">
                <a:avLst/>
              </a:prstGeom>
              <a:blipFill rotWithShape="0">
                <a:blip r:embed="rId3"/>
                <a:stretch>
                  <a:fillRect t="-47059" b="-70053"/>
                </a:stretch>
              </a:blipFill>
            </p:spPr>
            <p:txBody>
              <a:bodyPr/>
              <a:lstStyle/>
              <a:p>
                <a:r>
                  <a:rPr lang="ko-KR" altLang="en-US">
                    <a:noFill/>
                  </a:rPr>
                  <a:t> </a:t>
                </a:r>
              </a:p>
            </p:txBody>
          </p:sp>
        </mc:Fallback>
      </mc:AlternateContent>
      <p:sp>
        <p:nvSpPr>
          <p:cNvPr id="6" name="Rectangular Callout 5"/>
          <p:cNvSpPr/>
          <p:nvPr/>
        </p:nvSpPr>
        <p:spPr>
          <a:xfrm>
            <a:off x="6695768" y="4970206"/>
            <a:ext cx="2020529" cy="1209368"/>
          </a:xfrm>
          <a:prstGeom prst="wedgeRectCallout">
            <a:avLst>
              <a:gd name="adj1" fmla="val -96015"/>
              <a:gd name="adj2" fmla="val -4536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Computing Expectation….</a:t>
            </a:r>
          </a:p>
          <a:p>
            <a:pPr algn="ctr"/>
            <a:r>
              <a:rPr lang="en-US" altLang="ko-KR" dirty="0" smtClean="0"/>
              <a:t>Sometimes, it can be hard</a:t>
            </a:r>
            <a:endParaRPr lang="ko-KR" altLang="en-US" dirty="0"/>
          </a:p>
        </p:txBody>
      </p:sp>
    </p:spTree>
    <p:extLst>
      <p:ext uri="{BB962C8B-B14F-4D97-AF65-F5344CB8AC3E}">
        <p14:creationId xmlns:p14="http://schemas.microsoft.com/office/powerpoint/2010/main" val="44237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i="1" dirty="0" smtClean="0"/>
              <a:t>Detour</a:t>
            </a:r>
            <a:r>
              <a:rPr lang="en-US" altLang="ko-KR" dirty="0" smtClean="0"/>
              <a:t>: Markov Chain</a:t>
            </a:r>
            <a:endParaRPr lang="ko-KR" altLang="en-US" dirty="0"/>
          </a:p>
        </p:txBody>
      </p:sp>
      <p:sp>
        <p:nvSpPr>
          <p:cNvPr id="3" name="Content Placeholder 2"/>
          <p:cNvSpPr>
            <a:spLocks noGrp="1"/>
          </p:cNvSpPr>
          <p:nvPr>
            <p:ph idx="1"/>
          </p:nvPr>
        </p:nvSpPr>
        <p:spPr>
          <a:xfrm>
            <a:off x="457200" y="1433360"/>
            <a:ext cx="8435280" cy="3037114"/>
          </a:xfrm>
        </p:spPr>
        <p:txBody>
          <a:bodyPr>
            <a:normAutofit fontScale="92500" lnSpcReduction="10000"/>
          </a:bodyPr>
          <a:lstStyle/>
          <a:p>
            <a:r>
              <a:rPr lang="en-US" altLang="ko-KR" dirty="0" smtClean="0"/>
              <a:t>Markov chain</a:t>
            </a:r>
          </a:p>
          <a:p>
            <a:pPr lvl="1"/>
            <a:r>
              <a:rPr lang="en-US" altLang="ko-KR" dirty="0" smtClean="0"/>
              <a:t>Each node has a probability distribution of states</a:t>
            </a:r>
          </a:p>
          <a:p>
            <a:pPr lvl="2"/>
            <a:r>
              <a:rPr lang="en-US" altLang="ko-KR" dirty="0" smtClean="0"/>
              <a:t>i.e.) The probability that a state is the current state of a system</a:t>
            </a:r>
          </a:p>
          <a:p>
            <a:pPr lvl="3"/>
            <a:r>
              <a:rPr lang="en-US" altLang="ko-KR" dirty="0" smtClean="0"/>
              <a:t>Concrete observation of a system: [1 0 0] </a:t>
            </a:r>
            <a:r>
              <a:rPr lang="en-US" altLang="ko-KR" dirty="0" smtClean="0">
                <a:sym typeface="Wingdings" panose="05000000000000000000" pitchFamily="2" charset="2"/>
              </a:rPr>
              <a:t> the system is at the first state</a:t>
            </a:r>
          </a:p>
          <a:p>
            <a:pPr lvl="3"/>
            <a:r>
              <a:rPr lang="en-US" altLang="ko-KR" dirty="0" smtClean="0"/>
              <a:t>Stochastic observation </a:t>
            </a:r>
            <a:r>
              <a:rPr lang="en-US" altLang="ko-KR" dirty="0"/>
              <a:t>of a system: </a:t>
            </a:r>
            <a:r>
              <a:rPr lang="en-US" altLang="ko-KR" dirty="0" smtClean="0"/>
              <a:t>[0.7 0.2 0.1] </a:t>
            </a:r>
            <a:r>
              <a:rPr lang="en-US" altLang="ko-KR" dirty="0">
                <a:sym typeface="Wingdings" panose="05000000000000000000" pitchFamily="2" charset="2"/>
              </a:rPr>
              <a:t> the system </a:t>
            </a:r>
            <a:r>
              <a:rPr lang="en-US" altLang="ko-KR" dirty="0" smtClean="0">
                <a:sym typeface="Wingdings" panose="05000000000000000000" pitchFamily="2" charset="2"/>
              </a:rPr>
              <a:t>is likely </a:t>
            </a:r>
            <a:r>
              <a:rPr lang="en-US" altLang="ko-KR" dirty="0">
                <a:sym typeface="Wingdings" panose="05000000000000000000" pitchFamily="2" charset="2"/>
              </a:rPr>
              <a:t>at the first </a:t>
            </a:r>
            <a:r>
              <a:rPr lang="en-US" altLang="ko-KR" dirty="0" smtClean="0">
                <a:sym typeface="Wingdings" panose="05000000000000000000" pitchFamily="2" charset="2"/>
              </a:rPr>
              <a:t>state</a:t>
            </a:r>
          </a:p>
          <a:p>
            <a:pPr lvl="2"/>
            <a:r>
              <a:rPr lang="en-US" altLang="ko-KR" dirty="0" smtClean="0">
                <a:sym typeface="Wingdings" panose="05000000000000000000" pitchFamily="2" charset="2"/>
              </a:rPr>
              <a:t>The </a:t>
            </a:r>
            <a:r>
              <a:rPr lang="en-US" altLang="ko-KR" dirty="0">
                <a:sym typeface="Wingdings" panose="05000000000000000000" pitchFamily="2" charset="2"/>
              </a:rPr>
              <a:t>node has a vector of state probability distribution</a:t>
            </a:r>
            <a:endParaRPr lang="en-US" altLang="ko-KR" dirty="0" smtClean="0">
              <a:sym typeface="Wingdings" panose="05000000000000000000" pitchFamily="2" charset="2"/>
            </a:endParaRPr>
          </a:p>
          <a:p>
            <a:pPr lvl="1"/>
            <a:r>
              <a:rPr lang="en-US" altLang="ko-KR" dirty="0" smtClean="0">
                <a:sym typeface="Wingdings" panose="05000000000000000000" pitchFamily="2" charset="2"/>
              </a:rPr>
              <a:t>Each link suggests a probabilistic state transition</a:t>
            </a:r>
          </a:p>
          <a:p>
            <a:pPr lvl="2"/>
            <a:r>
              <a:rPr lang="en-US" altLang="ko-KR" dirty="0" smtClean="0">
                <a:sym typeface="Wingdings" panose="05000000000000000000" pitchFamily="2" charset="2"/>
              </a:rPr>
              <a:t>If a system is at the first state, the probability distribution of the next state is [0.3 0.4 0.3]</a:t>
            </a:r>
          </a:p>
          <a:p>
            <a:pPr lvl="2"/>
            <a:r>
              <a:rPr lang="en-US" altLang="ko-KR" dirty="0" smtClean="0">
                <a:sym typeface="Wingdings" panose="05000000000000000000" pitchFamily="2" charset="2"/>
              </a:rPr>
              <a:t>The link has a matrix of state transition probability distribution.</a:t>
            </a:r>
          </a:p>
          <a:p>
            <a:pPr lvl="1"/>
            <a:endParaRPr lang="ko-KR" altLang="en-US" dirty="0"/>
          </a:p>
          <a:p>
            <a:pPr lvl="3"/>
            <a:endParaRPr lang="ko-KR" altLang="en-US" dirty="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12</a:t>
            </a:fld>
            <a:endParaRPr lang="ko-KR" altLang="en-US"/>
          </a:p>
        </p:txBody>
      </p:sp>
      <mc:AlternateContent xmlns:mc="http://schemas.openxmlformats.org/markup-compatibility/2006" xmlns:a14="http://schemas.microsoft.com/office/drawing/2010/main">
        <mc:Choice Requires="a14">
          <p:sp>
            <p:nvSpPr>
              <p:cNvPr id="5" name="타원 4"/>
              <p:cNvSpPr/>
              <p:nvPr/>
            </p:nvSpPr>
            <p:spPr>
              <a:xfrm>
                <a:off x="2705900" y="4572710"/>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𝑡</m:t>
                          </m:r>
                        </m:sub>
                      </m:sSub>
                    </m:oMath>
                  </m:oMathPara>
                </a14:m>
                <a:endParaRPr lang="ko-KR" altLang="en-US" dirty="0"/>
              </a:p>
            </p:txBody>
          </p:sp>
        </mc:Choice>
        <mc:Fallback xmlns="">
          <p:sp>
            <p:nvSpPr>
              <p:cNvPr id="5" name="타원 4"/>
              <p:cNvSpPr>
                <a:spLocks noRot="1" noChangeAspect="1" noMove="1" noResize="1" noEditPoints="1" noAdjustHandles="1" noChangeArrowheads="1" noChangeShapeType="1" noTextEdit="1"/>
              </p:cNvSpPr>
              <p:nvPr/>
            </p:nvSpPr>
            <p:spPr>
              <a:xfrm>
                <a:off x="2705900" y="4572710"/>
                <a:ext cx="504056" cy="504056"/>
              </a:xfrm>
              <a:prstGeom prst="ellipse">
                <a:avLst/>
              </a:prstGeom>
              <a:blipFill rotWithShape="0">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타원 5"/>
              <p:cNvSpPr/>
              <p:nvPr/>
            </p:nvSpPr>
            <p:spPr>
              <a:xfrm>
                <a:off x="4239818" y="4572710"/>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𝑡</m:t>
                          </m:r>
                          <m:r>
                            <a:rPr lang="en-US" altLang="ko-KR" b="0" i="1" smtClean="0">
                              <a:latin typeface="Cambria Math" panose="02040503050406030204" pitchFamily="18" charset="0"/>
                            </a:rPr>
                            <m:t>+1</m:t>
                          </m:r>
                        </m:sub>
                      </m:sSub>
                    </m:oMath>
                  </m:oMathPara>
                </a14:m>
                <a:endParaRPr lang="ko-KR" altLang="en-US" dirty="0"/>
              </a:p>
            </p:txBody>
          </p:sp>
        </mc:Choice>
        <mc:Fallback xmlns="">
          <p:sp>
            <p:nvSpPr>
              <p:cNvPr id="6" name="타원 5"/>
              <p:cNvSpPr>
                <a:spLocks noRot="1" noChangeAspect="1" noMove="1" noResize="1" noEditPoints="1" noAdjustHandles="1" noChangeArrowheads="1" noChangeShapeType="1" noTextEdit="1"/>
              </p:cNvSpPr>
              <p:nvPr/>
            </p:nvSpPr>
            <p:spPr>
              <a:xfrm>
                <a:off x="4239818" y="4572710"/>
                <a:ext cx="504056" cy="504056"/>
              </a:xfrm>
              <a:prstGeom prst="ellipse">
                <a:avLst/>
              </a:prstGeom>
              <a:blipFill rotWithShape="0">
                <a:blip r:embed="rId3"/>
                <a:stretch>
                  <a:fillRect l="-5814"/>
                </a:stretch>
              </a:blipFill>
            </p:spPr>
            <p:txBody>
              <a:bodyPr/>
              <a:lstStyle/>
              <a:p>
                <a:r>
                  <a:rPr lang="ko-KR" altLang="en-US">
                    <a:noFill/>
                  </a:rPr>
                  <a:t> </a:t>
                </a:r>
              </a:p>
            </p:txBody>
          </p:sp>
        </mc:Fallback>
      </mc:AlternateContent>
      <p:cxnSp>
        <p:nvCxnSpPr>
          <p:cNvPr id="7" name="직선 화살표 연결선 9"/>
          <p:cNvCxnSpPr>
            <a:stCxn id="5" idx="6"/>
            <a:endCxn id="6" idx="2"/>
          </p:cNvCxnSpPr>
          <p:nvPr/>
        </p:nvCxnSpPr>
        <p:spPr>
          <a:xfrm>
            <a:off x="3209956" y="4824738"/>
            <a:ext cx="102986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ular Callout 7"/>
              <p:cNvSpPr/>
              <p:nvPr/>
            </p:nvSpPr>
            <p:spPr>
              <a:xfrm>
                <a:off x="91212" y="4496193"/>
                <a:ext cx="2425575" cy="431407"/>
              </a:xfrm>
              <a:prstGeom prst="wedgeRectCallout">
                <a:avLst>
                  <a:gd name="adj1" fmla="val 57448"/>
                  <a:gd name="adj2" fmla="val 1592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𝑡</m:t>
                          </m:r>
                        </m:sub>
                      </m:sSub>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m>
                            <m:mPr>
                              <m:mcs>
                                <m:mc>
                                  <m:mcPr>
                                    <m:count m:val="3"/>
                                    <m:mcJc m:val="center"/>
                                  </m:mcPr>
                                </m:mc>
                              </m:mcs>
                              <m:ctrlPr>
                                <a:rPr lang="en-US" altLang="ko-KR" b="0" i="1" smtClean="0">
                                  <a:latin typeface="Cambria Math" panose="02040503050406030204" pitchFamily="18" charset="0"/>
                                </a:rPr>
                              </m:ctrlPr>
                            </m:mPr>
                            <m:mr>
                              <m:e>
                                <m:r>
                                  <m:rPr>
                                    <m:brk m:alnAt="7"/>
                                  </m:rPr>
                                  <a:rPr lang="en-US" altLang="ko-KR" b="0" i="1" smtClean="0">
                                    <a:latin typeface="Cambria Math" panose="02040503050406030204" pitchFamily="18" charset="0"/>
                                  </a:rPr>
                                  <m:t>0</m:t>
                                </m:r>
                                <m:r>
                                  <a:rPr lang="en-US" altLang="ko-KR" b="0" i="1" smtClean="0">
                                    <a:latin typeface="Cambria Math" panose="02040503050406030204" pitchFamily="18" charset="0"/>
                                  </a:rPr>
                                  <m:t>.5</m:t>
                                </m:r>
                              </m:e>
                              <m:e>
                                <m:r>
                                  <a:rPr lang="en-US" altLang="ko-KR" b="0" i="1" smtClean="0">
                                    <a:latin typeface="Cambria Math" panose="02040503050406030204" pitchFamily="18" charset="0"/>
                                  </a:rPr>
                                  <m:t>0.2</m:t>
                                </m:r>
                              </m:e>
                              <m:e>
                                <m:r>
                                  <a:rPr lang="en-US" altLang="ko-KR" b="0" i="1" smtClean="0">
                                    <a:latin typeface="Cambria Math" panose="02040503050406030204" pitchFamily="18" charset="0"/>
                                  </a:rPr>
                                  <m:t>0.3</m:t>
                                </m:r>
                              </m:e>
                            </m:mr>
                          </m:m>
                        </m:e>
                      </m:d>
                    </m:oMath>
                  </m:oMathPara>
                </a14:m>
                <a:endParaRPr lang="ko-KR" altLang="en-US" dirty="0"/>
              </a:p>
            </p:txBody>
          </p:sp>
        </mc:Choice>
        <mc:Fallback xmlns="">
          <p:sp>
            <p:nvSpPr>
              <p:cNvPr id="8" name="Rectangular Callout 7"/>
              <p:cNvSpPr>
                <a:spLocks noRot="1" noChangeAspect="1" noMove="1" noResize="1" noEditPoints="1" noAdjustHandles="1" noChangeArrowheads="1" noChangeShapeType="1" noTextEdit="1"/>
              </p:cNvSpPr>
              <p:nvPr/>
            </p:nvSpPr>
            <p:spPr>
              <a:xfrm>
                <a:off x="91212" y="4496193"/>
                <a:ext cx="2425575" cy="431407"/>
              </a:xfrm>
              <a:prstGeom prst="wedgeRectCallout">
                <a:avLst>
                  <a:gd name="adj1" fmla="val 57448"/>
                  <a:gd name="adj2" fmla="val 15928"/>
                </a:avLst>
              </a:prstGeom>
              <a:blipFill rotWithShape="0">
                <a:blip r:embed="rId4"/>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370286" y="4637314"/>
                <a:ext cx="3711306" cy="18505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ko-KR" dirty="0" smtClean="0"/>
                  <a:t>The system has three states, a, b, and c.</a:t>
                </a:r>
              </a:p>
              <a:p>
                <a:pPr marL="285750" indent="-285750">
                  <a:buFont typeface="Arial" panose="020B0604020202020204" pitchFamily="34" charset="0"/>
                  <a:buChar char="•"/>
                </a:pPr>
                <a:r>
                  <a:rPr lang="en-US" altLang="ko-KR" dirty="0" smtClean="0"/>
                  <a:t>Transition matrix is</a:t>
                </a:r>
                <a:r>
                  <a:rPr lang="ko-KR" altLang="en-US" dirty="0" smtClean="0"/>
                  <a:t> </a:t>
                </a:r>
                <a:r>
                  <a:rPr lang="en-US" altLang="ko-KR" dirty="0" smtClean="0"/>
                  <a:t/>
                </a:r>
                <a:br>
                  <a:rPr lang="en-US" altLang="ko-KR" dirty="0" smtClean="0"/>
                </a:br>
                <a14:m>
                  <m:oMath xmlns:m="http://schemas.openxmlformats.org/officeDocument/2006/math">
                    <m:r>
                      <m:rPr>
                        <m:sty m:val="p"/>
                      </m:rPr>
                      <a:rPr lang="en-US" altLang="ko-KR" b="0" i="0" smtClean="0">
                        <a:latin typeface="Cambria Math" panose="02040503050406030204" pitchFamily="18" charset="0"/>
                      </a:rPr>
                      <m:t>P</m:t>
                    </m:r>
                    <m:d>
                      <m:dPr>
                        <m:ctrlPr>
                          <a:rPr lang="en-US" altLang="ko-KR" b="0" i="1" smtClean="0">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b="0" i="1" smtClean="0">
                                <a:latin typeface="Cambria Math" panose="02040503050406030204" pitchFamily="18" charset="0"/>
                              </a:rPr>
                              <m:t>𝑗</m:t>
                            </m:r>
                          </m:sub>
                        </m:sSub>
                      </m:e>
                      <m:e>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b="0" i="1" smtClean="0">
                                <a:latin typeface="Cambria Math" panose="02040503050406030204" pitchFamily="18" charset="0"/>
                              </a:rPr>
                              <m:t>𝑖</m:t>
                            </m:r>
                          </m:sub>
                        </m:sSub>
                      </m:e>
                    </m:d>
                    <m:r>
                      <a:rPr lang="en-US" altLang="ko-KR" b="0" i="0"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𝑇</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sub>
                    </m:sSub>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m>
                          <m:mPr>
                            <m:mcs>
                              <m:mc>
                                <m:mcPr>
                                  <m:count m:val="3"/>
                                  <m:mcJc m:val="center"/>
                                </m:mcPr>
                              </m:mc>
                            </m:mcs>
                            <m:ctrlPr>
                              <a:rPr lang="en-US" altLang="ko-KR" b="0" i="1" smtClean="0">
                                <a:latin typeface="Cambria Math" panose="02040503050406030204" pitchFamily="18" charset="0"/>
                              </a:rPr>
                            </m:ctrlPr>
                          </m:mPr>
                          <m:mr>
                            <m:e>
                              <m:m>
                                <m:mPr>
                                  <m:mcs>
                                    <m:mc>
                                      <m:mcPr>
                                        <m:count m:val="1"/>
                                        <m:mcJc m:val="center"/>
                                      </m:mcPr>
                                    </m:mc>
                                  </m:mcs>
                                  <m:ctrlPr>
                                    <a:rPr lang="en-US" altLang="ko-KR" b="0" i="1" smtClean="0">
                                      <a:latin typeface="Cambria Math" panose="02040503050406030204" pitchFamily="18" charset="0"/>
                                    </a:rPr>
                                  </m:ctrlPr>
                                </m:mPr>
                                <m:mr>
                                  <m:e>
                                    <m:r>
                                      <m:rPr>
                                        <m:brk m:alnAt="7"/>
                                      </m:rPr>
                                      <a:rPr lang="en-US" altLang="ko-KR" b="0" i="1" smtClean="0">
                                        <a:latin typeface="Cambria Math" panose="02040503050406030204" pitchFamily="18" charset="0"/>
                                      </a:rPr>
                                      <m:t>0</m:t>
                                    </m:r>
                                    <m:r>
                                      <a:rPr lang="en-US" altLang="ko-KR" b="0" i="1" smtClean="0">
                                        <a:latin typeface="Cambria Math" panose="02040503050406030204" pitchFamily="18" charset="0"/>
                                      </a:rPr>
                                      <m:t>.7</m:t>
                                    </m:r>
                                  </m:e>
                                </m:mr>
                                <m:mr>
                                  <m:e>
                                    <m:r>
                                      <a:rPr lang="en-US" altLang="ko-KR" b="0" i="1" smtClean="0">
                                        <a:latin typeface="Cambria Math" panose="02040503050406030204" pitchFamily="18" charset="0"/>
                                      </a:rPr>
                                      <m:t>0.2</m:t>
                                    </m:r>
                                  </m:e>
                                </m:mr>
                                <m:mr>
                                  <m:e>
                                    <m:r>
                                      <a:rPr lang="en-US" altLang="ko-KR" b="0" i="1" smtClean="0">
                                        <a:latin typeface="Cambria Math" panose="02040503050406030204" pitchFamily="18" charset="0"/>
                                      </a:rPr>
                                      <m:t>0.4</m:t>
                                    </m:r>
                                  </m:e>
                                </m:mr>
                              </m:m>
                            </m:e>
                            <m:e>
                              <m:m>
                                <m:mPr>
                                  <m:mcs>
                                    <m:mc>
                                      <m:mcPr>
                                        <m:count m:val="1"/>
                                        <m:mcJc m:val="center"/>
                                      </m:mcPr>
                                    </m:mc>
                                  </m:mcs>
                                  <m:ctrlPr>
                                    <a:rPr lang="en-US" altLang="ko-KR" i="1">
                                      <a:latin typeface="Cambria Math" panose="02040503050406030204" pitchFamily="18" charset="0"/>
                                    </a:rPr>
                                  </m:ctrlPr>
                                </m:mPr>
                                <m:mr>
                                  <m:e>
                                    <m:r>
                                      <m:rPr>
                                        <m:brk m:alnAt="7"/>
                                      </m:rPr>
                                      <a:rPr lang="en-US" altLang="ko-KR" b="0" i="1" smtClean="0">
                                        <a:latin typeface="Cambria Math" panose="02040503050406030204" pitchFamily="18" charset="0"/>
                                      </a:rPr>
                                      <m:t>0</m:t>
                                    </m:r>
                                    <m:r>
                                      <a:rPr lang="en-US" altLang="ko-KR" b="0" i="1" smtClean="0">
                                        <a:latin typeface="Cambria Math" panose="02040503050406030204" pitchFamily="18" charset="0"/>
                                      </a:rPr>
                                      <m:t>.2</m:t>
                                    </m:r>
                                  </m:e>
                                </m:mr>
                                <m:mr>
                                  <m:e>
                                    <m:r>
                                      <a:rPr lang="en-US" altLang="ko-KR" b="0" i="1" smtClean="0">
                                        <a:latin typeface="Cambria Math" panose="02040503050406030204" pitchFamily="18" charset="0"/>
                                      </a:rPr>
                                      <m:t>0.3</m:t>
                                    </m:r>
                                  </m:e>
                                </m:mr>
                                <m:mr>
                                  <m:e>
                                    <m:r>
                                      <a:rPr lang="en-US" altLang="ko-KR" b="0" i="1" smtClean="0">
                                        <a:latin typeface="Cambria Math" panose="02040503050406030204" pitchFamily="18" charset="0"/>
                                      </a:rPr>
                                      <m:t>0.2</m:t>
                                    </m:r>
                                  </m:e>
                                </m:mr>
                              </m:m>
                            </m:e>
                            <m:e>
                              <m:m>
                                <m:mPr>
                                  <m:mcs>
                                    <m:mc>
                                      <m:mcPr>
                                        <m:count m:val="1"/>
                                        <m:mcJc m:val="center"/>
                                      </m:mcPr>
                                    </m:mc>
                                  </m:mcs>
                                  <m:ctrlPr>
                                    <a:rPr lang="en-US" altLang="ko-KR" i="1">
                                      <a:latin typeface="Cambria Math" panose="02040503050406030204" pitchFamily="18" charset="0"/>
                                    </a:rPr>
                                  </m:ctrlPr>
                                </m:mPr>
                                <m:mr>
                                  <m:e>
                                    <m:r>
                                      <m:rPr>
                                        <m:brk m:alnAt="7"/>
                                      </m:rPr>
                                      <a:rPr lang="en-US" altLang="ko-KR" b="0" i="1" smtClean="0">
                                        <a:latin typeface="Cambria Math" panose="02040503050406030204" pitchFamily="18" charset="0"/>
                                      </a:rPr>
                                      <m:t>0</m:t>
                                    </m:r>
                                    <m:r>
                                      <a:rPr lang="en-US" altLang="ko-KR" b="0" i="1" smtClean="0">
                                        <a:latin typeface="Cambria Math" panose="02040503050406030204" pitchFamily="18" charset="0"/>
                                      </a:rPr>
                                      <m:t>.1</m:t>
                                    </m:r>
                                  </m:e>
                                </m:mr>
                                <m:mr>
                                  <m:e>
                                    <m:r>
                                      <a:rPr lang="en-US" altLang="ko-KR" b="0" i="1" smtClean="0">
                                        <a:latin typeface="Cambria Math" panose="02040503050406030204" pitchFamily="18" charset="0"/>
                                      </a:rPr>
                                      <m:t>0.5</m:t>
                                    </m:r>
                                  </m:e>
                                </m:mr>
                                <m:mr>
                                  <m:e>
                                    <m:r>
                                      <a:rPr lang="en-US" altLang="ko-KR" b="0" i="1" smtClean="0">
                                        <a:latin typeface="Cambria Math" panose="02040503050406030204" pitchFamily="18" charset="0"/>
                                      </a:rPr>
                                      <m:t>0.4</m:t>
                                    </m:r>
                                  </m:e>
                                </m:mr>
                              </m:m>
                            </m:e>
                          </m:mr>
                        </m:m>
                      </m:e>
                    </m:d>
                  </m:oMath>
                </a14:m>
                <a:endParaRPr lang="en-US" altLang="ko-KR" dirty="0" smtClean="0"/>
              </a:p>
            </p:txBody>
          </p:sp>
        </mc:Choice>
        <mc:Fallback xmlns="">
          <p:sp>
            <p:nvSpPr>
              <p:cNvPr id="9" name="Rectangle 8"/>
              <p:cNvSpPr>
                <a:spLocks noRot="1" noChangeAspect="1" noMove="1" noResize="1" noEditPoints="1" noAdjustHandles="1" noChangeArrowheads="1" noChangeShapeType="1" noTextEdit="1"/>
              </p:cNvSpPr>
              <p:nvPr/>
            </p:nvSpPr>
            <p:spPr>
              <a:xfrm>
                <a:off x="5370286" y="4637314"/>
                <a:ext cx="3711306" cy="1850572"/>
              </a:xfrm>
              <a:prstGeom prst="rect">
                <a:avLst/>
              </a:prstGeom>
              <a:blipFill rotWithShape="0">
                <a:blip r:embed="rId5"/>
                <a:stretch>
                  <a:fillRect l="-1149" r="-657"/>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225434" y="5179002"/>
                <a:ext cx="3464988" cy="13088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𝑡</m:t>
                              </m:r>
                              <m:r>
                                <a:rPr lang="en-US" altLang="ko-KR" i="1">
                                  <a:latin typeface="Cambria Math" panose="02040503050406030204" pitchFamily="18" charset="0"/>
                                </a:rPr>
                                <m:t>+1</m:t>
                              </m:r>
                            </m:sub>
                          </m:sSub>
                        </m:e>
                      </m:d>
                      <m:r>
                        <a:rPr lang="en-US" altLang="ko-KR" b="0" i="1" smtClean="0">
                          <a:latin typeface="Cambria Math" panose="02040503050406030204" pitchFamily="18" charset="0"/>
                        </a:rPr>
                        <m:t>=</m:t>
                      </m:r>
                      <m:r>
                        <a:rPr lang="en-US" altLang="ko-KR" i="1">
                          <a:latin typeface="Cambria Math" panose="02040503050406030204" pitchFamily="18" charset="0"/>
                        </a:rPr>
                        <m:t>𝑃</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𝑡</m:t>
                              </m:r>
                            </m:sub>
                          </m:sSub>
                        </m:e>
                      </m:d>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𝑡</m:t>
                              </m:r>
                              <m:r>
                                <a:rPr lang="en-US" altLang="ko-KR" i="1">
                                  <a:latin typeface="Cambria Math" panose="02040503050406030204" pitchFamily="18" charset="0"/>
                                </a:rPr>
                                <m:t>+1</m:t>
                              </m:r>
                            </m:sub>
                          </m:sSub>
                        </m:e>
                        <m:e>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𝑡</m:t>
                              </m:r>
                            </m:sub>
                          </m:sSub>
                        </m:e>
                      </m:d>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𝑡</m:t>
                          </m:r>
                        </m:sub>
                      </m:sSub>
                      <m:sSub>
                        <m:sSubPr>
                          <m:ctrlPr>
                            <a:rPr lang="en-US" altLang="ko-KR" i="1">
                              <a:latin typeface="Cambria Math" panose="02040503050406030204" pitchFamily="18" charset="0"/>
                            </a:rPr>
                          </m:ctrlPr>
                        </m:sSubPr>
                        <m:e>
                          <m:r>
                            <a:rPr lang="en-US" altLang="ko-KR" i="1">
                              <a:latin typeface="Cambria Math" panose="02040503050406030204" pitchFamily="18" charset="0"/>
                            </a:rPr>
                            <m:t>𝑇</m:t>
                          </m:r>
                        </m:e>
                        <m:sub>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𝑗</m:t>
                          </m:r>
                        </m:sub>
                      </m:sSub>
                    </m:oMath>
                  </m:oMathPara>
                </a14:m>
                <a:endParaRPr lang="en-US" altLang="ko-KR" dirty="0" smtClean="0"/>
              </a:p>
              <a:p>
                <a:pPr algn="ctr"/>
                <a:r>
                  <a:rPr lang="en-US" altLang="ko-KR" dirty="0" smtClean="0"/>
                  <a:t>=</a:t>
                </a:r>
                <a14:m>
                  <m:oMath xmlns:m="http://schemas.openxmlformats.org/officeDocument/2006/math">
                    <m:d>
                      <m:dPr>
                        <m:begChr m:val="["/>
                        <m:endChr m:val="]"/>
                        <m:ctrlPr>
                          <a:rPr lang="en-US" altLang="ko-KR" i="1">
                            <a:latin typeface="Cambria Math" panose="02040503050406030204" pitchFamily="18" charset="0"/>
                          </a:rPr>
                        </m:ctrlPr>
                      </m:dPr>
                      <m:e>
                        <m:m>
                          <m:mPr>
                            <m:mcs>
                              <m:mc>
                                <m:mcPr>
                                  <m:count m:val="3"/>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0</m:t>
                              </m:r>
                              <m:r>
                                <a:rPr lang="en-US" altLang="ko-KR" i="1">
                                  <a:latin typeface="Cambria Math" panose="02040503050406030204" pitchFamily="18" charset="0"/>
                                </a:rPr>
                                <m:t>.5</m:t>
                              </m:r>
                            </m:e>
                            <m:e>
                              <m:r>
                                <a:rPr lang="en-US" altLang="ko-KR" i="1">
                                  <a:latin typeface="Cambria Math" panose="02040503050406030204" pitchFamily="18" charset="0"/>
                                </a:rPr>
                                <m:t>0.2</m:t>
                              </m:r>
                            </m:e>
                            <m:e>
                              <m:r>
                                <a:rPr lang="en-US" altLang="ko-KR" i="1">
                                  <a:latin typeface="Cambria Math" panose="02040503050406030204" pitchFamily="18" charset="0"/>
                                </a:rPr>
                                <m:t>0.3</m:t>
                              </m:r>
                            </m:e>
                          </m:mr>
                        </m:m>
                      </m:e>
                    </m:d>
                    <m:d>
                      <m:dPr>
                        <m:begChr m:val="["/>
                        <m:endChr m:val="]"/>
                        <m:ctrlPr>
                          <a:rPr lang="en-US" altLang="ko-KR" i="1">
                            <a:latin typeface="Cambria Math" panose="02040503050406030204" pitchFamily="18" charset="0"/>
                          </a:rPr>
                        </m:ctrlPr>
                      </m:dPr>
                      <m:e>
                        <m:m>
                          <m:mPr>
                            <m:mcs>
                              <m:mc>
                                <m:mcPr>
                                  <m:count m:val="3"/>
                                  <m:mcJc m:val="center"/>
                                </m:mcPr>
                              </m:mc>
                            </m:mcs>
                            <m:ctrlPr>
                              <a:rPr lang="en-US" altLang="ko-KR" i="1">
                                <a:latin typeface="Cambria Math" panose="02040503050406030204" pitchFamily="18" charset="0"/>
                              </a:rPr>
                            </m:ctrlPr>
                          </m:mPr>
                          <m:mr>
                            <m:e>
                              <m:m>
                                <m:mPr>
                                  <m:mcs>
                                    <m:mc>
                                      <m:mcPr>
                                        <m:count m:val="1"/>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0</m:t>
                                    </m:r>
                                    <m:r>
                                      <a:rPr lang="en-US" altLang="ko-KR" i="1">
                                        <a:latin typeface="Cambria Math" panose="02040503050406030204" pitchFamily="18" charset="0"/>
                                      </a:rPr>
                                      <m:t>.7</m:t>
                                    </m:r>
                                  </m:e>
                                </m:mr>
                                <m:mr>
                                  <m:e>
                                    <m:r>
                                      <a:rPr lang="en-US" altLang="ko-KR" i="1">
                                        <a:latin typeface="Cambria Math" panose="02040503050406030204" pitchFamily="18" charset="0"/>
                                      </a:rPr>
                                      <m:t>0.2</m:t>
                                    </m:r>
                                  </m:e>
                                </m:mr>
                                <m:mr>
                                  <m:e>
                                    <m:r>
                                      <a:rPr lang="en-US" altLang="ko-KR" i="1">
                                        <a:latin typeface="Cambria Math" panose="02040503050406030204" pitchFamily="18" charset="0"/>
                                      </a:rPr>
                                      <m:t>0.4</m:t>
                                    </m:r>
                                  </m:e>
                                </m:mr>
                              </m:m>
                            </m:e>
                            <m:e>
                              <m:m>
                                <m:mPr>
                                  <m:mcs>
                                    <m:mc>
                                      <m:mcPr>
                                        <m:count m:val="1"/>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0</m:t>
                                    </m:r>
                                    <m:r>
                                      <a:rPr lang="en-US" altLang="ko-KR" i="1">
                                        <a:latin typeface="Cambria Math" panose="02040503050406030204" pitchFamily="18" charset="0"/>
                                      </a:rPr>
                                      <m:t>.2</m:t>
                                    </m:r>
                                  </m:e>
                                </m:mr>
                                <m:mr>
                                  <m:e>
                                    <m:r>
                                      <a:rPr lang="en-US" altLang="ko-KR" i="1">
                                        <a:latin typeface="Cambria Math" panose="02040503050406030204" pitchFamily="18" charset="0"/>
                                      </a:rPr>
                                      <m:t>0.3</m:t>
                                    </m:r>
                                  </m:e>
                                </m:mr>
                                <m:mr>
                                  <m:e>
                                    <m:r>
                                      <a:rPr lang="en-US" altLang="ko-KR" i="1">
                                        <a:latin typeface="Cambria Math" panose="02040503050406030204" pitchFamily="18" charset="0"/>
                                      </a:rPr>
                                      <m:t>0.2</m:t>
                                    </m:r>
                                  </m:e>
                                </m:mr>
                              </m:m>
                            </m:e>
                            <m:e>
                              <m:m>
                                <m:mPr>
                                  <m:mcs>
                                    <m:mc>
                                      <m:mcPr>
                                        <m:count m:val="1"/>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0</m:t>
                                    </m:r>
                                    <m:r>
                                      <a:rPr lang="en-US" altLang="ko-KR" i="1">
                                        <a:latin typeface="Cambria Math" panose="02040503050406030204" pitchFamily="18" charset="0"/>
                                      </a:rPr>
                                      <m:t>.1</m:t>
                                    </m:r>
                                  </m:e>
                                </m:mr>
                                <m:mr>
                                  <m:e>
                                    <m:r>
                                      <a:rPr lang="en-US" altLang="ko-KR" i="1">
                                        <a:latin typeface="Cambria Math" panose="02040503050406030204" pitchFamily="18" charset="0"/>
                                      </a:rPr>
                                      <m:t>0.5</m:t>
                                    </m:r>
                                  </m:e>
                                </m:mr>
                                <m:mr>
                                  <m:e>
                                    <m:r>
                                      <a:rPr lang="en-US" altLang="ko-KR" i="1">
                                        <a:latin typeface="Cambria Math" panose="02040503050406030204" pitchFamily="18" charset="0"/>
                                      </a:rPr>
                                      <m:t>0.4</m:t>
                                    </m:r>
                                  </m:e>
                                </m:mr>
                              </m:m>
                            </m:e>
                          </m:mr>
                        </m:m>
                      </m:e>
                    </m:d>
                  </m:oMath>
                </a14:m>
                <a:r>
                  <a:rPr lang="en-US" altLang="ko-KR" i="1" dirty="0" smtClean="0">
                    <a:latin typeface="Cambria Math" panose="02040503050406030204" pitchFamily="18" charset="0"/>
                  </a:rPr>
                  <a:t/>
                </a:r>
                <a:br>
                  <a:rPr lang="en-US" altLang="ko-KR" i="1" dirty="0" smtClean="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m:t>
                      </m:r>
                      <m:d>
                        <m:dPr>
                          <m:begChr m:val="["/>
                          <m:endChr m:val="]"/>
                          <m:ctrlPr>
                            <a:rPr lang="en-US" altLang="ko-KR" i="1">
                              <a:latin typeface="Cambria Math" panose="02040503050406030204" pitchFamily="18" charset="0"/>
                            </a:rPr>
                          </m:ctrlPr>
                        </m:dPr>
                        <m:e>
                          <m:m>
                            <m:mPr>
                              <m:mcs>
                                <m:mc>
                                  <m:mcPr>
                                    <m:count m:val="3"/>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0</m:t>
                                </m:r>
                                <m:r>
                                  <a:rPr lang="en-US" altLang="ko-KR" i="1">
                                    <a:latin typeface="Cambria Math" panose="02040503050406030204" pitchFamily="18" charset="0"/>
                                  </a:rPr>
                                  <m:t>.5</m:t>
                                </m:r>
                                <m:r>
                                  <a:rPr lang="en-US" altLang="ko-KR" b="0" i="1" smtClean="0">
                                    <a:latin typeface="Cambria Math" panose="02040503050406030204" pitchFamily="18" charset="0"/>
                                  </a:rPr>
                                  <m:t>1</m:t>
                                </m:r>
                              </m:e>
                              <m:e>
                                <m:r>
                                  <a:rPr lang="en-US" altLang="ko-KR" i="1">
                                    <a:latin typeface="Cambria Math" panose="02040503050406030204" pitchFamily="18" charset="0"/>
                                  </a:rPr>
                                  <m:t>0.2</m:t>
                                </m:r>
                                <m:r>
                                  <a:rPr lang="en-US" altLang="ko-KR" b="0" i="1" smtClean="0">
                                    <a:latin typeface="Cambria Math" panose="02040503050406030204" pitchFamily="18" charset="0"/>
                                  </a:rPr>
                                  <m:t>2</m:t>
                                </m:r>
                              </m:e>
                              <m:e>
                                <m:r>
                                  <a:rPr lang="en-US" altLang="ko-KR" i="1">
                                    <a:latin typeface="Cambria Math" panose="02040503050406030204" pitchFamily="18" charset="0"/>
                                  </a:rPr>
                                  <m:t>0.</m:t>
                                </m:r>
                                <m:r>
                                  <a:rPr lang="en-US" altLang="ko-KR" b="0" i="1" smtClean="0">
                                    <a:latin typeface="Cambria Math" panose="02040503050406030204" pitchFamily="18" charset="0"/>
                                  </a:rPr>
                                  <m:t>27</m:t>
                                </m:r>
                              </m:e>
                            </m:mr>
                          </m:m>
                        </m:e>
                      </m:d>
                    </m:oMath>
                  </m:oMathPara>
                </a14:m>
                <a:endParaRPr lang="ko-KR"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225434" y="5179002"/>
                <a:ext cx="3464988" cy="1308884"/>
              </a:xfrm>
              <a:prstGeom prst="rect">
                <a:avLst/>
              </a:prstGeom>
              <a:blipFill rotWithShape="0">
                <a:blip r:embed="rId6"/>
                <a:stretch>
                  <a:fillRect l="-1056" r="-704" b="-280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9001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i="1" dirty="0" smtClean="0"/>
              <a:t>Detour</a:t>
            </a:r>
            <a:r>
              <a:rPr lang="en-US" altLang="ko-KR" dirty="0" smtClean="0"/>
              <a:t>: Properties of Markov Chain</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altLang="ko-KR" dirty="0" smtClean="0"/>
                  <a:t>Accessible</a:t>
                </a:r>
              </a:p>
              <a:p>
                <a:pPr lvl="1"/>
                <a:r>
                  <a:rPr lang="en-US" altLang="ko-KR" b="1" i="1" dirty="0" err="1">
                    <a:ea typeface="Cambria Math" panose="02040503050406030204" pitchFamily="18" charset="0"/>
                  </a:rPr>
                  <a:t>i</a:t>
                </a:r>
                <a:r>
                  <a:rPr lang="en-US" altLang="ko-KR" b="1" dirty="0" err="1">
                    <a:ea typeface="Cambria Math" panose="02040503050406030204" pitchFamily="18" charset="0"/>
                    <a:sym typeface="Wingdings" panose="05000000000000000000" pitchFamily="2" charset="2"/>
                  </a:rPr>
                  <a:t></a:t>
                </a:r>
                <a:r>
                  <a:rPr lang="en-US" altLang="ko-KR" b="1" i="1" dirty="0" err="1" smtClean="0">
                    <a:ea typeface="Cambria Math" panose="02040503050406030204" pitchFamily="18" charset="0"/>
                    <a:sym typeface="Wingdings" panose="05000000000000000000" pitchFamily="2" charset="2"/>
                  </a:rPr>
                  <a:t>j</a:t>
                </a:r>
                <a:r>
                  <a:rPr lang="en-US" altLang="ko-KR" b="1" i="1" dirty="0" smtClean="0">
                    <a:ea typeface="Cambria Math" panose="02040503050406030204" pitchFamily="18" charset="0"/>
                    <a:sym typeface="Wingdings" panose="05000000000000000000" pitchFamily="2" charset="2"/>
                  </a:rPr>
                  <a:t>: </a:t>
                </a:r>
                <a:r>
                  <a:rPr lang="en-US" altLang="ko-KR" dirty="0" smtClean="0"/>
                  <a:t>State </a:t>
                </a:r>
                <a:r>
                  <a:rPr lang="en-US" altLang="ko-KR" b="1" i="1" dirty="0" smtClean="0"/>
                  <a:t>j</a:t>
                </a:r>
                <a:r>
                  <a:rPr lang="en-US" altLang="ko-KR" dirty="0" smtClean="0"/>
                  <a:t> is </a:t>
                </a:r>
                <a:r>
                  <a:rPr lang="en-US" altLang="ko-KR" b="1" i="1" dirty="0" smtClean="0"/>
                  <a:t>accessible</a:t>
                </a:r>
                <a:r>
                  <a:rPr lang="en-US" altLang="ko-KR" dirty="0" smtClean="0"/>
                  <a:t> from </a:t>
                </a:r>
                <a:r>
                  <a:rPr lang="en-US" altLang="ko-KR" b="1" i="1" dirty="0" err="1" smtClean="0"/>
                  <a:t>i</a:t>
                </a:r>
                <a:r>
                  <a:rPr lang="en-US" altLang="ko-KR" dirty="0" smtClean="0"/>
                  <a:t> if </a:t>
                </a:r>
                <a14:m>
                  <m:oMath xmlns:m="http://schemas.openxmlformats.org/officeDocument/2006/math">
                    <m:sSubSup>
                      <m:sSubSupPr>
                        <m:ctrlPr>
                          <a:rPr lang="en-US" altLang="ko-KR" i="1" smtClean="0">
                            <a:latin typeface="Cambria Math" panose="02040503050406030204" pitchFamily="18" charset="0"/>
                          </a:rPr>
                        </m:ctrlPr>
                      </m:sSubSupPr>
                      <m:e>
                        <m:r>
                          <a:rPr lang="en-US" altLang="ko-KR" b="0" i="1" smtClean="0">
                            <a:latin typeface="Cambria Math" panose="02040503050406030204" pitchFamily="18" charset="0"/>
                          </a:rPr>
                          <m:t>𝑇</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sub>
                      <m:sup>
                        <m:r>
                          <a:rPr lang="en-US" altLang="ko-KR" b="0" i="1" smtClean="0">
                            <a:latin typeface="Cambria Math" panose="02040503050406030204" pitchFamily="18" charset="0"/>
                          </a:rPr>
                          <m:t>𝑘</m:t>
                        </m:r>
                      </m:sup>
                    </m:sSubSup>
                    <m:r>
                      <a:rPr lang="en-US" altLang="ko-KR" b="0" i="1" smtClean="0">
                        <a:latin typeface="Cambria Math" panose="02040503050406030204" pitchFamily="18" charset="0"/>
                      </a:rPr>
                      <m:t>&gt;0 </m:t>
                    </m:r>
                    <m:r>
                      <a:rPr lang="en-US" altLang="ko-KR" b="0" i="1" smtClean="0">
                        <a:latin typeface="Cambria Math" panose="02040503050406030204" pitchFamily="18" charset="0"/>
                      </a:rPr>
                      <m:t>𝑎𝑛𝑑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𝑘</m:t>
                    </m:r>
                    <m:r>
                      <a:rPr lang="en-US" altLang="ko-KR" b="0" i="1" smtClean="0">
                        <a:latin typeface="Cambria Math" panose="02040503050406030204" pitchFamily="18" charset="0"/>
                        <a:ea typeface="Cambria Math" panose="02040503050406030204" pitchFamily="18" charset="0"/>
                      </a:rPr>
                      <m:t>≥0</m:t>
                    </m:r>
                  </m:oMath>
                </a14:m>
                <a:endParaRPr lang="en-US" altLang="ko-KR" b="0" dirty="0" smtClean="0">
                  <a:ea typeface="Cambria Math" panose="02040503050406030204" pitchFamily="18" charset="0"/>
                </a:endParaRPr>
              </a:p>
              <a:p>
                <a:pPr lvl="1"/>
                <a14:m>
                  <m:oMath xmlns:m="http://schemas.openxmlformats.org/officeDocument/2006/math">
                    <m:r>
                      <a:rPr lang="en-US" altLang="ko-KR" b="1" i="1" smtClean="0">
                        <a:latin typeface="Cambria Math" panose="02040503050406030204" pitchFamily="18" charset="0"/>
                      </a:rPr>
                      <m:t>𝒊</m:t>
                    </m:r>
                    <m:r>
                      <a:rPr lang="en-US" altLang="ko-KR" b="1" i="1" smtClean="0">
                        <a:latin typeface="Cambria Math" panose="02040503050406030204" pitchFamily="18" charset="0"/>
                        <a:ea typeface="Cambria Math" panose="02040503050406030204" pitchFamily="18" charset="0"/>
                      </a:rPr>
                      <m:t>↔</m:t>
                    </m:r>
                    <m:r>
                      <a:rPr lang="en-US" altLang="ko-KR" b="1" i="1" smtClean="0">
                        <a:latin typeface="Cambria Math" panose="02040503050406030204" pitchFamily="18" charset="0"/>
                        <a:ea typeface="Cambria Math" panose="02040503050406030204" pitchFamily="18" charset="0"/>
                      </a:rPr>
                      <m:t>𝒋</m:t>
                    </m:r>
                  </m:oMath>
                </a14:m>
                <a:r>
                  <a:rPr lang="en-US" altLang="ko-KR" dirty="0" smtClean="0"/>
                  <a:t>: State </a:t>
                </a:r>
                <a:r>
                  <a:rPr lang="en-US" altLang="ko-KR" b="1" i="1" dirty="0" err="1" smtClean="0"/>
                  <a:t>i</a:t>
                </a:r>
                <a:r>
                  <a:rPr lang="en-US" altLang="ko-KR" dirty="0" smtClean="0"/>
                  <a:t> and </a:t>
                </a:r>
                <a:r>
                  <a:rPr lang="en-US" altLang="ko-KR" b="1" i="1" dirty="0" smtClean="0"/>
                  <a:t>j</a:t>
                </a:r>
                <a:r>
                  <a:rPr lang="en-US" altLang="ko-KR" dirty="0" smtClean="0"/>
                  <a:t> </a:t>
                </a:r>
                <a:r>
                  <a:rPr lang="en-US" altLang="ko-KR" b="1" i="1" dirty="0" smtClean="0"/>
                  <a:t>communicate</a:t>
                </a:r>
                <a:r>
                  <a:rPr lang="en-US" altLang="ko-KR" dirty="0" smtClean="0"/>
                  <a:t> if </a:t>
                </a:r>
                <a:r>
                  <a:rPr lang="en-US" altLang="ko-KR" b="1" i="1" dirty="0" err="1">
                    <a:ea typeface="Cambria Math" panose="02040503050406030204" pitchFamily="18" charset="0"/>
                  </a:rPr>
                  <a:t>i</a:t>
                </a:r>
                <a:r>
                  <a:rPr lang="en-US" altLang="ko-KR" b="1" dirty="0" err="1">
                    <a:ea typeface="Cambria Math" panose="02040503050406030204" pitchFamily="18" charset="0"/>
                    <a:sym typeface="Wingdings" panose="05000000000000000000" pitchFamily="2" charset="2"/>
                  </a:rPr>
                  <a:t></a:t>
                </a:r>
                <a:r>
                  <a:rPr lang="en-US" altLang="ko-KR" b="1" i="1" dirty="0" err="1" smtClean="0">
                    <a:ea typeface="Cambria Math" panose="02040503050406030204" pitchFamily="18" charset="0"/>
                    <a:sym typeface="Wingdings" panose="05000000000000000000" pitchFamily="2" charset="2"/>
                  </a:rPr>
                  <a:t>j</a:t>
                </a:r>
                <a:r>
                  <a:rPr lang="en-US" altLang="ko-KR" b="1" i="1" dirty="0" smtClean="0">
                    <a:ea typeface="Cambria Math" panose="02040503050406030204" pitchFamily="18" charset="0"/>
                    <a:sym typeface="Wingdings" panose="05000000000000000000" pitchFamily="2" charset="2"/>
                  </a:rPr>
                  <a:t> </a:t>
                </a:r>
                <a:r>
                  <a:rPr lang="en-US" altLang="ko-KR" dirty="0" smtClean="0">
                    <a:ea typeface="Cambria Math" panose="02040503050406030204" pitchFamily="18" charset="0"/>
                    <a:sym typeface="Wingdings" panose="05000000000000000000" pitchFamily="2" charset="2"/>
                  </a:rPr>
                  <a:t>and</a:t>
                </a:r>
                <a:r>
                  <a:rPr lang="en-US" altLang="ko-KR" b="1" i="1" dirty="0" smtClean="0">
                    <a:ea typeface="Cambria Math" panose="02040503050406030204" pitchFamily="18" charset="0"/>
                    <a:sym typeface="Wingdings" panose="05000000000000000000" pitchFamily="2" charset="2"/>
                  </a:rPr>
                  <a:t> </a:t>
                </a:r>
                <a:r>
                  <a:rPr lang="en-US" altLang="ko-KR" b="1" i="1" dirty="0" err="1" smtClean="0">
                    <a:ea typeface="Cambria Math" panose="02040503050406030204" pitchFamily="18" charset="0"/>
                    <a:sym typeface="Wingdings" panose="05000000000000000000" pitchFamily="2" charset="2"/>
                  </a:rPr>
                  <a:t>ji</a:t>
                </a:r>
                <a:endParaRPr lang="en-US" altLang="ko-KR" dirty="0" smtClean="0"/>
              </a:p>
              <a:p>
                <a:r>
                  <a:rPr lang="en-US" altLang="ko-KR" dirty="0" smtClean="0"/>
                  <a:t>Reducibility</a:t>
                </a:r>
              </a:p>
              <a:p>
                <a:pPr lvl="1"/>
                <a:r>
                  <a:rPr lang="en-US" altLang="ko-KR" dirty="0" smtClean="0"/>
                  <a:t>A Markov chain is </a:t>
                </a:r>
                <a:r>
                  <a:rPr lang="en-US" altLang="ko-KR" b="1" i="1" dirty="0" smtClean="0"/>
                  <a:t>irreducible</a:t>
                </a:r>
                <a:r>
                  <a:rPr lang="en-US" altLang="ko-KR" dirty="0" smtClean="0"/>
                  <a:t> if </a:t>
                </a:r>
                <a14:m>
                  <m:oMath xmlns:m="http://schemas.openxmlformats.org/officeDocument/2006/math">
                    <m:r>
                      <a:rPr lang="en-US" altLang="ko-KR" b="1" i="1">
                        <a:latin typeface="Cambria Math" panose="02040503050406030204" pitchFamily="18" charset="0"/>
                      </a:rPr>
                      <m:t>𝒊</m:t>
                    </m:r>
                    <m:r>
                      <a:rPr lang="en-US" altLang="ko-KR" b="1" i="1">
                        <a:latin typeface="Cambria Math" panose="02040503050406030204" pitchFamily="18" charset="0"/>
                        <a:ea typeface="Cambria Math" panose="02040503050406030204" pitchFamily="18" charset="0"/>
                      </a:rPr>
                      <m:t>↔</m:t>
                    </m:r>
                    <m:r>
                      <a:rPr lang="en-US" altLang="ko-KR" b="1" i="1">
                        <a:latin typeface="Cambria Math" panose="02040503050406030204" pitchFamily="18" charset="0"/>
                        <a:ea typeface="Cambria Math" panose="02040503050406030204" pitchFamily="18" charset="0"/>
                      </a:rPr>
                      <m:t>𝒋</m:t>
                    </m:r>
                    <m:r>
                      <a:rPr lang="en-US" altLang="ko-KR" b="1" i="1" smtClean="0">
                        <a:latin typeface="Cambria Math" panose="02040503050406030204" pitchFamily="18" charset="0"/>
                        <a:ea typeface="Cambria Math" panose="02040503050406030204" pitchFamily="18" charset="0"/>
                      </a:rPr>
                      <m:t>, ∀</m:t>
                    </m:r>
                    <m:r>
                      <a:rPr lang="en-US" altLang="ko-KR" b="1" i="1" smtClean="0">
                        <a:latin typeface="Cambria Math" panose="02040503050406030204" pitchFamily="18" charset="0"/>
                        <a:ea typeface="Cambria Math" panose="02040503050406030204" pitchFamily="18" charset="0"/>
                      </a:rPr>
                      <m:t>𝒊</m:t>
                    </m:r>
                    <m:r>
                      <a:rPr lang="en-US" altLang="ko-KR" b="1" i="1" smtClean="0">
                        <a:latin typeface="Cambria Math" panose="02040503050406030204" pitchFamily="18" charset="0"/>
                        <a:ea typeface="Cambria Math" panose="02040503050406030204" pitchFamily="18" charset="0"/>
                      </a:rPr>
                      <m:t>∈</m:t>
                    </m:r>
                    <m:r>
                      <a:rPr lang="en-US" altLang="ko-KR" b="1" i="1" smtClean="0">
                        <a:latin typeface="Cambria Math" panose="02040503050406030204" pitchFamily="18" charset="0"/>
                        <a:ea typeface="Cambria Math" panose="02040503050406030204" pitchFamily="18" charset="0"/>
                      </a:rPr>
                      <m:t>𝑺</m:t>
                    </m:r>
                    <m:r>
                      <a:rPr lang="en-US" altLang="ko-KR" b="1" i="1" smtClean="0">
                        <a:latin typeface="Cambria Math" panose="02040503050406030204" pitchFamily="18" charset="0"/>
                        <a:ea typeface="Cambria Math" panose="02040503050406030204" pitchFamily="18" charset="0"/>
                      </a:rPr>
                      <m:t>,∀</m:t>
                    </m:r>
                    <m:r>
                      <a:rPr lang="en-US" altLang="ko-KR" b="1" i="1" smtClean="0">
                        <a:latin typeface="Cambria Math" panose="02040503050406030204" pitchFamily="18" charset="0"/>
                        <a:ea typeface="Cambria Math" panose="02040503050406030204" pitchFamily="18" charset="0"/>
                      </a:rPr>
                      <m:t>𝒋</m:t>
                    </m:r>
                    <m:r>
                      <a:rPr lang="en-US" altLang="ko-KR" b="1" i="1">
                        <a:latin typeface="Cambria Math" panose="02040503050406030204" pitchFamily="18" charset="0"/>
                        <a:ea typeface="Cambria Math" panose="02040503050406030204" pitchFamily="18" charset="0"/>
                      </a:rPr>
                      <m:t>∈</m:t>
                    </m:r>
                    <m:r>
                      <a:rPr lang="en-US" altLang="ko-KR" b="1" i="1">
                        <a:latin typeface="Cambria Math" panose="02040503050406030204" pitchFamily="18" charset="0"/>
                        <a:ea typeface="Cambria Math" panose="02040503050406030204" pitchFamily="18" charset="0"/>
                      </a:rPr>
                      <m:t>𝑺</m:t>
                    </m:r>
                  </m:oMath>
                </a14:m>
                <a:endParaRPr lang="en-US" altLang="ko-KR" dirty="0" smtClean="0"/>
              </a:p>
              <a:p>
                <a:r>
                  <a:rPr lang="en-US" altLang="ko-KR" dirty="0" smtClean="0"/>
                  <a:t>Periodicity</a:t>
                </a:r>
              </a:p>
              <a:p>
                <a:pPr lvl="1"/>
                <a:r>
                  <a:rPr lang="en-US" altLang="ko-KR" dirty="0" smtClean="0"/>
                  <a:t>State </a:t>
                </a:r>
                <a:r>
                  <a:rPr lang="en-US" altLang="ko-KR" b="1" i="1" dirty="0" err="1" smtClean="0"/>
                  <a:t>i</a:t>
                </a:r>
                <a:r>
                  <a:rPr lang="en-US" altLang="ko-KR" dirty="0" smtClean="0"/>
                  <a:t> has </a:t>
                </a:r>
                <a:r>
                  <a:rPr lang="en-US" altLang="ko-KR" b="1" i="1" dirty="0" smtClean="0"/>
                  <a:t>period</a:t>
                </a:r>
                <a:r>
                  <a:rPr lang="en-US" altLang="ko-KR" dirty="0" smtClean="0"/>
                  <a:t> </a:t>
                </a:r>
                <a:r>
                  <a:rPr lang="en-US" altLang="ko-KR" b="1" i="1" dirty="0" smtClean="0"/>
                  <a:t>d</a:t>
                </a:r>
                <a:r>
                  <a:rPr lang="en-US" altLang="ko-KR" dirty="0" smtClean="0"/>
                  <a:t> if </a:t>
                </a:r>
                <a14:m>
                  <m:oMath xmlns:m="http://schemas.openxmlformats.org/officeDocument/2006/math">
                    <m:r>
                      <a:rPr lang="en-US" altLang="ko-KR" b="0" i="1" smtClean="0">
                        <a:latin typeface="Cambria Math" panose="02040503050406030204" pitchFamily="18" charset="0"/>
                      </a:rPr>
                      <m:t>𝑑</m:t>
                    </m:r>
                    <m:r>
                      <a:rPr lang="en-US" altLang="ko-KR" b="0" i="1" smtClean="0">
                        <a:latin typeface="Cambria Math" panose="02040503050406030204" pitchFamily="18" charset="0"/>
                      </a:rPr>
                      <m:t>=</m:t>
                    </m:r>
                    <m:r>
                      <m:rPr>
                        <m:sty m:val="p"/>
                      </m:rPr>
                      <a:rPr lang="en-US" altLang="ko-KR" b="0" i="0" smtClean="0">
                        <a:latin typeface="Cambria Math" panose="02040503050406030204" pitchFamily="18" charset="0"/>
                      </a:rPr>
                      <m:t>gcd</m:t>
                    </m:r>
                    <m:r>
                      <a:rPr lang="en-US" altLang="ko-KR" b="0" i="1" smtClean="0">
                        <a:latin typeface="Cambria Math" panose="02040503050406030204" pitchFamily="18" charset="0"/>
                      </a:rPr>
                      <m:t>⁡{</m:t>
                    </m:r>
                    <m:r>
                      <a:rPr lang="en-US" altLang="ko-KR" b="0" i="1" smtClean="0">
                        <a:latin typeface="Cambria Math" panose="02040503050406030204" pitchFamily="18" charset="0"/>
                      </a:rPr>
                      <m:t>𝑛</m:t>
                    </m:r>
                    <m:r>
                      <a:rPr lang="en-US" altLang="ko-KR" b="0" i="1" smtClean="0">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𝑇</m:t>
                        </m:r>
                      </m:e>
                      <m:sub>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𝑗</m:t>
                        </m:r>
                      </m:sub>
                      <m:sup>
                        <m:r>
                          <a:rPr lang="en-US" altLang="ko-KR" i="1">
                            <a:latin typeface="Cambria Math" panose="02040503050406030204" pitchFamily="18" charset="0"/>
                          </a:rPr>
                          <m:t>𝑛</m:t>
                        </m:r>
                      </m:sup>
                    </m:sSubSup>
                    <m:r>
                      <a:rPr lang="en-US" altLang="ko-KR" b="0" i="1" smtClean="0">
                        <a:latin typeface="Cambria Math" panose="02040503050406030204" pitchFamily="18" charset="0"/>
                      </a:rPr>
                      <m:t>&gt;</m:t>
                    </m:r>
                    <m:r>
                      <a:rPr lang="en-US" altLang="ko-KR" i="1">
                        <a:latin typeface="Cambria Math" panose="02040503050406030204" pitchFamily="18" charset="0"/>
                      </a:rPr>
                      <m:t>0</m:t>
                    </m:r>
                    <m:r>
                      <a:rPr lang="en-US" altLang="ko-KR" b="0" i="1" smtClean="0">
                        <a:latin typeface="Cambria Math" panose="02040503050406030204" pitchFamily="18" charset="0"/>
                      </a:rPr>
                      <m:t>}</m:t>
                    </m:r>
                  </m:oMath>
                </a14:m>
                <a:endParaRPr lang="en-US" altLang="ko-KR" dirty="0" smtClean="0">
                  <a:ea typeface="Cambria Math" panose="02040503050406030204" pitchFamily="18" charset="0"/>
                </a:endParaRPr>
              </a:p>
              <a:p>
                <a:pPr lvl="1"/>
                <a:r>
                  <a:rPr lang="en-US" altLang="ko-KR" dirty="0" smtClean="0"/>
                  <a:t>If </a:t>
                </a:r>
                <a:r>
                  <a:rPr lang="en-US" altLang="ko-KR" b="1" i="1" dirty="0" smtClean="0"/>
                  <a:t>d</a:t>
                </a:r>
                <a:r>
                  <a:rPr lang="en-US" altLang="ko-KR" dirty="0" smtClean="0"/>
                  <a:t>=1, State </a:t>
                </a:r>
                <a:r>
                  <a:rPr lang="en-US" altLang="ko-KR" b="1" i="1" dirty="0" err="1" smtClean="0"/>
                  <a:t>i</a:t>
                </a:r>
                <a:r>
                  <a:rPr lang="en-US" altLang="ko-KR" dirty="0" smtClean="0"/>
                  <a:t> is </a:t>
                </a:r>
                <a:r>
                  <a:rPr lang="en-US" altLang="ko-KR" b="1" i="1" dirty="0" smtClean="0"/>
                  <a:t>aperiodic</a:t>
                </a:r>
                <a:r>
                  <a:rPr lang="en-US" altLang="ko-KR" dirty="0" smtClean="0"/>
                  <a:t>.</a:t>
                </a:r>
              </a:p>
              <a:p>
                <a:r>
                  <a:rPr lang="en-US" altLang="ko-KR" dirty="0" smtClean="0"/>
                  <a:t>Transience</a:t>
                </a:r>
              </a:p>
              <a:p>
                <a:pPr lvl="1"/>
                <a:r>
                  <a:rPr lang="en-US" altLang="ko-KR" dirty="0" smtClean="0"/>
                  <a:t>State </a:t>
                </a:r>
                <a:r>
                  <a:rPr lang="en-US" altLang="ko-KR" b="1" i="1" dirty="0" smtClean="0"/>
                  <a:t>j</a:t>
                </a:r>
                <a:r>
                  <a:rPr lang="en-US" altLang="ko-KR" dirty="0" smtClean="0"/>
                  <a:t> is </a:t>
                </a:r>
                <a:r>
                  <a:rPr lang="en-US" altLang="ko-KR" b="1" i="1" dirty="0" smtClean="0"/>
                  <a:t>recurrent</a:t>
                </a:r>
                <a:r>
                  <a:rPr lang="en-US" altLang="ko-KR" dirty="0" smtClean="0"/>
                  <a:t> if </a:t>
                </a:r>
                <a14:m>
                  <m:oMath xmlns:m="http://schemas.openxmlformats.org/officeDocument/2006/math">
                    <m:r>
                      <m:rPr>
                        <m:sty m:val="p"/>
                      </m:rPr>
                      <a:rPr lang="en-US" altLang="ko-KR" b="0" i="0" smtClean="0">
                        <a:latin typeface="Cambria Math" panose="02040503050406030204" pitchFamily="18" charset="0"/>
                      </a:rPr>
                      <m:t>P</m:t>
                    </m:r>
                    <m:d>
                      <m:dPr>
                        <m:ctrlPr>
                          <a:rPr lang="en-US" altLang="ko-KR" b="0" i="1" smtClean="0">
                            <a:latin typeface="Cambria Math" panose="02040503050406030204" pitchFamily="18" charset="0"/>
                          </a:rPr>
                        </m:ctrlPr>
                      </m:dPr>
                      <m:e>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inf</m:t>
                            </m:r>
                          </m:fName>
                          <m:e>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r>
                                  <a:rPr lang="en-US" altLang="ko-KR" b="0" i="1" smtClean="0">
                                    <a:latin typeface="Cambria Math" panose="02040503050406030204" pitchFamily="18" charset="0"/>
                                    <a:ea typeface="Cambria Math" panose="02040503050406030204" pitchFamily="18" charset="0"/>
                                  </a:rPr>
                                  <m:t>≥1:</m:t>
                                </m:r>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𝑋</m:t>
                                    </m:r>
                                  </m:e>
                                  <m:sub>
                                    <m:r>
                                      <a:rPr lang="en-US" altLang="ko-KR" b="0" i="1" smtClean="0">
                                        <a:latin typeface="Cambria Math" panose="02040503050406030204" pitchFamily="18" charset="0"/>
                                        <a:ea typeface="Cambria Math" panose="02040503050406030204" pitchFamily="18" charset="0"/>
                                      </a:rPr>
                                      <m:t>𝑡</m:t>
                                    </m:r>
                                  </m:sub>
                                </m:sSub>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𝑗</m:t>
                                </m:r>
                              </m:e>
                            </m:d>
                          </m:e>
                        </m:func>
                        <m:r>
                          <a:rPr lang="en-US" altLang="ko-KR" b="0" i="1" smtClean="0">
                            <a:latin typeface="Cambria Math" panose="02040503050406030204" pitchFamily="18" charset="0"/>
                            <a:ea typeface="Cambria Math" panose="02040503050406030204" pitchFamily="18" charset="0"/>
                          </a:rPr>
                          <m:t>&lt;∞</m:t>
                        </m:r>
                      </m:e>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𝑋</m:t>
                            </m:r>
                          </m:e>
                          <m:sub>
                            <m:r>
                              <a:rPr lang="en-US" altLang="ko-KR" b="0" i="1" smtClean="0">
                                <a:latin typeface="Cambria Math" panose="02040503050406030204" pitchFamily="18" charset="0"/>
                                <a:ea typeface="Cambria Math" panose="02040503050406030204" pitchFamily="18" charset="0"/>
                              </a:rPr>
                              <m:t>0</m:t>
                            </m:r>
                          </m:sub>
                        </m:s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𝑗</m:t>
                        </m:r>
                      </m:e>
                    </m:d>
                    <m:r>
                      <a:rPr lang="en-US" altLang="ko-KR" b="0" i="1" smtClean="0">
                        <a:latin typeface="Cambria Math" panose="02040503050406030204" pitchFamily="18" charset="0"/>
                        <a:ea typeface="Cambria Math" panose="02040503050406030204" pitchFamily="18" charset="0"/>
                      </a:rPr>
                      <m:t>=1</m:t>
                    </m:r>
                  </m:oMath>
                </a14:m>
                <a:endParaRPr lang="en-US" altLang="ko-KR" dirty="0" smtClean="0"/>
              </a:p>
              <a:p>
                <a:pPr lvl="1"/>
                <a:r>
                  <a:rPr lang="en-US" altLang="ko-KR" dirty="0" smtClean="0"/>
                  <a:t>States which are not </a:t>
                </a:r>
                <a:r>
                  <a:rPr lang="en-US" altLang="ko-KR" b="1" i="1" dirty="0" smtClean="0"/>
                  <a:t>recurrent</a:t>
                </a:r>
                <a:r>
                  <a:rPr lang="en-US" altLang="ko-KR" dirty="0" smtClean="0"/>
                  <a:t> are </a:t>
                </a:r>
                <a:r>
                  <a:rPr lang="en-US" altLang="ko-KR" b="1" i="1" dirty="0" smtClean="0"/>
                  <a:t>transient</a:t>
                </a:r>
                <a:r>
                  <a:rPr lang="en-US" altLang="ko-KR" dirty="0" smtClean="0"/>
                  <a:t>.</a:t>
                </a:r>
              </a:p>
              <a:p>
                <a:r>
                  <a:rPr lang="en-US" altLang="ko-KR" dirty="0" err="1" smtClean="0"/>
                  <a:t>Ergodicity</a:t>
                </a:r>
                <a:endParaRPr lang="en-US" altLang="ko-KR" dirty="0" smtClean="0"/>
              </a:p>
              <a:p>
                <a:pPr lvl="1"/>
                <a:r>
                  <a:rPr lang="en-US" altLang="ko-KR" dirty="0" smtClean="0"/>
                  <a:t>A state is </a:t>
                </a:r>
                <a:r>
                  <a:rPr lang="en-US" altLang="ko-KR" b="1" i="1" dirty="0" smtClean="0"/>
                  <a:t>ergodic</a:t>
                </a:r>
                <a:r>
                  <a:rPr lang="en-US" altLang="ko-KR" dirty="0" smtClean="0"/>
                  <a:t> if the state is (positive) </a:t>
                </a:r>
                <a:r>
                  <a:rPr lang="en-US" altLang="ko-KR" b="1" i="1" dirty="0" smtClean="0"/>
                  <a:t>recurrent</a:t>
                </a:r>
                <a:r>
                  <a:rPr lang="en-US" altLang="ko-KR" dirty="0" smtClean="0"/>
                  <a:t> and </a:t>
                </a:r>
                <a:r>
                  <a:rPr lang="en-US" altLang="ko-KR" b="1" i="1" dirty="0" smtClean="0"/>
                  <a:t>aperiodic</a:t>
                </a:r>
                <a:r>
                  <a:rPr lang="en-US" altLang="ko-KR" dirty="0" smtClean="0"/>
                  <a:t>.</a:t>
                </a:r>
              </a:p>
              <a:p>
                <a:pPr lvl="1"/>
                <a:r>
                  <a:rPr lang="en-US" altLang="ko-KR" dirty="0" smtClean="0"/>
                  <a:t>Markov chain is ergodic if all states are ergodic.</a:t>
                </a:r>
              </a:p>
              <a:p>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363"/>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13</a:t>
            </a:fld>
            <a:endParaRPr lang="ko-KR" altLang="en-US"/>
          </a:p>
        </p:txBody>
      </p:sp>
    </p:spTree>
    <p:extLst>
      <p:ext uri="{BB962C8B-B14F-4D97-AF65-F5344CB8AC3E}">
        <p14:creationId xmlns:p14="http://schemas.microsoft.com/office/powerpoint/2010/main" val="215885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i="1" dirty="0" smtClean="0"/>
              <a:t>Detour</a:t>
            </a:r>
            <a:r>
              <a:rPr lang="en-US" altLang="ko-KR" dirty="0" smtClean="0"/>
              <a:t>: Stationary </a:t>
            </a:r>
            <a:br>
              <a:rPr lang="en-US" altLang="ko-KR" dirty="0" smtClean="0"/>
            </a:br>
            <a:r>
              <a:rPr lang="en-US" altLang="ko-KR" dirty="0" smtClean="0"/>
              <a:t>Distribution</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629229"/>
                <a:ext cx="8435280" cy="4925144"/>
              </a:xfrm>
            </p:spPr>
            <p:txBody>
              <a:bodyPr>
                <a:normAutofit fontScale="85000" lnSpcReduction="10000"/>
              </a:bodyPr>
              <a:lstStyle/>
              <a:p>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𝑅𝑇</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m:rPr>
                        <m:sty m:val="p"/>
                      </m:rPr>
                      <a:rPr lang="en-US" altLang="ko-KR" b="0" i="0" smtClean="0">
                        <a:latin typeface="Cambria Math" panose="02040503050406030204" pitchFamily="18" charset="0"/>
                      </a:rPr>
                      <m:t>min</m:t>
                    </m:r>
                    <m:r>
                      <a:rPr lang="en-US" altLang="ko-KR" b="0" i="1" smtClean="0">
                        <a:latin typeface="Cambria Math" panose="02040503050406030204" pitchFamily="18" charset="0"/>
                      </a:rPr>
                      <m:t>⁡{</m:t>
                    </m:r>
                    <m:r>
                      <a:rPr lang="en-US" altLang="ko-KR" b="0" i="1" smtClean="0">
                        <a:latin typeface="Cambria Math" panose="02040503050406030204" pitchFamily="18" charset="0"/>
                      </a:rPr>
                      <m:t>𝑛</m:t>
                    </m:r>
                    <m:r>
                      <a:rPr lang="en-US" altLang="ko-KR" b="0" i="1" smtClean="0">
                        <a:latin typeface="Cambria Math" panose="02040503050406030204" pitchFamily="18" charset="0"/>
                      </a:rPr>
                      <m:t>&gt;0:</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𝑋</m:t>
                        </m:r>
                      </m:e>
                      <m:sub>
                        <m:r>
                          <a:rPr lang="en-US" altLang="ko-KR" b="0" i="1" smtClean="0">
                            <a:latin typeface="Cambria Math" panose="02040503050406030204" pitchFamily="18" charset="0"/>
                          </a:rPr>
                          <m:t>𝑛</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b="0" i="1" smtClean="0">
                            <a:latin typeface="Cambria Math" panose="02040503050406030204" pitchFamily="18" charset="0"/>
                          </a:rPr>
                          <m:t>0</m:t>
                        </m:r>
                      </m:sub>
                    </m:sSub>
                    <m:r>
                      <a:rPr lang="en-US" altLang="ko-KR" i="1">
                        <a:latin typeface="Cambria Math" panose="02040503050406030204" pitchFamily="18" charset="0"/>
                      </a:rPr>
                      <m:t>=</m:t>
                    </m:r>
                    <m:r>
                      <a:rPr lang="en-US" altLang="ko-KR" i="1">
                        <a:latin typeface="Cambria Math" panose="02040503050406030204" pitchFamily="18" charset="0"/>
                      </a:rPr>
                      <m:t>𝑖</m:t>
                    </m:r>
                    <m:r>
                      <a:rPr lang="en-US" altLang="ko-KR" b="0" i="1" smtClean="0">
                        <a:latin typeface="Cambria Math" panose="02040503050406030204" pitchFamily="18" charset="0"/>
                      </a:rPr>
                      <m:t>}</m:t>
                    </m:r>
                  </m:oMath>
                </a14:m>
                <a:endParaRPr lang="en-US" altLang="ko-KR" dirty="0" smtClean="0"/>
              </a:p>
              <a:p>
                <a:pPr lvl="1"/>
                <a:r>
                  <a:rPr lang="en-US" altLang="ko-KR" dirty="0" smtClean="0"/>
                  <a:t>Return time to state </a:t>
                </a:r>
                <a:r>
                  <a:rPr lang="en-US" altLang="ko-KR" b="1" i="1" dirty="0" err="1" smtClean="0"/>
                  <a:t>i</a:t>
                </a:r>
                <a:r>
                  <a:rPr lang="en-US" altLang="ko-KR" b="1" i="1" dirty="0" smtClean="0"/>
                  <a:t> </a:t>
                </a:r>
                <a:r>
                  <a:rPr lang="en-US" altLang="ko-KR" dirty="0" smtClean="0"/>
                  <a:t>after the </a:t>
                </a:r>
                <a:br>
                  <a:rPr lang="en-US" altLang="ko-KR" dirty="0" smtClean="0"/>
                </a:br>
                <a:r>
                  <a:rPr lang="en-US" altLang="ko-KR" dirty="0" smtClean="0"/>
                  <a:t>departure from state </a:t>
                </a:r>
                <a:r>
                  <a:rPr lang="en-US" altLang="ko-KR" b="1" i="1" dirty="0" err="1" smtClean="0"/>
                  <a:t>i</a:t>
                </a:r>
                <a:endParaRPr lang="en-US" altLang="ko-KR" b="1" i="1" dirty="0" smtClean="0"/>
              </a:p>
              <a:p>
                <a:r>
                  <a:rPr lang="en-US" altLang="ko-KR" dirty="0" smtClean="0"/>
                  <a:t>Limit theorem of Markov chain</a:t>
                </a:r>
              </a:p>
              <a:p>
                <a:pPr lvl="1"/>
                <a:r>
                  <a:rPr lang="en-US" altLang="ko-KR" dirty="0" smtClean="0"/>
                  <a:t>A friend in ISE dept. told me…..</a:t>
                </a:r>
              </a:p>
              <a:p>
                <a:pPr lvl="1"/>
                <a:r>
                  <a:rPr lang="en-US" altLang="ko-KR" dirty="0" smtClean="0"/>
                  <a:t>If a Markov chain is irreducible and </a:t>
                </a:r>
                <a:br>
                  <a:rPr lang="en-US" altLang="ko-KR" dirty="0" smtClean="0"/>
                </a:br>
                <a:r>
                  <a:rPr lang="en-US" altLang="ko-KR" dirty="0" smtClean="0"/>
                  <a:t>ergodic</a:t>
                </a:r>
              </a:p>
              <a:p>
                <a:pPr lvl="2"/>
                <a14:m>
                  <m:oMath xmlns:m="http://schemas.openxmlformats.org/officeDocument/2006/math">
                    <m:sSub>
                      <m:sSubPr>
                        <m:ctrlPr>
                          <a:rPr lang="en-US" altLang="ko-KR" i="1" smtClean="0">
                            <a:latin typeface="Cambria Math" panose="02040503050406030204" pitchFamily="18" charset="0"/>
                          </a:rPr>
                        </m:ctrlPr>
                      </m:sSubPr>
                      <m:e>
                        <m:r>
                          <a:rPr lang="ko-KR" altLang="en-US" i="1" smtClean="0">
                            <a:latin typeface="Cambria Math" panose="02040503050406030204" pitchFamily="18" charset="0"/>
                          </a:rPr>
                          <m:t>𝜋</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func>
                      <m:funcPr>
                        <m:ctrlPr>
                          <a:rPr lang="en-US" altLang="ko-KR" b="0" i="1" smtClean="0">
                            <a:latin typeface="Cambria Math" panose="02040503050406030204" pitchFamily="18" charset="0"/>
                          </a:rPr>
                        </m:ctrlPr>
                      </m:funcPr>
                      <m:fName>
                        <m:limLow>
                          <m:limLowPr>
                            <m:ctrlPr>
                              <a:rPr lang="en-US" altLang="ko-KR" b="0" i="1" smtClean="0">
                                <a:latin typeface="Cambria Math" panose="02040503050406030204" pitchFamily="18" charset="0"/>
                              </a:rPr>
                            </m:ctrlPr>
                          </m:limLowPr>
                          <m:e>
                            <m:r>
                              <m:rPr>
                                <m:sty m:val="p"/>
                              </m:rPr>
                              <a:rPr lang="en-US" altLang="ko-KR" b="0" i="0" smtClean="0">
                                <a:latin typeface="Cambria Math" panose="02040503050406030204" pitchFamily="18" charset="0"/>
                              </a:rPr>
                              <m:t>lim</m:t>
                            </m:r>
                          </m:e>
                          <m:lim>
                            <m:r>
                              <a:rPr lang="en-US" altLang="ko-KR" b="0" i="1" smtClean="0">
                                <a:latin typeface="Cambria Math" panose="02040503050406030204" pitchFamily="18" charset="0"/>
                              </a:rPr>
                              <m:t>𝑛</m:t>
                            </m:r>
                            <m:r>
                              <a:rPr lang="en-US" altLang="ko-KR" b="0" i="1" smtClean="0">
                                <a:latin typeface="Cambria Math" panose="02040503050406030204" pitchFamily="18" charset="0"/>
                                <a:ea typeface="Cambria Math" panose="02040503050406030204" pitchFamily="18" charset="0"/>
                              </a:rPr>
                              <m:t>→∞</m:t>
                            </m:r>
                          </m:lim>
                        </m:limLow>
                      </m:fName>
                      <m:e>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𝑇</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sub>
                          <m:sup>
                            <m:r>
                              <a:rPr lang="en-US" altLang="ko-KR" b="0" i="1" smtClean="0">
                                <a:latin typeface="Cambria Math" panose="02040503050406030204" pitchFamily="18" charset="0"/>
                              </a:rPr>
                              <m:t>(</m:t>
                            </m:r>
                            <m:r>
                              <a:rPr lang="en-US" altLang="ko-KR" b="0" i="1" smtClean="0">
                                <a:latin typeface="Cambria Math" panose="02040503050406030204" pitchFamily="18" charset="0"/>
                              </a:rPr>
                              <m:t>𝑛</m:t>
                            </m:r>
                            <m:r>
                              <a:rPr lang="en-US" altLang="ko-KR" b="0" i="1" smtClean="0">
                                <a:latin typeface="Cambria Math" panose="02040503050406030204" pitchFamily="18" charset="0"/>
                              </a:rPr>
                              <m:t>)</m:t>
                            </m:r>
                          </m:sup>
                        </m:sSubSup>
                      </m:e>
                    </m:func>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𝐸</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𝑅𝑇</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den>
                    </m:f>
                  </m:oMath>
                </a14:m>
                <a:endParaRPr lang="en-US" altLang="ko-KR" dirty="0" smtClean="0"/>
              </a:p>
              <a:p>
                <a:pPr lvl="2"/>
                <a14:m>
                  <m:oMath xmlns:m="http://schemas.openxmlformats.org/officeDocument/2006/math">
                    <m:sSub>
                      <m:sSubPr>
                        <m:ctrlPr>
                          <a:rPr lang="en-US" altLang="ko-KR" i="1">
                            <a:latin typeface="Cambria Math" panose="02040503050406030204" pitchFamily="18" charset="0"/>
                          </a:rPr>
                        </m:ctrlPr>
                      </m:sSubPr>
                      <m:e>
                        <m:r>
                          <a:rPr lang="ko-KR" altLang="en-US" i="1">
                            <a:latin typeface="Cambria Math" panose="02040503050406030204" pitchFamily="18" charset="0"/>
                          </a:rPr>
                          <m:t>𝜋</m:t>
                        </m:r>
                      </m:e>
                      <m:sub>
                        <m:r>
                          <a:rPr lang="en-US" altLang="ko-KR" i="1">
                            <a:latin typeface="Cambria Math" panose="02040503050406030204" pitchFamily="18" charset="0"/>
                          </a:rPr>
                          <m:t>𝑖</m:t>
                        </m:r>
                      </m:sub>
                    </m:sSub>
                  </m:oMath>
                </a14:m>
                <a:r>
                  <a:rPr lang="ko-KR" altLang="en-US" dirty="0" smtClean="0"/>
                  <a:t> </a:t>
                </a:r>
                <a:r>
                  <a:rPr lang="en-US" altLang="ko-KR" dirty="0" smtClean="0"/>
                  <a:t>is uniquely determined by the set </a:t>
                </a:r>
                <a:br>
                  <a:rPr lang="en-US" altLang="ko-KR" dirty="0" smtClean="0"/>
                </a:br>
                <a:r>
                  <a:rPr lang="en-US" altLang="ko-KR" dirty="0" smtClean="0"/>
                  <a:t>of equations</a:t>
                </a:r>
              </a:p>
              <a:p>
                <a:pPr lvl="3"/>
                <a14:m>
                  <m:oMath xmlns:m="http://schemas.openxmlformats.org/officeDocument/2006/math">
                    <m:sSub>
                      <m:sSubPr>
                        <m:ctrlPr>
                          <a:rPr lang="en-US" altLang="ko-KR" i="1">
                            <a:latin typeface="Cambria Math" panose="02040503050406030204" pitchFamily="18" charset="0"/>
                          </a:rPr>
                        </m:ctrlPr>
                      </m:sSubPr>
                      <m:e>
                        <m:r>
                          <a:rPr lang="ko-KR" altLang="en-US" i="1">
                            <a:latin typeface="Cambria Math" panose="02040503050406030204" pitchFamily="18" charset="0"/>
                          </a:rPr>
                          <m:t>𝜋</m:t>
                        </m:r>
                      </m:e>
                      <m:sub>
                        <m:r>
                          <a:rPr lang="en-US" altLang="ko-KR" i="1">
                            <a:latin typeface="Cambria Math" panose="02040503050406030204" pitchFamily="18" charset="0"/>
                          </a:rPr>
                          <m:t>𝑖</m:t>
                        </m:r>
                      </m:sub>
                    </m:sSub>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0,</m:t>
                    </m:r>
                    <m:nary>
                      <m:naryPr>
                        <m:chr m:val="∑"/>
                        <m:supHide m:val="on"/>
                        <m:ctrlPr>
                          <a:rPr lang="en-US" altLang="ko-KR" b="0" i="1" smtClean="0">
                            <a:latin typeface="Cambria Math" panose="02040503050406030204" pitchFamily="18" charset="0"/>
                            <a:ea typeface="Cambria Math" panose="02040503050406030204" pitchFamily="18" charset="0"/>
                          </a:rPr>
                        </m:ctrlPr>
                      </m:naryPr>
                      <m:sub>
                        <m:r>
                          <m:rPr>
                            <m:brk m:alnAt="7"/>
                          </m:rPr>
                          <a:rPr lang="en-US" altLang="ko-KR" b="0" i="1" smtClean="0">
                            <a:latin typeface="Cambria Math" panose="02040503050406030204" pitchFamily="18" charset="0"/>
                            <a:ea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𝑆</m:t>
                        </m:r>
                      </m:sub>
                      <m:sup/>
                      <m:e>
                        <m:sSub>
                          <m:sSubPr>
                            <m:ctrlPr>
                              <a:rPr lang="en-US" altLang="ko-KR" b="0" i="1" smtClean="0">
                                <a:latin typeface="Cambria Math" panose="02040503050406030204" pitchFamily="18" charset="0"/>
                                <a:ea typeface="Cambria Math" panose="02040503050406030204" pitchFamily="18" charset="0"/>
                              </a:rPr>
                            </m:ctrlPr>
                          </m:sSubPr>
                          <m:e>
                            <m:r>
                              <a:rPr lang="ko-KR" altLang="en-US" b="0" i="1" smtClean="0">
                                <a:latin typeface="Cambria Math" panose="02040503050406030204" pitchFamily="18" charset="0"/>
                                <a:ea typeface="Cambria Math" panose="02040503050406030204" pitchFamily="18" charset="0"/>
                              </a:rPr>
                              <m:t>𝜋</m:t>
                            </m:r>
                          </m:e>
                          <m:sub>
                            <m:r>
                              <a:rPr lang="en-US" altLang="ko-KR" b="0" i="1" smtClean="0">
                                <a:latin typeface="Cambria Math" panose="02040503050406030204" pitchFamily="18" charset="0"/>
                                <a:ea typeface="Cambria Math" panose="02040503050406030204" pitchFamily="18" charset="0"/>
                              </a:rPr>
                              <m:t>𝑖</m:t>
                            </m:r>
                          </m:sub>
                        </m:sSub>
                      </m:e>
                    </m:nary>
                    <m:r>
                      <a:rPr lang="en-US" altLang="ko-KR" b="0" i="1" smtClean="0">
                        <a:latin typeface="Cambria Math" panose="02040503050406030204" pitchFamily="18" charset="0"/>
                        <a:ea typeface="Cambria Math" panose="02040503050406030204" pitchFamily="18" charset="0"/>
                      </a:rPr>
                      <m:t>=1,</m:t>
                    </m:r>
                    <m:sSub>
                      <m:sSubPr>
                        <m:ctrlPr>
                          <a:rPr lang="en-US" altLang="ko-KR" i="1">
                            <a:latin typeface="Cambria Math" panose="02040503050406030204" pitchFamily="18" charset="0"/>
                          </a:rPr>
                        </m:ctrlPr>
                      </m:sSubPr>
                      <m:e>
                        <m:r>
                          <a:rPr lang="ko-KR" altLang="en-US" i="1">
                            <a:latin typeface="Cambria Math" panose="02040503050406030204" pitchFamily="18" charset="0"/>
                          </a:rPr>
                          <m:t>𝜋</m:t>
                        </m:r>
                      </m:e>
                      <m:sub>
                        <m:r>
                          <a:rPr lang="en-US" altLang="ko-KR" b="0" i="1" smtClean="0">
                            <a:latin typeface="Cambria Math" panose="02040503050406030204" pitchFamily="18" charset="0"/>
                          </a:rPr>
                          <m:t>𝑗</m:t>
                        </m:r>
                      </m:sub>
                    </m:sSub>
                    <m:r>
                      <a:rPr lang="en-US" altLang="ko-KR" b="0" i="1" smtClean="0">
                        <a:latin typeface="Cambria Math" panose="02040503050406030204" pitchFamily="18" charset="0"/>
                      </a:rPr>
                      <m:t>=</m:t>
                    </m:r>
                    <m:nary>
                      <m:naryPr>
                        <m:chr m:val="∑"/>
                        <m:supHide m:val="on"/>
                        <m:ctrlPr>
                          <a:rPr lang="en-US" altLang="ko-KR" i="1">
                            <a:latin typeface="Cambria Math" panose="02040503050406030204" pitchFamily="18" charset="0"/>
                            <a:ea typeface="Cambria Math" panose="02040503050406030204" pitchFamily="18" charset="0"/>
                          </a:rPr>
                        </m:ctrlPr>
                      </m:naryPr>
                      <m:sub>
                        <m:r>
                          <m:rPr>
                            <m:brk m:alnAt="7"/>
                          </m:rP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𝑆</m:t>
                        </m:r>
                      </m:sub>
                      <m:sup/>
                      <m:e>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𝜋</m:t>
                            </m:r>
                          </m:e>
                          <m:sub>
                            <m:r>
                              <a:rPr lang="en-US" altLang="ko-KR" i="1">
                                <a:latin typeface="Cambria Math" panose="02040503050406030204" pitchFamily="18" charset="0"/>
                                <a:ea typeface="Cambria Math" panose="02040503050406030204" pitchFamily="18" charset="0"/>
                              </a:rPr>
                              <m:t>𝑖</m:t>
                            </m:r>
                          </m:sub>
                        </m:sSub>
                        <m:sSub>
                          <m:sSubPr>
                            <m:ctrlPr>
                              <a:rPr lang="en-US" altLang="ko-KR"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𝑇</m:t>
                            </m:r>
                          </m:e>
                          <m:sub>
                            <m:r>
                              <a:rPr lang="en-US" altLang="ko-KR" b="0" i="1" smtClean="0">
                                <a:latin typeface="Cambria Math" panose="02040503050406030204" pitchFamily="18" charset="0"/>
                                <a:ea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𝑗</m:t>
                            </m:r>
                          </m:sub>
                        </m:sSub>
                      </m:e>
                    </m:nary>
                  </m:oMath>
                </a14:m>
                <a:endParaRPr lang="en-US" altLang="ko-KR" dirty="0" smtClean="0"/>
              </a:p>
              <a:p>
                <a:pPr lvl="1"/>
                <a:r>
                  <a:rPr lang="en-US" altLang="ko-KR" dirty="0" smtClean="0"/>
                  <a:t>How to compute</a:t>
                </a:r>
                <a:r>
                  <a:rPr lang="ko-KR" altLang="en-US" dirty="0"/>
                  <a:t> </a:t>
                </a:r>
                <a14:m>
                  <m:oMath xmlns:m="http://schemas.openxmlformats.org/officeDocument/2006/math">
                    <m:r>
                      <a:rPr lang="ko-KR" altLang="en-US" b="1" i="1">
                        <a:latin typeface="Cambria Math" panose="02040503050406030204" pitchFamily="18" charset="0"/>
                      </a:rPr>
                      <m:t>𝝅</m:t>
                    </m:r>
                  </m:oMath>
                </a14:m>
                <a:r>
                  <a:rPr lang="ko-KR" altLang="en-US" dirty="0" smtClean="0"/>
                  <a:t> </a:t>
                </a:r>
                <a:r>
                  <a:rPr lang="en-US" altLang="ko-KR" dirty="0" smtClean="0"/>
                  <a:t>given </a:t>
                </a:r>
                <a14:m>
                  <m:oMath xmlns:m="http://schemas.openxmlformats.org/officeDocument/2006/math">
                    <m:r>
                      <a:rPr lang="en-US" altLang="ko-KR" b="1" i="1">
                        <a:latin typeface="Cambria Math" panose="02040503050406030204" pitchFamily="18" charset="0"/>
                        <a:ea typeface="Cambria Math" panose="02040503050406030204" pitchFamily="18" charset="0"/>
                      </a:rPr>
                      <m:t>𝑻</m:t>
                    </m:r>
                  </m:oMath>
                </a14:m>
                <a:endParaRPr lang="en-US" altLang="ko-KR" b="1" dirty="0" smtClean="0"/>
              </a:p>
              <a:p>
                <a:pPr lvl="2"/>
                <a14:m>
                  <m:oMath xmlns:m="http://schemas.openxmlformats.org/officeDocument/2006/math">
                    <m:r>
                      <a:rPr lang="ko-KR" altLang="en-US" i="1">
                        <a:latin typeface="Cambria Math" panose="02040503050406030204" pitchFamily="18" charset="0"/>
                        <a:ea typeface="Cambria Math" panose="02040503050406030204" pitchFamily="18" charset="0"/>
                      </a:rPr>
                      <m:t>𝜋</m:t>
                    </m:r>
                    <m:d>
                      <m:dPr>
                        <m:ctrlPr>
                          <a:rPr lang="en-US" altLang="ko-KR" b="0" i="1" smtClean="0">
                            <a:latin typeface="Cambria Math" panose="02040503050406030204" pitchFamily="18" charset="0"/>
                            <a:ea typeface="Cambria Math" panose="02040503050406030204" pitchFamily="18" charset="0"/>
                          </a:rPr>
                        </m:ctrlPr>
                      </m:dPr>
                      <m:e>
                        <m:sSub>
                          <m:sSubPr>
                            <m:ctrlPr>
                              <a:rPr lang="en-US" altLang="ko-KR" b="0" i="1" smtClean="0">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𝐼</m:t>
                            </m:r>
                          </m:e>
                          <m:sub>
                            <m:d>
                              <m:dPr>
                                <m:begChr m:val="|"/>
                                <m:endChr m:val="|"/>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𝑆</m:t>
                                </m:r>
                              </m:e>
                            </m:d>
                            <m:r>
                              <a:rPr lang="en-US" altLang="ko-KR" b="0" i="1" smtClean="0">
                                <a:latin typeface="Cambria Math" panose="02040503050406030204" pitchFamily="18" charset="0"/>
                                <a:ea typeface="Cambria Math" panose="02040503050406030204" pitchFamily="18" charset="0"/>
                              </a:rPr>
                              <m:t>,</m:t>
                            </m:r>
                            <m:d>
                              <m:dPr>
                                <m:begChr m:val="|"/>
                                <m:endChr m:val="|"/>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𝑆</m:t>
                                </m:r>
                              </m:e>
                            </m:d>
                          </m:sub>
                        </m:sSub>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𝑇</m:t>
                        </m:r>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1</m:t>
                            </m:r>
                          </m:e>
                          <m:sub>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𝑆</m:t>
                                </m:r>
                              </m:e>
                            </m:d>
                            <m:r>
                              <a:rPr lang="en-US" altLang="ko-KR" i="1">
                                <a:latin typeface="Cambria Math" panose="02040503050406030204" pitchFamily="18" charset="0"/>
                                <a:ea typeface="Cambria Math" panose="02040503050406030204" pitchFamily="18" charset="0"/>
                              </a:rPr>
                              <m:t>,</m:t>
                            </m:r>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𝑆</m:t>
                                </m:r>
                              </m:e>
                            </m:d>
                          </m:sub>
                        </m:sSub>
                      </m:e>
                    </m:d>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1</m:t>
                        </m:r>
                      </m:e>
                      <m:sub>
                        <m:r>
                          <a:rPr lang="en-US" altLang="ko-KR" b="0" i="1" smtClean="0">
                            <a:latin typeface="Cambria Math" panose="02040503050406030204" pitchFamily="18" charset="0"/>
                            <a:ea typeface="Cambria Math" panose="02040503050406030204" pitchFamily="18" charset="0"/>
                          </a:rPr>
                          <m:t>1,|</m:t>
                        </m:r>
                        <m:r>
                          <a:rPr lang="en-US" altLang="ko-KR" i="1">
                            <a:latin typeface="Cambria Math" panose="02040503050406030204" pitchFamily="18" charset="0"/>
                            <a:ea typeface="Cambria Math" panose="02040503050406030204" pitchFamily="18" charset="0"/>
                          </a:rPr>
                          <m:t>𝑆</m:t>
                        </m:r>
                        <m:r>
                          <a:rPr lang="en-US" altLang="ko-KR" i="1">
                            <a:latin typeface="Cambria Math" panose="02040503050406030204" pitchFamily="18" charset="0"/>
                            <a:ea typeface="Cambria Math" panose="02040503050406030204" pitchFamily="18" charset="0"/>
                          </a:rPr>
                          <m:t>|</m:t>
                        </m:r>
                      </m:sub>
                    </m:sSub>
                  </m:oMath>
                </a14:m>
                <a:endParaRPr lang="en-US" altLang="ko-KR" b="1" dirty="0" smtClean="0"/>
              </a:p>
              <a:p>
                <a:pPr lvl="3"/>
                <a14:m>
                  <m:oMath xmlns:m="http://schemas.openxmlformats.org/officeDocument/2006/math">
                    <m:sSub>
                      <m:sSubPr>
                        <m:ctrlPr>
                          <a:rPr lang="en-US" altLang="ko-KR" i="1">
                            <a:latin typeface="Cambria Math" panose="02040503050406030204" pitchFamily="18" charset="0"/>
                          </a:rPr>
                        </m:ctrlPr>
                      </m:sSubPr>
                      <m:e>
                        <m:r>
                          <a:rPr lang="ko-KR" altLang="en-US" i="1">
                            <a:latin typeface="Cambria Math" panose="02040503050406030204" pitchFamily="18" charset="0"/>
                          </a:rPr>
                          <m:t>𝜋</m:t>
                        </m:r>
                      </m:e>
                      <m:sub>
                        <m:r>
                          <a:rPr lang="en-US" altLang="ko-KR" i="1">
                            <a:latin typeface="Cambria Math" panose="02040503050406030204" pitchFamily="18" charset="0"/>
                          </a:rPr>
                          <m:t>𝑗</m:t>
                        </m:r>
                      </m:sub>
                    </m:sSub>
                    <m:r>
                      <a:rPr lang="en-US" altLang="ko-KR" i="1">
                        <a:latin typeface="Cambria Math" panose="02040503050406030204" pitchFamily="18" charset="0"/>
                      </a:rPr>
                      <m:t>=</m:t>
                    </m:r>
                    <m:nary>
                      <m:naryPr>
                        <m:chr m:val="∑"/>
                        <m:supHide m:val="on"/>
                        <m:ctrlPr>
                          <a:rPr lang="en-US" altLang="ko-KR" i="1">
                            <a:latin typeface="Cambria Math" panose="02040503050406030204" pitchFamily="18" charset="0"/>
                            <a:ea typeface="Cambria Math" panose="02040503050406030204" pitchFamily="18" charset="0"/>
                          </a:rPr>
                        </m:ctrlPr>
                      </m:naryPr>
                      <m:sub>
                        <m:r>
                          <m:rPr>
                            <m:brk m:alnAt="7"/>
                          </m:rP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𝑆</m:t>
                        </m:r>
                      </m:sub>
                      <m:sup/>
                      <m:e>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𝜋</m:t>
                            </m:r>
                          </m:e>
                          <m:sub>
                            <m:r>
                              <a:rPr lang="en-US" altLang="ko-KR" i="1">
                                <a:latin typeface="Cambria Math" panose="02040503050406030204" pitchFamily="18" charset="0"/>
                                <a:ea typeface="Cambria Math" panose="02040503050406030204" pitchFamily="18" charset="0"/>
                              </a:rPr>
                              <m:t>𝑖</m:t>
                            </m:r>
                          </m:sub>
                        </m:sSub>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𝑇</m:t>
                            </m:r>
                          </m:e>
                          <m:sub>
                            <m: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𝑗</m:t>
                            </m:r>
                          </m:sub>
                        </m:sSub>
                      </m:e>
                    </m:nary>
                    <m:r>
                      <a:rPr lang="en-US" altLang="ko-KR"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𝜋</m:t>
                        </m:r>
                      </m:e>
                      <m:sub>
                        <m:r>
                          <a:rPr lang="en-US" altLang="ko-KR" i="1">
                            <a:latin typeface="Cambria Math" panose="02040503050406030204" pitchFamily="18" charset="0"/>
                          </a:rPr>
                          <m:t>𝑗</m:t>
                        </m:r>
                      </m:sub>
                    </m:sSub>
                    <m:r>
                      <a:rPr lang="en-US" altLang="ko-KR" b="0" i="1" smtClean="0">
                        <a:latin typeface="Cambria Math" panose="02040503050406030204" pitchFamily="18" charset="0"/>
                      </a:rPr>
                      <m:t>−</m:t>
                    </m:r>
                    <m:nary>
                      <m:naryPr>
                        <m:chr m:val="∑"/>
                        <m:supHide m:val="on"/>
                        <m:ctrlPr>
                          <a:rPr lang="en-US" altLang="ko-KR" i="1">
                            <a:latin typeface="Cambria Math" panose="02040503050406030204" pitchFamily="18" charset="0"/>
                            <a:ea typeface="Cambria Math" panose="02040503050406030204" pitchFamily="18" charset="0"/>
                          </a:rPr>
                        </m:ctrlPr>
                      </m:naryPr>
                      <m:sub>
                        <m:r>
                          <m:rPr>
                            <m:brk m:alnAt="7"/>
                          </m:rP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𝑆</m:t>
                        </m:r>
                      </m:sub>
                      <m:sup/>
                      <m:e>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𝜋</m:t>
                            </m:r>
                          </m:e>
                          <m:sub>
                            <m:r>
                              <a:rPr lang="en-US" altLang="ko-KR" i="1">
                                <a:latin typeface="Cambria Math" panose="02040503050406030204" pitchFamily="18" charset="0"/>
                                <a:ea typeface="Cambria Math" panose="02040503050406030204" pitchFamily="18" charset="0"/>
                              </a:rPr>
                              <m:t>𝑖</m:t>
                            </m:r>
                          </m:sub>
                        </m:sSub>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𝑇</m:t>
                            </m:r>
                          </m:e>
                          <m:sub>
                            <m: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𝑗</m:t>
                            </m:r>
                          </m:sub>
                        </m:sSub>
                      </m:e>
                    </m:nary>
                    <m:r>
                      <a:rPr lang="en-US" altLang="ko-KR" i="1">
                        <a:latin typeface="Cambria Math" panose="02040503050406030204" pitchFamily="18" charset="0"/>
                      </a:rPr>
                      <m:t>=</m:t>
                    </m:r>
                    <m:r>
                      <a:rPr lang="en-US" altLang="ko-KR" b="0" i="1" smtClean="0">
                        <a:latin typeface="Cambria Math" panose="02040503050406030204" pitchFamily="18" charset="0"/>
                      </a:rPr>
                      <m:t>0</m:t>
                    </m:r>
                    <m:r>
                      <a:rPr lang="en-US" altLang="ko-KR" i="1">
                        <a:latin typeface="Cambria Math" panose="02040503050406030204" pitchFamily="18" charset="0"/>
                        <a:ea typeface="Cambria Math" panose="02040503050406030204" pitchFamily="18" charset="0"/>
                      </a:rPr>
                      <m:t>→</m:t>
                    </m:r>
                    <m:r>
                      <a:rPr lang="ko-KR" altLang="en-US" i="1">
                        <a:latin typeface="Cambria Math" panose="02040503050406030204" pitchFamily="18" charset="0"/>
                        <a:ea typeface="Cambria Math" panose="02040503050406030204" pitchFamily="18" charset="0"/>
                      </a:rPr>
                      <m:t>𝜋</m:t>
                    </m:r>
                    <m:d>
                      <m:dPr>
                        <m:ctrlPr>
                          <a:rPr lang="en-US" altLang="ko-KR" i="1">
                            <a:latin typeface="Cambria Math" panose="02040503050406030204" pitchFamily="18" charset="0"/>
                            <a:ea typeface="Cambria Math" panose="02040503050406030204" pitchFamily="18" charset="0"/>
                          </a:rPr>
                        </m:ctrlPr>
                      </m:d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𝐼</m:t>
                            </m:r>
                          </m:e>
                          <m:sub>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𝑆</m:t>
                                </m:r>
                              </m:e>
                            </m:d>
                            <m:r>
                              <a:rPr lang="en-US" altLang="ko-KR" i="1">
                                <a:latin typeface="Cambria Math" panose="02040503050406030204" pitchFamily="18" charset="0"/>
                                <a:ea typeface="Cambria Math" panose="02040503050406030204" pitchFamily="18" charset="0"/>
                              </a:rPr>
                              <m:t>,</m:t>
                            </m:r>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𝑆</m:t>
                                </m:r>
                              </m:e>
                            </m:d>
                          </m:sub>
                        </m:s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𝑇</m:t>
                        </m:r>
                      </m:e>
                    </m:d>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0</m:t>
                    </m:r>
                  </m:oMath>
                </a14:m>
                <a:endParaRPr lang="en-US" altLang="ko-KR" b="1" dirty="0" smtClean="0"/>
              </a:p>
              <a:p>
                <a:pPr lvl="4"/>
                <a:r>
                  <a:rPr lang="en-US" altLang="ko-KR" dirty="0" smtClean="0">
                    <a:ea typeface="Cambria Math" panose="02040503050406030204" pitchFamily="18" charset="0"/>
                  </a:rPr>
                  <a:t>To the above formula, apply </a:t>
                </a:r>
                <a14:m>
                  <m:oMath xmlns:m="http://schemas.openxmlformats.org/officeDocument/2006/math">
                    <m:nary>
                      <m:naryPr>
                        <m:chr m:val="∑"/>
                        <m:supHide m:val="on"/>
                        <m:ctrlPr>
                          <a:rPr lang="en-US" altLang="ko-KR" i="1">
                            <a:latin typeface="Cambria Math" panose="02040503050406030204" pitchFamily="18" charset="0"/>
                            <a:ea typeface="Cambria Math" panose="02040503050406030204" pitchFamily="18" charset="0"/>
                          </a:rPr>
                        </m:ctrlPr>
                      </m:naryPr>
                      <m:sub>
                        <m:r>
                          <m:rPr>
                            <m:brk m:alnAt="7"/>
                          </m:rP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𝑆</m:t>
                        </m:r>
                      </m:sub>
                      <m:sup/>
                      <m:e>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𝜋</m:t>
                            </m:r>
                          </m:e>
                          <m:sub>
                            <m:r>
                              <a:rPr lang="en-US" altLang="ko-KR" i="1">
                                <a:latin typeface="Cambria Math" panose="02040503050406030204" pitchFamily="18" charset="0"/>
                                <a:ea typeface="Cambria Math" panose="02040503050406030204" pitchFamily="18" charset="0"/>
                              </a:rPr>
                              <m:t>𝑖</m:t>
                            </m:r>
                          </m:sub>
                        </m:sSub>
                      </m:e>
                    </m:nary>
                    <m:r>
                      <a:rPr lang="en-US" altLang="ko-KR" i="1">
                        <a:latin typeface="Cambria Math" panose="02040503050406030204" pitchFamily="18" charset="0"/>
                        <a:ea typeface="Cambria Math" panose="02040503050406030204" pitchFamily="18" charset="0"/>
                      </a:rPr>
                      <m:t>=1→</m:t>
                    </m:r>
                    <m:r>
                      <a:rPr lang="ko-KR" altLang="en-US" i="1">
                        <a:latin typeface="Cambria Math" panose="02040503050406030204" pitchFamily="18" charset="0"/>
                        <a:ea typeface="Cambria Math" panose="02040503050406030204" pitchFamily="18" charset="0"/>
                      </a:rPr>
                      <m:t>𝜋</m:t>
                    </m:r>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1</m:t>
                        </m:r>
                      </m:e>
                      <m:sub>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𝑆</m:t>
                            </m:r>
                          </m:e>
                        </m:d>
                        <m:r>
                          <a:rPr lang="en-US" altLang="ko-KR" i="1">
                            <a:latin typeface="Cambria Math" panose="02040503050406030204" pitchFamily="18" charset="0"/>
                            <a:ea typeface="Cambria Math" panose="02040503050406030204" pitchFamily="18" charset="0"/>
                          </a:rPr>
                          <m:t>,</m:t>
                        </m:r>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𝑆</m:t>
                            </m:r>
                          </m:e>
                        </m:d>
                      </m:sub>
                    </m:sSub>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1</m:t>
                        </m:r>
                      </m:e>
                      <m:sub>
                        <m:r>
                          <a:rPr lang="en-US" altLang="ko-KR" i="1">
                            <a:latin typeface="Cambria Math" panose="02040503050406030204" pitchFamily="18" charset="0"/>
                            <a:ea typeface="Cambria Math" panose="02040503050406030204" pitchFamily="18" charset="0"/>
                          </a:rPr>
                          <m:t>1,|</m:t>
                        </m:r>
                        <m:r>
                          <a:rPr lang="en-US" altLang="ko-KR" i="1">
                            <a:latin typeface="Cambria Math" panose="02040503050406030204" pitchFamily="18" charset="0"/>
                            <a:ea typeface="Cambria Math" panose="02040503050406030204" pitchFamily="18" charset="0"/>
                          </a:rPr>
                          <m:t>𝑆</m:t>
                        </m:r>
                        <m:r>
                          <a:rPr lang="en-US" altLang="ko-KR" i="1">
                            <a:latin typeface="Cambria Math" panose="02040503050406030204" pitchFamily="18" charset="0"/>
                            <a:ea typeface="Cambria Math" panose="02040503050406030204" pitchFamily="18" charset="0"/>
                          </a:rPr>
                          <m:t>|</m:t>
                        </m:r>
                      </m:sub>
                    </m:sSub>
                  </m:oMath>
                </a14:m>
                <a:r>
                  <a:rPr lang="ko-KR" altLang="en-US" b="1" dirty="0" smtClean="0"/>
                  <a:t> </a:t>
                </a:r>
                <a:r>
                  <a:rPr lang="en-US" altLang="ko-KR" dirty="0" smtClean="0"/>
                  <a:t>to both sides</a:t>
                </a:r>
              </a:p>
              <a:p>
                <a:pPr lvl="3"/>
                <a14:m>
                  <m:oMath xmlns:m="http://schemas.openxmlformats.org/officeDocument/2006/math">
                    <m:r>
                      <a:rPr lang="ko-KR" altLang="en-US" i="1">
                        <a:latin typeface="Cambria Math" panose="02040503050406030204" pitchFamily="18" charset="0"/>
                        <a:ea typeface="Cambria Math" panose="02040503050406030204" pitchFamily="18" charset="0"/>
                      </a:rPr>
                      <m:t>𝜋</m:t>
                    </m:r>
                    <m:d>
                      <m:dPr>
                        <m:ctrlPr>
                          <a:rPr lang="en-US" altLang="ko-KR" i="1">
                            <a:latin typeface="Cambria Math" panose="02040503050406030204" pitchFamily="18" charset="0"/>
                            <a:ea typeface="Cambria Math" panose="02040503050406030204" pitchFamily="18" charset="0"/>
                          </a:rPr>
                        </m:ctrlPr>
                      </m:d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𝐼</m:t>
                            </m:r>
                          </m:e>
                          <m:sub>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𝑆</m:t>
                                </m:r>
                              </m:e>
                            </m:d>
                            <m:r>
                              <a:rPr lang="en-US" altLang="ko-KR" i="1">
                                <a:latin typeface="Cambria Math" panose="02040503050406030204" pitchFamily="18" charset="0"/>
                                <a:ea typeface="Cambria Math" panose="02040503050406030204" pitchFamily="18" charset="0"/>
                              </a:rPr>
                              <m:t>,</m:t>
                            </m:r>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𝑆</m:t>
                                </m:r>
                              </m:e>
                            </m:d>
                          </m:sub>
                        </m:s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𝑇</m:t>
                        </m:r>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1</m:t>
                            </m:r>
                          </m:e>
                          <m:sub>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𝑆</m:t>
                                </m:r>
                              </m:e>
                            </m:d>
                            <m:r>
                              <a:rPr lang="en-US" altLang="ko-KR" i="1">
                                <a:latin typeface="Cambria Math" panose="02040503050406030204" pitchFamily="18" charset="0"/>
                                <a:ea typeface="Cambria Math" panose="02040503050406030204" pitchFamily="18" charset="0"/>
                              </a:rPr>
                              <m:t>,</m:t>
                            </m:r>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𝑆</m:t>
                                </m:r>
                              </m:e>
                            </m:d>
                          </m:sub>
                        </m:sSub>
                      </m:e>
                    </m:d>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1</m:t>
                        </m:r>
                      </m:e>
                      <m:sub>
                        <m:r>
                          <a:rPr lang="en-US" altLang="ko-KR" i="1">
                            <a:latin typeface="Cambria Math" panose="02040503050406030204" pitchFamily="18" charset="0"/>
                            <a:ea typeface="Cambria Math" panose="02040503050406030204" pitchFamily="18" charset="0"/>
                          </a:rPr>
                          <m:t>1,|</m:t>
                        </m:r>
                        <m:r>
                          <a:rPr lang="en-US" altLang="ko-KR" i="1">
                            <a:latin typeface="Cambria Math" panose="02040503050406030204" pitchFamily="18" charset="0"/>
                            <a:ea typeface="Cambria Math" panose="02040503050406030204" pitchFamily="18" charset="0"/>
                          </a:rPr>
                          <m:t>𝑆</m:t>
                        </m:r>
                        <m:r>
                          <a:rPr lang="en-US" altLang="ko-KR" i="1">
                            <a:latin typeface="Cambria Math" panose="02040503050406030204" pitchFamily="18" charset="0"/>
                            <a:ea typeface="Cambria Math" panose="02040503050406030204" pitchFamily="18" charset="0"/>
                          </a:rPr>
                          <m:t>|</m:t>
                        </m:r>
                      </m:sub>
                    </m:sSub>
                  </m:oMath>
                </a14:m>
                <a:endParaRPr lang="en-US" altLang="ko-KR" b="1" dirty="0"/>
              </a:p>
              <a:p>
                <a:pPr lvl="1"/>
                <a:r>
                  <a:rPr lang="en-US" altLang="ko-KR" dirty="0" smtClean="0"/>
                  <a:t>Here, </a:t>
                </a:r>
                <a14:m>
                  <m:oMath xmlns:m="http://schemas.openxmlformats.org/officeDocument/2006/math">
                    <m:r>
                      <a:rPr lang="ko-KR" altLang="en-US" b="1" i="1">
                        <a:latin typeface="Cambria Math" panose="02040503050406030204" pitchFamily="18" charset="0"/>
                      </a:rPr>
                      <m:t>𝝅</m:t>
                    </m:r>
                  </m:oMath>
                </a14:m>
                <a:r>
                  <a:rPr lang="ko-KR" altLang="en-US" dirty="0" smtClean="0"/>
                  <a:t> </a:t>
                </a:r>
                <a:r>
                  <a:rPr lang="en-US" altLang="ko-KR" dirty="0" smtClean="0"/>
                  <a:t>is the stationary distribution!</a:t>
                </a:r>
              </a:p>
              <a:p>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629229"/>
                <a:ext cx="8435280" cy="4925144"/>
              </a:xfrm>
              <a:blipFill rotWithShape="0">
                <a:blip r:embed="rId2"/>
                <a:stretch>
                  <a:fillRect t="-124" b="-866"/>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14</a:t>
            </a:fld>
            <a:endParaRPr lang="ko-KR" altLang="en-US"/>
          </a:p>
        </p:txBody>
      </p:sp>
      <p:pic>
        <p:nvPicPr>
          <p:cNvPr id="7" name="Picture 6"/>
          <p:cNvPicPr>
            <a:picLocks noChangeAspect="1"/>
          </p:cNvPicPr>
          <p:nvPr/>
        </p:nvPicPr>
        <p:blipFill>
          <a:blip r:embed="rId3"/>
          <a:stretch>
            <a:fillRect/>
          </a:stretch>
        </p:blipFill>
        <p:spPr>
          <a:xfrm>
            <a:off x="4798774" y="0"/>
            <a:ext cx="2189658" cy="4358594"/>
          </a:xfrm>
          <a:prstGeom prst="rect">
            <a:avLst/>
          </a:prstGeom>
        </p:spPr>
      </p:pic>
      <p:pic>
        <p:nvPicPr>
          <p:cNvPr id="6" name="Picture 5"/>
          <p:cNvPicPr>
            <a:picLocks noChangeAspect="1"/>
          </p:cNvPicPr>
          <p:nvPr/>
        </p:nvPicPr>
        <p:blipFill rotWithShape="1">
          <a:blip r:embed="rId4"/>
          <a:srcRect r="15086"/>
          <a:stretch/>
        </p:blipFill>
        <p:spPr>
          <a:xfrm>
            <a:off x="6988432" y="0"/>
            <a:ext cx="2155568" cy="4358594"/>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6516914" y="5787078"/>
                <a:ext cx="2627086" cy="668645"/>
              </a:xfrm>
              <a:prstGeom prst="rect">
                <a:avLst/>
              </a:prstGeom>
            </p:spPr>
            <p:txBody>
              <a:bodyPr wrap="square">
                <a:spAutoFit/>
              </a:bodyPr>
              <a:lstStyle/>
              <a:p>
                <a:r>
                  <a:rPr lang="en-US" altLang="ko-KR" dirty="0"/>
                  <a:t>Reversible Markov chain</a:t>
                </a:r>
              </a:p>
              <a:p>
                <a:pPr lvl="1"/>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𝜋</m:t>
                          </m:r>
                        </m:e>
                        <m:sub>
                          <m:r>
                            <a:rPr lang="en-US" altLang="ko-KR" i="1">
                              <a:latin typeface="Cambria Math" panose="02040503050406030204" pitchFamily="18" charset="0"/>
                              <a:ea typeface="Cambria Math" panose="02040503050406030204" pitchFamily="18" charset="0"/>
                            </a:rPr>
                            <m:t>𝑖</m:t>
                          </m:r>
                        </m:sub>
                      </m:sSub>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𝑇</m:t>
                          </m:r>
                        </m:e>
                        <m:sub>
                          <m: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𝑗</m:t>
                          </m:r>
                        </m:sub>
                      </m:sSub>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𝜋</m:t>
                          </m:r>
                        </m:e>
                        <m:sub>
                          <m:r>
                            <a:rPr lang="en-US" altLang="ko-KR" i="1">
                              <a:latin typeface="Cambria Math" panose="02040503050406030204" pitchFamily="18" charset="0"/>
                              <a:ea typeface="Cambria Math" panose="02040503050406030204" pitchFamily="18" charset="0"/>
                            </a:rPr>
                            <m:t>𝑗</m:t>
                          </m:r>
                        </m:sub>
                      </m:sSub>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𝑇</m:t>
                          </m:r>
                        </m:e>
                        <m:sub>
                          <m:r>
                            <a:rPr lang="en-US" altLang="ko-KR" i="1">
                              <a:latin typeface="Cambria Math" panose="02040503050406030204" pitchFamily="18" charset="0"/>
                              <a:ea typeface="Cambria Math" panose="02040503050406030204" pitchFamily="18" charset="0"/>
                            </a:rPr>
                            <m:t>𝑗</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𝑖</m:t>
                          </m:r>
                        </m:sub>
                      </m:sSub>
                    </m:oMath>
                  </m:oMathPara>
                </a14:m>
                <a:endParaRPr lang="ko-KR" altLang="en-US" dirty="0"/>
              </a:p>
            </p:txBody>
          </p:sp>
        </mc:Choice>
        <mc:Fallback xmlns="">
          <p:sp>
            <p:nvSpPr>
              <p:cNvPr id="8" name="Rectangle 7"/>
              <p:cNvSpPr>
                <a:spLocks noRot="1" noChangeAspect="1" noMove="1" noResize="1" noEditPoints="1" noAdjustHandles="1" noChangeArrowheads="1" noChangeShapeType="1" noTextEdit="1"/>
              </p:cNvSpPr>
              <p:nvPr/>
            </p:nvSpPr>
            <p:spPr>
              <a:xfrm>
                <a:off x="6516914" y="5787078"/>
                <a:ext cx="2627086" cy="668645"/>
              </a:xfrm>
              <a:prstGeom prst="rect">
                <a:avLst/>
              </a:prstGeom>
              <a:blipFill rotWithShape="0">
                <a:blip r:embed="rId5"/>
                <a:stretch>
                  <a:fillRect l="-1856" t="-5455" r="-696" b="-454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690971" y="4749670"/>
                <a:ext cx="2037737" cy="646331"/>
              </a:xfrm>
              <a:prstGeom prst="rect">
                <a:avLst/>
              </a:prstGeom>
            </p:spPr>
            <p:txBody>
              <a:bodyPr wrap="none">
                <a:spAutoFit/>
              </a:bodyPr>
              <a:lstStyle/>
              <a:p>
                <a:pPr algn="ctr"/>
                <a14:m>
                  <m:oMath xmlns:m="http://schemas.openxmlformats.org/officeDocument/2006/math">
                    <m:r>
                      <a:rPr lang="ko-KR" altLang="en-US" b="1" i="1">
                        <a:latin typeface="Cambria Math" panose="02040503050406030204" pitchFamily="18" charset="0"/>
                      </a:rPr>
                      <m:t>𝝅</m:t>
                    </m:r>
                  </m:oMath>
                </a14:m>
                <a:r>
                  <a:rPr lang="ko-KR" altLang="en-US" dirty="0"/>
                  <a:t> </a:t>
                </a:r>
                <a:r>
                  <a:rPr lang="en-US" altLang="ko-KR" dirty="0"/>
                  <a:t>is the stationary </a:t>
                </a:r>
                <a:r>
                  <a:rPr lang="en-US" altLang="ko-KR" dirty="0" smtClean="0"/>
                  <a:t/>
                </a:r>
                <a:br>
                  <a:rPr lang="en-US" altLang="ko-KR" dirty="0" smtClean="0"/>
                </a:br>
                <a:r>
                  <a:rPr lang="en-US" altLang="ko-KR" dirty="0" smtClean="0"/>
                  <a:t>distribution</a:t>
                </a:r>
                <a:endParaRPr lang="ko-KR" altLang="en-US" dirty="0"/>
              </a:p>
            </p:txBody>
          </p:sp>
        </mc:Choice>
        <mc:Fallback xmlns="">
          <p:sp>
            <p:nvSpPr>
              <p:cNvPr id="9" name="Rectangle 8"/>
              <p:cNvSpPr>
                <a:spLocks noRot="1" noChangeAspect="1" noMove="1" noResize="1" noEditPoints="1" noAdjustHandles="1" noChangeArrowheads="1" noChangeShapeType="1" noTextEdit="1"/>
              </p:cNvSpPr>
              <p:nvPr/>
            </p:nvSpPr>
            <p:spPr>
              <a:xfrm>
                <a:off x="6690971" y="4749670"/>
                <a:ext cx="2037737" cy="646331"/>
              </a:xfrm>
              <a:prstGeom prst="rect">
                <a:avLst/>
              </a:prstGeom>
              <a:blipFill rotWithShape="0">
                <a:blip r:embed="rId6"/>
                <a:stretch>
                  <a:fillRect t="-5660" r="-1796" b="-13208"/>
                </a:stretch>
              </a:blipFill>
            </p:spPr>
            <p:txBody>
              <a:bodyPr/>
              <a:lstStyle/>
              <a:p>
                <a:r>
                  <a:rPr lang="ko-KR" altLang="en-US">
                    <a:noFill/>
                  </a:rPr>
                  <a:t> </a:t>
                </a:r>
              </a:p>
            </p:txBody>
          </p:sp>
        </mc:Fallback>
      </mc:AlternateContent>
      <p:sp>
        <p:nvSpPr>
          <p:cNvPr id="10" name="Down Arrow 9"/>
          <p:cNvSpPr/>
          <p:nvPr/>
        </p:nvSpPr>
        <p:spPr>
          <a:xfrm>
            <a:off x="6988432" y="5396001"/>
            <a:ext cx="721407" cy="3910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Down Arrow 10"/>
          <p:cNvSpPr/>
          <p:nvPr/>
        </p:nvSpPr>
        <p:spPr>
          <a:xfrm rot="10800000">
            <a:off x="7860587" y="5396000"/>
            <a:ext cx="721407" cy="3910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Multiply 11"/>
          <p:cNvSpPr/>
          <p:nvPr/>
        </p:nvSpPr>
        <p:spPr>
          <a:xfrm>
            <a:off x="7022013" y="5324849"/>
            <a:ext cx="645886" cy="485001"/>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ular Callout 12"/>
          <p:cNvSpPr/>
          <p:nvPr/>
        </p:nvSpPr>
        <p:spPr>
          <a:xfrm>
            <a:off x="4397829" y="6022750"/>
            <a:ext cx="2169885" cy="598058"/>
          </a:xfrm>
          <a:prstGeom prst="wedgeRectCallout">
            <a:avLst>
              <a:gd name="adj1" fmla="val 69493"/>
              <a:gd name="adj2" fmla="val -280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Detailed Balance, or </a:t>
            </a:r>
            <a:r>
              <a:rPr lang="en-US" altLang="ko-KR" b="1" dirty="0" smtClean="0"/>
              <a:t>Balance Equation</a:t>
            </a:r>
            <a:endParaRPr lang="ko-KR" altLang="en-US" b="1" dirty="0"/>
          </a:p>
        </p:txBody>
      </p:sp>
      <p:sp>
        <p:nvSpPr>
          <p:cNvPr id="14" name="TextBox 13"/>
          <p:cNvSpPr txBox="1"/>
          <p:nvPr/>
        </p:nvSpPr>
        <p:spPr>
          <a:xfrm>
            <a:off x="5053597" y="4303684"/>
            <a:ext cx="1680012" cy="369332"/>
          </a:xfrm>
          <a:prstGeom prst="rect">
            <a:avLst/>
          </a:prstGeom>
          <a:noFill/>
        </p:spPr>
        <p:txBody>
          <a:bodyPr wrap="none" rtlCol="0">
            <a:spAutoFit/>
          </a:bodyPr>
          <a:lstStyle/>
          <a:p>
            <a:r>
              <a:rPr lang="en-US" altLang="ko-KR" b="1" dirty="0" smtClean="0"/>
              <a:t>Reversible MC</a:t>
            </a:r>
          </a:p>
        </p:txBody>
      </p:sp>
      <p:sp>
        <p:nvSpPr>
          <p:cNvPr id="15" name="TextBox 14"/>
          <p:cNvSpPr txBox="1"/>
          <p:nvPr/>
        </p:nvSpPr>
        <p:spPr>
          <a:xfrm>
            <a:off x="7205211" y="4303684"/>
            <a:ext cx="1820242" cy="369332"/>
          </a:xfrm>
          <a:prstGeom prst="rect">
            <a:avLst/>
          </a:prstGeom>
          <a:noFill/>
        </p:spPr>
        <p:txBody>
          <a:bodyPr wrap="none" rtlCol="0">
            <a:spAutoFit/>
          </a:bodyPr>
          <a:lstStyle/>
          <a:p>
            <a:r>
              <a:rPr lang="en-US" altLang="ko-KR" b="1" dirty="0" smtClean="0"/>
              <a:t>Irreversible MC</a:t>
            </a:r>
          </a:p>
        </p:txBody>
      </p:sp>
    </p:spTree>
    <p:extLst>
      <p:ext uri="{BB962C8B-B14F-4D97-AF65-F5344CB8AC3E}">
        <p14:creationId xmlns:p14="http://schemas.microsoft.com/office/powerpoint/2010/main" val="1667603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Markov Chain for Sampling</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fontScale="92500" lnSpcReduction="10000"/>
              </a:bodyPr>
              <a:lstStyle/>
              <a:p>
                <a:r>
                  <a:rPr lang="en-US" altLang="ko-KR" dirty="0" smtClean="0"/>
                  <a:t>Problem of the previous samplings?</a:t>
                </a:r>
              </a:p>
              <a:p>
                <a:pPr lvl="1"/>
                <a:r>
                  <a:rPr lang="en-US" altLang="ko-KR" dirty="0" smtClean="0"/>
                  <a:t>No use of the past records </a:t>
                </a:r>
                <a:r>
                  <a:rPr lang="en-US" altLang="ko-KR" dirty="0" smtClean="0">
                    <a:sym typeface="Wingdings" panose="05000000000000000000" pitchFamily="2" charset="2"/>
                  </a:rPr>
                  <a:t> every sampling is independent</a:t>
                </a:r>
                <a:endParaRPr lang="en-US" altLang="ko-KR" dirty="0" smtClean="0"/>
              </a:p>
              <a:p>
                <a:r>
                  <a:rPr lang="en-US" altLang="ko-KR" dirty="0" smtClean="0"/>
                  <a:t>Assigning Z values is a key in the inference</a:t>
                </a:r>
              </a:p>
              <a:p>
                <a:pPr lvl="1"/>
                <a:r>
                  <a:rPr lang="en-US" altLang="ko-KR" dirty="0" smtClean="0"/>
                  <a:t>Let’s assign the values by sampling result</a:t>
                </a:r>
              </a:p>
              <a:p>
                <a:pPr lvl="2"/>
                <a:r>
                  <a:rPr lang="en-US" altLang="ko-KR" dirty="0" smtClean="0"/>
                  <a:t>Calculate P(E|MC=T,A=F) </a:t>
                </a:r>
                <a:r>
                  <a:rPr lang="en-US" altLang="ko-KR" dirty="0" smtClean="0">
                    <a:sym typeface="Wingdings" panose="05000000000000000000" pitchFamily="2" charset="2"/>
                  </a:rPr>
                  <a:t> Toss a biased coin to assign a value to E</a:t>
                </a:r>
                <a:endParaRPr lang="en-US" altLang="ko-KR" dirty="0" smtClean="0"/>
              </a:p>
              <a:p>
                <a:r>
                  <a:rPr lang="en-US" altLang="ko-KR" dirty="0" smtClean="0"/>
                  <a:t>Sequence of random variables</a:t>
                </a:r>
                <a:r>
                  <a:rPr lang="en-US" altLang="ko-KR" dirty="0"/>
                  <a:t> such a process moves through, with the Markov property defining serial dependence only between adjacent periods (as in a "chain</a:t>
                </a:r>
                <a:r>
                  <a:rPr lang="en-US" altLang="ko-KR" dirty="0" smtClean="0"/>
                  <a:t>")</a:t>
                </a:r>
                <a:endParaRPr lang="en-US" altLang="ko-KR" dirty="0"/>
              </a:p>
              <a:p>
                <a:r>
                  <a:rPr lang="en-US" altLang="ko-KR" dirty="0" smtClean="0"/>
                  <a:t>A </a:t>
                </a:r>
                <a:r>
                  <a:rPr lang="en-US" altLang="ko-KR" dirty="0"/>
                  <a:t>Markov chain is a stochastic process with the </a:t>
                </a:r>
                <a:r>
                  <a:rPr lang="en-US" altLang="ko-KR" dirty="0" smtClean="0"/>
                  <a:t>Markov property </a:t>
                </a:r>
              </a:p>
              <a:p>
                <a:pPr lvl="1"/>
                <a:r>
                  <a:rPr lang="en-US" altLang="ko-KR" dirty="0" smtClean="0"/>
                  <a:t>Example) First-order Markov chain</a:t>
                </a:r>
                <a:endParaRPr lang="en-US" altLang="ko-KR" dirty="0"/>
              </a:p>
              <a:p>
                <a:endParaRPr lang="en-US" altLang="ko-KR" dirty="0" smtClean="0"/>
              </a:p>
              <a:p>
                <a:endParaRPr lang="en-US" altLang="ko-KR" dirty="0"/>
              </a:p>
              <a:p>
                <a:pPr lvl="2"/>
                <a14:m>
                  <m:oMath xmlns:m="http://schemas.openxmlformats.org/officeDocument/2006/math">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a:rPr lang="en-US" altLang="ko-KR" b="1" i="1" smtClean="0">
                                <a:latin typeface="Cambria Math" panose="02040503050406030204" pitchFamily="18" charset="0"/>
                              </a:rPr>
                              <m:t>𝒛</m:t>
                            </m:r>
                          </m:e>
                          <m: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𝑚</m:t>
                                </m:r>
                                <m:r>
                                  <a:rPr lang="en-US" altLang="ko-KR" b="0" i="1" smtClean="0">
                                    <a:latin typeface="Cambria Math" panose="02040503050406030204" pitchFamily="18" charset="0"/>
                                  </a:rPr>
                                  <m:t>+1</m:t>
                                </m:r>
                              </m:e>
                            </m:d>
                          </m:sup>
                        </m:sSup>
                        <m:r>
                          <a:rPr lang="en-US" altLang="ko-KR" b="0" i="1" smtClean="0">
                            <a:latin typeface="Cambria Math" panose="02040503050406030204" pitchFamily="18" charset="0"/>
                          </a:rPr>
                          <m:t> |</m:t>
                        </m:r>
                        <m:sSup>
                          <m:sSupPr>
                            <m:ctrlPr>
                              <a:rPr lang="en-US" altLang="ko-KR" i="1">
                                <a:latin typeface="Cambria Math" panose="02040503050406030204" pitchFamily="18" charset="0"/>
                              </a:rPr>
                            </m:ctrlPr>
                          </m:sSupPr>
                          <m:e>
                            <m:r>
                              <a:rPr lang="en-US" altLang="ko-KR" b="1" i="1">
                                <a:latin typeface="Cambria Math" panose="02040503050406030204" pitchFamily="18" charset="0"/>
                              </a:rPr>
                              <m:t>𝒛</m:t>
                            </m:r>
                          </m:e>
                          <m:sup>
                            <m:d>
                              <m:dPr>
                                <m:ctrlPr>
                                  <a:rPr lang="en-US" altLang="ko-KR" i="1">
                                    <a:latin typeface="Cambria Math" panose="02040503050406030204" pitchFamily="18" charset="0"/>
                                  </a:rPr>
                                </m:ctrlPr>
                              </m:dPr>
                              <m:e>
                                <m:r>
                                  <a:rPr lang="en-US" altLang="ko-KR" i="1">
                                    <a:latin typeface="Cambria Math" panose="02040503050406030204" pitchFamily="18" charset="0"/>
                                  </a:rPr>
                                  <m:t>1</m:t>
                                </m:r>
                              </m:e>
                            </m:d>
                          </m:sup>
                        </m:sSup>
                        <m:r>
                          <a:rPr lang="en-US" altLang="ko-KR" b="0" i="1" smtClean="0">
                            <a:latin typeface="Cambria Math" panose="02040503050406030204" pitchFamily="18" charset="0"/>
                          </a:rPr>
                          <m:t>,…,</m:t>
                        </m:r>
                        <m:sSup>
                          <m:sSupPr>
                            <m:ctrlPr>
                              <a:rPr lang="en-US" altLang="ko-KR" i="1">
                                <a:latin typeface="Cambria Math" panose="02040503050406030204" pitchFamily="18" charset="0"/>
                              </a:rPr>
                            </m:ctrlPr>
                          </m:sSupPr>
                          <m:e>
                            <m:r>
                              <a:rPr lang="en-US" altLang="ko-KR" b="1" i="1">
                                <a:latin typeface="Cambria Math" panose="02040503050406030204" pitchFamily="18" charset="0"/>
                              </a:rPr>
                              <m:t>𝒛</m:t>
                            </m:r>
                          </m:e>
                          <m:sup>
                            <m:d>
                              <m:dPr>
                                <m:ctrlPr>
                                  <a:rPr lang="en-US" altLang="ko-KR" i="1">
                                    <a:latin typeface="Cambria Math" panose="02040503050406030204" pitchFamily="18" charset="0"/>
                                  </a:rPr>
                                </m:ctrlPr>
                              </m:dPr>
                              <m:e>
                                <m:r>
                                  <a:rPr lang="en-US" altLang="ko-KR" i="1">
                                    <a:latin typeface="Cambria Math" panose="02040503050406030204" pitchFamily="18" charset="0"/>
                                  </a:rPr>
                                  <m:t>𝑚</m:t>
                                </m:r>
                              </m:e>
                            </m:d>
                          </m:sup>
                        </m:sSup>
                      </m:e>
                    </m:d>
                    <m:r>
                      <a:rPr lang="en-US" altLang="ko-KR" b="0" i="1" smtClean="0">
                        <a:latin typeface="Cambria Math" panose="02040503050406030204" pitchFamily="18" charset="0"/>
                      </a:rPr>
                      <m:t>=</m:t>
                    </m:r>
                    <m:r>
                      <a:rPr lang="en-US" altLang="ko-KR" i="1">
                        <a:latin typeface="Cambria Math" panose="02040503050406030204" pitchFamily="18" charset="0"/>
                      </a:rPr>
                      <m:t>𝑝</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b="1" i="1">
                                <a:latin typeface="Cambria Math" panose="02040503050406030204" pitchFamily="18" charset="0"/>
                              </a:rPr>
                              <m:t>𝒛</m:t>
                            </m:r>
                          </m:e>
                          <m:sup>
                            <m:d>
                              <m:dPr>
                                <m:ctrlPr>
                                  <a:rPr lang="en-US" altLang="ko-KR" i="1">
                                    <a:latin typeface="Cambria Math" panose="02040503050406030204" pitchFamily="18" charset="0"/>
                                  </a:rPr>
                                </m:ctrlPr>
                              </m:dPr>
                              <m:e>
                                <m:r>
                                  <a:rPr lang="en-US" altLang="ko-KR" i="1">
                                    <a:latin typeface="Cambria Math" panose="02040503050406030204" pitchFamily="18" charset="0"/>
                                  </a:rPr>
                                  <m:t>𝑚</m:t>
                                </m:r>
                                <m:r>
                                  <a:rPr lang="en-US" altLang="ko-KR" i="1">
                                    <a:latin typeface="Cambria Math" panose="02040503050406030204" pitchFamily="18" charset="0"/>
                                  </a:rPr>
                                  <m:t>+1</m:t>
                                </m:r>
                              </m:e>
                            </m:d>
                          </m:sup>
                        </m:sSup>
                        <m:r>
                          <a:rPr lang="en-US" altLang="ko-KR" i="1">
                            <a:latin typeface="Cambria Math" panose="02040503050406030204" pitchFamily="18" charset="0"/>
                          </a:rPr>
                          <m:t> |</m:t>
                        </m:r>
                        <m:r>
                          <a:rPr lang="en-US" altLang="ko-KR" b="0" i="1" smtClean="0">
                            <a:latin typeface="Cambria Math" panose="02040503050406030204" pitchFamily="18" charset="0"/>
                          </a:rPr>
                          <m:t> </m:t>
                        </m:r>
                        <m:sSup>
                          <m:sSupPr>
                            <m:ctrlPr>
                              <a:rPr lang="en-US" altLang="ko-KR" i="1">
                                <a:latin typeface="Cambria Math" panose="02040503050406030204" pitchFamily="18" charset="0"/>
                              </a:rPr>
                            </m:ctrlPr>
                          </m:sSupPr>
                          <m:e>
                            <m:r>
                              <a:rPr lang="en-US" altLang="ko-KR" b="1" i="1">
                                <a:latin typeface="Cambria Math" panose="02040503050406030204" pitchFamily="18" charset="0"/>
                              </a:rPr>
                              <m:t>𝒛</m:t>
                            </m:r>
                          </m:e>
                          <m:sup>
                            <m:d>
                              <m:dPr>
                                <m:ctrlPr>
                                  <a:rPr lang="en-US" altLang="ko-KR" i="1">
                                    <a:latin typeface="Cambria Math" panose="02040503050406030204" pitchFamily="18" charset="0"/>
                                  </a:rPr>
                                </m:ctrlPr>
                              </m:dPr>
                              <m:e>
                                <m:r>
                                  <a:rPr lang="en-US" altLang="ko-KR" i="1">
                                    <a:latin typeface="Cambria Math" panose="02040503050406030204" pitchFamily="18" charset="0"/>
                                  </a:rPr>
                                  <m:t>𝑚</m:t>
                                </m:r>
                              </m:e>
                            </m:d>
                          </m:sup>
                        </m:sSup>
                      </m:e>
                    </m:d>
                  </m:oMath>
                </a14:m>
                <a:r>
                  <a:rPr lang="en-US" altLang="ko-KR" dirty="0" smtClean="0"/>
                  <a:t>, </a:t>
                </a:r>
                <a14:m>
                  <m:oMath xmlns:m="http://schemas.openxmlformats.org/officeDocument/2006/math">
                    <m:r>
                      <a:rPr lang="en-US" altLang="ko-KR" i="1" smtClean="0">
                        <a:latin typeface="Cambria Math" panose="02040503050406030204" pitchFamily="18" charset="0"/>
                      </a:rPr>
                      <m:t>𝑚</m:t>
                    </m:r>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r>
                          <a:rPr lang="en-US" altLang="ko-KR" b="0" i="1" smtClean="0">
                            <a:latin typeface="Cambria Math" panose="02040503050406030204" pitchFamily="18" charset="0"/>
                          </a:rPr>
                          <m:t>𝑀</m:t>
                        </m:r>
                        <m:r>
                          <a:rPr lang="en-US" altLang="ko-KR" b="0" i="1" smtClean="0">
                            <a:latin typeface="Cambria Math" panose="02040503050406030204" pitchFamily="18" charset="0"/>
                          </a:rPr>
                          <m:t>−1</m:t>
                        </m:r>
                      </m:e>
                    </m:d>
                  </m:oMath>
                </a14:m>
                <a:r>
                  <a:rPr lang="en-US" altLang="ko-KR" dirty="0" smtClean="0"/>
                  <a:t> </a:t>
                </a:r>
              </a:p>
              <a:p>
                <a:r>
                  <a:rPr lang="en-US" altLang="ko-KR" dirty="0" smtClean="0"/>
                  <a:t>Describing </a:t>
                </a:r>
                <a:r>
                  <a:rPr lang="en-US" altLang="ko-KR" dirty="0"/>
                  <a:t>systems that follow a chain of linked events, </a:t>
                </a:r>
                <a:r>
                  <a:rPr lang="en-US" altLang="ko-KR" dirty="0" smtClean="0"/>
                  <a:t>where what </a:t>
                </a:r>
                <a:r>
                  <a:rPr lang="en-US" altLang="ko-KR" dirty="0"/>
                  <a:t>happens next depends only on the current state of </a:t>
                </a:r>
                <a:r>
                  <a:rPr lang="en-US" altLang="ko-KR" dirty="0" smtClean="0"/>
                  <a:t>the system</a:t>
                </a: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2"/>
                <a:stretch>
                  <a:fillRect t="-1363"/>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E4E48515-694B-44C7-A9EB-D2CB2C6423BC}" type="slidenum">
              <a:rPr lang="ko-KR" altLang="en-US" smtClean="0"/>
              <a:t>15</a:t>
            </a:fld>
            <a:endParaRPr lang="ko-KR" altLang="en-US" dirty="0"/>
          </a:p>
        </p:txBody>
      </p:sp>
      <p:grpSp>
        <p:nvGrpSpPr>
          <p:cNvPr id="21" name="그룹 20"/>
          <p:cNvGrpSpPr/>
          <p:nvPr/>
        </p:nvGrpSpPr>
        <p:grpSpPr>
          <a:xfrm>
            <a:off x="1614500" y="4795281"/>
            <a:ext cx="6120680" cy="504056"/>
            <a:chOff x="1619672" y="3645024"/>
            <a:chExt cx="6120680" cy="504056"/>
          </a:xfrm>
        </p:grpSpPr>
        <mc:AlternateContent xmlns:mc="http://schemas.openxmlformats.org/markup-compatibility/2006" xmlns:a14="http://schemas.microsoft.com/office/drawing/2010/main">
          <mc:Choice Requires="a14">
            <p:sp>
              <p:nvSpPr>
                <p:cNvPr id="5" name="타원 4"/>
                <p:cNvSpPr/>
                <p:nvPr/>
              </p:nvSpPr>
              <p:spPr>
                <a:xfrm>
                  <a:off x="1619672" y="364502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1</m:t>
                            </m:r>
                          </m:sub>
                        </m:sSub>
                      </m:oMath>
                    </m:oMathPara>
                  </a14:m>
                  <a:endParaRPr lang="ko-KR" altLang="en-US" dirty="0"/>
                </a:p>
              </p:txBody>
            </p:sp>
          </mc:Choice>
          <mc:Fallback xmlns="">
            <p:sp>
              <p:nvSpPr>
                <p:cNvPr id="5" name="타원 4"/>
                <p:cNvSpPr>
                  <a:spLocks noRot="1" noChangeAspect="1" noMove="1" noResize="1" noEditPoints="1" noAdjustHandles="1" noChangeArrowheads="1" noChangeShapeType="1" noTextEdit="1"/>
                </p:cNvSpPr>
                <p:nvPr/>
              </p:nvSpPr>
              <p:spPr>
                <a:xfrm>
                  <a:off x="1619672" y="3645024"/>
                  <a:ext cx="504056" cy="504056"/>
                </a:xfrm>
                <a:prstGeom prst="ellipse">
                  <a:avLst/>
                </a:prstGeom>
                <a:blipFill rotWithShape="0">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타원 5"/>
                <p:cNvSpPr/>
                <p:nvPr/>
              </p:nvSpPr>
              <p:spPr>
                <a:xfrm>
                  <a:off x="3153590" y="364502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2</m:t>
                            </m:r>
                          </m:sub>
                        </m:sSub>
                      </m:oMath>
                    </m:oMathPara>
                  </a14:m>
                  <a:endParaRPr lang="ko-KR" altLang="en-US" dirty="0"/>
                </a:p>
              </p:txBody>
            </p:sp>
          </mc:Choice>
          <mc:Fallback xmlns="">
            <p:sp>
              <p:nvSpPr>
                <p:cNvPr id="6" name="타원 5"/>
                <p:cNvSpPr>
                  <a:spLocks noRot="1" noChangeAspect="1" noMove="1" noResize="1" noEditPoints="1" noAdjustHandles="1" noChangeArrowheads="1" noChangeShapeType="1" noTextEdit="1"/>
                </p:cNvSpPr>
                <p:nvPr/>
              </p:nvSpPr>
              <p:spPr>
                <a:xfrm>
                  <a:off x="3153590" y="3645024"/>
                  <a:ext cx="504056" cy="504056"/>
                </a:xfrm>
                <a:prstGeom prst="ellipse">
                  <a:avLst/>
                </a:prstGeom>
                <a:blipFill rotWithShape="0">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타원 6"/>
                <p:cNvSpPr/>
                <p:nvPr/>
              </p:nvSpPr>
              <p:spPr>
                <a:xfrm>
                  <a:off x="4687508" y="364502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3</m:t>
                            </m:r>
                          </m:sub>
                        </m:sSub>
                      </m:oMath>
                    </m:oMathPara>
                  </a14:m>
                  <a:endParaRPr lang="ko-KR" altLang="en-US" dirty="0"/>
                </a:p>
              </p:txBody>
            </p:sp>
          </mc:Choice>
          <mc:Fallback xmlns="">
            <p:sp>
              <p:nvSpPr>
                <p:cNvPr id="7" name="타원 6"/>
                <p:cNvSpPr>
                  <a:spLocks noRot="1" noChangeAspect="1" noMove="1" noResize="1" noEditPoints="1" noAdjustHandles="1" noChangeArrowheads="1" noChangeShapeType="1" noTextEdit="1"/>
                </p:cNvSpPr>
                <p:nvPr/>
              </p:nvSpPr>
              <p:spPr>
                <a:xfrm>
                  <a:off x="4687508" y="3645024"/>
                  <a:ext cx="504056" cy="504056"/>
                </a:xfrm>
                <a:prstGeom prst="ellipse">
                  <a:avLst/>
                </a:prstGeom>
                <a:blipFill rotWithShape="0">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타원 7"/>
                <p:cNvSpPr/>
                <p:nvPr/>
              </p:nvSpPr>
              <p:spPr>
                <a:xfrm>
                  <a:off x="6221425" y="364502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4</m:t>
                            </m:r>
                          </m:sub>
                        </m:sSub>
                      </m:oMath>
                    </m:oMathPara>
                  </a14:m>
                  <a:endParaRPr lang="ko-KR" altLang="en-US" dirty="0"/>
                </a:p>
              </p:txBody>
            </p:sp>
          </mc:Choice>
          <mc:Fallback xmlns="">
            <p:sp>
              <p:nvSpPr>
                <p:cNvPr id="8" name="타원 7"/>
                <p:cNvSpPr>
                  <a:spLocks noRot="1" noChangeAspect="1" noMove="1" noResize="1" noEditPoints="1" noAdjustHandles="1" noChangeArrowheads="1" noChangeShapeType="1" noTextEdit="1"/>
                </p:cNvSpPr>
                <p:nvPr/>
              </p:nvSpPr>
              <p:spPr>
                <a:xfrm>
                  <a:off x="6221425" y="3645024"/>
                  <a:ext cx="504056" cy="504056"/>
                </a:xfrm>
                <a:prstGeom prst="ellipse">
                  <a:avLst/>
                </a:prstGeom>
                <a:blipFill rotWithShape="0">
                  <a:blip r:embed="rId6"/>
                  <a:stretch>
                    <a:fillRect/>
                  </a:stretch>
                </a:blipFill>
              </p:spPr>
              <p:txBody>
                <a:bodyPr/>
                <a:lstStyle/>
                <a:p>
                  <a:r>
                    <a:rPr lang="ko-KR" altLang="en-US">
                      <a:noFill/>
                    </a:rPr>
                    <a:t> </a:t>
                  </a:r>
                </a:p>
              </p:txBody>
            </p:sp>
          </mc:Fallback>
        </mc:AlternateContent>
        <p:cxnSp>
          <p:nvCxnSpPr>
            <p:cNvPr id="10" name="직선 화살표 연결선 9"/>
            <p:cNvCxnSpPr>
              <a:stCxn id="5" idx="6"/>
              <a:endCxn id="6" idx="2"/>
            </p:cNvCxnSpPr>
            <p:nvPr/>
          </p:nvCxnSpPr>
          <p:spPr>
            <a:xfrm>
              <a:off x="2123728" y="3897052"/>
              <a:ext cx="102986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a:stCxn id="6" idx="6"/>
              <a:endCxn id="7" idx="2"/>
            </p:cNvCxnSpPr>
            <p:nvPr/>
          </p:nvCxnSpPr>
          <p:spPr>
            <a:xfrm>
              <a:off x="3657646" y="3897052"/>
              <a:ext cx="102986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a:stCxn id="7" idx="6"/>
              <a:endCxn id="8" idx="2"/>
            </p:cNvCxnSpPr>
            <p:nvPr/>
          </p:nvCxnSpPr>
          <p:spPr>
            <a:xfrm>
              <a:off x="5191564" y="3897052"/>
              <a:ext cx="10298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stCxn id="8" idx="6"/>
            </p:cNvCxnSpPr>
            <p:nvPr/>
          </p:nvCxnSpPr>
          <p:spPr>
            <a:xfrm>
              <a:off x="6725481" y="3897052"/>
              <a:ext cx="10148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875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smtClean="0"/>
              <a:t>Markov chain theory vs.</a:t>
            </a:r>
            <a:br>
              <a:rPr lang="en-US" altLang="ko-KR" sz="3600" dirty="0" smtClean="0"/>
            </a:br>
            <a:r>
              <a:rPr lang="en-US" altLang="ko-KR" sz="3600" dirty="0" smtClean="0"/>
              <a:t>Markov </a:t>
            </a:r>
            <a:r>
              <a:rPr lang="en-US" altLang="ko-KR" sz="3600" dirty="0"/>
              <a:t>Chain Monte Carlo</a:t>
            </a:r>
            <a:endParaRPr lang="ko-KR" altLang="en-US" sz="3600"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r>
                  <a:rPr lang="en-US" altLang="ko-KR" dirty="0" smtClean="0"/>
                  <a:t>Traditional Markov Chain analysis :</a:t>
                </a:r>
              </a:p>
              <a:p>
                <a:pPr lvl="1"/>
                <a:r>
                  <a:rPr lang="en-US" altLang="ko-KR" dirty="0" smtClean="0"/>
                  <a:t>A transition rule, </a:t>
                </a:r>
                <a14:m>
                  <m:oMath xmlns:m="http://schemas.openxmlformats.org/officeDocument/2006/math">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𝑧</m:t>
                            </m:r>
                          </m:e>
                          <m: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r>
                                  <a:rPr lang="en-US" altLang="ko-KR" b="0" i="1" smtClean="0">
                                    <a:latin typeface="Cambria Math" panose="02040503050406030204" pitchFamily="18" charset="0"/>
                                  </a:rPr>
                                  <m:t>+1</m:t>
                                </m:r>
                              </m:e>
                            </m:d>
                          </m:sup>
                        </m:sSup>
                        <m:r>
                          <a:rPr lang="en-US" altLang="ko-KR" b="0" i="1" smtClean="0">
                            <a:latin typeface="Cambria Math" panose="02040503050406030204" pitchFamily="18" charset="0"/>
                          </a:rPr>
                          <m:t> | </m:t>
                        </m:r>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𝑧</m:t>
                            </m:r>
                          </m:e>
                          <m:sup>
                            <m:d>
                              <m:dPr>
                                <m:ctrlPr>
                                  <a:rPr lang="en-US" altLang="ko-KR" i="1">
                                    <a:latin typeface="Cambria Math" panose="02040503050406030204" pitchFamily="18" charset="0"/>
                                  </a:rPr>
                                </m:ctrlPr>
                              </m:dPr>
                              <m:e>
                                <m:r>
                                  <a:rPr lang="en-US" altLang="ko-KR" i="1">
                                    <a:latin typeface="Cambria Math" panose="02040503050406030204" pitchFamily="18" charset="0"/>
                                  </a:rPr>
                                  <m:t>𝑡</m:t>
                                </m:r>
                              </m:e>
                            </m:d>
                          </m:sup>
                        </m:sSup>
                      </m:e>
                    </m:d>
                  </m:oMath>
                </a14:m>
                <a:r>
                  <a:rPr lang="en-US" altLang="ko-KR" dirty="0" smtClean="0"/>
                  <a:t>, is given,</a:t>
                </a:r>
              </a:p>
              <a:p>
                <a:pPr lvl="1"/>
                <a:r>
                  <a:rPr lang="en-US" altLang="ko-KR" dirty="0" smtClean="0"/>
                  <a:t>Interested in finding the stationary distribution </a:t>
                </a:r>
                <a14:m>
                  <m:oMath xmlns:m="http://schemas.openxmlformats.org/officeDocument/2006/math">
                    <m:r>
                      <a:rPr lang="en-US" altLang="ko-KR" b="0" i="1" smtClean="0">
                        <a:latin typeface="Cambria Math" panose="02040503050406030204" pitchFamily="18" charset="0"/>
                      </a:rPr>
                      <m:t>𝜋</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oMath>
                </a14:m>
                <a:endParaRPr lang="en-US" altLang="ko-KR" b="0" dirty="0" smtClean="0"/>
              </a:p>
              <a:p>
                <a:pPr lvl="1"/>
                <a:endParaRPr lang="en-US" altLang="ko-KR" dirty="0" smtClean="0"/>
              </a:p>
              <a:p>
                <a:r>
                  <a:rPr lang="en-US" altLang="ko-KR" dirty="0" smtClean="0"/>
                  <a:t>Markov chain Monte Carlo(MCMC) :</a:t>
                </a:r>
              </a:p>
              <a:p>
                <a:pPr lvl="1"/>
                <a:r>
                  <a:rPr lang="en-US" altLang="ko-KR" dirty="0" smtClean="0"/>
                  <a:t>A target stationary distribution </a:t>
                </a:r>
                <a14:m>
                  <m:oMath xmlns:m="http://schemas.openxmlformats.org/officeDocument/2006/math">
                    <m:r>
                      <a:rPr lang="en-US" altLang="ko-KR" b="0" i="1" smtClean="0">
                        <a:latin typeface="Cambria Math" panose="02040503050406030204" pitchFamily="18" charset="0"/>
                      </a:rPr>
                      <m:t>𝜋</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oMath>
                </a14:m>
                <a:r>
                  <a:rPr lang="en-US" altLang="ko-KR" dirty="0" smtClean="0"/>
                  <a:t> is known,</a:t>
                </a:r>
              </a:p>
              <a:p>
                <a:pPr lvl="1"/>
                <a:r>
                  <a:rPr lang="en-US" altLang="ko-KR" dirty="0" smtClean="0"/>
                  <a:t>Interested in prescribing an efficient transition rule to reach the stationary distribution</a:t>
                </a:r>
              </a:p>
              <a:p>
                <a:pPr lvl="1"/>
                <a:r>
                  <a:rPr lang="en-US" altLang="ko-KR" dirty="0" smtClean="0"/>
                  <a:t>Algorithms for sampling from probability distributions based on constructing a Markov chain that has the desired distribution </a:t>
                </a:r>
                <a14:m>
                  <m:oMath xmlns:m="http://schemas.openxmlformats.org/officeDocument/2006/math">
                    <m:r>
                      <a:rPr lang="en-US" altLang="ko-KR" i="1">
                        <a:latin typeface="Cambria Math" panose="02040503050406030204" pitchFamily="18" charset="0"/>
                      </a:rPr>
                      <m:t>𝜋</m:t>
                    </m:r>
                    <m:d>
                      <m:dPr>
                        <m:ctrlPr>
                          <a:rPr lang="en-US" altLang="ko-KR" i="1">
                            <a:latin typeface="Cambria Math" panose="02040503050406030204" pitchFamily="18" charset="0"/>
                          </a:rPr>
                        </m:ctrlPr>
                      </m:dPr>
                      <m:e>
                        <m:r>
                          <a:rPr lang="en-US" altLang="ko-KR" b="0" i="1" smtClean="0">
                            <a:latin typeface="Cambria Math" panose="02040503050406030204" pitchFamily="18" charset="0"/>
                          </a:rPr>
                          <m:t>𝑧</m:t>
                        </m:r>
                      </m:e>
                    </m:d>
                  </m:oMath>
                </a14:m>
                <a:endParaRPr lang="en-US" altLang="ko-KR" dirty="0" smtClean="0"/>
              </a:p>
              <a:p>
                <a:pPr lvl="1"/>
                <a:r>
                  <a:rPr lang="en-US" altLang="ko-KR" dirty="0"/>
                  <a:t>Starting from an arbitrary state, the Markov chain proceeds</a:t>
                </a:r>
              </a:p>
              <a:p>
                <a:pPr lvl="2"/>
                <a14:m>
                  <m:oMath xmlns:m="http://schemas.openxmlformats.org/officeDocument/2006/math">
                    <m:limLow>
                      <m:limLowPr>
                        <m:ctrlPr>
                          <a:rPr lang="en-US" altLang="ko-KR" i="1">
                            <a:latin typeface="Cambria Math" panose="02040503050406030204" pitchFamily="18" charset="0"/>
                          </a:rPr>
                        </m:ctrlPr>
                      </m:limLowPr>
                      <m:e>
                        <m:groupChr>
                          <m:groupChrPr>
                            <m:chr m:val="⏟"/>
                            <m:ctrlPr>
                              <a:rPr lang="en-US" altLang="ko-KR" i="1">
                                <a:latin typeface="Cambria Math" panose="02040503050406030204" pitchFamily="18" charset="0"/>
                              </a:rPr>
                            </m:ctrlPr>
                          </m:groupChrPr>
                          <m:e>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𝑧</m:t>
                                </m:r>
                              </m:e>
                              <m:sup>
                                <m:d>
                                  <m:dPr>
                                    <m:ctrlPr>
                                      <a:rPr lang="en-US" altLang="ko-KR" i="1">
                                        <a:latin typeface="Cambria Math" panose="02040503050406030204" pitchFamily="18" charset="0"/>
                                      </a:rPr>
                                    </m:ctrlPr>
                                  </m:dPr>
                                  <m:e>
                                    <m:r>
                                      <a:rPr lang="en-US" altLang="ko-KR" i="1">
                                        <a:latin typeface="Cambria Math" panose="02040503050406030204" pitchFamily="18" charset="0"/>
                                      </a:rPr>
                                      <m:t>1</m:t>
                                    </m:r>
                                  </m:e>
                                </m:d>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𝑧</m:t>
                                </m:r>
                              </m:e>
                              <m:sup>
                                <m:d>
                                  <m:dPr>
                                    <m:ctrlPr>
                                      <a:rPr lang="en-US" altLang="ko-KR" i="1">
                                        <a:latin typeface="Cambria Math" panose="02040503050406030204" pitchFamily="18" charset="0"/>
                                      </a:rPr>
                                    </m:ctrlPr>
                                  </m:dPr>
                                  <m:e>
                                    <m:r>
                                      <a:rPr lang="en-US" altLang="ko-KR" i="1">
                                        <a:latin typeface="Cambria Math" panose="02040503050406030204" pitchFamily="18" charset="0"/>
                                      </a:rPr>
                                      <m:t>2</m:t>
                                    </m:r>
                                  </m:e>
                                </m:d>
                              </m:sup>
                            </m:sSup>
                            <m:r>
                              <a:rPr lang="en-US" altLang="ko-KR" i="1">
                                <a:latin typeface="Cambria Math" panose="02040503050406030204" pitchFamily="18" charset="0"/>
                              </a:rPr>
                              <m:t>→</m:t>
                            </m:r>
                            <m:r>
                              <a:rPr lang="en-US" altLang="ko-KR" i="1">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𝑧</m:t>
                                </m:r>
                              </m:e>
                              <m:sup>
                                <m:d>
                                  <m:dPr>
                                    <m:ctrlPr>
                                      <a:rPr lang="en-US" altLang="ko-KR" i="1">
                                        <a:latin typeface="Cambria Math" panose="02040503050406030204" pitchFamily="18" charset="0"/>
                                      </a:rPr>
                                    </m:ctrlPr>
                                  </m:dPr>
                                  <m:e>
                                    <m:r>
                                      <a:rPr lang="en-US" altLang="ko-KR" i="1">
                                        <a:latin typeface="Cambria Math" panose="02040503050406030204" pitchFamily="18" charset="0"/>
                                      </a:rPr>
                                      <m:t>𝑚</m:t>
                                    </m:r>
                                  </m:e>
                                </m:d>
                              </m:sup>
                            </m:sSup>
                          </m:e>
                        </m:groupChr>
                      </m:e>
                      <m:lim>
                        <m:r>
                          <a:rPr lang="en-US" altLang="ko-KR" i="1">
                            <a:latin typeface="Cambria Math" panose="02040503050406030204" pitchFamily="18" charset="0"/>
                          </a:rPr>
                          <m:t>𝐵𝑢𝑟𝑛</m:t>
                        </m:r>
                        <m:r>
                          <a:rPr lang="en-US" altLang="ko-KR" i="1">
                            <a:latin typeface="Cambria Math" panose="02040503050406030204" pitchFamily="18" charset="0"/>
                          </a:rPr>
                          <m:t>−</m:t>
                        </m:r>
                        <m:r>
                          <a:rPr lang="en-US" altLang="ko-KR" i="1">
                            <a:latin typeface="Cambria Math" panose="02040503050406030204" pitchFamily="18" charset="0"/>
                          </a:rPr>
                          <m:t>𝑖𝑛</m:t>
                        </m:r>
                        <m:r>
                          <a:rPr lang="en-US" altLang="ko-KR" i="1">
                            <a:latin typeface="Cambria Math" panose="02040503050406030204" pitchFamily="18" charset="0"/>
                          </a:rPr>
                          <m:t> </m:t>
                        </m:r>
                        <m:r>
                          <a:rPr lang="en-US" altLang="ko-KR" i="1">
                            <a:latin typeface="Cambria Math" panose="02040503050406030204" pitchFamily="18" charset="0"/>
                          </a:rPr>
                          <m:t>𝑝𝑒𝑟𝑖𝑜𝑑</m:t>
                        </m:r>
                      </m:lim>
                    </m:limLow>
                    <m:r>
                      <a:rPr lang="en-US" altLang="ko-KR" i="1">
                        <a:latin typeface="Cambria Math" panose="02040503050406030204" pitchFamily="18" charset="0"/>
                      </a:rPr>
                      <m:t>→</m:t>
                    </m:r>
                    <m:limLow>
                      <m:limLowPr>
                        <m:ctrlPr>
                          <a:rPr lang="en-US" altLang="ko-KR" i="1">
                            <a:latin typeface="Cambria Math" panose="02040503050406030204" pitchFamily="18" charset="0"/>
                          </a:rPr>
                        </m:ctrlPr>
                      </m:limLowPr>
                      <m:e>
                        <m:groupChr>
                          <m:groupChrPr>
                            <m:chr m:val="⏟"/>
                            <m:ctrlPr>
                              <a:rPr lang="en-US" altLang="ko-KR" i="1">
                                <a:latin typeface="Cambria Math" panose="02040503050406030204" pitchFamily="18" charset="0"/>
                              </a:rPr>
                            </m:ctrlPr>
                          </m:groupChrPr>
                          <m:e>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𝑧</m:t>
                                </m:r>
                              </m:e>
                              <m:sup>
                                <m:d>
                                  <m:dPr>
                                    <m:ctrlPr>
                                      <a:rPr lang="en-US" altLang="ko-KR" i="1">
                                        <a:latin typeface="Cambria Math" panose="02040503050406030204" pitchFamily="18" charset="0"/>
                                      </a:rPr>
                                    </m:ctrlPr>
                                  </m:dPr>
                                  <m:e>
                                    <m:r>
                                      <a:rPr lang="en-US" altLang="ko-KR" i="1">
                                        <a:latin typeface="Cambria Math" panose="02040503050406030204" pitchFamily="18" charset="0"/>
                                      </a:rPr>
                                      <m:t>𝑚</m:t>
                                    </m:r>
                                    <m:r>
                                      <a:rPr lang="en-US" altLang="ko-KR" i="1">
                                        <a:latin typeface="Cambria Math" panose="02040503050406030204" pitchFamily="18" charset="0"/>
                                      </a:rPr>
                                      <m:t>+1</m:t>
                                    </m:r>
                                  </m:e>
                                </m:d>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𝑧</m:t>
                                </m:r>
                              </m:e>
                              <m:sup>
                                <m:d>
                                  <m:dPr>
                                    <m:ctrlPr>
                                      <a:rPr lang="en-US" altLang="ko-KR" i="1">
                                        <a:latin typeface="Cambria Math" panose="02040503050406030204" pitchFamily="18" charset="0"/>
                                      </a:rPr>
                                    </m:ctrlPr>
                                  </m:dPr>
                                  <m:e>
                                    <m:r>
                                      <a:rPr lang="en-US" altLang="ko-KR" i="1">
                                        <a:latin typeface="Cambria Math" panose="02040503050406030204" pitchFamily="18" charset="0"/>
                                      </a:rPr>
                                      <m:t>𝑚</m:t>
                                    </m:r>
                                    <m:r>
                                      <a:rPr lang="en-US" altLang="ko-KR" i="1">
                                        <a:latin typeface="Cambria Math" panose="02040503050406030204" pitchFamily="18" charset="0"/>
                                      </a:rPr>
                                      <m:t>+2</m:t>
                                    </m:r>
                                  </m:e>
                                </m:d>
                              </m:sup>
                            </m:sSup>
                            <m:r>
                              <a:rPr lang="en-US" altLang="ko-KR" i="1">
                                <a:latin typeface="Cambria Math" panose="02040503050406030204" pitchFamily="18" charset="0"/>
                              </a:rPr>
                              <m:t>→</m:t>
                            </m:r>
                            <m:r>
                              <a:rPr lang="en-US" altLang="ko-KR" i="1">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𝑧</m:t>
                                </m:r>
                              </m:e>
                              <m:sup>
                                <m:d>
                                  <m:dPr>
                                    <m:ctrlPr>
                                      <a:rPr lang="en-US" altLang="ko-KR" i="1">
                                        <a:latin typeface="Cambria Math" panose="02040503050406030204" pitchFamily="18" charset="0"/>
                                      </a:rPr>
                                    </m:ctrlPr>
                                  </m:dPr>
                                  <m:e>
                                    <m:r>
                                      <a:rPr lang="en-US" altLang="ko-KR" i="1">
                                        <a:latin typeface="Cambria Math" panose="02040503050406030204" pitchFamily="18" charset="0"/>
                                      </a:rPr>
                                      <m:t>𝑚</m:t>
                                    </m:r>
                                    <m:r>
                                      <a:rPr lang="en-US" altLang="ko-KR" i="1">
                                        <a:latin typeface="Cambria Math" panose="02040503050406030204" pitchFamily="18" charset="0"/>
                                      </a:rPr>
                                      <m:t>+</m:t>
                                    </m:r>
                                    <m:r>
                                      <a:rPr lang="en-US" altLang="ko-KR" i="1">
                                        <a:latin typeface="Cambria Math" panose="02040503050406030204" pitchFamily="18" charset="0"/>
                                      </a:rPr>
                                      <m:t>𝑛</m:t>
                                    </m:r>
                                  </m:e>
                                </m:d>
                              </m:sup>
                            </m:sSup>
                          </m:e>
                        </m:groupChr>
                      </m:e>
                      <m:lim>
                        <m:r>
                          <a:rPr lang="en-US" altLang="ko-KR" i="1">
                            <a:latin typeface="Cambria Math" panose="02040503050406030204" pitchFamily="18" charset="0"/>
                          </a:rPr>
                          <m:t>𝑇𝑟𝑒𝑎𝑡</m:t>
                        </m:r>
                        <m:r>
                          <a:rPr lang="en-US" altLang="ko-KR" i="1">
                            <a:latin typeface="Cambria Math" panose="02040503050406030204" pitchFamily="18" charset="0"/>
                          </a:rPr>
                          <m:t> </m:t>
                        </m:r>
                        <m:r>
                          <a:rPr lang="en-US" altLang="ko-KR" i="1">
                            <a:latin typeface="Cambria Math" panose="02040503050406030204" pitchFamily="18" charset="0"/>
                          </a:rPr>
                          <m:t>𝑡h𝑒𝑚</m:t>
                        </m:r>
                        <m:r>
                          <a:rPr lang="en-US" altLang="ko-KR" i="1">
                            <a:latin typeface="Cambria Math" panose="02040503050406030204" pitchFamily="18" charset="0"/>
                          </a:rPr>
                          <m:t> </m:t>
                        </m:r>
                        <m:r>
                          <a:rPr lang="en-US" altLang="ko-KR" i="1">
                            <a:latin typeface="Cambria Math" panose="02040503050406030204" pitchFamily="18" charset="0"/>
                          </a:rPr>
                          <m:t>𝑎𝑠</m:t>
                        </m:r>
                        <m:r>
                          <a:rPr lang="en-US" altLang="ko-KR" i="1">
                            <a:latin typeface="Cambria Math" panose="02040503050406030204" pitchFamily="18" charset="0"/>
                          </a:rPr>
                          <m:t> </m:t>
                        </m:r>
                        <m:r>
                          <a:rPr lang="en-US" altLang="ko-KR" i="1">
                            <a:latin typeface="Cambria Math" panose="02040503050406030204" pitchFamily="18" charset="0"/>
                          </a:rPr>
                          <m:t>𝑠𝑎𝑚𝑝𝑙𝑒𝑠</m:t>
                        </m:r>
                        <m:r>
                          <a:rPr lang="en-US" altLang="ko-KR" i="1">
                            <a:latin typeface="Cambria Math" panose="02040503050406030204" pitchFamily="18" charset="0"/>
                          </a:rPr>
                          <m:t> </m:t>
                        </m:r>
                        <m:r>
                          <a:rPr lang="en-US" altLang="ko-KR" i="1">
                            <a:latin typeface="Cambria Math" panose="02040503050406030204" pitchFamily="18" charset="0"/>
                          </a:rPr>
                          <m:t>𝑓𝑟𝑜𝑚</m:t>
                        </m:r>
                        <m:r>
                          <a:rPr lang="en-US" altLang="ko-KR" i="1">
                            <a:latin typeface="Cambria Math" panose="02040503050406030204" pitchFamily="18" charset="0"/>
                          </a:rPr>
                          <m:t> </m:t>
                        </m:r>
                        <m:r>
                          <a:rPr lang="en-US" altLang="ko-KR" i="1">
                            <a:latin typeface="Cambria Math" panose="02040503050406030204" pitchFamily="18" charset="0"/>
                          </a:rPr>
                          <m:t>𝜋</m:t>
                        </m:r>
                        <m:d>
                          <m:dPr>
                            <m:ctrlPr>
                              <a:rPr lang="en-US" altLang="ko-KR" i="1">
                                <a:latin typeface="Cambria Math" panose="02040503050406030204" pitchFamily="18" charset="0"/>
                              </a:rPr>
                            </m:ctrlPr>
                          </m:dPr>
                          <m:e>
                            <m:r>
                              <a:rPr lang="en-US" altLang="ko-KR" i="1">
                                <a:latin typeface="Cambria Math" panose="02040503050406030204" pitchFamily="18" charset="0"/>
                              </a:rPr>
                              <m:t>𝑥</m:t>
                            </m:r>
                          </m:e>
                        </m:d>
                      </m:lim>
                    </m:limLow>
                  </m:oMath>
                </a14:m>
                <a:endParaRPr lang="en-US" altLang="ko-KR"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3"/>
                <a:stretch>
                  <a:fillRect t="-867"/>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E4E48515-694B-44C7-A9EB-D2CB2C6423BC}" type="slidenum">
              <a:rPr lang="ko-KR" altLang="en-US" smtClean="0"/>
              <a:t>16</a:t>
            </a:fld>
            <a:endParaRPr lang="ko-KR" altLang="en-US" dirty="0"/>
          </a:p>
        </p:txBody>
      </p:sp>
      <p:sp>
        <p:nvSpPr>
          <p:cNvPr id="5" name="직사각형 4"/>
          <p:cNvSpPr/>
          <p:nvPr/>
        </p:nvSpPr>
        <p:spPr>
          <a:xfrm>
            <a:off x="1115616" y="6602198"/>
            <a:ext cx="6840000" cy="25324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slides adopted from Prof. Park Tae Young’s</a:t>
            </a:r>
            <a:endParaRPr lang="ko-KR" altLang="en-US" sz="1200" dirty="0"/>
          </a:p>
        </p:txBody>
      </p:sp>
      <p:grpSp>
        <p:nvGrpSpPr>
          <p:cNvPr id="25" name="그룹 24"/>
          <p:cNvGrpSpPr/>
          <p:nvPr/>
        </p:nvGrpSpPr>
        <p:grpSpPr>
          <a:xfrm>
            <a:off x="5741621" y="1630912"/>
            <a:ext cx="3339866" cy="429936"/>
            <a:chOff x="2199960" y="3645024"/>
            <a:chExt cx="3339866" cy="429936"/>
          </a:xfrm>
        </p:grpSpPr>
        <mc:AlternateContent xmlns:mc="http://schemas.openxmlformats.org/markup-compatibility/2006" xmlns:a14="http://schemas.microsoft.com/office/drawing/2010/main">
          <mc:Choice Requires="a14">
            <p:sp>
              <p:nvSpPr>
                <p:cNvPr id="26" name="타원 25"/>
                <p:cNvSpPr/>
                <p:nvPr/>
              </p:nvSpPr>
              <p:spPr>
                <a:xfrm>
                  <a:off x="2199960" y="3645024"/>
                  <a:ext cx="429936" cy="42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1</m:t>
                            </m:r>
                          </m:sub>
                        </m:sSub>
                      </m:oMath>
                    </m:oMathPara>
                  </a14:m>
                  <a:endParaRPr lang="ko-KR" altLang="en-US" dirty="0"/>
                </a:p>
              </p:txBody>
            </p:sp>
          </mc:Choice>
          <mc:Fallback xmlns="">
            <p:sp>
              <p:nvSpPr>
                <p:cNvPr id="26" name="타원 25"/>
                <p:cNvSpPr>
                  <a:spLocks noRot="1" noChangeAspect="1" noMove="1" noResize="1" noEditPoints="1" noAdjustHandles="1" noChangeArrowheads="1" noChangeShapeType="1" noTextEdit="1"/>
                </p:cNvSpPr>
                <p:nvPr/>
              </p:nvSpPr>
              <p:spPr>
                <a:xfrm>
                  <a:off x="2199960" y="3645024"/>
                  <a:ext cx="429936" cy="429936"/>
                </a:xfrm>
                <a:prstGeom prst="ellipse">
                  <a:avLst/>
                </a:prstGeom>
                <a:blipFill rotWithShape="0">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타원 26"/>
                <p:cNvSpPr/>
                <p:nvPr/>
              </p:nvSpPr>
              <p:spPr>
                <a:xfrm>
                  <a:off x="3034926" y="3645024"/>
                  <a:ext cx="429936" cy="42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2</m:t>
                            </m:r>
                          </m:sub>
                        </m:sSub>
                      </m:oMath>
                    </m:oMathPara>
                  </a14:m>
                  <a:endParaRPr lang="ko-KR" altLang="en-US" dirty="0"/>
                </a:p>
              </p:txBody>
            </p:sp>
          </mc:Choice>
          <mc:Fallback xmlns="">
            <p:sp>
              <p:nvSpPr>
                <p:cNvPr id="27" name="타원 26"/>
                <p:cNvSpPr>
                  <a:spLocks noRot="1" noChangeAspect="1" noMove="1" noResize="1" noEditPoints="1" noAdjustHandles="1" noChangeArrowheads="1" noChangeShapeType="1" noTextEdit="1"/>
                </p:cNvSpPr>
                <p:nvPr/>
              </p:nvSpPr>
              <p:spPr>
                <a:xfrm>
                  <a:off x="3034926" y="3645024"/>
                  <a:ext cx="429936" cy="429936"/>
                </a:xfrm>
                <a:prstGeom prst="ellipse">
                  <a:avLst/>
                </a:prstGeom>
                <a:blipFill rotWithShape="0">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8" name="타원 27"/>
                <p:cNvSpPr/>
                <p:nvPr/>
              </p:nvSpPr>
              <p:spPr>
                <a:xfrm>
                  <a:off x="3869892" y="3645024"/>
                  <a:ext cx="429936" cy="42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3</m:t>
                            </m:r>
                          </m:sub>
                        </m:sSub>
                      </m:oMath>
                    </m:oMathPara>
                  </a14:m>
                  <a:endParaRPr lang="ko-KR" altLang="en-US" dirty="0"/>
                </a:p>
              </p:txBody>
            </p:sp>
          </mc:Choice>
          <mc:Fallback xmlns="">
            <p:sp>
              <p:nvSpPr>
                <p:cNvPr id="28" name="타원 27"/>
                <p:cNvSpPr>
                  <a:spLocks noRot="1" noChangeAspect="1" noMove="1" noResize="1" noEditPoints="1" noAdjustHandles="1" noChangeArrowheads="1" noChangeShapeType="1" noTextEdit="1"/>
                </p:cNvSpPr>
                <p:nvPr/>
              </p:nvSpPr>
              <p:spPr>
                <a:xfrm>
                  <a:off x="3869892" y="3645024"/>
                  <a:ext cx="429936" cy="429936"/>
                </a:xfrm>
                <a:prstGeom prst="ellipse">
                  <a:avLst/>
                </a:prstGeom>
                <a:blipFill rotWithShape="0">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9" name="타원 28"/>
                <p:cNvSpPr/>
                <p:nvPr/>
              </p:nvSpPr>
              <p:spPr>
                <a:xfrm>
                  <a:off x="4704859" y="3645024"/>
                  <a:ext cx="429936" cy="42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4</m:t>
                            </m:r>
                          </m:sub>
                        </m:sSub>
                      </m:oMath>
                    </m:oMathPara>
                  </a14:m>
                  <a:endParaRPr lang="ko-KR" altLang="en-US" dirty="0"/>
                </a:p>
              </p:txBody>
            </p:sp>
          </mc:Choice>
          <mc:Fallback xmlns="">
            <p:sp>
              <p:nvSpPr>
                <p:cNvPr id="29" name="타원 28"/>
                <p:cNvSpPr>
                  <a:spLocks noRot="1" noChangeAspect="1" noMove="1" noResize="1" noEditPoints="1" noAdjustHandles="1" noChangeArrowheads="1" noChangeShapeType="1" noTextEdit="1"/>
                </p:cNvSpPr>
                <p:nvPr/>
              </p:nvSpPr>
              <p:spPr>
                <a:xfrm>
                  <a:off x="4704859" y="3645024"/>
                  <a:ext cx="429936" cy="429936"/>
                </a:xfrm>
                <a:prstGeom prst="ellipse">
                  <a:avLst/>
                </a:prstGeom>
                <a:blipFill rotWithShape="0">
                  <a:blip r:embed="rId7"/>
                  <a:stretch>
                    <a:fillRect/>
                  </a:stretch>
                </a:blipFill>
              </p:spPr>
              <p:txBody>
                <a:bodyPr/>
                <a:lstStyle/>
                <a:p>
                  <a:r>
                    <a:rPr lang="ko-KR" altLang="en-US">
                      <a:noFill/>
                    </a:rPr>
                    <a:t> </a:t>
                  </a:r>
                </a:p>
              </p:txBody>
            </p:sp>
          </mc:Fallback>
        </mc:AlternateContent>
        <p:cxnSp>
          <p:nvCxnSpPr>
            <p:cNvPr id="30" name="직선 화살표 연결선 29"/>
            <p:cNvCxnSpPr>
              <a:stCxn id="26" idx="6"/>
              <a:endCxn id="27" idx="2"/>
            </p:cNvCxnSpPr>
            <p:nvPr/>
          </p:nvCxnSpPr>
          <p:spPr>
            <a:xfrm>
              <a:off x="2629896" y="3859992"/>
              <a:ext cx="40503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27" idx="6"/>
              <a:endCxn id="28" idx="2"/>
            </p:cNvCxnSpPr>
            <p:nvPr/>
          </p:nvCxnSpPr>
          <p:spPr>
            <a:xfrm>
              <a:off x="3464862" y="3859992"/>
              <a:ext cx="40503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28" idx="6"/>
              <a:endCxn id="29" idx="2"/>
            </p:cNvCxnSpPr>
            <p:nvPr/>
          </p:nvCxnSpPr>
          <p:spPr>
            <a:xfrm>
              <a:off x="4299828" y="3859992"/>
              <a:ext cx="40503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a:stCxn id="29" idx="6"/>
            </p:cNvCxnSpPr>
            <p:nvPr/>
          </p:nvCxnSpPr>
          <p:spPr>
            <a:xfrm>
              <a:off x="5134795" y="3859992"/>
              <a:ext cx="40503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0832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925" y="1720"/>
            <a:ext cx="8435280" cy="1138138"/>
          </a:xfrm>
        </p:spPr>
        <p:txBody>
          <a:bodyPr/>
          <a:lstStyle/>
          <a:p>
            <a:r>
              <a:rPr lang="en-US" altLang="ko-KR" dirty="0" smtClean="0"/>
              <a:t>Markov Chain of Z</a:t>
            </a:r>
            <a:endParaRPr lang="ko-KR" altLang="en-US" dirty="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17</a:t>
            </a:fld>
            <a:endParaRPr lang="ko-KR" altLang="en-US"/>
          </a:p>
        </p:txBody>
      </p:sp>
      <p:grpSp>
        <p:nvGrpSpPr>
          <p:cNvPr id="18" name="Group 17"/>
          <p:cNvGrpSpPr/>
          <p:nvPr/>
        </p:nvGrpSpPr>
        <p:grpSpPr>
          <a:xfrm>
            <a:off x="1024124" y="1340013"/>
            <a:ext cx="2868561" cy="2094271"/>
            <a:chOff x="1017638" y="1504335"/>
            <a:chExt cx="2868561" cy="2094271"/>
          </a:xfrm>
        </p:grpSpPr>
        <p:grpSp>
          <p:nvGrpSpPr>
            <p:cNvPr id="14" name="Group 13"/>
            <p:cNvGrpSpPr/>
            <p:nvPr/>
          </p:nvGrpSpPr>
          <p:grpSpPr>
            <a:xfrm>
              <a:off x="1130788" y="1637071"/>
              <a:ext cx="2615906" cy="1805572"/>
              <a:chOff x="4589284" y="1299304"/>
              <a:chExt cx="4539957" cy="2711152"/>
            </a:xfrm>
          </p:grpSpPr>
          <p:sp>
            <p:nvSpPr>
              <p:cNvPr id="5" name="Oval 4"/>
              <p:cNvSpPr/>
              <p:nvPr/>
            </p:nvSpPr>
            <p:spPr>
              <a:xfrm>
                <a:off x="5980931" y="2476451"/>
                <a:ext cx="1368152" cy="576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Alarm</a:t>
                </a:r>
                <a:endParaRPr lang="ko-KR" altLang="en-US" sz="1000" dirty="0"/>
              </a:p>
            </p:txBody>
          </p:sp>
          <p:cxnSp>
            <p:nvCxnSpPr>
              <p:cNvPr id="6" name="Straight Arrow Connector 5"/>
              <p:cNvCxnSpPr>
                <a:stCxn id="5" idx="3"/>
                <a:endCxn id="7" idx="0"/>
              </p:cNvCxnSpPr>
              <p:nvPr/>
            </p:nvCxnSpPr>
            <p:spPr>
              <a:xfrm flipH="1">
                <a:off x="5453380" y="2968152"/>
                <a:ext cx="727912" cy="46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89284" y="3434392"/>
                <a:ext cx="1728192" cy="57606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t>JohnCalls</a:t>
                </a:r>
                <a:endParaRPr lang="ko-KR" altLang="en-US" sz="1000" baseline="-25000" dirty="0"/>
              </a:p>
            </p:txBody>
          </p:sp>
          <p:sp>
            <p:nvSpPr>
              <p:cNvPr id="8" name="Oval 7"/>
              <p:cNvSpPr/>
              <p:nvPr/>
            </p:nvSpPr>
            <p:spPr>
              <a:xfrm>
                <a:off x="7211951" y="3434392"/>
                <a:ext cx="1852251" cy="5760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t>MaryCalls</a:t>
                </a:r>
                <a:endParaRPr lang="ko-KR" altLang="en-US" sz="1000" baseline="-25000" dirty="0"/>
              </a:p>
            </p:txBody>
          </p:sp>
          <p:cxnSp>
            <p:nvCxnSpPr>
              <p:cNvPr id="9" name="Straight Arrow Connector 8"/>
              <p:cNvCxnSpPr>
                <a:stCxn id="5" idx="5"/>
                <a:endCxn id="8" idx="0"/>
              </p:cNvCxnSpPr>
              <p:nvPr/>
            </p:nvCxnSpPr>
            <p:spPr>
              <a:xfrm>
                <a:off x="7148723" y="2968152"/>
                <a:ext cx="989354" cy="466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717643" y="1356881"/>
                <a:ext cx="1728192" cy="5760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t>Buglary</a:t>
                </a:r>
                <a:endParaRPr lang="ko-KR" altLang="en-US" sz="1000" baseline="-25000" dirty="0"/>
              </a:p>
            </p:txBody>
          </p:sp>
          <p:sp>
            <p:nvSpPr>
              <p:cNvPr id="11" name="Oval 10"/>
              <p:cNvSpPr/>
              <p:nvPr/>
            </p:nvSpPr>
            <p:spPr>
              <a:xfrm>
                <a:off x="7276990" y="1299304"/>
                <a:ext cx="1852251" cy="57606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Earthquake</a:t>
                </a:r>
                <a:endParaRPr lang="ko-KR" altLang="en-US" sz="900" baseline="-25000" dirty="0"/>
              </a:p>
            </p:txBody>
          </p:sp>
          <p:cxnSp>
            <p:nvCxnSpPr>
              <p:cNvPr id="12" name="Straight Arrow Connector 11"/>
              <p:cNvCxnSpPr>
                <a:stCxn id="11" idx="3"/>
                <a:endCxn id="5" idx="7"/>
              </p:cNvCxnSpPr>
              <p:nvPr/>
            </p:nvCxnSpPr>
            <p:spPr>
              <a:xfrm flipH="1">
                <a:off x="7148723" y="1791005"/>
                <a:ext cx="399524" cy="769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4"/>
                <a:endCxn id="5" idx="1"/>
              </p:cNvCxnSpPr>
              <p:nvPr/>
            </p:nvCxnSpPr>
            <p:spPr>
              <a:xfrm>
                <a:off x="5581739" y="1932945"/>
                <a:ext cx="599553" cy="62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1017638" y="1504335"/>
              <a:ext cx="2868561" cy="2094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5" name="Group 54"/>
          <p:cNvGrpSpPr/>
          <p:nvPr/>
        </p:nvGrpSpPr>
        <p:grpSpPr>
          <a:xfrm>
            <a:off x="1024124" y="4336337"/>
            <a:ext cx="2868561" cy="2094271"/>
            <a:chOff x="1017638" y="1504335"/>
            <a:chExt cx="2868561" cy="2094271"/>
          </a:xfrm>
        </p:grpSpPr>
        <p:grpSp>
          <p:nvGrpSpPr>
            <p:cNvPr id="56" name="Group 55"/>
            <p:cNvGrpSpPr/>
            <p:nvPr/>
          </p:nvGrpSpPr>
          <p:grpSpPr>
            <a:xfrm>
              <a:off x="1130788" y="1637071"/>
              <a:ext cx="2615906" cy="1805572"/>
              <a:chOff x="4589284" y="1299304"/>
              <a:chExt cx="4539957" cy="2711152"/>
            </a:xfrm>
          </p:grpSpPr>
          <p:sp>
            <p:nvSpPr>
              <p:cNvPr id="58" name="Oval 57"/>
              <p:cNvSpPr/>
              <p:nvPr/>
            </p:nvSpPr>
            <p:spPr>
              <a:xfrm>
                <a:off x="5980931" y="2476451"/>
                <a:ext cx="1368152" cy="576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Alarm</a:t>
                </a:r>
                <a:endParaRPr lang="ko-KR" altLang="en-US" sz="1000" dirty="0"/>
              </a:p>
            </p:txBody>
          </p:sp>
          <p:cxnSp>
            <p:nvCxnSpPr>
              <p:cNvPr id="59" name="Straight Arrow Connector 58"/>
              <p:cNvCxnSpPr>
                <a:stCxn id="58" idx="3"/>
                <a:endCxn id="60" idx="0"/>
              </p:cNvCxnSpPr>
              <p:nvPr/>
            </p:nvCxnSpPr>
            <p:spPr>
              <a:xfrm flipH="1">
                <a:off x="5453380" y="2968152"/>
                <a:ext cx="727912" cy="46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4589284" y="3434392"/>
                <a:ext cx="1728192" cy="57606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t>JohnCalls</a:t>
                </a:r>
                <a:endParaRPr lang="ko-KR" altLang="en-US" sz="1000" baseline="-25000" dirty="0"/>
              </a:p>
            </p:txBody>
          </p:sp>
          <p:sp>
            <p:nvSpPr>
              <p:cNvPr id="61" name="Oval 60"/>
              <p:cNvSpPr/>
              <p:nvPr/>
            </p:nvSpPr>
            <p:spPr>
              <a:xfrm>
                <a:off x="7211951" y="3434392"/>
                <a:ext cx="1852251" cy="5760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t>MaryCalls</a:t>
                </a:r>
                <a:endParaRPr lang="ko-KR" altLang="en-US" sz="1000" baseline="-25000" dirty="0"/>
              </a:p>
            </p:txBody>
          </p:sp>
          <p:cxnSp>
            <p:nvCxnSpPr>
              <p:cNvPr id="62" name="Straight Arrow Connector 61"/>
              <p:cNvCxnSpPr>
                <a:stCxn id="58" idx="5"/>
                <a:endCxn id="61" idx="0"/>
              </p:cNvCxnSpPr>
              <p:nvPr/>
            </p:nvCxnSpPr>
            <p:spPr>
              <a:xfrm>
                <a:off x="7148723" y="2968152"/>
                <a:ext cx="989354" cy="466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717643" y="1356881"/>
                <a:ext cx="1728192" cy="57606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t>Buglary</a:t>
                </a:r>
                <a:endParaRPr lang="ko-KR" altLang="en-US" sz="1000" baseline="-25000" dirty="0"/>
              </a:p>
            </p:txBody>
          </p:sp>
          <p:sp>
            <p:nvSpPr>
              <p:cNvPr id="64" name="Oval 63"/>
              <p:cNvSpPr/>
              <p:nvPr/>
            </p:nvSpPr>
            <p:spPr>
              <a:xfrm>
                <a:off x="7276990" y="1299304"/>
                <a:ext cx="1852251" cy="5760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Earthquake</a:t>
                </a:r>
                <a:endParaRPr lang="ko-KR" altLang="en-US" sz="900" baseline="-25000" dirty="0"/>
              </a:p>
            </p:txBody>
          </p:sp>
          <p:cxnSp>
            <p:nvCxnSpPr>
              <p:cNvPr id="65" name="Straight Arrow Connector 64"/>
              <p:cNvCxnSpPr>
                <a:stCxn id="64" idx="3"/>
                <a:endCxn id="58" idx="7"/>
              </p:cNvCxnSpPr>
              <p:nvPr/>
            </p:nvCxnSpPr>
            <p:spPr>
              <a:xfrm flipH="1">
                <a:off x="7148723" y="1791005"/>
                <a:ext cx="399524" cy="769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3" idx="4"/>
                <a:endCxn id="58" idx="1"/>
              </p:cNvCxnSpPr>
              <p:nvPr/>
            </p:nvCxnSpPr>
            <p:spPr>
              <a:xfrm>
                <a:off x="5581739" y="1932945"/>
                <a:ext cx="599553" cy="62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7" name="Rectangle 56"/>
            <p:cNvSpPr/>
            <p:nvPr/>
          </p:nvSpPr>
          <p:spPr>
            <a:xfrm>
              <a:off x="1017638" y="1504335"/>
              <a:ext cx="2868561" cy="2094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7" name="Group 66"/>
          <p:cNvGrpSpPr/>
          <p:nvPr/>
        </p:nvGrpSpPr>
        <p:grpSpPr>
          <a:xfrm>
            <a:off x="5373285" y="1340012"/>
            <a:ext cx="2868561" cy="2094271"/>
            <a:chOff x="1017638" y="1504335"/>
            <a:chExt cx="2868561" cy="2094271"/>
          </a:xfrm>
        </p:grpSpPr>
        <p:grpSp>
          <p:nvGrpSpPr>
            <p:cNvPr id="68" name="Group 67"/>
            <p:cNvGrpSpPr/>
            <p:nvPr/>
          </p:nvGrpSpPr>
          <p:grpSpPr>
            <a:xfrm>
              <a:off x="1130788" y="1637071"/>
              <a:ext cx="2615906" cy="1805572"/>
              <a:chOff x="4589284" y="1299304"/>
              <a:chExt cx="4539957" cy="2711152"/>
            </a:xfrm>
          </p:grpSpPr>
          <p:sp>
            <p:nvSpPr>
              <p:cNvPr id="70" name="Oval 69"/>
              <p:cNvSpPr/>
              <p:nvPr/>
            </p:nvSpPr>
            <p:spPr>
              <a:xfrm>
                <a:off x="5980931" y="2476451"/>
                <a:ext cx="1368152" cy="576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Alarm</a:t>
                </a:r>
                <a:endParaRPr lang="ko-KR" altLang="en-US" sz="1000" dirty="0"/>
              </a:p>
            </p:txBody>
          </p:sp>
          <p:cxnSp>
            <p:nvCxnSpPr>
              <p:cNvPr id="71" name="Straight Arrow Connector 70"/>
              <p:cNvCxnSpPr>
                <a:stCxn id="70" idx="3"/>
                <a:endCxn id="72" idx="0"/>
              </p:cNvCxnSpPr>
              <p:nvPr/>
            </p:nvCxnSpPr>
            <p:spPr>
              <a:xfrm flipH="1">
                <a:off x="5453380" y="2968152"/>
                <a:ext cx="727912" cy="46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4589284" y="3434392"/>
                <a:ext cx="1728192" cy="5760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t>JohnCalls</a:t>
                </a:r>
                <a:endParaRPr lang="ko-KR" altLang="en-US" sz="1000" baseline="-25000" dirty="0"/>
              </a:p>
            </p:txBody>
          </p:sp>
          <p:sp>
            <p:nvSpPr>
              <p:cNvPr id="73" name="Oval 72"/>
              <p:cNvSpPr/>
              <p:nvPr/>
            </p:nvSpPr>
            <p:spPr>
              <a:xfrm>
                <a:off x="7211951" y="3434392"/>
                <a:ext cx="1852251" cy="5760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t>MaryCalls</a:t>
                </a:r>
                <a:endParaRPr lang="ko-KR" altLang="en-US" sz="1000" baseline="-25000" dirty="0"/>
              </a:p>
            </p:txBody>
          </p:sp>
          <p:cxnSp>
            <p:nvCxnSpPr>
              <p:cNvPr id="74" name="Straight Arrow Connector 73"/>
              <p:cNvCxnSpPr>
                <a:stCxn id="70" idx="5"/>
                <a:endCxn id="73" idx="0"/>
              </p:cNvCxnSpPr>
              <p:nvPr/>
            </p:nvCxnSpPr>
            <p:spPr>
              <a:xfrm>
                <a:off x="7148723" y="2968152"/>
                <a:ext cx="989354" cy="466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717643" y="1356881"/>
                <a:ext cx="1728192" cy="57606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t>Buglary</a:t>
                </a:r>
                <a:endParaRPr lang="ko-KR" altLang="en-US" sz="1000" baseline="-25000" dirty="0"/>
              </a:p>
            </p:txBody>
          </p:sp>
          <p:sp>
            <p:nvSpPr>
              <p:cNvPr id="76" name="Oval 75"/>
              <p:cNvSpPr/>
              <p:nvPr/>
            </p:nvSpPr>
            <p:spPr>
              <a:xfrm>
                <a:off x="7276990" y="1299304"/>
                <a:ext cx="1852251" cy="57606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Earthquake</a:t>
                </a:r>
                <a:endParaRPr lang="ko-KR" altLang="en-US" sz="900" baseline="-25000" dirty="0"/>
              </a:p>
            </p:txBody>
          </p:sp>
          <p:cxnSp>
            <p:nvCxnSpPr>
              <p:cNvPr id="77" name="Straight Arrow Connector 76"/>
              <p:cNvCxnSpPr>
                <a:stCxn id="76" idx="3"/>
                <a:endCxn id="70" idx="7"/>
              </p:cNvCxnSpPr>
              <p:nvPr/>
            </p:nvCxnSpPr>
            <p:spPr>
              <a:xfrm flipH="1">
                <a:off x="7148723" y="1791005"/>
                <a:ext cx="399524" cy="769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5" idx="4"/>
                <a:endCxn id="70" idx="1"/>
              </p:cNvCxnSpPr>
              <p:nvPr/>
            </p:nvCxnSpPr>
            <p:spPr>
              <a:xfrm>
                <a:off x="5581739" y="1932945"/>
                <a:ext cx="599553" cy="62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1017638" y="1504335"/>
              <a:ext cx="2868561" cy="2094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9" name="Group 78"/>
          <p:cNvGrpSpPr/>
          <p:nvPr/>
        </p:nvGrpSpPr>
        <p:grpSpPr>
          <a:xfrm>
            <a:off x="5373286" y="4330780"/>
            <a:ext cx="2868561" cy="2094271"/>
            <a:chOff x="1017638" y="1504335"/>
            <a:chExt cx="2868561" cy="2094271"/>
          </a:xfrm>
        </p:grpSpPr>
        <p:grpSp>
          <p:nvGrpSpPr>
            <p:cNvPr id="80" name="Group 79"/>
            <p:cNvGrpSpPr/>
            <p:nvPr/>
          </p:nvGrpSpPr>
          <p:grpSpPr>
            <a:xfrm>
              <a:off x="1130788" y="1637071"/>
              <a:ext cx="2615906" cy="1805572"/>
              <a:chOff x="4589284" y="1299304"/>
              <a:chExt cx="4539957" cy="2711152"/>
            </a:xfrm>
          </p:grpSpPr>
          <p:sp>
            <p:nvSpPr>
              <p:cNvPr id="82" name="Oval 81"/>
              <p:cNvSpPr/>
              <p:nvPr/>
            </p:nvSpPr>
            <p:spPr>
              <a:xfrm>
                <a:off x="5980931" y="2476451"/>
                <a:ext cx="1368152" cy="576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Alarm</a:t>
                </a:r>
                <a:endParaRPr lang="ko-KR" altLang="en-US" sz="1000" dirty="0"/>
              </a:p>
            </p:txBody>
          </p:sp>
          <p:cxnSp>
            <p:nvCxnSpPr>
              <p:cNvPr id="83" name="Straight Arrow Connector 82"/>
              <p:cNvCxnSpPr>
                <a:stCxn id="82" idx="3"/>
                <a:endCxn id="84" idx="0"/>
              </p:cNvCxnSpPr>
              <p:nvPr/>
            </p:nvCxnSpPr>
            <p:spPr>
              <a:xfrm flipH="1">
                <a:off x="5453380" y="2968152"/>
                <a:ext cx="727912" cy="46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4589284" y="3434392"/>
                <a:ext cx="1728192" cy="5760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t>JohnCalls</a:t>
                </a:r>
                <a:endParaRPr lang="ko-KR" altLang="en-US" sz="1000" baseline="-25000" dirty="0"/>
              </a:p>
            </p:txBody>
          </p:sp>
          <p:sp>
            <p:nvSpPr>
              <p:cNvPr id="85" name="Oval 84"/>
              <p:cNvSpPr/>
              <p:nvPr/>
            </p:nvSpPr>
            <p:spPr>
              <a:xfrm>
                <a:off x="7211951" y="3434392"/>
                <a:ext cx="1852251" cy="5760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t>MaryCalls</a:t>
                </a:r>
                <a:endParaRPr lang="ko-KR" altLang="en-US" sz="1000" baseline="-25000" dirty="0"/>
              </a:p>
            </p:txBody>
          </p:sp>
          <p:cxnSp>
            <p:nvCxnSpPr>
              <p:cNvPr id="86" name="Straight Arrow Connector 85"/>
              <p:cNvCxnSpPr>
                <a:stCxn id="82" idx="5"/>
                <a:endCxn id="85" idx="0"/>
              </p:cNvCxnSpPr>
              <p:nvPr/>
            </p:nvCxnSpPr>
            <p:spPr>
              <a:xfrm>
                <a:off x="7148723" y="2968152"/>
                <a:ext cx="989354" cy="466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4717643" y="1356881"/>
                <a:ext cx="1728192" cy="5760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t>Buglary</a:t>
                </a:r>
                <a:endParaRPr lang="ko-KR" altLang="en-US" sz="1000" baseline="-25000" dirty="0"/>
              </a:p>
            </p:txBody>
          </p:sp>
          <p:sp>
            <p:nvSpPr>
              <p:cNvPr id="88" name="Oval 87"/>
              <p:cNvSpPr/>
              <p:nvPr/>
            </p:nvSpPr>
            <p:spPr>
              <a:xfrm>
                <a:off x="7276990" y="1299304"/>
                <a:ext cx="1852251" cy="5760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Earthquake</a:t>
                </a:r>
                <a:endParaRPr lang="ko-KR" altLang="en-US" sz="900" baseline="-25000" dirty="0"/>
              </a:p>
            </p:txBody>
          </p:sp>
          <p:cxnSp>
            <p:nvCxnSpPr>
              <p:cNvPr id="89" name="Straight Arrow Connector 88"/>
              <p:cNvCxnSpPr>
                <a:stCxn id="88" idx="3"/>
                <a:endCxn id="82" idx="7"/>
              </p:cNvCxnSpPr>
              <p:nvPr/>
            </p:nvCxnSpPr>
            <p:spPr>
              <a:xfrm flipH="1">
                <a:off x="7148723" y="1791005"/>
                <a:ext cx="399524" cy="769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7" idx="4"/>
                <a:endCxn id="82" idx="1"/>
              </p:cNvCxnSpPr>
              <p:nvPr/>
            </p:nvCxnSpPr>
            <p:spPr>
              <a:xfrm>
                <a:off x="5581739" y="1932945"/>
                <a:ext cx="599553" cy="62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1" name="Rectangle 80"/>
            <p:cNvSpPr/>
            <p:nvPr/>
          </p:nvSpPr>
          <p:spPr>
            <a:xfrm>
              <a:off x="1017638" y="1504335"/>
              <a:ext cx="2868561" cy="2094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92" name="Straight Arrow Connector 91"/>
          <p:cNvCxnSpPr>
            <a:stCxn id="17" idx="2"/>
            <a:endCxn id="57" idx="0"/>
          </p:cNvCxnSpPr>
          <p:nvPr/>
        </p:nvCxnSpPr>
        <p:spPr>
          <a:xfrm>
            <a:off x="2458405" y="3434284"/>
            <a:ext cx="0" cy="902053"/>
          </a:xfrm>
          <a:prstGeom prst="straightConnector1">
            <a:avLst/>
          </a:prstGeom>
          <a:ln w="539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7" idx="3"/>
            <a:endCxn id="81" idx="1"/>
          </p:cNvCxnSpPr>
          <p:nvPr/>
        </p:nvCxnSpPr>
        <p:spPr>
          <a:xfrm flipV="1">
            <a:off x="3892685" y="5377916"/>
            <a:ext cx="1480601" cy="5557"/>
          </a:xfrm>
          <a:prstGeom prst="straightConnector1">
            <a:avLst/>
          </a:prstGeom>
          <a:ln w="539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7" idx="3"/>
            <a:endCxn id="69" idx="1"/>
          </p:cNvCxnSpPr>
          <p:nvPr/>
        </p:nvCxnSpPr>
        <p:spPr>
          <a:xfrm flipV="1">
            <a:off x="3892685" y="2387148"/>
            <a:ext cx="1480600" cy="1"/>
          </a:xfrm>
          <a:prstGeom prst="straightConnector1">
            <a:avLst/>
          </a:prstGeom>
          <a:ln w="539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69" idx="2"/>
            <a:endCxn id="81" idx="0"/>
          </p:cNvCxnSpPr>
          <p:nvPr/>
        </p:nvCxnSpPr>
        <p:spPr>
          <a:xfrm>
            <a:off x="6807566" y="3434283"/>
            <a:ext cx="1" cy="896497"/>
          </a:xfrm>
          <a:prstGeom prst="straightConnector1">
            <a:avLst/>
          </a:prstGeom>
          <a:ln w="539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3915845" y="3209385"/>
            <a:ext cx="1457440" cy="1445954"/>
          </a:xfrm>
          <a:prstGeom prst="straightConnector1">
            <a:avLst/>
          </a:prstGeom>
          <a:ln w="539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3892685" y="3076576"/>
            <a:ext cx="1480600" cy="1578763"/>
          </a:xfrm>
          <a:prstGeom prst="straightConnector1">
            <a:avLst/>
          </a:prstGeom>
          <a:ln w="539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Freeform 108"/>
          <p:cNvSpPr/>
          <p:nvPr/>
        </p:nvSpPr>
        <p:spPr>
          <a:xfrm>
            <a:off x="7772400" y="1015607"/>
            <a:ext cx="914544" cy="636212"/>
          </a:xfrm>
          <a:custGeom>
            <a:avLst/>
            <a:gdLst>
              <a:gd name="connsiteX0" fmla="*/ 0 w 914544"/>
              <a:gd name="connsiteY0" fmla="*/ 304374 h 636212"/>
              <a:gd name="connsiteX1" fmla="*/ 449826 w 914544"/>
              <a:gd name="connsiteY1" fmla="*/ 2032 h 636212"/>
              <a:gd name="connsiteX2" fmla="*/ 914400 w 914544"/>
              <a:gd name="connsiteY2" fmla="*/ 437109 h 636212"/>
              <a:gd name="connsiteX3" fmla="*/ 501445 w 914544"/>
              <a:gd name="connsiteY3" fmla="*/ 636212 h 636212"/>
            </a:gdLst>
            <a:ahLst/>
            <a:cxnLst>
              <a:cxn ang="0">
                <a:pos x="connsiteX0" y="connsiteY0"/>
              </a:cxn>
              <a:cxn ang="0">
                <a:pos x="connsiteX1" y="connsiteY1"/>
              </a:cxn>
              <a:cxn ang="0">
                <a:pos x="connsiteX2" y="connsiteY2"/>
              </a:cxn>
              <a:cxn ang="0">
                <a:pos x="connsiteX3" y="connsiteY3"/>
              </a:cxn>
            </a:cxnLst>
            <a:rect l="l" t="t" r="r" b="b"/>
            <a:pathLst>
              <a:path w="914544" h="636212">
                <a:moveTo>
                  <a:pt x="0" y="304374"/>
                </a:moveTo>
                <a:cubicBezTo>
                  <a:pt x="148713" y="142142"/>
                  <a:pt x="297426" y="-20090"/>
                  <a:pt x="449826" y="2032"/>
                </a:cubicBezTo>
                <a:cubicBezTo>
                  <a:pt x="602226" y="24154"/>
                  <a:pt x="905797" y="331412"/>
                  <a:pt x="914400" y="437109"/>
                </a:cubicBezTo>
                <a:cubicBezTo>
                  <a:pt x="923003" y="542806"/>
                  <a:pt x="545690" y="603028"/>
                  <a:pt x="501445" y="636212"/>
                </a:cubicBezTo>
              </a:path>
            </a:pathLst>
          </a:custGeom>
          <a:noFill/>
          <a:ln w="53975">
            <a:solidFill>
              <a:schemeClr val="tx2"/>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Freeform 109"/>
          <p:cNvSpPr/>
          <p:nvPr/>
        </p:nvSpPr>
        <p:spPr>
          <a:xfrm>
            <a:off x="3387911" y="1030886"/>
            <a:ext cx="914544" cy="636212"/>
          </a:xfrm>
          <a:custGeom>
            <a:avLst/>
            <a:gdLst>
              <a:gd name="connsiteX0" fmla="*/ 0 w 914544"/>
              <a:gd name="connsiteY0" fmla="*/ 304374 h 636212"/>
              <a:gd name="connsiteX1" fmla="*/ 449826 w 914544"/>
              <a:gd name="connsiteY1" fmla="*/ 2032 h 636212"/>
              <a:gd name="connsiteX2" fmla="*/ 914400 w 914544"/>
              <a:gd name="connsiteY2" fmla="*/ 437109 h 636212"/>
              <a:gd name="connsiteX3" fmla="*/ 501445 w 914544"/>
              <a:gd name="connsiteY3" fmla="*/ 636212 h 636212"/>
            </a:gdLst>
            <a:ahLst/>
            <a:cxnLst>
              <a:cxn ang="0">
                <a:pos x="connsiteX0" y="connsiteY0"/>
              </a:cxn>
              <a:cxn ang="0">
                <a:pos x="connsiteX1" y="connsiteY1"/>
              </a:cxn>
              <a:cxn ang="0">
                <a:pos x="connsiteX2" y="connsiteY2"/>
              </a:cxn>
              <a:cxn ang="0">
                <a:pos x="connsiteX3" y="connsiteY3"/>
              </a:cxn>
            </a:cxnLst>
            <a:rect l="l" t="t" r="r" b="b"/>
            <a:pathLst>
              <a:path w="914544" h="636212">
                <a:moveTo>
                  <a:pt x="0" y="304374"/>
                </a:moveTo>
                <a:cubicBezTo>
                  <a:pt x="148713" y="142142"/>
                  <a:pt x="297426" y="-20090"/>
                  <a:pt x="449826" y="2032"/>
                </a:cubicBezTo>
                <a:cubicBezTo>
                  <a:pt x="602226" y="24154"/>
                  <a:pt x="905797" y="331412"/>
                  <a:pt x="914400" y="437109"/>
                </a:cubicBezTo>
                <a:cubicBezTo>
                  <a:pt x="923003" y="542806"/>
                  <a:pt x="545690" y="603028"/>
                  <a:pt x="501445" y="636212"/>
                </a:cubicBezTo>
              </a:path>
            </a:pathLst>
          </a:custGeom>
          <a:noFill/>
          <a:ln w="53975">
            <a:solidFill>
              <a:schemeClr val="tx2"/>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Freeform 110"/>
          <p:cNvSpPr/>
          <p:nvPr/>
        </p:nvSpPr>
        <p:spPr>
          <a:xfrm>
            <a:off x="3400180" y="4031180"/>
            <a:ext cx="914544" cy="636212"/>
          </a:xfrm>
          <a:custGeom>
            <a:avLst/>
            <a:gdLst>
              <a:gd name="connsiteX0" fmla="*/ 0 w 914544"/>
              <a:gd name="connsiteY0" fmla="*/ 304374 h 636212"/>
              <a:gd name="connsiteX1" fmla="*/ 449826 w 914544"/>
              <a:gd name="connsiteY1" fmla="*/ 2032 h 636212"/>
              <a:gd name="connsiteX2" fmla="*/ 914400 w 914544"/>
              <a:gd name="connsiteY2" fmla="*/ 437109 h 636212"/>
              <a:gd name="connsiteX3" fmla="*/ 501445 w 914544"/>
              <a:gd name="connsiteY3" fmla="*/ 636212 h 636212"/>
            </a:gdLst>
            <a:ahLst/>
            <a:cxnLst>
              <a:cxn ang="0">
                <a:pos x="connsiteX0" y="connsiteY0"/>
              </a:cxn>
              <a:cxn ang="0">
                <a:pos x="connsiteX1" y="connsiteY1"/>
              </a:cxn>
              <a:cxn ang="0">
                <a:pos x="connsiteX2" y="connsiteY2"/>
              </a:cxn>
              <a:cxn ang="0">
                <a:pos x="connsiteX3" y="connsiteY3"/>
              </a:cxn>
            </a:cxnLst>
            <a:rect l="l" t="t" r="r" b="b"/>
            <a:pathLst>
              <a:path w="914544" h="636212">
                <a:moveTo>
                  <a:pt x="0" y="304374"/>
                </a:moveTo>
                <a:cubicBezTo>
                  <a:pt x="148713" y="142142"/>
                  <a:pt x="297426" y="-20090"/>
                  <a:pt x="449826" y="2032"/>
                </a:cubicBezTo>
                <a:cubicBezTo>
                  <a:pt x="602226" y="24154"/>
                  <a:pt x="905797" y="331412"/>
                  <a:pt x="914400" y="437109"/>
                </a:cubicBezTo>
                <a:cubicBezTo>
                  <a:pt x="923003" y="542806"/>
                  <a:pt x="545690" y="603028"/>
                  <a:pt x="501445" y="636212"/>
                </a:cubicBezTo>
              </a:path>
            </a:pathLst>
          </a:custGeom>
          <a:noFill/>
          <a:ln w="53975">
            <a:solidFill>
              <a:schemeClr val="tx2"/>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Freeform 111"/>
          <p:cNvSpPr/>
          <p:nvPr/>
        </p:nvSpPr>
        <p:spPr>
          <a:xfrm>
            <a:off x="7760698" y="4021007"/>
            <a:ext cx="914544" cy="636212"/>
          </a:xfrm>
          <a:custGeom>
            <a:avLst/>
            <a:gdLst>
              <a:gd name="connsiteX0" fmla="*/ 0 w 914544"/>
              <a:gd name="connsiteY0" fmla="*/ 304374 h 636212"/>
              <a:gd name="connsiteX1" fmla="*/ 449826 w 914544"/>
              <a:gd name="connsiteY1" fmla="*/ 2032 h 636212"/>
              <a:gd name="connsiteX2" fmla="*/ 914400 w 914544"/>
              <a:gd name="connsiteY2" fmla="*/ 437109 h 636212"/>
              <a:gd name="connsiteX3" fmla="*/ 501445 w 914544"/>
              <a:gd name="connsiteY3" fmla="*/ 636212 h 636212"/>
            </a:gdLst>
            <a:ahLst/>
            <a:cxnLst>
              <a:cxn ang="0">
                <a:pos x="connsiteX0" y="connsiteY0"/>
              </a:cxn>
              <a:cxn ang="0">
                <a:pos x="connsiteX1" y="connsiteY1"/>
              </a:cxn>
              <a:cxn ang="0">
                <a:pos x="connsiteX2" y="connsiteY2"/>
              </a:cxn>
              <a:cxn ang="0">
                <a:pos x="connsiteX3" y="connsiteY3"/>
              </a:cxn>
            </a:cxnLst>
            <a:rect l="l" t="t" r="r" b="b"/>
            <a:pathLst>
              <a:path w="914544" h="636212">
                <a:moveTo>
                  <a:pt x="0" y="304374"/>
                </a:moveTo>
                <a:cubicBezTo>
                  <a:pt x="148713" y="142142"/>
                  <a:pt x="297426" y="-20090"/>
                  <a:pt x="449826" y="2032"/>
                </a:cubicBezTo>
                <a:cubicBezTo>
                  <a:pt x="602226" y="24154"/>
                  <a:pt x="905797" y="331412"/>
                  <a:pt x="914400" y="437109"/>
                </a:cubicBezTo>
                <a:cubicBezTo>
                  <a:pt x="923003" y="542806"/>
                  <a:pt x="545690" y="603028"/>
                  <a:pt x="501445" y="636212"/>
                </a:cubicBezTo>
              </a:path>
            </a:pathLst>
          </a:custGeom>
          <a:noFill/>
          <a:ln w="53975">
            <a:solidFill>
              <a:schemeClr val="tx2"/>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78453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Metropolis-Hastings Algorithm</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8857" y="1600200"/>
                <a:ext cx="8783623" cy="4925144"/>
              </a:xfrm>
            </p:spPr>
            <p:txBody>
              <a:bodyPr>
                <a:normAutofit fontScale="85000" lnSpcReduction="20000"/>
              </a:bodyPr>
              <a:lstStyle/>
              <a:p>
                <a:r>
                  <a:rPr lang="en-US" altLang="ko-KR" dirty="0" smtClean="0"/>
                  <a:t>General algorithm of MCMC</a:t>
                </a:r>
              </a:p>
              <a:p>
                <a:pPr lvl="1"/>
                <a:r>
                  <a:rPr lang="en-US" altLang="ko-KR" dirty="0" smtClean="0"/>
                  <a:t>Current value: </a:t>
                </a:r>
                <a14:m>
                  <m:oMath xmlns:m="http://schemas.openxmlformats.org/officeDocument/2006/math">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b="0" i="1" smtClean="0">
                            <a:latin typeface="Cambria Math" panose="02040503050406030204" pitchFamily="18" charset="0"/>
                          </a:rPr>
                          <m:t>𝑡</m:t>
                        </m:r>
                      </m:sup>
                    </m:sSup>
                  </m:oMath>
                </a14:m>
                <a:endParaRPr lang="en-US" altLang="ko-KR" dirty="0" smtClean="0"/>
              </a:p>
              <a:p>
                <a:pPr lvl="1"/>
                <a:r>
                  <a:rPr lang="en-US" altLang="ko-KR" dirty="0" smtClean="0"/>
                  <a:t>Propose a candidate </a:t>
                </a:r>
                <a14:m>
                  <m:oMath xmlns:m="http://schemas.openxmlformats.org/officeDocument/2006/math">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𝑞</m:t>
                    </m:r>
                    <m:r>
                      <a:rPr lang="en-US" altLang="ko-KR" b="0" i="1" smtClean="0">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r>
                      <a:rPr lang="en-US" altLang="ko-KR" b="0" i="1" smtClean="0">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b="0" i="1" smtClean="0">
                            <a:latin typeface="Cambria Math" panose="02040503050406030204" pitchFamily="18" charset="0"/>
                          </a:rPr>
                          <m:t>𝑡</m:t>
                        </m:r>
                      </m:sup>
                    </m:sSup>
                    <m:r>
                      <a:rPr lang="en-US" altLang="ko-KR" b="0" i="1" smtClean="0">
                        <a:latin typeface="Cambria Math" panose="02040503050406030204" pitchFamily="18" charset="0"/>
                      </a:rPr>
                      <m:t>)</m:t>
                    </m:r>
                  </m:oMath>
                </a14:m>
                <a:r>
                  <a:rPr lang="ko-KR" altLang="en-US" dirty="0" smtClean="0"/>
                  <a:t> </a:t>
                </a:r>
                <a:r>
                  <a:rPr lang="en-US" altLang="ko-KR" dirty="0" smtClean="0"/>
                  <a:t>where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𝑞</m:t>
                        </m:r>
                      </m:e>
                      <m:sub>
                        <m:r>
                          <a:rPr lang="en-US" altLang="ko-KR" i="1">
                            <a:latin typeface="Cambria Math" panose="02040503050406030204" pitchFamily="18" charset="0"/>
                          </a:rPr>
                          <m:t>𝑡</m:t>
                        </m:r>
                      </m:sub>
                    </m:sSub>
                  </m:oMath>
                </a14:m>
                <a:r>
                  <a:rPr lang="ko-KR" altLang="en-US" dirty="0" smtClean="0"/>
                  <a:t> </a:t>
                </a:r>
                <a:r>
                  <a:rPr lang="en-US" altLang="ko-KR" dirty="0" smtClean="0"/>
                  <a:t>is a proposal distribution</a:t>
                </a:r>
              </a:p>
              <a:p>
                <a:pPr lvl="2"/>
                <a:r>
                  <a:rPr lang="en-US" altLang="ko-KR" dirty="0" smtClean="0"/>
                  <a:t>Same as importance and rejection samplings, yet the difference is the Markov property idea in the proposal distribution</a:t>
                </a:r>
              </a:p>
              <a:p>
                <a:pPr lvl="1"/>
                <a:r>
                  <a:rPr lang="en-US" altLang="ko-KR" dirty="0" smtClean="0"/>
                  <a:t>With an acceptance probability, </a:t>
                </a:r>
                <a14:m>
                  <m:oMath xmlns:m="http://schemas.openxmlformats.org/officeDocument/2006/math">
                    <m:r>
                      <a:rPr lang="ko-KR" altLang="en-US" i="1">
                        <a:latin typeface="Cambria Math" panose="02040503050406030204" pitchFamily="18" charset="0"/>
                        <a:ea typeface="Cambria Math" panose="02040503050406030204" pitchFamily="18" charset="0"/>
                      </a:rPr>
                      <m:t>𝛼</m:t>
                    </m:r>
                  </m:oMath>
                </a14:m>
                <a:endParaRPr lang="en-US" altLang="ko-KR" dirty="0" smtClean="0"/>
              </a:p>
              <a:p>
                <a:pPr lvl="2"/>
                <a:r>
                  <a:rPr lang="en-US" altLang="ko-KR" dirty="0" smtClean="0"/>
                  <a:t>Accept </a:t>
                </a:r>
                <a:r>
                  <a:rPr lang="en-US" altLang="ko-KR" dirty="0" smtClean="0">
                    <a:sym typeface="Wingdings" panose="05000000000000000000" pitchFamily="2" charset="2"/>
                  </a:rPr>
                  <a:t> </a:t>
                </a:r>
                <a14:m>
                  <m:oMath xmlns:m="http://schemas.openxmlformats.org/officeDocument/2006/math">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r>
                          <a:rPr lang="en-US" altLang="ko-KR" b="0" i="1" smtClean="0">
                            <a:latin typeface="Cambria Math" panose="02040503050406030204" pitchFamily="18" charset="0"/>
                          </a:rPr>
                          <m:t>+1</m:t>
                        </m:r>
                      </m:sup>
                    </m:sSup>
                    <m:r>
                      <a:rPr lang="en-US" altLang="ko-KR" b="0" i="1" smtClean="0">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b="0" i="1" smtClean="0">
                            <a:latin typeface="Cambria Math" panose="02040503050406030204" pitchFamily="18" charset="0"/>
                          </a:rPr>
                          <m:t>∗</m:t>
                        </m:r>
                      </m:sup>
                    </m:sSup>
                  </m:oMath>
                </a14:m>
                <a:endParaRPr lang="en-US" altLang="ko-KR" dirty="0" smtClean="0"/>
              </a:p>
              <a:p>
                <a:pPr lvl="2"/>
                <a:r>
                  <a:rPr lang="en-US" altLang="ko-KR" dirty="0" smtClean="0"/>
                  <a:t>Reject </a:t>
                </a:r>
                <a:r>
                  <a:rPr lang="en-US" altLang="ko-KR" dirty="0">
                    <a:sym typeface="Wingdings" panose="05000000000000000000" pitchFamily="2" charset="2"/>
                  </a:rPr>
                  <a:t> </a:t>
                </a:r>
                <a14:m>
                  <m:oMath xmlns:m="http://schemas.openxmlformats.org/officeDocument/2006/math">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r>
                          <a:rPr lang="en-US" altLang="ko-KR" i="1">
                            <a:latin typeface="Cambria Math" panose="02040503050406030204" pitchFamily="18" charset="0"/>
                          </a:rPr>
                          <m:t>+1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b="0" i="1" smtClean="0">
                            <a:latin typeface="Cambria Math" panose="02040503050406030204" pitchFamily="18" charset="0"/>
                          </a:rPr>
                          <m:t>𝑡</m:t>
                        </m:r>
                      </m:sup>
                    </m:sSup>
                  </m:oMath>
                </a14:m>
                <a:endParaRPr lang="ko-KR" altLang="en-US" dirty="0"/>
              </a:p>
              <a:p>
                <a:r>
                  <a:rPr lang="en-US" altLang="ko-KR" dirty="0" smtClean="0"/>
                  <a:t>Metropolis-Hastings algorithm</a:t>
                </a:r>
              </a:p>
              <a:p>
                <a:pPr lvl="1"/>
                <a:r>
                  <a:rPr lang="en-US" altLang="ko-KR" dirty="0" smtClean="0"/>
                  <a:t>Given the general algorithm of MCMC</a:t>
                </a:r>
              </a:p>
              <a:p>
                <a:pPr lvl="1"/>
                <a:r>
                  <a:rPr lang="en-US" altLang="ko-KR" dirty="0"/>
                  <a:t>Consider a ratio, </a:t>
                </a:r>
                <a14:m>
                  <m:oMath xmlns:m="http://schemas.openxmlformats.org/officeDocument/2006/math">
                    <m:r>
                      <a:rPr lang="en-US" altLang="ko-KR" i="1">
                        <a:latin typeface="Cambria Math" panose="02040503050406030204" pitchFamily="18" charset="0"/>
                      </a:rPr>
                      <m:t>𝑟</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r>
                      <a:rPr lang="en-US" altLang="ko-KR" i="1">
                        <a:latin typeface="Cambria Math" panose="02040503050406030204" pitchFamily="18" charset="0"/>
                      </a:rPr>
                      <m:t>=</m:t>
                    </m:r>
                    <m:f>
                      <m:fPr>
                        <m:ctrlPr>
                          <a:rPr lang="en-US" altLang="ko-KR" i="1">
                            <a:latin typeface="Cambria Math" panose="02040503050406030204" pitchFamily="18" charset="0"/>
                          </a:rPr>
                        </m:ctrlPr>
                      </m:fPr>
                      <m:num>
                        <m:r>
                          <a:rPr lang="en-US" altLang="ko-KR" i="1">
                            <a:latin typeface="Cambria Math" panose="02040503050406030204" pitchFamily="18" charset="0"/>
                          </a:rPr>
                          <m:t>𝑞</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d>
                        <m:r>
                          <a:rPr lang="en-US" altLang="ko-KR" b="0" i="1" smtClean="0">
                            <a:latin typeface="Cambria Math" panose="02040503050406030204" pitchFamily="18" charset="0"/>
                          </a:rPr>
                          <m:t>𝑃</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r>
                          <a:rPr lang="en-US" altLang="ko-KR" i="1">
                            <a:latin typeface="Cambria Math" panose="02040503050406030204" pitchFamily="18" charset="0"/>
                          </a:rPr>
                          <m:t>) </m:t>
                        </m:r>
                      </m:num>
                      <m:den>
                        <m:r>
                          <a:rPr lang="en-US" altLang="ko-KR" i="1">
                            <a:latin typeface="Cambria Math" panose="02040503050406030204" pitchFamily="18" charset="0"/>
                          </a:rPr>
                          <m:t>𝑞</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r>
                          <a:rPr lang="en-US" altLang="ko-KR" b="0" i="1" smtClean="0">
                            <a:latin typeface="Cambria Math" panose="02040503050406030204" pitchFamily="18" charset="0"/>
                          </a:rPr>
                          <m:t>𝑃</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r>
                          <a:rPr lang="en-US" altLang="ko-KR" i="1">
                            <a:latin typeface="Cambria Math" panose="02040503050406030204" pitchFamily="18" charset="0"/>
                          </a:rPr>
                          <m:t>)</m:t>
                        </m:r>
                      </m:den>
                    </m:f>
                  </m:oMath>
                </a14:m>
                <a:r>
                  <a:rPr lang="en-US" altLang="ko-KR" dirty="0" smtClean="0">
                    <a:latin typeface="Cambria Math" panose="02040503050406030204" pitchFamily="18" charset="0"/>
                  </a:rPr>
                  <a:t>, we want this to be 1</a:t>
                </a:r>
              </a:p>
              <a:p>
                <a:pPr lvl="2"/>
                <a14:m>
                  <m:oMath xmlns:m="http://schemas.openxmlformats.org/officeDocument/2006/math">
                    <m:r>
                      <a:rPr lang="en-US" altLang="ko-KR" i="1">
                        <a:latin typeface="Cambria Math" panose="02040503050406030204" pitchFamily="18" charset="0"/>
                      </a:rPr>
                      <m:t>𝑞</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d>
                    <m:r>
                      <a:rPr lang="en-US" altLang="ko-KR" b="0" i="1" smtClean="0">
                        <a:latin typeface="Cambria Math" panose="02040503050406030204" pitchFamily="18" charset="0"/>
                      </a:rPr>
                      <m:t>𝑃</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d>
                    <m:sSub>
                      <m:sSubPr>
                        <m:ctrlPr>
                          <a:rPr lang="en-US" altLang="ko-KR" i="1">
                            <a:latin typeface="Cambria Math" panose="02040503050406030204" pitchFamily="18" charset="0"/>
                          </a:rPr>
                        </m:ctrlPr>
                      </m:sSubPr>
                      <m:e>
                        <m:r>
                          <a:rPr lang="en-US" altLang="ko-KR" i="1">
                            <a:latin typeface="Cambria Math" panose="02040503050406030204" pitchFamily="18" charset="0"/>
                          </a:rPr>
                          <m:t>𝑟</m:t>
                        </m:r>
                      </m:e>
                      <m:sub>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r>
                          <a:rPr lang="en-US" altLang="ko-KR" i="1">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sub>
                    </m:sSub>
                    <m:r>
                      <a:rPr lang="en-US" altLang="ko-KR" b="0" i="1" smtClean="0">
                        <a:latin typeface="Cambria Math" panose="02040503050406030204" pitchFamily="18" charset="0"/>
                      </a:rPr>
                      <m:t>=</m:t>
                    </m:r>
                    <m:r>
                      <a:rPr lang="en-US" altLang="ko-KR" i="1">
                        <a:latin typeface="Cambria Math" panose="02040503050406030204" pitchFamily="18" charset="0"/>
                      </a:rPr>
                      <m:t>𝑞</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r>
                      <a:rPr lang="en-US" altLang="ko-KR" b="0" i="1" smtClean="0">
                        <a:latin typeface="Cambria Math" panose="02040503050406030204" pitchFamily="18" charset="0"/>
                      </a:rPr>
                      <m:t>𝑃</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r>
                      <a:rPr lang="en-US" altLang="ko-KR" i="1">
                        <a:latin typeface="Cambria Math" panose="02040503050406030204" pitchFamily="18" charset="0"/>
                      </a:rPr>
                      <m:t>)</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𝑟</m:t>
                        </m:r>
                      </m:e>
                      <m:sub>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r>
                          <a:rPr lang="en-US" altLang="ko-KR" i="1" smtClean="0">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sub>
                    </m:sSub>
                  </m:oMath>
                </a14:m>
                <a:endParaRPr lang="en-US" altLang="ko-KR" dirty="0"/>
              </a:p>
              <a:p>
                <a:pPr lvl="2"/>
                <a14:m>
                  <m:oMath xmlns:m="http://schemas.openxmlformats.org/officeDocument/2006/math">
                    <m:r>
                      <a:rPr lang="en-US" altLang="ko-KR" i="1">
                        <a:latin typeface="Cambria Math" panose="02040503050406030204" pitchFamily="18" charset="0"/>
                      </a:rPr>
                      <m:t>𝑟</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r>
                      <a:rPr lang="en-US" altLang="ko-KR" i="1">
                        <a:latin typeface="Cambria Math" panose="02040503050406030204" pitchFamily="18" charset="0"/>
                      </a:rPr>
                      <m:t>&lt;1</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rPr>
                      <m:t>𝑞</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d>
                    <m:r>
                      <a:rPr lang="en-US" altLang="ko-KR" b="0" i="1" smtClean="0">
                        <a:latin typeface="Cambria Math" panose="02040503050406030204" pitchFamily="18" charset="0"/>
                      </a:rPr>
                      <m:t>𝑃</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d>
                    <m:r>
                      <a:rPr lang="en-US" altLang="ko-KR" b="0" i="1" smtClean="0">
                        <a:latin typeface="Cambria Math" panose="02040503050406030204" pitchFamily="18" charset="0"/>
                      </a:rPr>
                      <m:t>&lt;</m:t>
                    </m:r>
                    <m:r>
                      <a:rPr lang="en-US" altLang="ko-KR" i="1">
                        <a:latin typeface="Cambria Math" panose="02040503050406030204" pitchFamily="18" charset="0"/>
                      </a:rPr>
                      <m:t>𝑞</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r>
                      <a:rPr lang="en-US" altLang="ko-KR" b="0" i="1" smtClean="0">
                        <a:latin typeface="Cambria Math" panose="02040503050406030204" pitchFamily="18" charset="0"/>
                      </a:rPr>
                      <m:t>𝑃</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r>
                      <a:rPr lang="en-US" altLang="ko-KR" i="1">
                        <a:latin typeface="Cambria Math" panose="02040503050406030204" pitchFamily="18" charset="0"/>
                      </a:rPr>
                      <m:t>)</m:t>
                    </m:r>
                  </m:oMath>
                </a14:m>
                <a:endParaRPr lang="en-US" altLang="ko-KR" dirty="0" smtClean="0"/>
              </a:p>
              <a:p>
                <a:pPr lvl="3"/>
                <a:r>
                  <a:rPr lang="en-US" altLang="ko-KR" dirty="0" smtClean="0"/>
                  <a:t>Increase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𝑟</m:t>
                        </m:r>
                      </m:e>
                      <m:sub>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r>
                          <a:rPr lang="en-US" altLang="ko-KR" i="1">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sub>
                    </m:sSub>
                  </m:oMath>
                </a14:m>
                <a:r>
                  <a:rPr lang="en-US" altLang="ko-KR" dirty="0" smtClean="0">
                    <a:latin typeface="Cambria Math" panose="02040503050406030204" pitchFamily="18" charset="0"/>
                  </a:rPr>
                  <a:t>=1</a:t>
                </a:r>
                <a:r>
                  <a:rPr lang="en-US" altLang="ko-KR" i="1" dirty="0" smtClean="0">
                    <a:latin typeface="Cambria Math" panose="02040503050406030204" pitchFamily="18" charset="0"/>
                  </a:rPr>
                  <a:t>, </a:t>
                </a:r>
                <a:r>
                  <a:rPr lang="en-US" altLang="ko-KR" dirty="0" smtClean="0">
                    <a:latin typeface="Cambria Math" panose="02040503050406030204" pitchFamily="18" charset="0"/>
                  </a:rPr>
                  <a:t>degrease</a:t>
                </a:r>
                <a:r>
                  <a:rPr lang="en-US" altLang="ko-KR" i="1" dirty="0" smtClean="0">
                    <a:latin typeface="Cambria Math" panose="02040503050406030204" pitchFamily="18" charset="0"/>
                  </a:rPr>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𝑟</m:t>
                        </m:r>
                      </m:e>
                      <m:sub>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r>
                          <a:rPr lang="en-US" altLang="ko-KR" i="1">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sub>
                    </m:sSub>
                    <m:r>
                      <a:rPr lang="en-US" altLang="ko-KR" b="0" i="1" smtClean="0">
                        <a:latin typeface="Cambria Math" panose="02040503050406030204" pitchFamily="18" charset="0"/>
                      </a:rPr>
                      <m:t>=</m:t>
                    </m:r>
                    <m:r>
                      <a:rPr lang="en-US" altLang="ko-KR" i="1">
                        <a:latin typeface="Cambria Math" panose="02040503050406030204" pitchFamily="18" charset="0"/>
                      </a:rPr>
                      <m:t>𝑟</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oMath>
                </a14:m>
                <a:endParaRPr lang="en-US" altLang="ko-KR" i="1" dirty="0" smtClean="0">
                  <a:latin typeface="Cambria Math" panose="02040503050406030204" pitchFamily="18" charset="0"/>
                </a:endParaRPr>
              </a:p>
              <a:p>
                <a:pPr lvl="2"/>
                <a14:m>
                  <m:oMath xmlns:m="http://schemas.openxmlformats.org/officeDocument/2006/math">
                    <m:r>
                      <a:rPr lang="en-US" altLang="ko-KR" i="1">
                        <a:latin typeface="Cambria Math" panose="02040503050406030204" pitchFamily="18" charset="0"/>
                      </a:rPr>
                      <m:t>𝑟</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r>
                      <a:rPr lang="en-US" altLang="ko-KR" i="1">
                        <a:latin typeface="Cambria Math" panose="02040503050406030204" pitchFamily="18" charset="0"/>
                      </a:rPr>
                      <m:t>&gt;1</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rPr>
                      <m:t>𝑞</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d>
                    <m:r>
                      <a:rPr lang="en-US" altLang="ko-KR" b="0" i="1" smtClean="0">
                        <a:latin typeface="Cambria Math" panose="02040503050406030204" pitchFamily="18" charset="0"/>
                      </a:rPr>
                      <m:t>𝑃</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d>
                    <m:r>
                      <a:rPr lang="en-US" altLang="ko-KR" b="0" i="1" smtClean="0">
                        <a:latin typeface="Cambria Math" panose="02040503050406030204" pitchFamily="18" charset="0"/>
                      </a:rPr>
                      <m:t>&gt;</m:t>
                    </m:r>
                    <m:r>
                      <a:rPr lang="en-US" altLang="ko-KR" i="1">
                        <a:latin typeface="Cambria Math" panose="02040503050406030204" pitchFamily="18" charset="0"/>
                      </a:rPr>
                      <m:t>𝑞</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r>
                      <a:rPr lang="en-US" altLang="ko-KR" b="0" i="1" smtClean="0">
                        <a:latin typeface="Cambria Math" panose="02040503050406030204" pitchFamily="18" charset="0"/>
                      </a:rPr>
                      <m:t>𝑃</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r>
                      <a:rPr lang="en-US" altLang="ko-KR" i="1">
                        <a:latin typeface="Cambria Math" panose="02040503050406030204" pitchFamily="18" charset="0"/>
                      </a:rPr>
                      <m:t>)</m:t>
                    </m:r>
                  </m:oMath>
                </a14:m>
                <a:endParaRPr lang="en-US" altLang="ko-KR" dirty="0" smtClean="0">
                  <a:ea typeface="Cambria Math" panose="02040503050406030204" pitchFamily="18" charset="0"/>
                </a:endParaRPr>
              </a:p>
              <a:p>
                <a:pPr lvl="3"/>
                <a:r>
                  <a:rPr lang="en-US" altLang="ko-KR" dirty="0" smtClean="0"/>
                  <a:t>Decrease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𝑟</m:t>
                        </m:r>
                      </m:e>
                      <m:sub>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r>
                          <a:rPr lang="en-US" altLang="ko-KR" i="1">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sub>
                    </m:sSub>
                  </m:oMath>
                </a14:m>
                <a:r>
                  <a:rPr lang="en-US" altLang="ko-KR" dirty="0">
                    <a:latin typeface="Cambria Math" panose="02040503050406030204" pitchFamily="18" charset="0"/>
                  </a:rPr>
                  <a:t>=</a:t>
                </a:r>
                <a14:m>
                  <m:oMath xmlns:m="http://schemas.openxmlformats.org/officeDocument/2006/math">
                    <m:r>
                      <a:rPr lang="en-US" altLang="ko-KR" i="1">
                        <a:latin typeface="Cambria Math" panose="02040503050406030204" pitchFamily="18" charset="0"/>
                      </a:rPr>
                      <m:t>𝑟</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d>
                  </m:oMath>
                </a14:m>
                <a:r>
                  <a:rPr lang="en-US" altLang="ko-KR" i="1" dirty="0">
                    <a:latin typeface="Cambria Math" panose="02040503050406030204" pitchFamily="18" charset="0"/>
                  </a:rPr>
                  <a:t>, </a:t>
                </a:r>
                <a:r>
                  <a:rPr lang="en-US" altLang="ko-KR" dirty="0" smtClean="0">
                    <a:latin typeface="Cambria Math" panose="02040503050406030204" pitchFamily="18" charset="0"/>
                  </a:rPr>
                  <a:t>increase</a:t>
                </a:r>
                <a:r>
                  <a:rPr lang="en-US" altLang="ko-KR" i="1" dirty="0" smtClean="0">
                    <a:latin typeface="Cambria Math" panose="02040503050406030204" pitchFamily="18" charset="0"/>
                  </a:rPr>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𝑟</m:t>
                        </m:r>
                      </m:e>
                      <m:sub>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r>
                          <a:rPr lang="en-US" altLang="ko-KR" i="1">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sub>
                    </m:sSub>
                    <m:r>
                      <a:rPr lang="en-US" altLang="ko-KR" i="1">
                        <a:latin typeface="Cambria Math" panose="02040503050406030204" pitchFamily="18" charset="0"/>
                      </a:rPr>
                      <m:t>=</m:t>
                    </m:r>
                    <m:r>
                      <a:rPr lang="en-US" altLang="ko-KR" b="0" i="1" smtClean="0">
                        <a:latin typeface="Cambria Math" panose="02040503050406030204" pitchFamily="18" charset="0"/>
                      </a:rPr>
                      <m:t>1</m:t>
                    </m:r>
                  </m:oMath>
                </a14:m>
                <a:endParaRPr lang="en-US" altLang="ko-KR" i="1" dirty="0">
                  <a:latin typeface="Cambria Math" panose="02040503050406030204" pitchFamily="18" charset="0"/>
                </a:endParaRPr>
              </a:p>
              <a:p>
                <a:pPr lvl="1"/>
                <a:r>
                  <a:rPr lang="en-US" altLang="ko-KR" dirty="0" smtClean="0"/>
                  <a:t>Acceptance probability </a:t>
                </a:r>
                <a14:m>
                  <m:oMath xmlns:m="http://schemas.openxmlformats.org/officeDocument/2006/math">
                    <m:r>
                      <a:rPr lang="ko-KR" altLang="en-US" i="1">
                        <a:latin typeface="Cambria Math" panose="02040503050406030204" pitchFamily="18" charset="0"/>
                        <a:ea typeface="Cambria Math" panose="02040503050406030204" pitchFamily="18" charset="0"/>
                      </a:rPr>
                      <m:t>𝛼</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r>
                      <a:rPr lang="en-US" altLang="ko-KR" b="0" i="1" smtClean="0">
                        <a:latin typeface="Cambria Math" panose="02040503050406030204" pitchFamily="18" charset="0"/>
                        <a:ea typeface="Cambria Math" panose="02040503050406030204" pitchFamily="18" charset="0"/>
                      </a:rPr>
                      <m:t>=</m:t>
                    </m:r>
                    <m:r>
                      <m:rPr>
                        <m:sty m:val="p"/>
                      </m:rPr>
                      <a:rPr lang="en-US" altLang="ko-KR" b="0" i="0" smtClean="0">
                        <a:latin typeface="Cambria Math" panose="02040503050406030204" pitchFamily="18" charset="0"/>
                        <a:ea typeface="Cambria Math" panose="02040503050406030204" pitchFamily="18" charset="0"/>
                      </a:rPr>
                      <m:t>min</m:t>
                    </m:r>
                    <m:r>
                      <a:rPr lang="en-US" altLang="ko-KR" b="0" i="1" smtClean="0">
                        <a:latin typeface="Cambria Math" panose="02040503050406030204" pitchFamily="18" charset="0"/>
                        <a:ea typeface="Cambria Math" panose="02040503050406030204" pitchFamily="18" charset="0"/>
                      </a:rPr>
                      <m:t>⁡{1,</m:t>
                    </m:r>
                    <m:r>
                      <a:rPr lang="en-US" altLang="ko-KR" i="1">
                        <a:latin typeface="Cambria Math" panose="02040503050406030204" pitchFamily="18" charset="0"/>
                      </a:rPr>
                      <m:t>𝑟</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r>
                      <a:rPr lang="en-US" altLang="ko-KR" b="0" i="1" smtClean="0">
                        <a:latin typeface="Cambria Math" panose="02040503050406030204" pitchFamily="18" charset="0"/>
                      </a:rPr>
                      <m:t>}</m:t>
                    </m:r>
                  </m:oMath>
                </a14:m>
                <a:endParaRPr lang="en-US" altLang="ko-KR" dirty="0"/>
              </a:p>
              <a:p>
                <a:pPr lvl="1"/>
                <a:endParaRPr lang="en-US" altLang="ko-KR" dirty="0" smtClean="0"/>
              </a:p>
              <a:p>
                <a:pPr lvl="2"/>
                <a:endParaRPr lang="en-US" altLang="ko-KR" dirty="0"/>
              </a:p>
              <a:p>
                <a:pPr lvl="1"/>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8857" y="1600200"/>
                <a:ext cx="8783623" cy="4925144"/>
              </a:xfrm>
              <a:blipFill rotWithShape="0">
                <a:blip r:embed="rId2"/>
                <a:stretch>
                  <a:fillRect t="-1859"/>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18</a:t>
            </a:fld>
            <a:endParaRPr lang="ko-KR" altLang="en-US"/>
          </a:p>
        </p:txBody>
      </p:sp>
      <mc:AlternateContent xmlns:mc="http://schemas.openxmlformats.org/markup-compatibility/2006" xmlns:a14="http://schemas.microsoft.com/office/drawing/2010/main">
        <mc:Choice Requires="a14">
          <p:sp>
            <p:nvSpPr>
              <p:cNvPr id="5" name="Rectangle 4"/>
              <p:cNvSpPr/>
              <p:nvPr/>
            </p:nvSpPr>
            <p:spPr>
              <a:xfrm>
                <a:off x="4929989" y="1412776"/>
                <a:ext cx="4088250" cy="6337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We want the stationary distribution, </a:t>
                </a:r>
                <a14:m>
                  <m:oMath xmlns:m="http://schemas.openxmlformats.org/officeDocument/2006/math">
                    <m:r>
                      <a:rPr lang="en-US" altLang="ko-KR" i="1">
                        <a:latin typeface="Cambria Math" panose="02040503050406030204" pitchFamily="18" charset="0"/>
                      </a:rPr>
                      <m:t>𝜋</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m:t>
                    </m:r>
                  </m:oMath>
                </a14:m>
                <a:r>
                  <a:rPr lang="en-US" altLang="ko-KR" dirty="0" smtClean="0"/>
                  <a:t>, of our MCMC sampling to be </a:t>
                </a:r>
                <a14:m>
                  <m:oMath xmlns:m="http://schemas.openxmlformats.org/officeDocument/2006/math">
                    <m:r>
                      <m:rPr>
                        <m:sty m:val="p"/>
                      </m:rPr>
                      <a:rPr lang="en-US" altLang="ko-KR" b="0" i="0" smtClean="0">
                        <a:latin typeface="Cambria Math" panose="02040503050406030204" pitchFamily="18" charset="0"/>
                      </a:rPr>
                      <m:t>P</m:t>
                    </m:r>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oMath>
                </a14:m>
                <a:endParaRPr lang="ko-KR" altLang="en-US" b="1" i="1" dirty="0"/>
              </a:p>
            </p:txBody>
          </p:sp>
        </mc:Choice>
        <mc:Fallback xmlns="">
          <p:sp>
            <p:nvSpPr>
              <p:cNvPr id="5" name="Rectangle 4"/>
              <p:cNvSpPr>
                <a:spLocks noRot="1" noChangeAspect="1" noMove="1" noResize="1" noEditPoints="1" noAdjustHandles="1" noChangeArrowheads="1" noChangeShapeType="1" noTextEdit="1"/>
              </p:cNvSpPr>
              <p:nvPr/>
            </p:nvSpPr>
            <p:spPr>
              <a:xfrm>
                <a:off x="4929989" y="1412776"/>
                <a:ext cx="4088250" cy="633738"/>
              </a:xfrm>
              <a:prstGeom prst="rect">
                <a:avLst/>
              </a:prstGeom>
              <a:blipFill rotWithShape="0">
                <a:blip r:embed="rId3"/>
                <a:stretch>
                  <a:fillRect t="-6731" b="-14423"/>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798456" y="3059901"/>
                <a:ext cx="3219783" cy="6337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Reversible Markov </a:t>
                </a:r>
                <a:r>
                  <a:rPr lang="en-US" altLang="ko-KR" dirty="0" smtClean="0"/>
                  <a:t>chain</a:t>
                </a:r>
              </a:p>
              <a:p>
                <a:pPr algn="ct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𝜋</m:t>
                          </m:r>
                        </m:e>
                        <m:sub>
                          <m:r>
                            <a:rPr lang="en-US" altLang="ko-KR" i="1">
                              <a:latin typeface="Cambria Math" panose="02040503050406030204" pitchFamily="18" charset="0"/>
                              <a:ea typeface="Cambria Math" panose="02040503050406030204" pitchFamily="18" charset="0"/>
                            </a:rPr>
                            <m:t>𝑖</m:t>
                          </m:r>
                        </m:sub>
                      </m:sSub>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𝑇</m:t>
                          </m:r>
                        </m:e>
                        <m:sub>
                          <m: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𝑗</m:t>
                          </m:r>
                        </m:sub>
                      </m:sSub>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𝜋</m:t>
                          </m:r>
                        </m:e>
                        <m:sub>
                          <m:r>
                            <a:rPr lang="en-US" altLang="ko-KR" i="1">
                              <a:latin typeface="Cambria Math" panose="02040503050406030204" pitchFamily="18" charset="0"/>
                              <a:ea typeface="Cambria Math" panose="02040503050406030204" pitchFamily="18" charset="0"/>
                            </a:rPr>
                            <m:t>𝑗</m:t>
                          </m:r>
                        </m:sub>
                      </m:sSub>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𝑇</m:t>
                          </m:r>
                        </m:e>
                        <m:sub>
                          <m:r>
                            <a:rPr lang="en-US" altLang="ko-KR" i="1">
                              <a:latin typeface="Cambria Math" panose="02040503050406030204" pitchFamily="18" charset="0"/>
                              <a:ea typeface="Cambria Math" panose="02040503050406030204" pitchFamily="18" charset="0"/>
                            </a:rPr>
                            <m:t>𝑗</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𝑖</m:t>
                          </m:r>
                        </m:sub>
                      </m:sSub>
                    </m:oMath>
                  </m:oMathPara>
                </a14:m>
                <a:endParaRPr lang="ko-KR" altLang="en-US" dirty="0"/>
              </a:p>
            </p:txBody>
          </p:sp>
        </mc:Choice>
        <mc:Fallback xmlns="">
          <p:sp>
            <p:nvSpPr>
              <p:cNvPr id="7" name="Rectangle 6"/>
              <p:cNvSpPr>
                <a:spLocks noRot="1" noChangeAspect="1" noMove="1" noResize="1" noEditPoints="1" noAdjustHandles="1" noChangeArrowheads="1" noChangeShapeType="1" noTextEdit="1"/>
              </p:cNvSpPr>
              <p:nvPr/>
            </p:nvSpPr>
            <p:spPr>
              <a:xfrm>
                <a:off x="5798456" y="3059901"/>
                <a:ext cx="3219783" cy="633738"/>
              </a:xfrm>
              <a:prstGeom prst="rect">
                <a:avLst/>
              </a:prstGeom>
              <a:blipFill rotWithShape="0">
                <a:blip r:embed="rId4"/>
                <a:stretch>
                  <a:fillRect t="-8654" b="-7692"/>
                </a:stretch>
              </a:blipFill>
              <a:ln>
                <a:noFill/>
              </a:ln>
            </p:spPr>
            <p:txBody>
              <a:bodyPr/>
              <a:lstStyle/>
              <a:p>
                <a:r>
                  <a:rPr lang="ko-KR" altLang="en-US">
                    <a:noFill/>
                  </a:rPr>
                  <a:t> </a:t>
                </a:r>
              </a:p>
            </p:txBody>
          </p:sp>
        </mc:Fallback>
      </mc:AlternateContent>
      <p:sp>
        <p:nvSpPr>
          <p:cNvPr id="8" name="Down Arrow 7"/>
          <p:cNvSpPr/>
          <p:nvPr/>
        </p:nvSpPr>
        <p:spPr>
          <a:xfrm>
            <a:off x="8672286" y="2046514"/>
            <a:ext cx="345953" cy="101338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Down Arrow 8"/>
          <p:cNvSpPr/>
          <p:nvPr/>
        </p:nvSpPr>
        <p:spPr>
          <a:xfrm>
            <a:off x="8107222" y="3693639"/>
            <a:ext cx="345953" cy="145167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ular Callout 9"/>
          <p:cNvSpPr/>
          <p:nvPr/>
        </p:nvSpPr>
        <p:spPr>
          <a:xfrm>
            <a:off x="6188381" y="5143993"/>
            <a:ext cx="2893210" cy="858693"/>
          </a:xfrm>
          <a:prstGeom prst="wedgeRectCallout">
            <a:avLst>
              <a:gd name="adj1" fmla="val -77786"/>
              <a:gd name="adj2" fmla="val -4596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i="1" dirty="0" smtClean="0"/>
              <a:t>q</a:t>
            </a:r>
            <a:r>
              <a:rPr lang="en-US" altLang="ko-KR" dirty="0" smtClean="0"/>
              <a:t> is not well-designed to be the reversible MC, so we adjust by </a:t>
            </a:r>
            <a:r>
              <a:rPr lang="en-US" altLang="ko-KR" b="1" i="1" dirty="0" smtClean="0"/>
              <a:t>r</a:t>
            </a:r>
            <a:endParaRPr lang="ko-KR" altLang="en-US" b="1" i="1" dirty="0"/>
          </a:p>
        </p:txBody>
      </p:sp>
      <mc:AlternateContent xmlns:mc="http://schemas.openxmlformats.org/markup-compatibility/2006" xmlns:a14="http://schemas.microsoft.com/office/drawing/2010/main">
        <mc:Choice Requires="a14">
          <p:sp>
            <p:nvSpPr>
              <p:cNvPr id="6" name="직사각형 5"/>
              <p:cNvSpPr/>
              <p:nvPr/>
            </p:nvSpPr>
            <p:spPr>
              <a:xfrm>
                <a:off x="1209199" y="-15508"/>
                <a:ext cx="7934801" cy="369332"/>
              </a:xfrm>
              <a:prstGeom prst="rect">
                <a:avLst/>
              </a:prstGeom>
            </p:spPr>
            <p:txBody>
              <a:bodyPr wrap="none">
                <a:spAutoFit/>
              </a:bodyPr>
              <a:lstStyle/>
              <a:p>
                <a:pPr lvl="2"/>
                <a14:m>
                  <m:oMath xmlns:m="http://schemas.openxmlformats.org/officeDocument/2006/math">
                    <m:r>
                      <a:rPr lang="en-US" altLang="ko-KR" i="1">
                        <a:latin typeface="Cambria Math" panose="02040503050406030204" pitchFamily="18" charset="0"/>
                      </a:rPr>
                      <m:t>𝑞</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d>
                    <m:r>
                      <a:rPr lang="en-US" altLang="ko-KR" i="1">
                        <a:latin typeface="Cambria Math" panose="02040503050406030204" pitchFamily="18" charset="0"/>
                      </a:rPr>
                      <m:t>𝑃</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d>
                    <m:r>
                      <a:rPr lang="en-US" altLang="ko-KR" i="1">
                        <a:latin typeface="Cambria Math" panose="02040503050406030204" pitchFamily="18" charset="0"/>
                      </a:rPr>
                      <m:t>&lt;</m:t>
                    </m:r>
                    <m:r>
                      <a:rPr lang="en-US" altLang="ko-KR" i="1">
                        <a:latin typeface="Cambria Math" panose="02040503050406030204" pitchFamily="18" charset="0"/>
                      </a:rPr>
                      <m:t>𝑞</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r>
                      <a:rPr lang="en-US" altLang="ko-KR" i="1">
                        <a:latin typeface="Cambria Math" panose="02040503050406030204" pitchFamily="18" charset="0"/>
                      </a:rPr>
                      <m:t>𝑃</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r>
                      <a:rPr lang="en-US" altLang="ko-KR" i="1">
                        <a:latin typeface="Cambria Math" panose="02040503050406030204" pitchFamily="18" charset="0"/>
                      </a:rPr>
                      <m:t>)</m:t>
                    </m:r>
                  </m:oMath>
                </a14:m>
                <a:r>
                  <a:rPr lang="en-US" altLang="ko-KR" dirty="0" smtClean="0">
                    <a:sym typeface="Wingdings" panose="05000000000000000000" pitchFamily="2" charset="2"/>
                  </a:rPr>
                  <a:t>Movement from </a:t>
                </a:r>
                <a14:m>
                  <m:oMath xmlns:m="http://schemas.openxmlformats.org/officeDocument/2006/math">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oMath>
                </a14:m>
                <a:r>
                  <a:rPr lang="en-US" altLang="ko-KR" dirty="0" smtClean="0">
                    <a:sym typeface="Wingdings" panose="05000000000000000000" pitchFamily="2" charset="2"/>
                  </a:rPr>
                  <a:t> to  </a:t>
                </a:r>
                <a14:m>
                  <m:oMath xmlns:m="http://schemas.openxmlformats.org/officeDocument/2006/math">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oMath>
                </a14:m>
                <a:r>
                  <a:rPr lang="en-US" altLang="ko-KR" dirty="0" smtClean="0"/>
                  <a:t> is too often</a:t>
                </a:r>
                <a:endParaRPr lang="en-US" altLang="ko-KR" dirty="0"/>
              </a:p>
            </p:txBody>
          </p:sp>
        </mc:Choice>
        <mc:Fallback xmlns="">
          <p:sp>
            <p:nvSpPr>
              <p:cNvPr id="6" name="직사각형 5"/>
              <p:cNvSpPr>
                <a:spLocks noRot="1" noChangeAspect="1" noMove="1" noResize="1" noEditPoints="1" noAdjustHandles="1" noChangeArrowheads="1" noChangeShapeType="1" noTextEdit="1"/>
              </p:cNvSpPr>
              <p:nvPr/>
            </p:nvSpPr>
            <p:spPr>
              <a:xfrm>
                <a:off x="1209199" y="-15508"/>
                <a:ext cx="7934801" cy="369332"/>
              </a:xfrm>
              <a:prstGeom prst="rect">
                <a:avLst/>
              </a:prstGeom>
              <a:blipFill rotWithShape="0">
                <a:blip r:embed="rId5"/>
                <a:stretch>
                  <a:fillRect t="-9836" b="-2459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35339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Random Walk M-H Algorithm</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42900" lvl="1">
                  <a:buClr>
                    <a:schemeClr val="accent1"/>
                  </a:buClr>
                </a:pPr>
                <a14:m>
                  <m:oMath xmlns:m="http://schemas.openxmlformats.org/officeDocument/2006/math">
                    <m:sSubSup>
                      <m:sSubSupPr>
                        <m:ctrlPr>
                          <a:rPr lang="en-US" altLang="ko-KR" i="1" smtClean="0">
                            <a:latin typeface="Cambria Math" panose="02040503050406030204" pitchFamily="18" charset="0"/>
                            <a:ea typeface="Cambria Math" panose="02040503050406030204" pitchFamily="18" charset="0"/>
                          </a:rPr>
                        </m:ctrlPr>
                      </m:sSubSupPr>
                      <m:e>
                        <m:r>
                          <a:rPr lang="en-US" altLang="ko-KR" b="0" i="1" smtClean="0">
                            <a:latin typeface="Cambria Math" panose="02040503050406030204" pitchFamily="18" charset="0"/>
                            <a:ea typeface="Cambria Math" panose="02040503050406030204" pitchFamily="18" charset="0"/>
                          </a:rPr>
                          <m:t>𝑇</m:t>
                        </m:r>
                      </m:e>
                      <m:sub>
                        <m:r>
                          <a:rPr lang="en-US" altLang="ko-KR" b="0" i="1" smtClean="0">
                            <a:latin typeface="Cambria Math" panose="02040503050406030204" pitchFamily="18" charset="0"/>
                            <a:ea typeface="Cambria Math" panose="02040503050406030204" pitchFamily="18" charset="0"/>
                          </a:rPr>
                          <m:t>𝑡</m:t>
                        </m:r>
                        <m:r>
                          <a:rPr lang="en-US" altLang="ko-KR" b="0" i="1" smtClean="0">
                            <a:latin typeface="Cambria Math" panose="02040503050406030204" pitchFamily="18" charset="0"/>
                            <a:ea typeface="Cambria Math" panose="02040503050406030204" pitchFamily="18" charset="0"/>
                          </a:rPr>
                          <m:t>,∗</m:t>
                        </m:r>
                      </m:sub>
                      <m:sup>
                        <m:r>
                          <a:rPr lang="en-US" altLang="ko-KR" b="0" i="1" smtClean="0">
                            <a:latin typeface="Cambria Math" panose="02040503050406030204" pitchFamily="18" charset="0"/>
                            <a:ea typeface="Cambria Math" panose="02040503050406030204" pitchFamily="18" charset="0"/>
                          </a:rPr>
                          <m:t>𝑀𝐻</m:t>
                        </m:r>
                      </m:sup>
                    </m:sSubSup>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𝑞</m:t>
                    </m:r>
                    <m:r>
                      <a:rPr lang="en-US" altLang="ko-KR" b="0" i="1" smtClean="0">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b="0" i="1" smtClean="0">
                            <a:latin typeface="Cambria Math" panose="02040503050406030204" pitchFamily="18" charset="0"/>
                          </a:rPr>
                          <m:t>∗</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r>
                      <a:rPr lang="en-US" altLang="ko-KR" b="0" i="1" smtClean="0">
                        <a:latin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oMath>
                </a14:m>
                <a:endParaRPr lang="en-US" altLang="ko-KR" dirty="0" smtClean="0">
                  <a:sym typeface="Wingdings" panose="05000000000000000000" pitchFamily="2" charset="2"/>
                </a:endParaRPr>
              </a:p>
              <a:p>
                <a:pPr marL="708660" lvl="2">
                  <a:buClr>
                    <a:schemeClr val="accent1"/>
                  </a:buClr>
                </a:pPr>
                <a:r>
                  <a:rPr lang="en-US" altLang="ko-KR" sz="1700" dirty="0">
                    <a:sym typeface="Wingdings" panose="05000000000000000000" pitchFamily="2" charset="2"/>
                  </a:rPr>
                  <a:t>Transition probability to satisfy the balance equation with </a:t>
                </a:r>
                <a14:m>
                  <m:oMath xmlns:m="http://schemas.openxmlformats.org/officeDocument/2006/math">
                    <m:r>
                      <m:rPr>
                        <m:sty m:val="p"/>
                      </m:rPr>
                      <a:rPr lang="en-US" altLang="ko-KR" sz="1700">
                        <a:latin typeface="Cambria Math" panose="02040503050406030204" pitchFamily="18" charset="0"/>
                      </a:rPr>
                      <m:t>P</m:t>
                    </m:r>
                    <m:d>
                      <m:dPr>
                        <m:ctrlPr>
                          <a:rPr lang="en-US" altLang="ko-KR" sz="1700" i="1">
                            <a:latin typeface="Cambria Math" panose="02040503050406030204" pitchFamily="18" charset="0"/>
                          </a:rPr>
                        </m:ctrlPr>
                      </m:dPr>
                      <m:e>
                        <m:r>
                          <a:rPr lang="en-US" altLang="ko-KR" sz="1700">
                            <a:latin typeface="Cambria Math" panose="02040503050406030204" pitchFamily="18" charset="0"/>
                          </a:rPr>
                          <m:t>𝑧</m:t>
                        </m:r>
                      </m:e>
                    </m:d>
                  </m:oMath>
                </a14:m>
                <a:r>
                  <a:rPr lang="ko-KR" altLang="en-US" sz="1700" dirty="0"/>
                  <a:t> </a:t>
                </a:r>
                <a:r>
                  <a:rPr lang="en-US" altLang="ko-KR" sz="1700" dirty="0"/>
                  <a:t>as the stationary </a:t>
                </a:r>
                <a:r>
                  <a:rPr lang="en-US" altLang="ko-KR" sz="1700" dirty="0" smtClean="0"/>
                  <a:t>distribution</a:t>
                </a:r>
              </a:p>
              <a:p>
                <a:pPr marL="708660" lvl="2">
                  <a:buClr>
                    <a:schemeClr val="accent1"/>
                  </a:buClr>
                </a:pPr>
                <a14:m>
                  <m:oMath xmlns:m="http://schemas.openxmlformats.org/officeDocument/2006/math">
                    <m:r>
                      <a:rPr lang="ko-KR" altLang="en-US" sz="1600" i="1">
                        <a:latin typeface="Cambria Math" panose="02040503050406030204" pitchFamily="18" charset="0"/>
                        <a:ea typeface="Cambria Math" panose="02040503050406030204" pitchFamily="18" charset="0"/>
                      </a:rPr>
                      <m:t>𝛼</m:t>
                    </m:r>
                    <m:d>
                      <m:dPr>
                        <m:ctrlPr>
                          <a:rPr lang="en-US" altLang="ko-KR" sz="1600" i="1">
                            <a:latin typeface="Cambria Math" panose="02040503050406030204" pitchFamily="18" charset="0"/>
                          </a:rPr>
                        </m:ctrlPr>
                      </m:dPr>
                      <m:e>
                        <m:sSup>
                          <m:sSupPr>
                            <m:ctrlPr>
                              <a:rPr lang="en-US" altLang="ko-KR" sz="1600" i="1">
                                <a:latin typeface="Cambria Math" panose="02040503050406030204" pitchFamily="18" charset="0"/>
                              </a:rPr>
                            </m:ctrlPr>
                          </m:sSupPr>
                          <m:e>
                            <m:r>
                              <a:rPr lang="en-US" altLang="ko-KR" sz="1600" i="1">
                                <a:latin typeface="Cambria Math" panose="02040503050406030204" pitchFamily="18" charset="0"/>
                              </a:rPr>
                              <m:t>𝑧</m:t>
                            </m:r>
                          </m:e>
                          <m:sup>
                            <m:r>
                              <a:rPr lang="en-US" altLang="ko-KR" sz="1600" i="1">
                                <a:latin typeface="Cambria Math" panose="02040503050406030204" pitchFamily="18" charset="0"/>
                              </a:rPr>
                              <m:t>∗</m:t>
                            </m:r>
                          </m:sup>
                        </m:sSup>
                        <m:r>
                          <a:rPr lang="en-US" altLang="ko-KR" sz="1600" i="1">
                            <a:latin typeface="Cambria Math" panose="02040503050406030204" pitchFamily="18" charset="0"/>
                          </a:rPr>
                          <m:t>|</m:t>
                        </m:r>
                        <m:sSup>
                          <m:sSupPr>
                            <m:ctrlPr>
                              <a:rPr lang="en-US" altLang="ko-KR" sz="1600" i="1">
                                <a:latin typeface="Cambria Math" panose="02040503050406030204" pitchFamily="18" charset="0"/>
                              </a:rPr>
                            </m:ctrlPr>
                          </m:sSupPr>
                          <m:e>
                            <m:r>
                              <a:rPr lang="en-US" altLang="ko-KR" sz="1600" i="1">
                                <a:latin typeface="Cambria Math" panose="02040503050406030204" pitchFamily="18" charset="0"/>
                              </a:rPr>
                              <m:t>𝑧</m:t>
                            </m:r>
                          </m:e>
                          <m:sup>
                            <m:r>
                              <a:rPr lang="en-US" altLang="ko-KR" sz="1600" i="1">
                                <a:latin typeface="Cambria Math" panose="02040503050406030204" pitchFamily="18" charset="0"/>
                              </a:rPr>
                              <m:t>𝑡</m:t>
                            </m:r>
                          </m:sup>
                        </m:sSup>
                      </m:e>
                    </m:d>
                    <m:r>
                      <a:rPr lang="en-US" altLang="ko-KR" sz="1600" i="1">
                        <a:latin typeface="Cambria Math" panose="02040503050406030204" pitchFamily="18" charset="0"/>
                        <a:ea typeface="Cambria Math" panose="02040503050406030204" pitchFamily="18" charset="0"/>
                      </a:rPr>
                      <m:t>=</m:t>
                    </m:r>
                    <m:r>
                      <m:rPr>
                        <m:sty m:val="p"/>
                      </m:rPr>
                      <a:rPr lang="en-US" altLang="ko-KR" sz="1600">
                        <a:latin typeface="Cambria Math" panose="02040503050406030204" pitchFamily="18" charset="0"/>
                        <a:ea typeface="Cambria Math" panose="02040503050406030204" pitchFamily="18" charset="0"/>
                      </a:rPr>
                      <m:t>min</m:t>
                    </m:r>
                    <m:r>
                      <a:rPr lang="en-US" altLang="ko-KR" sz="1600" i="1">
                        <a:latin typeface="Cambria Math" panose="02040503050406030204" pitchFamily="18" charset="0"/>
                        <a:ea typeface="Cambria Math" panose="02040503050406030204" pitchFamily="18" charset="0"/>
                      </a:rPr>
                      <m:t>⁡{1,</m:t>
                    </m:r>
                    <m:f>
                      <m:fPr>
                        <m:ctrlPr>
                          <a:rPr lang="en-US" altLang="ko-KR" sz="1900" i="1">
                            <a:solidFill>
                              <a:srgbClr val="2F2B20"/>
                            </a:solidFill>
                            <a:latin typeface="Cambria Math" panose="02040503050406030204" pitchFamily="18" charset="0"/>
                          </a:rPr>
                        </m:ctrlPr>
                      </m:fPr>
                      <m:num>
                        <m:r>
                          <a:rPr lang="en-US" altLang="ko-KR" sz="1900" i="1">
                            <a:solidFill>
                              <a:srgbClr val="2F2B20"/>
                            </a:solidFill>
                            <a:latin typeface="Cambria Math" panose="02040503050406030204" pitchFamily="18" charset="0"/>
                          </a:rPr>
                          <m:t>𝑞</m:t>
                        </m:r>
                        <m:d>
                          <m:dPr>
                            <m:ctrlPr>
                              <a:rPr lang="en-US" altLang="ko-KR" sz="1900" i="1">
                                <a:solidFill>
                                  <a:srgbClr val="2F2B20"/>
                                </a:solidFill>
                                <a:latin typeface="Cambria Math" panose="02040503050406030204" pitchFamily="18" charset="0"/>
                              </a:rPr>
                            </m:ctrlPr>
                          </m:dPr>
                          <m:e>
                            <m:sSup>
                              <m:sSupPr>
                                <m:ctrlPr>
                                  <a:rPr lang="en-US" altLang="ko-KR" sz="1900" i="1">
                                    <a:solidFill>
                                      <a:srgbClr val="2F2B20"/>
                                    </a:solidFill>
                                    <a:latin typeface="Cambria Math" panose="02040503050406030204" pitchFamily="18" charset="0"/>
                                  </a:rPr>
                                </m:ctrlPr>
                              </m:sSupPr>
                              <m:e>
                                <m:r>
                                  <a:rPr lang="en-US" altLang="ko-KR" sz="1900" i="1">
                                    <a:solidFill>
                                      <a:srgbClr val="2F2B20"/>
                                    </a:solidFill>
                                    <a:latin typeface="Cambria Math" panose="02040503050406030204" pitchFamily="18" charset="0"/>
                                  </a:rPr>
                                  <m:t>𝑧</m:t>
                                </m:r>
                              </m:e>
                              <m:sup>
                                <m:r>
                                  <a:rPr lang="en-US" altLang="ko-KR" sz="1900" i="1">
                                    <a:solidFill>
                                      <a:srgbClr val="2F2B20"/>
                                    </a:solidFill>
                                    <a:latin typeface="Cambria Math" panose="02040503050406030204" pitchFamily="18" charset="0"/>
                                  </a:rPr>
                                  <m:t>𝑡</m:t>
                                </m:r>
                              </m:sup>
                            </m:sSup>
                          </m:e>
                          <m:e>
                            <m:sSup>
                              <m:sSupPr>
                                <m:ctrlPr>
                                  <a:rPr lang="en-US" altLang="ko-KR" sz="1900" i="1">
                                    <a:solidFill>
                                      <a:srgbClr val="2F2B20"/>
                                    </a:solidFill>
                                    <a:latin typeface="Cambria Math" panose="02040503050406030204" pitchFamily="18" charset="0"/>
                                  </a:rPr>
                                </m:ctrlPr>
                              </m:sSupPr>
                              <m:e>
                                <m:r>
                                  <a:rPr lang="en-US" altLang="ko-KR" sz="1900" i="1">
                                    <a:solidFill>
                                      <a:srgbClr val="2F2B20"/>
                                    </a:solidFill>
                                    <a:latin typeface="Cambria Math" panose="02040503050406030204" pitchFamily="18" charset="0"/>
                                  </a:rPr>
                                  <m:t>𝑧</m:t>
                                </m:r>
                              </m:e>
                              <m:sup>
                                <m:r>
                                  <a:rPr lang="en-US" altLang="ko-KR" sz="1900" i="1">
                                    <a:solidFill>
                                      <a:srgbClr val="2F2B20"/>
                                    </a:solidFill>
                                    <a:latin typeface="Cambria Math" panose="02040503050406030204" pitchFamily="18" charset="0"/>
                                  </a:rPr>
                                  <m:t>∗</m:t>
                                </m:r>
                              </m:sup>
                            </m:sSup>
                          </m:e>
                        </m:d>
                        <m:r>
                          <a:rPr lang="en-US" altLang="ko-KR" sz="1900" i="1">
                            <a:solidFill>
                              <a:srgbClr val="2F2B20"/>
                            </a:solidFill>
                            <a:latin typeface="Cambria Math" panose="02040503050406030204" pitchFamily="18" charset="0"/>
                          </a:rPr>
                          <m:t>𝑃</m:t>
                        </m:r>
                        <m:r>
                          <a:rPr lang="en-US" altLang="ko-KR" sz="1900" i="1">
                            <a:solidFill>
                              <a:srgbClr val="2F2B20"/>
                            </a:solidFill>
                            <a:latin typeface="Cambria Math" panose="02040503050406030204" pitchFamily="18" charset="0"/>
                          </a:rPr>
                          <m:t>(</m:t>
                        </m:r>
                        <m:sSup>
                          <m:sSupPr>
                            <m:ctrlPr>
                              <a:rPr lang="en-US" altLang="ko-KR" sz="1900" i="1">
                                <a:solidFill>
                                  <a:srgbClr val="2F2B20"/>
                                </a:solidFill>
                                <a:latin typeface="Cambria Math" panose="02040503050406030204" pitchFamily="18" charset="0"/>
                              </a:rPr>
                            </m:ctrlPr>
                          </m:sSupPr>
                          <m:e>
                            <m:r>
                              <a:rPr lang="en-US" altLang="ko-KR" sz="1900" i="1">
                                <a:solidFill>
                                  <a:srgbClr val="2F2B20"/>
                                </a:solidFill>
                                <a:latin typeface="Cambria Math" panose="02040503050406030204" pitchFamily="18" charset="0"/>
                              </a:rPr>
                              <m:t>𝑧</m:t>
                            </m:r>
                          </m:e>
                          <m:sup>
                            <m:r>
                              <a:rPr lang="en-US" altLang="ko-KR" sz="1900" i="1">
                                <a:solidFill>
                                  <a:srgbClr val="2F2B20"/>
                                </a:solidFill>
                                <a:latin typeface="Cambria Math" panose="02040503050406030204" pitchFamily="18" charset="0"/>
                              </a:rPr>
                              <m:t>∗</m:t>
                            </m:r>
                          </m:sup>
                        </m:sSup>
                        <m:r>
                          <a:rPr lang="en-US" altLang="ko-KR" sz="1900" i="1">
                            <a:solidFill>
                              <a:srgbClr val="2F2B20"/>
                            </a:solidFill>
                            <a:latin typeface="Cambria Math" panose="02040503050406030204" pitchFamily="18" charset="0"/>
                          </a:rPr>
                          <m:t>) </m:t>
                        </m:r>
                      </m:num>
                      <m:den>
                        <m:r>
                          <a:rPr lang="en-US" altLang="ko-KR" sz="1900" i="1">
                            <a:solidFill>
                              <a:srgbClr val="2F2B20"/>
                            </a:solidFill>
                            <a:latin typeface="Cambria Math" panose="02040503050406030204" pitchFamily="18" charset="0"/>
                          </a:rPr>
                          <m:t>𝑞</m:t>
                        </m:r>
                        <m:d>
                          <m:dPr>
                            <m:ctrlPr>
                              <a:rPr lang="en-US" altLang="ko-KR" sz="1900" i="1">
                                <a:solidFill>
                                  <a:srgbClr val="2F2B20"/>
                                </a:solidFill>
                                <a:latin typeface="Cambria Math" panose="02040503050406030204" pitchFamily="18" charset="0"/>
                              </a:rPr>
                            </m:ctrlPr>
                          </m:dPr>
                          <m:e>
                            <m:sSup>
                              <m:sSupPr>
                                <m:ctrlPr>
                                  <a:rPr lang="en-US" altLang="ko-KR" sz="1900" i="1">
                                    <a:solidFill>
                                      <a:srgbClr val="2F2B20"/>
                                    </a:solidFill>
                                    <a:latin typeface="Cambria Math" panose="02040503050406030204" pitchFamily="18" charset="0"/>
                                  </a:rPr>
                                </m:ctrlPr>
                              </m:sSupPr>
                              <m:e>
                                <m:r>
                                  <a:rPr lang="en-US" altLang="ko-KR" sz="1900" i="1">
                                    <a:solidFill>
                                      <a:srgbClr val="2F2B20"/>
                                    </a:solidFill>
                                    <a:latin typeface="Cambria Math" panose="02040503050406030204" pitchFamily="18" charset="0"/>
                                  </a:rPr>
                                  <m:t>𝑧</m:t>
                                </m:r>
                              </m:e>
                              <m:sup>
                                <m:r>
                                  <a:rPr lang="en-US" altLang="ko-KR" sz="1900" i="1">
                                    <a:solidFill>
                                      <a:srgbClr val="2F2B20"/>
                                    </a:solidFill>
                                    <a:latin typeface="Cambria Math" panose="02040503050406030204" pitchFamily="18" charset="0"/>
                                  </a:rPr>
                                  <m:t>∗</m:t>
                                </m:r>
                              </m:sup>
                            </m:sSup>
                          </m:e>
                          <m:e>
                            <m:sSup>
                              <m:sSupPr>
                                <m:ctrlPr>
                                  <a:rPr lang="en-US" altLang="ko-KR" sz="1900" i="1">
                                    <a:solidFill>
                                      <a:srgbClr val="2F2B20"/>
                                    </a:solidFill>
                                    <a:latin typeface="Cambria Math" panose="02040503050406030204" pitchFamily="18" charset="0"/>
                                  </a:rPr>
                                </m:ctrlPr>
                              </m:sSupPr>
                              <m:e>
                                <m:r>
                                  <a:rPr lang="en-US" altLang="ko-KR" sz="1900" i="1">
                                    <a:solidFill>
                                      <a:srgbClr val="2F2B20"/>
                                    </a:solidFill>
                                    <a:latin typeface="Cambria Math" panose="02040503050406030204" pitchFamily="18" charset="0"/>
                                  </a:rPr>
                                  <m:t>𝑧</m:t>
                                </m:r>
                              </m:e>
                              <m:sup>
                                <m:r>
                                  <a:rPr lang="en-US" altLang="ko-KR" sz="1900" i="1">
                                    <a:solidFill>
                                      <a:srgbClr val="2F2B20"/>
                                    </a:solidFill>
                                    <a:latin typeface="Cambria Math" panose="02040503050406030204" pitchFamily="18" charset="0"/>
                                  </a:rPr>
                                  <m:t>𝑡</m:t>
                                </m:r>
                              </m:sup>
                            </m:sSup>
                          </m:e>
                        </m:d>
                        <m:r>
                          <a:rPr lang="en-US" altLang="ko-KR" sz="1900" i="1">
                            <a:solidFill>
                              <a:srgbClr val="2F2B20"/>
                            </a:solidFill>
                            <a:latin typeface="Cambria Math" panose="02040503050406030204" pitchFamily="18" charset="0"/>
                          </a:rPr>
                          <m:t>𝑃</m:t>
                        </m:r>
                        <m:r>
                          <a:rPr lang="en-US" altLang="ko-KR" sz="1900" i="1">
                            <a:solidFill>
                              <a:srgbClr val="2F2B20"/>
                            </a:solidFill>
                            <a:latin typeface="Cambria Math" panose="02040503050406030204" pitchFamily="18" charset="0"/>
                          </a:rPr>
                          <m:t>(</m:t>
                        </m:r>
                        <m:sSup>
                          <m:sSupPr>
                            <m:ctrlPr>
                              <a:rPr lang="en-US" altLang="ko-KR" sz="1900" i="1">
                                <a:solidFill>
                                  <a:srgbClr val="2F2B20"/>
                                </a:solidFill>
                                <a:latin typeface="Cambria Math" panose="02040503050406030204" pitchFamily="18" charset="0"/>
                              </a:rPr>
                            </m:ctrlPr>
                          </m:sSupPr>
                          <m:e>
                            <m:r>
                              <a:rPr lang="en-US" altLang="ko-KR" sz="1900" i="1">
                                <a:solidFill>
                                  <a:srgbClr val="2F2B20"/>
                                </a:solidFill>
                                <a:latin typeface="Cambria Math" panose="02040503050406030204" pitchFamily="18" charset="0"/>
                              </a:rPr>
                              <m:t>𝑧</m:t>
                            </m:r>
                          </m:e>
                          <m:sup>
                            <m:r>
                              <a:rPr lang="en-US" altLang="ko-KR" sz="1900" i="1">
                                <a:solidFill>
                                  <a:srgbClr val="2F2B20"/>
                                </a:solidFill>
                                <a:latin typeface="Cambria Math" panose="02040503050406030204" pitchFamily="18" charset="0"/>
                              </a:rPr>
                              <m:t>𝑡</m:t>
                            </m:r>
                          </m:sup>
                        </m:sSup>
                        <m:r>
                          <a:rPr lang="en-US" altLang="ko-KR" sz="1900" i="1">
                            <a:solidFill>
                              <a:srgbClr val="2F2B20"/>
                            </a:solidFill>
                            <a:latin typeface="Cambria Math" panose="02040503050406030204" pitchFamily="18" charset="0"/>
                          </a:rPr>
                          <m:t>)</m:t>
                        </m:r>
                      </m:den>
                    </m:f>
                    <m:r>
                      <a:rPr lang="en-US" altLang="ko-KR" sz="1600" i="1">
                        <a:latin typeface="Cambria Math" panose="02040503050406030204" pitchFamily="18" charset="0"/>
                      </a:rPr>
                      <m:t>}</m:t>
                    </m:r>
                  </m:oMath>
                </a14:m>
                <a:endParaRPr lang="en-US" altLang="ko-KR" sz="1600" dirty="0" smtClean="0"/>
              </a:p>
              <a:p>
                <a:pPr marL="708660" lvl="2">
                  <a:buClr>
                    <a:schemeClr val="accent1"/>
                  </a:buClr>
                </a:pPr>
                <a:r>
                  <a:rPr lang="en-US" altLang="ko-KR" sz="1600" dirty="0" smtClean="0"/>
                  <a:t>Here, we already assumed, so far, the easy calculation of </a:t>
                </a:r>
                <a14:m>
                  <m:oMath xmlns:m="http://schemas.openxmlformats.org/officeDocument/2006/math">
                    <m:r>
                      <a:rPr lang="en-US" altLang="ko-KR" sz="1600" i="1">
                        <a:solidFill>
                          <a:srgbClr val="2F2B20"/>
                        </a:solidFill>
                        <a:latin typeface="Cambria Math" panose="02040503050406030204" pitchFamily="18" charset="0"/>
                      </a:rPr>
                      <m:t>𝑃</m:t>
                    </m:r>
                    <m:r>
                      <a:rPr lang="en-US" altLang="ko-KR" sz="1600" i="1">
                        <a:solidFill>
                          <a:srgbClr val="2F2B20"/>
                        </a:solidFill>
                        <a:latin typeface="Cambria Math" panose="02040503050406030204" pitchFamily="18" charset="0"/>
                      </a:rPr>
                      <m:t>(</m:t>
                    </m:r>
                    <m:r>
                      <a:rPr lang="en-US" altLang="ko-KR" sz="1600" b="0" i="1" smtClean="0">
                        <a:solidFill>
                          <a:srgbClr val="2F2B20"/>
                        </a:solidFill>
                        <a:latin typeface="Cambria Math" panose="02040503050406030204" pitchFamily="18" charset="0"/>
                      </a:rPr>
                      <m:t>𝑧</m:t>
                    </m:r>
                    <m:r>
                      <a:rPr lang="en-US" altLang="ko-KR" sz="1600" i="1">
                        <a:solidFill>
                          <a:srgbClr val="2F2B20"/>
                        </a:solidFill>
                        <a:latin typeface="Cambria Math" panose="02040503050406030204" pitchFamily="18" charset="0"/>
                      </a:rPr>
                      <m:t>)</m:t>
                    </m:r>
                  </m:oMath>
                </a14:m>
                <a:endParaRPr lang="en-US" altLang="ko-KR" sz="1600" dirty="0" smtClean="0"/>
              </a:p>
              <a:p>
                <a:pPr marL="708660" lvl="2">
                  <a:buClr>
                    <a:schemeClr val="accent1"/>
                  </a:buClr>
                </a:pPr>
                <a:r>
                  <a:rPr lang="en-US" altLang="ko-KR" sz="1600" dirty="0" smtClean="0"/>
                  <a:t>What we miss is the definition of </a:t>
                </a:r>
                <a14:m>
                  <m:oMath xmlns:m="http://schemas.openxmlformats.org/officeDocument/2006/math">
                    <m:r>
                      <a:rPr lang="en-US" altLang="ko-KR" sz="1600" i="1">
                        <a:solidFill>
                          <a:srgbClr val="2F2B20"/>
                        </a:solidFill>
                        <a:latin typeface="Cambria Math" panose="02040503050406030204" pitchFamily="18" charset="0"/>
                      </a:rPr>
                      <m:t>𝑞</m:t>
                    </m:r>
                    <m:d>
                      <m:dPr>
                        <m:ctrlPr>
                          <a:rPr lang="en-US" altLang="ko-KR" sz="1600" i="1">
                            <a:solidFill>
                              <a:srgbClr val="2F2B20"/>
                            </a:solidFill>
                            <a:latin typeface="Cambria Math" panose="02040503050406030204" pitchFamily="18" charset="0"/>
                          </a:rPr>
                        </m:ctrlPr>
                      </m:dPr>
                      <m:e>
                        <m:sSup>
                          <m:sSupPr>
                            <m:ctrlPr>
                              <a:rPr lang="en-US" altLang="ko-KR" sz="1600" i="1">
                                <a:solidFill>
                                  <a:srgbClr val="2F2B20"/>
                                </a:solidFill>
                                <a:latin typeface="Cambria Math" panose="02040503050406030204" pitchFamily="18" charset="0"/>
                              </a:rPr>
                            </m:ctrlPr>
                          </m:sSupPr>
                          <m:e>
                            <m:r>
                              <a:rPr lang="en-US" altLang="ko-KR" sz="1600" i="1">
                                <a:solidFill>
                                  <a:srgbClr val="2F2B20"/>
                                </a:solidFill>
                                <a:latin typeface="Cambria Math" panose="02040503050406030204" pitchFamily="18" charset="0"/>
                              </a:rPr>
                              <m:t>𝑧</m:t>
                            </m:r>
                          </m:e>
                          <m:sup>
                            <m:r>
                              <a:rPr lang="en-US" altLang="ko-KR" sz="1600" i="1">
                                <a:solidFill>
                                  <a:srgbClr val="2F2B20"/>
                                </a:solidFill>
                                <a:latin typeface="Cambria Math" panose="02040503050406030204" pitchFamily="18" charset="0"/>
                              </a:rPr>
                              <m:t>∗</m:t>
                            </m:r>
                          </m:sup>
                        </m:sSup>
                      </m:e>
                      <m:e>
                        <m:sSup>
                          <m:sSupPr>
                            <m:ctrlPr>
                              <a:rPr lang="en-US" altLang="ko-KR" sz="1600" i="1">
                                <a:solidFill>
                                  <a:srgbClr val="2F2B20"/>
                                </a:solidFill>
                                <a:latin typeface="Cambria Math" panose="02040503050406030204" pitchFamily="18" charset="0"/>
                              </a:rPr>
                            </m:ctrlPr>
                          </m:sSupPr>
                          <m:e>
                            <m:r>
                              <a:rPr lang="en-US" altLang="ko-KR" sz="1600" i="1">
                                <a:solidFill>
                                  <a:srgbClr val="2F2B20"/>
                                </a:solidFill>
                                <a:latin typeface="Cambria Math" panose="02040503050406030204" pitchFamily="18" charset="0"/>
                              </a:rPr>
                              <m:t>𝑧</m:t>
                            </m:r>
                          </m:e>
                          <m:sup>
                            <m:r>
                              <a:rPr lang="en-US" altLang="ko-KR" sz="1600" i="1">
                                <a:solidFill>
                                  <a:srgbClr val="2F2B20"/>
                                </a:solidFill>
                                <a:latin typeface="Cambria Math" panose="02040503050406030204" pitchFamily="18" charset="0"/>
                              </a:rPr>
                              <m:t>𝑡</m:t>
                            </m:r>
                          </m:sup>
                        </m:sSup>
                      </m:e>
                    </m:d>
                  </m:oMath>
                </a14:m>
                <a:r>
                  <a:rPr lang="en-US" altLang="ko-KR" sz="1600" dirty="0" smtClean="0"/>
                  <a:t>, but this is a proposal </a:t>
                </a:r>
                <a:br>
                  <a:rPr lang="en-US" altLang="ko-KR" sz="1600" dirty="0" smtClean="0"/>
                </a:br>
                <a:r>
                  <a:rPr lang="en-US" altLang="ko-KR" sz="1600" dirty="0" smtClean="0"/>
                  <a:t>that any probability distribution can be</a:t>
                </a:r>
              </a:p>
              <a:p>
                <a:pPr marL="982980" lvl="3">
                  <a:buClr>
                    <a:schemeClr val="accent1"/>
                  </a:buClr>
                </a:pPr>
                <a:r>
                  <a:rPr lang="en-US" altLang="ko-KR" sz="1400" dirty="0" smtClean="0"/>
                  <a:t>Surely, there are better and worse proposal probability distributions.</a:t>
                </a:r>
              </a:p>
              <a:p>
                <a:pPr marL="982980" lvl="3">
                  <a:buClr>
                    <a:schemeClr val="accent1"/>
                  </a:buClr>
                </a:pPr>
                <a:r>
                  <a:rPr lang="en-US" altLang="ko-KR" sz="1400" dirty="0" smtClean="0"/>
                  <a:t>Choosing </a:t>
                </a:r>
                <a14:m>
                  <m:oMath xmlns:m="http://schemas.openxmlformats.org/officeDocument/2006/math">
                    <m:r>
                      <a:rPr lang="en-US" altLang="ko-KR" sz="1400" i="1">
                        <a:solidFill>
                          <a:srgbClr val="2F2B20"/>
                        </a:solidFill>
                        <a:latin typeface="Cambria Math" panose="02040503050406030204" pitchFamily="18" charset="0"/>
                      </a:rPr>
                      <m:t>𝑞</m:t>
                    </m:r>
                    <m:d>
                      <m:dPr>
                        <m:ctrlPr>
                          <a:rPr lang="en-US" altLang="ko-KR" sz="1400" i="1">
                            <a:solidFill>
                              <a:srgbClr val="2F2B20"/>
                            </a:solidFill>
                            <a:latin typeface="Cambria Math" panose="02040503050406030204" pitchFamily="18" charset="0"/>
                          </a:rPr>
                        </m:ctrlPr>
                      </m:dPr>
                      <m:e>
                        <m:sSup>
                          <m:sSupPr>
                            <m:ctrlPr>
                              <a:rPr lang="en-US" altLang="ko-KR" sz="1400" i="1">
                                <a:solidFill>
                                  <a:srgbClr val="2F2B20"/>
                                </a:solidFill>
                                <a:latin typeface="Cambria Math" panose="02040503050406030204" pitchFamily="18" charset="0"/>
                              </a:rPr>
                            </m:ctrlPr>
                          </m:sSupPr>
                          <m:e>
                            <m:r>
                              <a:rPr lang="en-US" altLang="ko-KR" sz="1400" i="1">
                                <a:solidFill>
                                  <a:srgbClr val="2F2B20"/>
                                </a:solidFill>
                                <a:latin typeface="Cambria Math" panose="02040503050406030204" pitchFamily="18" charset="0"/>
                              </a:rPr>
                              <m:t>𝑧</m:t>
                            </m:r>
                          </m:e>
                          <m:sup>
                            <m:r>
                              <a:rPr lang="en-US" altLang="ko-KR" sz="1400" i="1">
                                <a:solidFill>
                                  <a:srgbClr val="2F2B20"/>
                                </a:solidFill>
                                <a:latin typeface="Cambria Math" panose="02040503050406030204" pitchFamily="18" charset="0"/>
                              </a:rPr>
                              <m:t>∗</m:t>
                            </m:r>
                          </m:sup>
                        </m:sSup>
                      </m:e>
                      <m:e>
                        <m:sSup>
                          <m:sSupPr>
                            <m:ctrlPr>
                              <a:rPr lang="en-US" altLang="ko-KR" sz="1400" i="1">
                                <a:solidFill>
                                  <a:srgbClr val="2F2B20"/>
                                </a:solidFill>
                                <a:latin typeface="Cambria Math" panose="02040503050406030204" pitchFamily="18" charset="0"/>
                              </a:rPr>
                            </m:ctrlPr>
                          </m:sSupPr>
                          <m:e>
                            <m:r>
                              <a:rPr lang="en-US" altLang="ko-KR" sz="1400" i="1">
                                <a:solidFill>
                                  <a:srgbClr val="2F2B20"/>
                                </a:solidFill>
                                <a:latin typeface="Cambria Math" panose="02040503050406030204" pitchFamily="18" charset="0"/>
                              </a:rPr>
                              <m:t>𝑧</m:t>
                            </m:r>
                          </m:e>
                          <m:sup>
                            <m:r>
                              <a:rPr lang="en-US" altLang="ko-KR" sz="1400" i="1">
                                <a:solidFill>
                                  <a:srgbClr val="2F2B20"/>
                                </a:solidFill>
                                <a:latin typeface="Cambria Math" panose="02040503050406030204" pitchFamily="18" charset="0"/>
                              </a:rPr>
                              <m:t>𝑡</m:t>
                            </m:r>
                          </m:sup>
                        </m:sSup>
                      </m:e>
                    </m:d>
                  </m:oMath>
                </a14:m>
                <a:r>
                  <a:rPr lang="en-US" altLang="ko-KR" sz="1400" dirty="0" smtClean="0"/>
                  <a:t> determines the type of M-H algorithm</a:t>
                </a:r>
                <a:endParaRPr lang="en-US" altLang="ko-KR" sz="1400" dirty="0"/>
              </a:p>
              <a:p>
                <a:pPr marL="342900" lvl="1">
                  <a:buClr>
                    <a:schemeClr val="accent1"/>
                  </a:buClr>
                </a:pPr>
                <a:r>
                  <a:rPr lang="en-US" altLang="ko-KR" sz="1900" dirty="0" smtClean="0"/>
                  <a:t>Random walk M-H algorithm</a:t>
                </a:r>
              </a:p>
              <a:p>
                <a:pPr marL="708660" lvl="2">
                  <a:buClr>
                    <a:schemeClr val="accent1"/>
                  </a:buClr>
                </a:pPr>
                <a14:m>
                  <m:oMath xmlns:m="http://schemas.openxmlformats.org/officeDocument/2006/math">
                    <m:sSubSup>
                      <m:sSubSupPr>
                        <m:ctrlPr>
                          <a:rPr lang="en-US" altLang="ko-KR" sz="1600" i="1">
                            <a:latin typeface="Cambria Math" panose="02040503050406030204" pitchFamily="18" charset="0"/>
                            <a:ea typeface="Cambria Math" panose="02040503050406030204" pitchFamily="18" charset="0"/>
                          </a:rPr>
                        </m:ctrlPr>
                      </m:sSubSupPr>
                      <m:e>
                        <m:r>
                          <a:rPr lang="en-US" altLang="ko-KR" sz="1600" i="1">
                            <a:latin typeface="Cambria Math" panose="02040503050406030204" pitchFamily="18" charset="0"/>
                            <a:ea typeface="Cambria Math" panose="02040503050406030204" pitchFamily="18" charset="0"/>
                          </a:rPr>
                          <m:t>𝑇</m:t>
                        </m:r>
                      </m:e>
                      <m:sub>
                        <m:r>
                          <a:rPr lang="en-US" altLang="ko-KR" sz="1600" b="0" i="1" smtClean="0">
                            <a:latin typeface="Cambria Math" panose="02040503050406030204" pitchFamily="18" charset="0"/>
                            <a:ea typeface="Cambria Math" panose="02040503050406030204" pitchFamily="18" charset="0"/>
                          </a:rPr>
                          <m:t>𝑡</m:t>
                        </m:r>
                        <m:r>
                          <a:rPr lang="en-US" altLang="ko-KR" sz="1600" b="0" i="1" smtClean="0">
                            <a:latin typeface="Cambria Math" panose="02040503050406030204" pitchFamily="18" charset="0"/>
                            <a:ea typeface="Cambria Math" panose="02040503050406030204" pitchFamily="18" charset="0"/>
                          </a:rPr>
                          <m:t>,∗</m:t>
                        </m:r>
                      </m:sub>
                      <m:sup>
                        <m:r>
                          <a:rPr lang="en-US" altLang="ko-KR" sz="1600" i="1">
                            <a:latin typeface="Cambria Math" panose="02040503050406030204" pitchFamily="18" charset="0"/>
                            <a:ea typeface="Cambria Math" panose="02040503050406030204" pitchFamily="18" charset="0"/>
                          </a:rPr>
                          <m:t>𝑀𝐻</m:t>
                        </m:r>
                      </m:sup>
                    </m:sSubSup>
                    <m:r>
                      <a:rPr lang="en-US" altLang="ko-KR" sz="1600" i="1">
                        <a:latin typeface="Cambria Math" panose="02040503050406030204" pitchFamily="18" charset="0"/>
                        <a:ea typeface="Cambria Math" panose="02040503050406030204" pitchFamily="18" charset="0"/>
                      </a:rPr>
                      <m:t>=</m:t>
                    </m:r>
                    <m:r>
                      <a:rPr lang="en-US" altLang="ko-KR" sz="1600" i="1">
                        <a:latin typeface="Cambria Math" panose="02040503050406030204" pitchFamily="18" charset="0"/>
                        <a:ea typeface="Cambria Math" panose="02040503050406030204" pitchFamily="18" charset="0"/>
                      </a:rPr>
                      <m:t>𝑞</m:t>
                    </m:r>
                    <m:r>
                      <a:rPr lang="en-US" altLang="ko-KR" sz="1600" i="1">
                        <a:latin typeface="Cambria Math" panose="02040503050406030204" pitchFamily="18" charset="0"/>
                        <a:ea typeface="Cambria Math" panose="02040503050406030204" pitchFamily="18" charset="0"/>
                      </a:rPr>
                      <m:t>(</m:t>
                    </m:r>
                    <m:sSup>
                      <m:sSupPr>
                        <m:ctrlPr>
                          <a:rPr lang="en-US" altLang="ko-KR" sz="1600" i="1">
                            <a:latin typeface="Cambria Math" panose="02040503050406030204" pitchFamily="18" charset="0"/>
                          </a:rPr>
                        </m:ctrlPr>
                      </m:sSupPr>
                      <m:e>
                        <m:r>
                          <a:rPr lang="en-US" altLang="ko-KR" sz="1600" i="1">
                            <a:latin typeface="Cambria Math" panose="02040503050406030204" pitchFamily="18" charset="0"/>
                          </a:rPr>
                          <m:t>𝑧</m:t>
                        </m:r>
                      </m:e>
                      <m:sup>
                        <m:r>
                          <a:rPr lang="en-US" altLang="ko-KR" sz="1600" i="1">
                            <a:latin typeface="Cambria Math" panose="02040503050406030204" pitchFamily="18" charset="0"/>
                          </a:rPr>
                          <m:t>∗</m:t>
                        </m:r>
                      </m:sup>
                    </m:sSup>
                    <m:r>
                      <a:rPr lang="en-US" altLang="ko-KR" sz="1600" i="1">
                        <a:latin typeface="Cambria Math" panose="02040503050406030204" pitchFamily="18" charset="0"/>
                      </a:rPr>
                      <m:t>|</m:t>
                    </m:r>
                    <m:sSup>
                      <m:sSupPr>
                        <m:ctrlPr>
                          <a:rPr lang="en-US" altLang="ko-KR" sz="1600" i="1">
                            <a:latin typeface="Cambria Math" panose="02040503050406030204" pitchFamily="18" charset="0"/>
                          </a:rPr>
                        </m:ctrlPr>
                      </m:sSupPr>
                      <m:e>
                        <m:r>
                          <a:rPr lang="en-US" altLang="ko-KR" sz="1600" i="1">
                            <a:latin typeface="Cambria Math" panose="02040503050406030204" pitchFamily="18" charset="0"/>
                          </a:rPr>
                          <m:t>𝑧</m:t>
                        </m:r>
                      </m:e>
                      <m:sup>
                        <m:r>
                          <a:rPr lang="en-US" altLang="ko-KR" sz="1600" i="1">
                            <a:latin typeface="Cambria Math" panose="02040503050406030204" pitchFamily="18" charset="0"/>
                          </a:rPr>
                          <m:t>𝑡</m:t>
                        </m:r>
                      </m:sup>
                    </m:sSup>
                    <m:r>
                      <a:rPr lang="en-US" altLang="ko-KR" sz="1600" i="1">
                        <a:latin typeface="Cambria Math" panose="02040503050406030204" pitchFamily="18" charset="0"/>
                      </a:rPr>
                      <m:t>)</m:t>
                    </m:r>
                    <m:r>
                      <a:rPr lang="ko-KR" altLang="en-US" sz="1600" i="1" smtClean="0">
                        <a:latin typeface="Cambria Math" panose="02040503050406030204" pitchFamily="18" charset="0"/>
                        <a:ea typeface="Cambria Math" panose="02040503050406030204" pitchFamily="18" charset="0"/>
                      </a:rPr>
                      <m:t>𝛼</m:t>
                    </m:r>
                    <m:r>
                      <a:rPr lang="en-US" altLang="ko-KR" sz="1600" i="1">
                        <a:latin typeface="Cambria Math" panose="02040503050406030204" pitchFamily="18" charset="0"/>
                        <a:ea typeface="Cambria Math" panose="02040503050406030204" pitchFamily="18" charset="0"/>
                      </a:rPr>
                      <m:t>(</m:t>
                    </m:r>
                    <m:sSup>
                      <m:sSupPr>
                        <m:ctrlPr>
                          <a:rPr lang="en-US" altLang="ko-KR" sz="1600" i="1">
                            <a:latin typeface="Cambria Math" panose="02040503050406030204" pitchFamily="18" charset="0"/>
                          </a:rPr>
                        </m:ctrlPr>
                      </m:sSupPr>
                      <m:e>
                        <m:r>
                          <a:rPr lang="en-US" altLang="ko-KR" sz="1600" i="1">
                            <a:latin typeface="Cambria Math" panose="02040503050406030204" pitchFamily="18" charset="0"/>
                          </a:rPr>
                          <m:t>𝑧</m:t>
                        </m:r>
                      </m:e>
                      <m:sup>
                        <m:r>
                          <a:rPr lang="en-US" altLang="ko-KR" sz="1600" i="1">
                            <a:latin typeface="Cambria Math" panose="02040503050406030204" pitchFamily="18" charset="0"/>
                          </a:rPr>
                          <m:t>∗</m:t>
                        </m:r>
                      </m:sup>
                    </m:sSup>
                    <m:r>
                      <a:rPr lang="en-US" altLang="ko-KR" sz="1600" b="0" i="1" smtClean="0">
                        <a:latin typeface="Cambria Math" panose="02040503050406030204" pitchFamily="18" charset="0"/>
                      </a:rPr>
                      <m:t>|</m:t>
                    </m:r>
                    <m:sSup>
                      <m:sSupPr>
                        <m:ctrlPr>
                          <a:rPr lang="en-US" altLang="ko-KR" sz="1600" i="1">
                            <a:latin typeface="Cambria Math" panose="02040503050406030204" pitchFamily="18" charset="0"/>
                          </a:rPr>
                        </m:ctrlPr>
                      </m:sSupPr>
                      <m:e>
                        <m:r>
                          <a:rPr lang="en-US" altLang="ko-KR" sz="1600" i="1">
                            <a:latin typeface="Cambria Math" panose="02040503050406030204" pitchFamily="18" charset="0"/>
                          </a:rPr>
                          <m:t>𝑧</m:t>
                        </m:r>
                      </m:e>
                      <m:sup>
                        <m:r>
                          <a:rPr lang="en-US" altLang="ko-KR" sz="1600" i="1">
                            <a:latin typeface="Cambria Math" panose="02040503050406030204" pitchFamily="18" charset="0"/>
                          </a:rPr>
                          <m:t>𝑡</m:t>
                        </m:r>
                      </m:sup>
                    </m:sSup>
                    <m:r>
                      <a:rPr lang="en-US" altLang="ko-KR" sz="1600" i="1">
                        <a:latin typeface="Cambria Math" panose="02040503050406030204" pitchFamily="18" charset="0"/>
                      </a:rPr>
                      <m:t>)</m:t>
                    </m:r>
                  </m:oMath>
                </a14:m>
                <a:endParaRPr lang="en-US" altLang="ko-KR" sz="1600" dirty="0">
                  <a:sym typeface="Wingdings" panose="05000000000000000000" pitchFamily="2" charset="2"/>
                </a:endParaRPr>
              </a:p>
              <a:p>
                <a:pPr marL="708660" lvl="2">
                  <a:buClr>
                    <a:schemeClr val="accent1"/>
                  </a:buClr>
                </a:pPr>
                <a14:m>
                  <m:oMath xmlns:m="http://schemas.openxmlformats.org/officeDocument/2006/math">
                    <m:sSup>
                      <m:sSupPr>
                        <m:ctrlPr>
                          <a:rPr lang="en-US" altLang="ko-KR" sz="1600" i="1">
                            <a:latin typeface="Cambria Math" panose="02040503050406030204" pitchFamily="18" charset="0"/>
                          </a:rPr>
                        </m:ctrlPr>
                      </m:sSupPr>
                      <m:e>
                        <m:r>
                          <a:rPr lang="en-US" altLang="ko-KR" sz="1600" i="1">
                            <a:latin typeface="Cambria Math" panose="02040503050406030204" pitchFamily="18" charset="0"/>
                          </a:rPr>
                          <m:t>𝑧</m:t>
                        </m:r>
                      </m:e>
                      <m:sup>
                        <m:r>
                          <a:rPr lang="en-US" altLang="ko-KR" sz="1600" i="1">
                            <a:latin typeface="Cambria Math" panose="02040503050406030204" pitchFamily="18" charset="0"/>
                          </a:rPr>
                          <m:t>∗</m:t>
                        </m:r>
                      </m:sup>
                    </m:sSup>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𝑁</m:t>
                    </m:r>
                    <m:r>
                      <a:rPr lang="en-US" altLang="ko-KR" sz="1600" b="0" i="1" smtClean="0">
                        <a:latin typeface="Cambria Math" panose="02040503050406030204" pitchFamily="18" charset="0"/>
                      </a:rPr>
                      <m:t>(</m:t>
                    </m:r>
                    <m:sSup>
                      <m:sSupPr>
                        <m:ctrlPr>
                          <a:rPr lang="en-US" altLang="ko-KR" sz="1600" i="1">
                            <a:latin typeface="Cambria Math" panose="02040503050406030204" pitchFamily="18" charset="0"/>
                          </a:rPr>
                        </m:ctrlPr>
                      </m:sSupPr>
                      <m:e>
                        <m:r>
                          <a:rPr lang="en-US" altLang="ko-KR" sz="1600" i="1">
                            <a:latin typeface="Cambria Math" panose="02040503050406030204" pitchFamily="18" charset="0"/>
                          </a:rPr>
                          <m:t>𝑧</m:t>
                        </m:r>
                      </m:e>
                      <m:sup>
                        <m:r>
                          <a:rPr lang="en-US" altLang="ko-KR" sz="1600" i="1">
                            <a:latin typeface="Cambria Math" panose="02040503050406030204" pitchFamily="18" charset="0"/>
                          </a:rPr>
                          <m:t>𝑡</m:t>
                        </m:r>
                      </m:sup>
                    </m:sSup>
                    <m:r>
                      <a:rPr lang="en-US" altLang="ko-KR" sz="1600" b="0" i="1" smtClean="0">
                        <a:latin typeface="Cambria Math" panose="02040503050406030204" pitchFamily="18" charset="0"/>
                      </a:rPr>
                      <m:t>,</m:t>
                    </m:r>
                    <m:sSup>
                      <m:sSupPr>
                        <m:ctrlPr>
                          <a:rPr lang="en-US" altLang="ko-KR" sz="1600" b="0" i="1" smtClean="0">
                            <a:latin typeface="Cambria Math" panose="02040503050406030204" pitchFamily="18" charset="0"/>
                          </a:rPr>
                        </m:ctrlPr>
                      </m:sSupPr>
                      <m:e>
                        <m:r>
                          <a:rPr lang="ko-KR" altLang="en-US" sz="1600" b="0" i="1" smtClean="0">
                            <a:latin typeface="Cambria Math" panose="02040503050406030204" pitchFamily="18" charset="0"/>
                          </a:rPr>
                          <m:t>𝜎</m:t>
                        </m:r>
                      </m:e>
                      <m:sup>
                        <m:r>
                          <a:rPr lang="en-US" altLang="ko-KR" sz="1600" b="0" i="1" smtClean="0">
                            <a:latin typeface="Cambria Math" panose="02040503050406030204" pitchFamily="18" charset="0"/>
                          </a:rPr>
                          <m:t>2</m:t>
                        </m:r>
                      </m:sup>
                    </m:sSup>
                    <m:r>
                      <a:rPr lang="en-US" altLang="ko-KR" sz="1600" b="0" i="1" smtClean="0">
                        <a:latin typeface="Cambria Math" panose="02040503050406030204" pitchFamily="18" charset="0"/>
                      </a:rPr>
                      <m:t>)</m:t>
                    </m:r>
                  </m:oMath>
                </a14:m>
                <a:endParaRPr lang="en-US" altLang="ko-KR" sz="1600" i="1" dirty="0" smtClean="0">
                  <a:latin typeface="Cambria Math" panose="02040503050406030204" pitchFamily="18" charset="0"/>
                  <a:ea typeface="Cambria Math" panose="02040503050406030204" pitchFamily="18" charset="0"/>
                </a:endParaRPr>
              </a:p>
              <a:p>
                <a:pPr marL="708660" lvl="2">
                  <a:buClr>
                    <a:schemeClr val="accent1"/>
                  </a:buClr>
                </a:pPr>
                <a14:m>
                  <m:oMath xmlns:m="http://schemas.openxmlformats.org/officeDocument/2006/math">
                    <m:r>
                      <a:rPr lang="en-US" altLang="ko-KR" sz="1600" i="1">
                        <a:latin typeface="Cambria Math" panose="02040503050406030204" pitchFamily="18" charset="0"/>
                        <a:ea typeface="Cambria Math" panose="02040503050406030204" pitchFamily="18" charset="0"/>
                      </a:rPr>
                      <m:t>𝑞</m:t>
                    </m:r>
                    <m:d>
                      <m:dPr>
                        <m:ctrlPr>
                          <a:rPr lang="en-US" altLang="ko-KR" sz="1600" i="1">
                            <a:latin typeface="Cambria Math" panose="02040503050406030204" pitchFamily="18" charset="0"/>
                            <a:ea typeface="Cambria Math" panose="02040503050406030204" pitchFamily="18" charset="0"/>
                          </a:rPr>
                        </m:ctrlPr>
                      </m:dPr>
                      <m:e>
                        <m:sSup>
                          <m:sSupPr>
                            <m:ctrlPr>
                              <a:rPr lang="en-US" altLang="ko-KR" sz="1600" i="1">
                                <a:latin typeface="Cambria Math" panose="02040503050406030204" pitchFamily="18" charset="0"/>
                              </a:rPr>
                            </m:ctrlPr>
                          </m:sSupPr>
                          <m:e>
                            <m:r>
                              <a:rPr lang="en-US" altLang="ko-KR" sz="1600" i="1">
                                <a:latin typeface="Cambria Math" panose="02040503050406030204" pitchFamily="18" charset="0"/>
                              </a:rPr>
                              <m:t>𝑧</m:t>
                            </m:r>
                          </m:e>
                          <m:sup>
                            <m:r>
                              <a:rPr lang="en-US" altLang="ko-KR" sz="1600" i="1">
                                <a:latin typeface="Cambria Math" panose="02040503050406030204" pitchFamily="18" charset="0"/>
                              </a:rPr>
                              <m:t>∗</m:t>
                            </m:r>
                          </m:sup>
                        </m:sSup>
                      </m:e>
                      <m:e>
                        <m:sSup>
                          <m:sSupPr>
                            <m:ctrlPr>
                              <a:rPr lang="en-US" altLang="ko-KR" sz="1600" i="1">
                                <a:latin typeface="Cambria Math" panose="02040503050406030204" pitchFamily="18" charset="0"/>
                              </a:rPr>
                            </m:ctrlPr>
                          </m:sSupPr>
                          <m:e>
                            <m:r>
                              <a:rPr lang="en-US" altLang="ko-KR" sz="1600" i="1">
                                <a:latin typeface="Cambria Math" panose="02040503050406030204" pitchFamily="18" charset="0"/>
                              </a:rPr>
                              <m:t>𝑧</m:t>
                            </m:r>
                          </m:e>
                          <m:sup>
                            <m:r>
                              <a:rPr lang="en-US" altLang="ko-KR" sz="1600" i="1">
                                <a:latin typeface="Cambria Math" panose="02040503050406030204" pitchFamily="18" charset="0"/>
                              </a:rPr>
                              <m:t>𝑡</m:t>
                            </m:r>
                          </m:sup>
                        </m:sSup>
                      </m:e>
                    </m:d>
                    <m:r>
                      <a:rPr lang="en-US" altLang="ko-KR" sz="1600" b="0" i="0" smtClean="0">
                        <a:latin typeface="Cambria Math" panose="02040503050406030204" pitchFamily="18" charset="0"/>
                      </a:rPr>
                      <m:t>=</m:t>
                    </m:r>
                    <m:f>
                      <m:fPr>
                        <m:ctrlPr>
                          <a:rPr lang="en-US" altLang="ko-KR" sz="1600" b="0" i="1" smtClean="0">
                            <a:latin typeface="Cambria Math" panose="02040503050406030204" pitchFamily="18" charset="0"/>
                          </a:rPr>
                        </m:ctrlPr>
                      </m:fPr>
                      <m:num>
                        <m:r>
                          <a:rPr lang="en-US" altLang="ko-KR" sz="1600" b="0" i="1" smtClean="0">
                            <a:latin typeface="Cambria Math" panose="02040503050406030204" pitchFamily="18" charset="0"/>
                          </a:rPr>
                          <m:t>1</m:t>
                        </m:r>
                      </m:num>
                      <m:den>
                        <m:r>
                          <a:rPr lang="ko-KR" altLang="en-US" sz="1600" b="0" i="1" smtClean="0">
                            <a:latin typeface="Cambria Math" panose="02040503050406030204" pitchFamily="18" charset="0"/>
                          </a:rPr>
                          <m:t>𝜎</m:t>
                        </m:r>
                        <m:rad>
                          <m:radPr>
                            <m:degHide m:val="on"/>
                            <m:ctrlPr>
                              <a:rPr lang="ko-KR" altLang="en-US" sz="1600" b="0" i="1" smtClean="0">
                                <a:latin typeface="Cambria Math" panose="02040503050406030204" pitchFamily="18" charset="0"/>
                              </a:rPr>
                            </m:ctrlPr>
                          </m:radPr>
                          <m:deg/>
                          <m:e>
                            <m:r>
                              <a:rPr lang="en-US" altLang="ko-KR" sz="1600" b="0" i="1" smtClean="0">
                                <a:latin typeface="Cambria Math" panose="02040503050406030204" pitchFamily="18" charset="0"/>
                              </a:rPr>
                              <m:t>2</m:t>
                            </m:r>
                            <m:r>
                              <a:rPr lang="ko-KR" altLang="en-US" sz="1600" b="0" i="1" smtClean="0">
                                <a:latin typeface="Cambria Math" panose="02040503050406030204" pitchFamily="18" charset="0"/>
                              </a:rPr>
                              <m:t>𝜋</m:t>
                            </m:r>
                          </m:e>
                        </m:rad>
                      </m:den>
                    </m:f>
                    <m:r>
                      <m:rPr>
                        <m:sty m:val="p"/>
                      </m:rPr>
                      <a:rPr lang="en-US" altLang="ko-KR" sz="1600" b="0" i="0" smtClean="0">
                        <a:latin typeface="Cambria Math" panose="02040503050406030204" pitchFamily="18" charset="0"/>
                      </a:rPr>
                      <m:t>exp</m:t>
                    </m:r>
                    <m:r>
                      <a:rPr lang="en-US" altLang="ko-KR" sz="1600" b="0" i="1" smtClean="0">
                        <a:latin typeface="Cambria Math" panose="02040503050406030204" pitchFamily="18" charset="0"/>
                      </a:rPr>
                      <m:t>⁡(−</m:t>
                    </m:r>
                    <m:f>
                      <m:fPr>
                        <m:ctrlPr>
                          <a:rPr lang="en-US" altLang="ko-KR" sz="1600" b="0" i="1" smtClean="0">
                            <a:latin typeface="Cambria Math" panose="02040503050406030204" pitchFamily="18" charset="0"/>
                          </a:rPr>
                        </m:ctrlPr>
                      </m:fPr>
                      <m:num>
                        <m:sSup>
                          <m:sSupPr>
                            <m:ctrlPr>
                              <a:rPr lang="en-US" altLang="ko-KR" sz="1600" b="0" i="1" smtClean="0">
                                <a:latin typeface="Cambria Math" panose="02040503050406030204" pitchFamily="18" charset="0"/>
                              </a:rPr>
                            </m:ctrlPr>
                          </m:sSupPr>
                          <m:e>
                            <m:d>
                              <m:dPr>
                                <m:ctrlPr>
                                  <a:rPr lang="en-US" altLang="ko-KR" sz="1600" i="1">
                                    <a:latin typeface="Cambria Math" panose="02040503050406030204" pitchFamily="18" charset="0"/>
                                  </a:rPr>
                                </m:ctrlPr>
                              </m:dPr>
                              <m:e>
                                <m:sSup>
                                  <m:sSupPr>
                                    <m:ctrlPr>
                                      <a:rPr lang="en-US" altLang="ko-KR" sz="1600" i="1">
                                        <a:latin typeface="Cambria Math" panose="02040503050406030204" pitchFamily="18" charset="0"/>
                                      </a:rPr>
                                    </m:ctrlPr>
                                  </m:sSupPr>
                                  <m:e>
                                    <m:r>
                                      <a:rPr lang="en-US" altLang="ko-KR" sz="1600" i="1">
                                        <a:latin typeface="Cambria Math" panose="02040503050406030204" pitchFamily="18" charset="0"/>
                                      </a:rPr>
                                      <m:t>𝑧</m:t>
                                    </m:r>
                                  </m:e>
                                  <m:sup>
                                    <m:r>
                                      <a:rPr lang="en-US" altLang="ko-KR" sz="1600" i="1">
                                        <a:latin typeface="Cambria Math" panose="02040503050406030204" pitchFamily="18" charset="0"/>
                                      </a:rPr>
                                      <m:t>∗</m:t>
                                    </m:r>
                                  </m:sup>
                                </m:sSup>
                                <m:r>
                                  <a:rPr lang="en-US" altLang="ko-KR" sz="1600" i="1">
                                    <a:latin typeface="Cambria Math" panose="02040503050406030204" pitchFamily="18" charset="0"/>
                                  </a:rPr>
                                  <m:t>−</m:t>
                                </m:r>
                                <m:sSup>
                                  <m:sSupPr>
                                    <m:ctrlPr>
                                      <a:rPr lang="en-US" altLang="ko-KR" sz="1600" i="1">
                                        <a:latin typeface="Cambria Math" panose="02040503050406030204" pitchFamily="18" charset="0"/>
                                      </a:rPr>
                                    </m:ctrlPr>
                                  </m:sSupPr>
                                  <m:e>
                                    <m:r>
                                      <a:rPr lang="en-US" altLang="ko-KR" sz="1600" i="1">
                                        <a:latin typeface="Cambria Math" panose="02040503050406030204" pitchFamily="18" charset="0"/>
                                      </a:rPr>
                                      <m:t>𝑧</m:t>
                                    </m:r>
                                  </m:e>
                                  <m:sup>
                                    <m:r>
                                      <a:rPr lang="en-US" altLang="ko-KR" sz="1600" i="1">
                                        <a:latin typeface="Cambria Math" panose="02040503050406030204" pitchFamily="18" charset="0"/>
                                      </a:rPr>
                                      <m:t>𝑡</m:t>
                                    </m:r>
                                  </m:sup>
                                </m:sSup>
                              </m:e>
                            </m:d>
                          </m:e>
                          <m:sup>
                            <m:r>
                              <a:rPr lang="en-US" altLang="ko-KR" sz="1600" b="0" i="1" smtClean="0">
                                <a:latin typeface="Cambria Math" panose="02040503050406030204" pitchFamily="18" charset="0"/>
                              </a:rPr>
                              <m:t>2</m:t>
                            </m:r>
                          </m:sup>
                        </m:sSup>
                      </m:num>
                      <m:den>
                        <m:r>
                          <a:rPr lang="en-US" altLang="ko-KR" sz="1600" b="0" i="1" smtClean="0">
                            <a:latin typeface="Cambria Math" panose="02040503050406030204" pitchFamily="18" charset="0"/>
                          </a:rPr>
                          <m:t>2</m:t>
                        </m:r>
                        <m:sSup>
                          <m:sSupPr>
                            <m:ctrlPr>
                              <a:rPr lang="en-US" altLang="ko-KR" sz="1600" i="1">
                                <a:latin typeface="Cambria Math" panose="02040503050406030204" pitchFamily="18" charset="0"/>
                              </a:rPr>
                            </m:ctrlPr>
                          </m:sSupPr>
                          <m:e>
                            <m:r>
                              <a:rPr lang="ko-KR" altLang="en-US" sz="1600" i="1">
                                <a:latin typeface="Cambria Math" panose="02040503050406030204" pitchFamily="18" charset="0"/>
                              </a:rPr>
                              <m:t>𝜎</m:t>
                            </m:r>
                          </m:e>
                          <m:sup>
                            <m:r>
                              <a:rPr lang="en-US" altLang="ko-KR" sz="1600" i="1">
                                <a:latin typeface="Cambria Math" panose="02040503050406030204" pitchFamily="18" charset="0"/>
                              </a:rPr>
                              <m:t>2</m:t>
                            </m:r>
                          </m:sup>
                        </m:sSup>
                      </m:den>
                    </m:f>
                    <m:r>
                      <a:rPr lang="en-US" altLang="ko-KR" sz="1600" b="0" i="1" smtClean="0">
                        <a:latin typeface="Cambria Math" panose="02040503050406030204" pitchFamily="18" charset="0"/>
                      </a:rPr>
                      <m:t>)</m:t>
                    </m:r>
                  </m:oMath>
                </a14:m>
                <a:endParaRPr lang="en-US" altLang="ko-KR" sz="1700" dirty="0" smtClean="0"/>
              </a:p>
              <a:p>
                <a:pPr marL="708660" lvl="2">
                  <a:buClr>
                    <a:schemeClr val="accent1"/>
                  </a:buClr>
                </a:pPr>
                <a:endParaRPr lang="ko-KR" altLang="en-US" sz="1700" dirty="0"/>
              </a:p>
              <a:p>
                <a:pPr marL="342900" lvl="1">
                  <a:buClr>
                    <a:schemeClr val="accent1"/>
                  </a:buClr>
                </a:pPr>
                <a:endParaRPr lang="en-US" altLang="ko-K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48"/>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19</a:t>
            </a:fld>
            <a:endParaRPr lang="ko-KR" altLang="en-US"/>
          </a:p>
        </p:txBody>
      </p:sp>
      <p:cxnSp>
        <p:nvCxnSpPr>
          <p:cNvPr id="6" name="직선 화살표 연결선 5"/>
          <p:cNvCxnSpPr/>
          <p:nvPr/>
        </p:nvCxnSpPr>
        <p:spPr>
          <a:xfrm>
            <a:off x="7002150" y="4066338"/>
            <a:ext cx="19870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자유형 6"/>
          <p:cNvSpPr/>
          <p:nvPr/>
        </p:nvSpPr>
        <p:spPr>
          <a:xfrm>
            <a:off x="7016665" y="3115650"/>
            <a:ext cx="1872343" cy="820059"/>
          </a:xfrm>
          <a:custGeom>
            <a:avLst/>
            <a:gdLst>
              <a:gd name="connsiteX0" fmla="*/ 0 w 1872343"/>
              <a:gd name="connsiteY0" fmla="*/ 820059 h 820059"/>
              <a:gd name="connsiteX1" fmla="*/ 464457 w 1872343"/>
              <a:gd name="connsiteY1" fmla="*/ 674916 h 820059"/>
              <a:gd name="connsiteX2" fmla="*/ 856343 w 1872343"/>
              <a:gd name="connsiteY2" fmla="*/ 2 h 820059"/>
              <a:gd name="connsiteX3" fmla="*/ 1255485 w 1872343"/>
              <a:gd name="connsiteY3" fmla="*/ 667659 h 820059"/>
              <a:gd name="connsiteX4" fmla="*/ 1872343 w 1872343"/>
              <a:gd name="connsiteY4" fmla="*/ 798288 h 820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343" h="820059">
                <a:moveTo>
                  <a:pt x="0" y="820059"/>
                </a:moveTo>
                <a:cubicBezTo>
                  <a:pt x="160866" y="815825"/>
                  <a:pt x="321733" y="811592"/>
                  <a:pt x="464457" y="674916"/>
                </a:cubicBezTo>
                <a:cubicBezTo>
                  <a:pt x="607181" y="538240"/>
                  <a:pt x="724505" y="1211"/>
                  <a:pt x="856343" y="2"/>
                </a:cubicBezTo>
                <a:cubicBezTo>
                  <a:pt x="988181" y="-1207"/>
                  <a:pt x="1086152" y="534611"/>
                  <a:pt x="1255485" y="667659"/>
                </a:cubicBezTo>
                <a:cubicBezTo>
                  <a:pt x="1424818" y="800707"/>
                  <a:pt x="1648580" y="799497"/>
                  <a:pt x="1872343" y="7982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p:cNvCxnSpPr/>
          <p:nvPr/>
        </p:nvCxnSpPr>
        <p:spPr>
          <a:xfrm>
            <a:off x="7865750" y="2977766"/>
            <a:ext cx="0" cy="1088572"/>
          </a:xfrm>
          <a:prstGeom prst="line">
            <a:avLst/>
          </a:prstGeom>
          <a:ln w="38100">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p:cNvSpPr/>
              <p:nvPr/>
            </p:nvSpPr>
            <p:spPr>
              <a:xfrm>
                <a:off x="7642131" y="4066338"/>
                <a:ext cx="4472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ko-KR" b="1" i="1">
                              <a:latin typeface="Cambria Math" panose="02040503050406030204" pitchFamily="18" charset="0"/>
                            </a:rPr>
                          </m:ctrlPr>
                        </m:sSupPr>
                        <m:e>
                          <m:r>
                            <a:rPr lang="en-US" altLang="ko-KR" b="1" i="1">
                              <a:latin typeface="Cambria Math" panose="02040503050406030204" pitchFamily="18" charset="0"/>
                            </a:rPr>
                            <m:t>𝒛</m:t>
                          </m:r>
                        </m:e>
                        <m:sup>
                          <m:r>
                            <a:rPr lang="en-US" altLang="ko-KR" b="1" i="1">
                              <a:latin typeface="Cambria Math" panose="02040503050406030204" pitchFamily="18" charset="0"/>
                            </a:rPr>
                            <m:t>𝒕</m:t>
                          </m:r>
                        </m:sup>
                      </m:sSup>
                    </m:oMath>
                  </m:oMathPara>
                </a14:m>
                <a:endParaRPr lang="ko-KR" altLang="en-US" b="1" dirty="0"/>
              </a:p>
            </p:txBody>
          </p:sp>
        </mc:Choice>
        <mc:Fallback xmlns="">
          <p:sp>
            <p:nvSpPr>
              <p:cNvPr id="10" name="직사각형 9"/>
              <p:cNvSpPr>
                <a:spLocks noRot="1" noChangeAspect="1" noMove="1" noResize="1" noEditPoints="1" noAdjustHandles="1" noChangeArrowheads="1" noChangeShapeType="1" noTextEdit="1"/>
              </p:cNvSpPr>
              <p:nvPr/>
            </p:nvSpPr>
            <p:spPr>
              <a:xfrm>
                <a:off x="7642131" y="4066338"/>
                <a:ext cx="447238" cy="369332"/>
              </a:xfrm>
              <a:prstGeom prst="rect">
                <a:avLst/>
              </a:prstGeom>
              <a:blipFill rotWithShape="0">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직사각형 10"/>
              <p:cNvSpPr/>
              <p:nvPr/>
            </p:nvSpPr>
            <p:spPr>
              <a:xfrm>
                <a:off x="8163181" y="4066338"/>
                <a:ext cx="4507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ko-KR" b="1" i="1">
                              <a:latin typeface="Cambria Math" panose="02040503050406030204" pitchFamily="18" charset="0"/>
                            </a:rPr>
                          </m:ctrlPr>
                        </m:sSupPr>
                        <m:e>
                          <m:r>
                            <a:rPr lang="en-US" altLang="ko-KR" b="1" i="1">
                              <a:latin typeface="Cambria Math" panose="02040503050406030204" pitchFamily="18" charset="0"/>
                            </a:rPr>
                            <m:t>𝒛</m:t>
                          </m:r>
                        </m:e>
                        <m:sup>
                          <m:r>
                            <a:rPr lang="en-US" altLang="ko-KR" b="1" i="1">
                              <a:latin typeface="Cambria Math" panose="02040503050406030204" pitchFamily="18" charset="0"/>
                            </a:rPr>
                            <m:t>∗</m:t>
                          </m:r>
                        </m:sup>
                      </m:sSup>
                    </m:oMath>
                  </m:oMathPara>
                </a14:m>
                <a:endParaRPr lang="ko-KR" altLang="en-US" b="1" dirty="0"/>
              </a:p>
            </p:txBody>
          </p:sp>
        </mc:Choice>
        <mc:Fallback xmlns="">
          <p:sp>
            <p:nvSpPr>
              <p:cNvPr id="11" name="직사각형 10"/>
              <p:cNvSpPr>
                <a:spLocks noRot="1" noChangeAspect="1" noMove="1" noResize="1" noEditPoints="1" noAdjustHandles="1" noChangeArrowheads="1" noChangeShapeType="1" noTextEdit="1"/>
              </p:cNvSpPr>
              <p:nvPr/>
            </p:nvSpPr>
            <p:spPr>
              <a:xfrm>
                <a:off x="8163181" y="4066338"/>
                <a:ext cx="450764" cy="369332"/>
              </a:xfrm>
              <a:prstGeom prst="rect">
                <a:avLst/>
              </a:prstGeom>
              <a:blipFill rotWithShape="0">
                <a:blip r:embed="rId4"/>
                <a:stretch>
                  <a:fillRect/>
                </a:stretch>
              </a:blipFill>
            </p:spPr>
            <p:txBody>
              <a:bodyPr/>
              <a:lstStyle/>
              <a:p>
                <a:r>
                  <a:rPr lang="ko-KR" altLang="en-US">
                    <a:noFill/>
                  </a:rPr>
                  <a:t> </a:t>
                </a:r>
              </a:p>
            </p:txBody>
          </p:sp>
        </mc:Fallback>
      </mc:AlternateContent>
      <p:sp>
        <p:nvSpPr>
          <p:cNvPr id="12" name="오른쪽 화살표 11"/>
          <p:cNvSpPr/>
          <p:nvPr/>
        </p:nvSpPr>
        <p:spPr>
          <a:xfrm>
            <a:off x="7987769" y="4165896"/>
            <a:ext cx="226303" cy="17417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12"/>
          <p:cNvCxnSpPr/>
          <p:nvPr/>
        </p:nvCxnSpPr>
        <p:spPr>
          <a:xfrm>
            <a:off x="7005622" y="5767364"/>
            <a:ext cx="19870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자유형 13"/>
          <p:cNvSpPr/>
          <p:nvPr/>
        </p:nvSpPr>
        <p:spPr>
          <a:xfrm>
            <a:off x="7513623" y="4816675"/>
            <a:ext cx="1872343" cy="820059"/>
          </a:xfrm>
          <a:custGeom>
            <a:avLst/>
            <a:gdLst>
              <a:gd name="connsiteX0" fmla="*/ 0 w 1872343"/>
              <a:gd name="connsiteY0" fmla="*/ 820059 h 820059"/>
              <a:gd name="connsiteX1" fmla="*/ 464457 w 1872343"/>
              <a:gd name="connsiteY1" fmla="*/ 674916 h 820059"/>
              <a:gd name="connsiteX2" fmla="*/ 856343 w 1872343"/>
              <a:gd name="connsiteY2" fmla="*/ 2 h 820059"/>
              <a:gd name="connsiteX3" fmla="*/ 1255485 w 1872343"/>
              <a:gd name="connsiteY3" fmla="*/ 667659 h 820059"/>
              <a:gd name="connsiteX4" fmla="*/ 1872343 w 1872343"/>
              <a:gd name="connsiteY4" fmla="*/ 798288 h 820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343" h="820059">
                <a:moveTo>
                  <a:pt x="0" y="820059"/>
                </a:moveTo>
                <a:cubicBezTo>
                  <a:pt x="160866" y="815825"/>
                  <a:pt x="321733" y="811592"/>
                  <a:pt x="464457" y="674916"/>
                </a:cubicBezTo>
                <a:cubicBezTo>
                  <a:pt x="607181" y="538240"/>
                  <a:pt x="724505" y="1211"/>
                  <a:pt x="856343" y="2"/>
                </a:cubicBezTo>
                <a:cubicBezTo>
                  <a:pt x="988181" y="-1207"/>
                  <a:pt x="1086152" y="534611"/>
                  <a:pt x="1255485" y="667659"/>
                </a:cubicBezTo>
                <a:cubicBezTo>
                  <a:pt x="1424818" y="800707"/>
                  <a:pt x="1648580" y="799497"/>
                  <a:pt x="1872343" y="7982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 name="직선 연결선 14"/>
          <p:cNvCxnSpPr/>
          <p:nvPr/>
        </p:nvCxnSpPr>
        <p:spPr>
          <a:xfrm>
            <a:off x="8350891" y="4435670"/>
            <a:ext cx="11817" cy="1331693"/>
          </a:xfrm>
          <a:prstGeom prst="line">
            <a:avLst/>
          </a:prstGeom>
          <a:ln w="38100">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직사각형 15"/>
              <p:cNvSpPr/>
              <p:nvPr/>
            </p:nvSpPr>
            <p:spPr>
              <a:xfrm>
                <a:off x="8168127" y="5749587"/>
                <a:ext cx="4472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ko-KR" b="1" i="1">
                              <a:latin typeface="Cambria Math" panose="02040503050406030204" pitchFamily="18" charset="0"/>
                            </a:rPr>
                          </m:ctrlPr>
                        </m:sSupPr>
                        <m:e>
                          <m:r>
                            <a:rPr lang="en-US" altLang="ko-KR" b="1" i="1">
                              <a:latin typeface="Cambria Math" panose="02040503050406030204" pitchFamily="18" charset="0"/>
                            </a:rPr>
                            <m:t>𝒛</m:t>
                          </m:r>
                        </m:e>
                        <m:sup>
                          <m:r>
                            <a:rPr lang="en-US" altLang="ko-KR" b="1" i="1">
                              <a:latin typeface="Cambria Math" panose="02040503050406030204" pitchFamily="18" charset="0"/>
                            </a:rPr>
                            <m:t>𝒕</m:t>
                          </m:r>
                        </m:sup>
                      </m:sSup>
                    </m:oMath>
                  </m:oMathPara>
                </a14:m>
                <a:endParaRPr lang="ko-KR" altLang="en-US" b="1" dirty="0"/>
              </a:p>
            </p:txBody>
          </p:sp>
        </mc:Choice>
        <mc:Fallback xmlns="">
          <p:sp>
            <p:nvSpPr>
              <p:cNvPr id="16" name="직사각형 15"/>
              <p:cNvSpPr>
                <a:spLocks noRot="1" noChangeAspect="1" noMove="1" noResize="1" noEditPoints="1" noAdjustHandles="1" noChangeArrowheads="1" noChangeShapeType="1" noTextEdit="1"/>
              </p:cNvSpPr>
              <p:nvPr/>
            </p:nvSpPr>
            <p:spPr>
              <a:xfrm>
                <a:off x="8168127" y="5749587"/>
                <a:ext cx="447238" cy="369332"/>
              </a:xfrm>
              <a:prstGeom prst="rect">
                <a:avLst/>
              </a:prstGeom>
              <a:blipFill rotWithShape="0">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직사각형 16"/>
              <p:cNvSpPr/>
              <p:nvPr/>
            </p:nvSpPr>
            <p:spPr>
              <a:xfrm>
                <a:off x="7621192" y="5747925"/>
                <a:ext cx="4507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ko-KR" b="1" i="1">
                              <a:latin typeface="Cambria Math" panose="02040503050406030204" pitchFamily="18" charset="0"/>
                            </a:rPr>
                          </m:ctrlPr>
                        </m:sSupPr>
                        <m:e>
                          <m:r>
                            <a:rPr lang="en-US" altLang="ko-KR" b="1" i="1">
                              <a:latin typeface="Cambria Math" panose="02040503050406030204" pitchFamily="18" charset="0"/>
                            </a:rPr>
                            <m:t>𝒛</m:t>
                          </m:r>
                        </m:e>
                        <m:sup>
                          <m:r>
                            <a:rPr lang="en-US" altLang="ko-KR" b="1" i="1">
                              <a:latin typeface="Cambria Math" panose="02040503050406030204" pitchFamily="18" charset="0"/>
                            </a:rPr>
                            <m:t>∗</m:t>
                          </m:r>
                        </m:sup>
                      </m:sSup>
                    </m:oMath>
                  </m:oMathPara>
                </a14:m>
                <a:endParaRPr lang="ko-KR" altLang="en-US" b="1" dirty="0"/>
              </a:p>
            </p:txBody>
          </p:sp>
        </mc:Choice>
        <mc:Fallback xmlns="">
          <p:sp>
            <p:nvSpPr>
              <p:cNvPr id="17" name="직사각형 16"/>
              <p:cNvSpPr>
                <a:spLocks noRot="1" noChangeAspect="1" noMove="1" noResize="1" noEditPoints="1" noAdjustHandles="1" noChangeArrowheads="1" noChangeShapeType="1" noTextEdit="1"/>
              </p:cNvSpPr>
              <p:nvPr/>
            </p:nvSpPr>
            <p:spPr>
              <a:xfrm>
                <a:off x="7621192" y="5747925"/>
                <a:ext cx="450764" cy="369332"/>
              </a:xfrm>
              <a:prstGeom prst="rect">
                <a:avLst/>
              </a:prstGeom>
              <a:blipFill rotWithShape="0">
                <a:blip r:embed="rId6"/>
                <a:stretch>
                  <a:fillRect/>
                </a:stretch>
              </a:blipFill>
            </p:spPr>
            <p:txBody>
              <a:bodyPr/>
              <a:lstStyle/>
              <a:p>
                <a:r>
                  <a:rPr lang="ko-KR" altLang="en-US">
                    <a:noFill/>
                  </a:rPr>
                  <a:t> </a:t>
                </a:r>
              </a:p>
            </p:txBody>
          </p:sp>
        </mc:Fallback>
      </mc:AlternateContent>
      <p:sp>
        <p:nvSpPr>
          <p:cNvPr id="18" name="오른쪽 화살표 17"/>
          <p:cNvSpPr/>
          <p:nvPr/>
        </p:nvSpPr>
        <p:spPr>
          <a:xfrm rot="10800000">
            <a:off x="7991241" y="5866922"/>
            <a:ext cx="226303" cy="17417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6746528" y="2563180"/>
            <a:ext cx="1100045" cy="369332"/>
          </a:xfrm>
          <a:prstGeom prst="rect">
            <a:avLst/>
          </a:prstGeom>
          <a:noFill/>
        </p:spPr>
        <p:txBody>
          <a:bodyPr wrap="none" rtlCol="0">
            <a:spAutoFit/>
          </a:bodyPr>
          <a:lstStyle/>
          <a:p>
            <a:r>
              <a:rPr lang="en-US" altLang="ko-KR" b="1" dirty="0" smtClean="0"/>
              <a:t>Sample t</a:t>
            </a:r>
            <a:endParaRPr lang="ko-KR" altLang="en-US" b="1" dirty="0"/>
          </a:p>
        </p:txBody>
      </p:sp>
      <p:sp>
        <p:nvSpPr>
          <p:cNvPr id="20" name="TextBox 19"/>
          <p:cNvSpPr txBox="1"/>
          <p:nvPr/>
        </p:nvSpPr>
        <p:spPr>
          <a:xfrm>
            <a:off x="6746528" y="4781649"/>
            <a:ext cx="1372555" cy="369332"/>
          </a:xfrm>
          <a:prstGeom prst="rect">
            <a:avLst/>
          </a:prstGeom>
          <a:noFill/>
        </p:spPr>
        <p:txBody>
          <a:bodyPr wrap="none" rtlCol="0">
            <a:spAutoFit/>
          </a:bodyPr>
          <a:lstStyle/>
          <a:p>
            <a:r>
              <a:rPr lang="en-US" altLang="ko-KR" b="1" dirty="0" smtClean="0"/>
              <a:t>Sample t+1</a:t>
            </a:r>
            <a:endParaRPr lang="ko-KR" altLang="en-US" b="1" dirty="0"/>
          </a:p>
        </p:txBody>
      </p:sp>
      <p:sp>
        <p:nvSpPr>
          <p:cNvPr id="21" name="아래쪽 화살표 20"/>
          <p:cNvSpPr/>
          <p:nvPr/>
        </p:nvSpPr>
        <p:spPr>
          <a:xfrm>
            <a:off x="6762127" y="2956480"/>
            <a:ext cx="704198" cy="186019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t>Accept</a:t>
            </a:r>
            <a:endParaRPr lang="ko-KR" altLang="en-US" sz="1600" dirty="0"/>
          </a:p>
        </p:txBody>
      </p:sp>
      <p:sp>
        <p:nvSpPr>
          <p:cNvPr id="24" name="직사각형 23"/>
          <p:cNvSpPr/>
          <p:nvPr/>
        </p:nvSpPr>
        <p:spPr>
          <a:xfrm>
            <a:off x="6666271" y="6117257"/>
            <a:ext cx="2415320" cy="4080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Random Walk Process</a:t>
            </a:r>
            <a:endParaRPr lang="ko-KR" altLang="en-US" dirty="0"/>
          </a:p>
        </p:txBody>
      </p:sp>
    </p:spTree>
    <p:extLst>
      <p:ext uri="{BB962C8B-B14F-4D97-AF65-F5344CB8AC3E}">
        <p14:creationId xmlns:p14="http://schemas.microsoft.com/office/powerpoint/2010/main" val="337635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Weekly Objectives</a:t>
            </a:r>
            <a:endParaRPr lang="ko-KR" altLang="en-US" dirty="0"/>
          </a:p>
        </p:txBody>
      </p:sp>
      <p:sp>
        <p:nvSpPr>
          <p:cNvPr id="3" name="Content Placeholder 2"/>
          <p:cNvSpPr>
            <a:spLocks noGrp="1"/>
          </p:cNvSpPr>
          <p:nvPr>
            <p:ph idx="1"/>
          </p:nvPr>
        </p:nvSpPr>
        <p:spPr/>
        <p:txBody>
          <a:bodyPr>
            <a:normAutofit/>
          </a:bodyPr>
          <a:lstStyle/>
          <a:p>
            <a:r>
              <a:rPr lang="en-US" altLang="ko-KR" dirty="0" smtClean="0"/>
              <a:t>Learn sampling based inference method</a:t>
            </a:r>
          </a:p>
          <a:p>
            <a:pPr lvl="1"/>
            <a:r>
              <a:rPr lang="en-US" altLang="ko-KR" dirty="0" smtClean="0"/>
              <a:t>Understand the concept of Markov chain Monte Carlo</a:t>
            </a:r>
          </a:p>
          <a:p>
            <a:pPr lvl="1"/>
            <a:r>
              <a:rPr lang="en-US" altLang="ko-KR" dirty="0" smtClean="0"/>
              <a:t>Able to apply MCMC to the parameter inference of Bayesian networks</a:t>
            </a:r>
          </a:p>
          <a:p>
            <a:pPr lvl="1"/>
            <a:r>
              <a:rPr lang="en-US" altLang="ko-KR" dirty="0" smtClean="0"/>
              <a:t>Know the mechanism of rejection sampling</a:t>
            </a:r>
          </a:p>
          <a:p>
            <a:pPr lvl="1"/>
            <a:r>
              <a:rPr lang="en-US" altLang="ko-KR" dirty="0" smtClean="0"/>
              <a:t>Know the mechanism of Gibbs sampling</a:t>
            </a:r>
          </a:p>
          <a:p>
            <a:r>
              <a:rPr lang="en-US" altLang="ko-KR" dirty="0" smtClean="0"/>
              <a:t>Know a case study of sampling based inference</a:t>
            </a:r>
          </a:p>
          <a:p>
            <a:pPr lvl="1"/>
            <a:r>
              <a:rPr lang="en-US" altLang="ko-KR" dirty="0" smtClean="0"/>
              <a:t>Understand the latent Dirichlet allocation model</a:t>
            </a:r>
          </a:p>
          <a:p>
            <a:pPr lvl="1"/>
            <a:r>
              <a:rPr lang="en-US" altLang="ko-KR" dirty="0" smtClean="0"/>
              <a:t>Know the collapsed Gibbs sampling</a:t>
            </a:r>
          </a:p>
          <a:p>
            <a:pPr lvl="1"/>
            <a:r>
              <a:rPr lang="en-US" altLang="ko-KR" dirty="0" smtClean="0"/>
              <a:t>Know how to derive Gibbs sampling formula for LDA</a:t>
            </a:r>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2</a:t>
            </a:fld>
            <a:endParaRPr lang="ko-KR" altLang="en-US"/>
          </a:p>
        </p:txBody>
      </p:sp>
    </p:spTree>
    <p:extLst>
      <p:ext uri="{BB962C8B-B14F-4D97-AF65-F5344CB8AC3E}">
        <p14:creationId xmlns:p14="http://schemas.microsoft.com/office/powerpoint/2010/main" val="1767998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299" y="0"/>
            <a:ext cx="2721077" cy="2067927"/>
          </a:xfrm>
        </p:spPr>
        <p:txBody>
          <a:bodyPr/>
          <a:lstStyle/>
          <a:p>
            <a:r>
              <a:rPr lang="en-US" altLang="ko-KR" dirty="0" smtClean="0"/>
              <a:t>Result of </a:t>
            </a:r>
            <a:br>
              <a:rPr lang="en-US" altLang="ko-KR" dirty="0" smtClean="0"/>
            </a:br>
            <a:r>
              <a:rPr lang="en-US" altLang="ko-KR" dirty="0" smtClean="0"/>
              <a:t>Random </a:t>
            </a:r>
            <a:br>
              <a:rPr lang="en-US" altLang="ko-KR" dirty="0" smtClean="0"/>
            </a:br>
            <a:r>
              <a:rPr lang="en-US" altLang="ko-KR" dirty="0" smtClean="0"/>
              <a:t>Walk M-H</a:t>
            </a:r>
            <a:endParaRPr lang="ko-KR" altLang="en-US" dirty="0"/>
          </a:p>
        </p:txBody>
      </p:sp>
      <p:sp>
        <p:nvSpPr>
          <p:cNvPr id="4" name="슬라이드 번호 개체 틀 3"/>
          <p:cNvSpPr>
            <a:spLocks noGrp="1"/>
          </p:cNvSpPr>
          <p:nvPr>
            <p:ph type="sldNum" sz="quarter" idx="12"/>
          </p:nvPr>
        </p:nvSpPr>
        <p:spPr/>
        <p:txBody>
          <a:bodyPr/>
          <a:lstStyle/>
          <a:p>
            <a:fld id="{85CD3E9B-A789-4DCF-960C-49E4EDB7DF3D}" type="slidenum">
              <a:rPr lang="ko-KR" altLang="en-US" smtClean="0"/>
              <a:t>20</a:t>
            </a:fld>
            <a:endParaRPr lang="ko-KR" altLang="en-US"/>
          </a:p>
        </p:txBody>
      </p:sp>
      <p:grpSp>
        <p:nvGrpSpPr>
          <p:cNvPr id="30" name="그룹 29"/>
          <p:cNvGrpSpPr/>
          <p:nvPr/>
        </p:nvGrpSpPr>
        <p:grpSpPr>
          <a:xfrm>
            <a:off x="177063" y="5250426"/>
            <a:ext cx="1297775" cy="998920"/>
            <a:chOff x="154858" y="1543119"/>
            <a:chExt cx="2558845" cy="2565465"/>
          </a:xfrm>
        </p:grpSpPr>
        <p:pic>
          <p:nvPicPr>
            <p:cNvPr id="5" name="그림 4"/>
            <p:cNvPicPr>
              <a:picLocks noChangeAspect="1"/>
            </p:cNvPicPr>
            <p:nvPr/>
          </p:nvPicPr>
          <p:blipFill>
            <a:blip r:embed="rId2"/>
            <a:stretch>
              <a:fillRect/>
            </a:stretch>
          </p:blipFill>
          <p:spPr>
            <a:xfrm>
              <a:off x="154858" y="1543119"/>
              <a:ext cx="2558845" cy="1919134"/>
            </a:xfrm>
            <a:prstGeom prst="rect">
              <a:avLst/>
            </a:prstGeom>
          </p:spPr>
        </p:pic>
        <p:sp>
          <p:nvSpPr>
            <p:cNvPr id="13" name="TextBox 12"/>
            <p:cNvSpPr txBox="1"/>
            <p:nvPr/>
          </p:nvSpPr>
          <p:spPr>
            <a:xfrm>
              <a:off x="555962" y="3462253"/>
              <a:ext cx="1756635" cy="646331"/>
            </a:xfrm>
            <a:prstGeom prst="rect">
              <a:avLst/>
            </a:prstGeom>
            <a:noFill/>
          </p:spPr>
          <p:txBody>
            <a:bodyPr wrap="none" rtlCol="0">
              <a:spAutoFit/>
            </a:bodyPr>
            <a:lstStyle/>
            <a:p>
              <a:pPr algn="ctr"/>
              <a:r>
                <a:rPr lang="en-US" altLang="ko-KR" b="1" dirty="0" smtClean="0"/>
                <a:t>Target Mixture</a:t>
              </a:r>
            </a:p>
            <a:p>
              <a:pPr algn="ctr"/>
              <a:r>
                <a:rPr lang="en-US" altLang="ko-KR" b="1" dirty="0" smtClean="0"/>
                <a:t>Distribution</a:t>
              </a:r>
              <a:endParaRPr lang="ko-KR" altLang="en-US" b="1" dirty="0"/>
            </a:p>
          </p:txBody>
        </p:sp>
      </p:grpSp>
      <p:grpSp>
        <p:nvGrpSpPr>
          <p:cNvPr id="29" name="그룹 28"/>
          <p:cNvGrpSpPr/>
          <p:nvPr/>
        </p:nvGrpSpPr>
        <p:grpSpPr>
          <a:xfrm>
            <a:off x="2664000" y="4890"/>
            <a:ext cx="6480000" cy="6853110"/>
            <a:chOff x="2562396" y="-16278"/>
            <a:chExt cx="6480000" cy="6853110"/>
          </a:xfrm>
        </p:grpSpPr>
        <p:grpSp>
          <p:nvGrpSpPr>
            <p:cNvPr id="27" name="그룹 26"/>
            <p:cNvGrpSpPr/>
            <p:nvPr/>
          </p:nvGrpSpPr>
          <p:grpSpPr>
            <a:xfrm>
              <a:off x="2562396" y="-16278"/>
              <a:ext cx="6480000" cy="6853110"/>
              <a:chOff x="2562396" y="-16278"/>
              <a:chExt cx="6480000" cy="6853110"/>
            </a:xfrm>
          </p:grpSpPr>
          <p:grpSp>
            <p:nvGrpSpPr>
              <p:cNvPr id="20" name="그룹 19"/>
              <p:cNvGrpSpPr/>
              <p:nvPr/>
            </p:nvGrpSpPr>
            <p:grpSpPr>
              <a:xfrm>
                <a:off x="2562396" y="-16278"/>
                <a:ext cx="4320000" cy="6853110"/>
                <a:chOff x="2562396" y="-16278"/>
                <a:chExt cx="4320000" cy="6853110"/>
              </a:xfrm>
            </p:grpSpPr>
            <p:pic>
              <p:nvPicPr>
                <p:cNvPr id="6" name="그림 5"/>
                <p:cNvPicPr>
                  <a:picLocks noChangeAspect="1"/>
                </p:cNvPicPr>
                <p:nvPr/>
              </p:nvPicPr>
              <p:blipFill>
                <a:blip r:embed="rId3"/>
                <a:stretch>
                  <a:fillRect/>
                </a:stretch>
              </p:blipFill>
              <p:spPr>
                <a:xfrm>
                  <a:off x="4722396" y="-16278"/>
                  <a:ext cx="2160000" cy="1620000"/>
                </a:xfrm>
                <a:prstGeom prst="rect">
                  <a:avLst/>
                </a:prstGeom>
              </p:spPr>
            </p:pic>
            <p:pic>
              <p:nvPicPr>
                <p:cNvPr id="8" name="그림 7"/>
                <p:cNvPicPr>
                  <a:picLocks noChangeAspect="1"/>
                </p:cNvPicPr>
                <p:nvPr/>
              </p:nvPicPr>
              <p:blipFill>
                <a:blip r:embed="rId4"/>
                <a:stretch>
                  <a:fillRect/>
                </a:stretch>
              </p:blipFill>
              <p:spPr>
                <a:xfrm rot="5400000">
                  <a:off x="4362396" y="1927911"/>
                  <a:ext cx="2880000" cy="2160000"/>
                </a:xfrm>
                <a:prstGeom prst="rect">
                  <a:avLst/>
                </a:prstGeom>
              </p:spPr>
            </p:pic>
            <p:pic>
              <p:nvPicPr>
                <p:cNvPr id="7" name="그림 6"/>
                <p:cNvPicPr>
                  <a:picLocks noChangeAspect="1"/>
                </p:cNvPicPr>
                <p:nvPr/>
              </p:nvPicPr>
              <p:blipFill>
                <a:blip r:embed="rId5"/>
                <a:stretch>
                  <a:fillRect/>
                </a:stretch>
              </p:blipFill>
              <p:spPr>
                <a:xfrm rot="5400000">
                  <a:off x="4362396" y="4316832"/>
                  <a:ext cx="2880000" cy="2160000"/>
                </a:xfrm>
                <a:prstGeom prst="rect">
                  <a:avLst/>
                </a:prstGeom>
              </p:spPr>
            </p:pic>
            <mc:AlternateContent xmlns:mc="http://schemas.openxmlformats.org/markup-compatibility/2006" xmlns:a14="http://schemas.microsoft.com/office/drawing/2010/main">
              <mc:Choice Requires="a14">
                <p:sp>
                  <p:nvSpPr>
                    <p:cNvPr id="15" name="직사각형 14"/>
                    <p:cNvSpPr/>
                    <p:nvPr/>
                  </p:nvSpPr>
                  <p:spPr>
                    <a:xfrm>
                      <a:off x="6061213" y="65493"/>
                      <a:ext cx="713593" cy="375552"/>
                    </a:xfrm>
                    <a:prstGeom prst="rect">
                      <a:avLst/>
                    </a:prstGeom>
                  </p:spPr>
                  <p:txBody>
                    <a:bodyPr wrap="none">
                      <a:spAutoFit/>
                    </a:bodyPr>
                    <a:lstStyle/>
                    <a:p>
                      <a14:m>
                        <m:oMath xmlns:m="http://schemas.openxmlformats.org/officeDocument/2006/math">
                          <m:sSup>
                            <m:sSupPr>
                              <m:ctrlPr>
                                <a:rPr lang="en-US" altLang="ko-KR" b="1" i="1">
                                  <a:latin typeface="Cambria Math" panose="02040503050406030204" pitchFamily="18" charset="0"/>
                                </a:rPr>
                              </m:ctrlPr>
                            </m:sSupPr>
                            <m:e>
                              <m:r>
                                <a:rPr lang="ko-KR" altLang="en-US" b="1" i="1">
                                  <a:latin typeface="Cambria Math" panose="02040503050406030204" pitchFamily="18" charset="0"/>
                                </a:rPr>
                                <m:t>𝝈</m:t>
                              </m:r>
                            </m:e>
                            <m:sup>
                              <m:r>
                                <a:rPr lang="en-US" altLang="ko-KR" b="1" i="1">
                                  <a:latin typeface="Cambria Math" panose="02040503050406030204" pitchFamily="18" charset="0"/>
                                </a:rPr>
                                <m:t>𝟐</m:t>
                              </m:r>
                            </m:sup>
                          </m:sSup>
                        </m:oMath>
                      </a14:m>
                      <a:r>
                        <a:rPr lang="en-US" altLang="ko-KR" b="1" dirty="0" smtClean="0"/>
                        <a:t>=1</a:t>
                      </a:r>
                      <a:endParaRPr lang="ko-KR" altLang="en-US" b="1" dirty="0"/>
                    </a:p>
                  </p:txBody>
                </p:sp>
              </mc:Choice>
              <mc:Fallback xmlns="">
                <p:sp>
                  <p:nvSpPr>
                    <p:cNvPr id="15" name="직사각형 14"/>
                    <p:cNvSpPr>
                      <a:spLocks noRot="1" noChangeAspect="1" noMove="1" noResize="1" noEditPoints="1" noAdjustHandles="1" noChangeArrowheads="1" noChangeShapeType="1" noTextEdit="1"/>
                    </p:cNvSpPr>
                    <p:nvPr/>
                  </p:nvSpPr>
                  <p:spPr>
                    <a:xfrm>
                      <a:off x="6061213" y="65493"/>
                      <a:ext cx="713593" cy="375552"/>
                    </a:xfrm>
                    <a:prstGeom prst="rect">
                      <a:avLst/>
                    </a:prstGeom>
                    <a:blipFill rotWithShape="0">
                      <a:blip r:embed="rId6"/>
                      <a:stretch>
                        <a:fillRect t="-6452" r="-7692" b="-24194"/>
                      </a:stretch>
                    </a:blipFill>
                  </p:spPr>
                  <p:txBody>
                    <a:bodyPr/>
                    <a:lstStyle/>
                    <a:p>
                      <a:r>
                        <a:rPr lang="ko-KR" altLang="en-US">
                          <a:noFill/>
                        </a:rPr>
                        <a:t> </a:t>
                      </a:r>
                    </a:p>
                  </p:txBody>
                </p:sp>
              </mc:Fallback>
            </mc:AlternateContent>
            <p:pic>
              <p:nvPicPr>
                <p:cNvPr id="16" name="그림 15"/>
                <p:cNvPicPr>
                  <a:picLocks noChangeAspect="1"/>
                </p:cNvPicPr>
                <p:nvPr/>
              </p:nvPicPr>
              <p:blipFill>
                <a:blip r:embed="rId7"/>
                <a:stretch>
                  <a:fillRect/>
                </a:stretch>
              </p:blipFill>
              <p:spPr>
                <a:xfrm>
                  <a:off x="2562396" y="-16278"/>
                  <a:ext cx="2160000" cy="1620000"/>
                </a:xfrm>
                <a:prstGeom prst="rect">
                  <a:avLst/>
                </a:prstGeom>
              </p:spPr>
            </p:pic>
            <p:pic>
              <p:nvPicPr>
                <p:cNvPr id="18" name="그림 17"/>
                <p:cNvPicPr>
                  <a:picLocks noChangeAspect="1"/>
                </p:cNvPicPr>
                <p:nvPr/>
              </p:nvPicPr>
              <p:blipFill>
                <a:blip r:embed="rId8"/>
                <a:stretch>
                  <a:fillRect/>
                </a:stretch>
              </p:blipFill>
              <p:spPr>
                <a:xfrm rot="5400000">
                  <a:off x="2207824" y="1927911"/>
                  <a:ext cx="2880000" cy="2160000"/>
                </a:xfrm>
                <a:prstGeom prst="rect">
                  <a:avLst/>
                </a:prstGeom>
              </p:spPr>
            </p:pic>
            <mc:AlternateContent xmlns:mc="http://schemas.openxmlformats.org/markup-compatibility/2006" xmlns:a14="http://schemas.microsoft.com/office/drawing/2010/main">
              <mc:Choice Requires="a14">
                <p:sp>
                  <p:nvSpPr>
                    <p:cNvPr id="19" name="직사각형 18"/>
                    <p:cNvSpPr/>
                    <p:nvPr/>
                  </p:nvSpPr>
                  <p:spPr>
                    <a:xfrm>
                      <a:off x="3819648" y="65493"/>
                      <a:ext cx="902748" cy="375552"/>
                    </a:xfrm>
                    <a:prstGeom prst="rect">
                      <a:avLst/>
                    </a:prstGeom>
                  </p:spPr>
                  <p:txBody>
                    <a:bodyPr wrap="none">
                      <a:spAutoFit/>
                    </a:bodyPr>
                    <a:lstStyle/>
                    <a:p>
                      <a14:m>
                        <m:oMath xmlns:m="http://schemas.openxmlformats.org/officeDocument/2006/math">
                          <m:sSup>
                            <m:sSupPr>
                              <m:ctrlPr>
                                <a:rPr lang="en-US" altLang="ko-KR" b="1" i="1">
                                  <a:latin typeface="Cambria Math" panose="02040503050406030204" pitchFamily="18" charset="0"/>
                                </a:rPr>
                              </m:ctrlPr>
                            </m:sSupPr>
                            <m:e>
                              <m:r>
                                <a:rPr lang="ko-KR" altLang="en-US" b="1" i="1">
                                  <a:latin typeface="Cambria Math" panose="02040503050406030204" pitchFamily="18" charset="0"/>
                                </a:rPr>
                                <m:t>𝝈</m:t>
                              </m:r>
                            </m:e>
                            <m:sup>
                              <m:r>
                                <a:rPr lang="en-US" altLang="ko-KR" b="1" i="1">
                                  <a:latin typeface="Cambria Math" panose="02040503050406030204" pitchFamily="18" charset="0"/>
                                </a:rPr>
                                <m:t>𝟐</m:t>
                              </m:r>
                            </m:sup>
                          </m:sSup>
                        </m:oMath>
                      </a14:m>
                      <a:r>
                        <a:rPr lang="en-US" altLang="ko-KR" b="1" dirty="0" smtClean="0"/>
                        <a:t>=0.1</a:t>
                      </a:r>
                      <a:endParaRPr lang="ko-KR" altLang="en-US" b="1" dirty="0"/>
                    </a:p>
                  </p:txBody>
                </p:sp>
              </mc:Choice>
              <mc:Fallback xmlns="">
                <p:sp>
                  <p:nvSpPr>
                    <p:cNvPr id="19" name="직사각형 18"/>
                    <p:cNvSpPr>
                      <a:spLocks noRot="1" noChangeAspect="1" noMove="1" noResize="1" noEditPoints="1" noAdjustHandles="1" noChangeArrowheads="1" noChangeShapeType="1" noTextEdit="1"/>
                    </p:cNvSpPr>
                    <p:nvPr/>
                  </p:nvSpPr>
                  <p:spPr>
                    <a:xfrm>
                      <a:off x="3819648" y="65493"/>
                      <a:ext cx="902748" cy="375552"/>
                    </a:xfrm>
                    <a:prstGeom prst="rect">
                      <a:avLst/>
                    </a:prstGeom>
                    <a:blipFill rotWithShape="0">
                      <a:blip r:embed="rId9"/>
                      <a:stretch>
                        <a:fillRect t="-6452" r="-7432" b="-24194"/>
                      </a:stretch>
                    </a:blipFill>
                  </p:spPr>
                  <p:txBody>
                    <a:bodyPr/>
                    <a:lstStyle/>
                    <a:p>
                      <a:r>
                        <a:rPr lang="ko-KR" altLang="en-US">
                          <a:noFill/>
                        </a:rPr>
                        <a:t> </a:t>
                      </a:r>
                    </a:p>
                  </p:txBody>
                </p:sp>
              </mc:Fallback>
            </mc:AlternateContent>
            <p:pic>
              <p:nvPicPr>
                <p:cNvPr id="17" name="그림 16"/>
                <p:cNvPicPr>
                  <a:picLocks noChangeAspect="1"/>
                </p:cNvPicPr>
                <p:nvPr/>
              </p:nvPicPr>
              <p:blipFill>
                <a:blip r:embed="rId10"/>
                <a:stretch>
                  <a:fillRect/>
                </a:stretch>
              </p:blipFill>
              <p:spPr>
                <a:xfrm rot="5400000">
                  <a:off x="2202396" y="4316832"/>
                  <a:ext cx="2880000" cy="2160000"/>
                </a:xfrm>
                <a:prstGeom prst="rect">
                  <a:avLst/>
                </a:prstGeom>
              </p:spPr>
            </p:pic>
          </p:grpSp>
          <p:pic>
            <p:nvPicPr>
              <p:cNvPr id="24" name="그림 23"/>
              <p:cNvPicPr>
                <a:picLocks noChangeAspect="1"/>
              </p:cNvPicPr>
              <p:nvPr/>
            </p:nvPicPr>
            <p:blipFill>
              <a:blip r:embed="rId11"/>
              <a:stretch>
                <a:fillRect/>
              </a:stretch>
            </p:blipFill>
            <p:spPr>
              <a:xfrm>
                <a:off x="6882396" y="-16278"/>
                <a:ext cx="2160000" cy="1620000"/>
              </a:xfrm>
              <a:prstGeom prst="rect">
                <a:avLst/>
              </a:prstGeom>
            </p:spPr>
          </p:pic>
          <p:pic>
            <p:nvPicPr>
              <p:cNvPr id="26" name="그림 25"/>
              <p:cNvPicPr>
                <a:picLocks noChangeAspect="1"/>
              </p:cNvPicPr>
              <p:nvPr/>
            </p:nvPicPr>
            <p:blipFill>
              <a:blip r:embed="rId12"/>
              <a:stretch>
                <a:fillRect/>
              </a:stretch>
            </p:blipFill>
            <p:spPr>
              <a:xfrm rot="5400000">
                <a:off x="6522396" y="1927911"/>
                <a:ext cx="2880000" cy="2160000"/>
              </a:xfrm>
              <a:prstGeom prst="rect">
                <a:avLst/>
              </a:prstGeom>
            </p:spPr>
          </p:pic>
          <p:pic>
            <p:nvPicPr>
              <p:cNvPr id="25" name="그림 24"/>
              <p:cNvPicPr>
                <a:picLocks noChangeAspect="1"/>
              </p:cNvPicPr>
              <p:nvPr/>
            </p:nvPicPr>
            <p:blipFill>
              <a:blip r:embed="rId13"/>
              <a:stretch>
                <a:fillRect/>
              </a:stretch>
            </p:blipFill>
            <p:spPr>
              <a:xfrm rot="5400000">
                <a:off x="6522396" y="4316832"/>
                <a:ext cx="2880000" cy="2160000"/>
              </a:xfrm>
              <a:prstGeom prst="rect">
                <a:avLst/>
              </a:prstGeom>
            </p:spPr>
          </p:pic>
        </p:grpSp>
        <mc:AlternateContent xmlns:mc="http://schemas.openxmlformats.org/markup-compatibility/2006" xmlns:a14="http://schemas.microsoft.com/office/drawing/2010/main">
          <mc:Choice Requires="a14">
            <p:sp>
              <p:nvSpPr>
                <p:cNvPr id="28" name="직사각형 27"/>
                <p:cNvSpPr/>
                <p:nvPr/>
              </p:nvSpPr>
              <p:spPr>
                <a:xfrm>
                  <a:off x="8084958" y="65493"/>
                  <a:ext cx="849848" cy="375552"/>
                </a:xfrm>
                <a:prstGeom prst="rect">
                  <a:avLst/>
                </a:prstGeom>
              </p:spPr>
              <p:txBody>
                <a:bodyPr wrap="none">
                  <a:spAutoFit/>
                </a:bodyPr>
                <a:lstStyle/>
                <a:p>
                  <a14:m>
                    <m:oMath xmlns:m="http://schemas.openxmlformats.org/officeDocument/2006/math">
                      <m:sSup>
                        <m:sSupPr>
                          <m:ctrlPr>
                            <a:rPr lang="en-US" altLang="ko-KR" b="1" i="1">
                              <a:latin typeface="Cambria Math" panose="02040503050406030204" pitchFamily="18" charset="0"/>
                            </a:rPr>
                          </m:ctrlPr>
                        </m:sSupPr>
                        <m:e>
                          <m:r>
                            <a:rPr lang="ko-KR" altLang="en-US" b="1" i="1">
                              <a:latin typeface="Cambria Math" panose="02040503050406030204" pitchFamily="18" charset="0"/>
                            </a:rPr>
                            <m:t>𝝈</m:t>
                          </m:r>
                        </m:e>
                        <m:sup>
                          <m:r>
                            <a:rPr lang="en-US" altLang="ko-KR" b="1" i="1">
                              <a:latin typeface="Cambria Math" panose="02040503050406030204" pitchFamily="18" charset="0"/>
                            </a:rPr>
                            <m:t>𝟐</m:t>
                          </m:r>
                        </m:sup>
                      </m:sSup>
                    </m:oMath>
                  </a14:m>
                  <a:r>
                    <a:rPr lang="en-US" altLang="ko-KR" b="1" dirty="0" smtClean="0"/>
                    <a:t>=40</a:t>
                  </a:r>
                  <a:endParaRPr lang="ko-KR" altLang="en-US" b="1" dirty="0"/>
                </a:p>
              </p:txBody>
            </p:sp>
          </mc:Choice>
          <mc:Fallback xmlns="">
            <p:sp>
              <p:nvSpPr>
                <p:cNvPr id="28" name="직사각형 27"/>
                <p:cNvSpPr>
                  <a:spLocks noRot="1" noChangeAspect="1" noMove="1" noResize="1" noEditPoints="1" noAdjustHandles="1" noChangeArrowheads="1" noChangeShapeType="1" noTextEdit="1"/>
                </p:cNvSpPr>
                <p:nvPr/>
              </p:nvSpPr>
              <p:spPr>
                <a:xfrm>
                  <a:off x="8084958" y="65493"/>
                  <a:ext cx="849848" cy="375552"/>
                </a:xfrm>
                <a:prstGeom prst="rect">
                  <a:avLst/>
                </a:prstGeom>
                <a:blipFill rotWithShape="0">
                  <a:blip r:embed="rId14"/>
                  <a:stretch>
                    <a:fillRect t="-6452" r="-7194" b="-24194"/>
                  </a:stretch>
                </a:blipFill>
              </p:spPr>
              <p:txBody>
                <a:bodyPr/>
                <a:lstStyle/>
                <a:p>
                  <a:r>
                    <a:rPr lang="ko-KR" altLang="en-US">
                      <a:noFill/>
                    </a:rPr>
                    <a:t> </a:t>
                  </a:r>
                </a:p>
              </p:txBody>
            </p:sp>
          </mc:Fallback>
        </mc:AlternateContent>
      </p:grpSp>
      <p:sp>
        <p:nvSpPr>
          <p:cNvPr id="9" name="직사각형 8"/>
          <p:cNvSpPr/>
          <p:nvPr/>
        </p:nvSpPr>
        <p:spPr>
          <a:xfrm>
            <a:off x="47344" y="2822828"/>
            <a:ext cx="1174997" cy="14058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Sampling Result of</a:t>
            </a:r>
          </a:p>
          <a:p>
            <a:pPr algn="ctr"/>
            <a:r>
              <a:rPr lang="en-US" altLang="ko-KR" dirty="0" smtClean="0"/>
              <a:t>Random Walk M-H</a:t>
            </a:r>
            <a:endParaRPr lang="ko-KR" altLang="en-US" dirty="0"/>
          </a:p>
        </p:txBody>
      </p:sp>
      <p:sp>
        <p:nvSpPr>
          <p:cNvPr id="10" name="TextBox 9"/>
          <p:cNvSpPr txBox="1"/>
          <p:nvPr/>
        </p:nvSpPr>
        <p:spPr>
          <a:xfrm>
            <a:off x="1540708" y="2053467"/>
            <a:ext cx="1173783" cy="646331"/>
          </a:xfrm>
          <a:prstGeom prst="rect">
            <a:avLst/>
          </a:prstGeom>
          <a:noFill/>
        </p:spPr>
        <p:txBody>
          <a:bodyPr wrap="none" rtlCol="0">
            <a:spAutoFit/>
          </a:bodyPr>
          <a:lstStyle/>
          <a:p>
            <a:r>
              <a:rPr lang="en-US" altLang="ko-KR" b="1" dirty="0" smtClean="0"/>
              <a:t>Overall</a:t>
            </a:r>
            <a:br>
              <a:rPr lang="en-US" altLang="ko-KR" b="1" dirty="0" smtClean="0"/>
            </a:br>
            <a:r>
              <a:rPr lang="en-US" altLang="ko-KR" b="1" dirty="0" smtClean="0"/>
              <a:t>Sampling</a:t>
            </a:r>
            <a:endParaRPr lang="ko-KR" altLang="en-US" b="1" dirty="0"/>
          </a:p>
        </p:txBody>
      </p:sp>
      <p:sp>
        <p:nvSpPr>
          <p:cNvPr id="11" name="TextBox 10"/>
          <p:cNvSpPr txBox="1"/>
          <p:nvPr/>
        </p:nvSpPr>
        <p:spPr>
          <a:xfrm>
            <a:off x="1540707" y="2925566"/>
            <a:ext cx="1173783" cy="1200329"/>
          </a:xfrm>
          <a:prstGeom prst="rect">
            <a:avLst/>
          </a:prstGeom>
          <a:noFill/>
        </p:spPr>
        <p:txBody>
          <a:bodyPr wrap="none" rtlCol="0">
            <a:spAutoFit/>
          </a:bodyPr>
          <a:lstStyle/>
          <a:p>
            <a:r>
              <a:rPr lang="en-US" altLang="ko-KR" b="1" dirty="0" smtClean="0"/>
              <a:t>Latent</a:t>
            </a:r>
          </a:p>
          <a:p>
            <a:r>
              <a:rPr lang="en-US" altLang="ko-KR" b="1" dirty="0" smtClean="0"/>
              <a:t>Mode</a:t>
            </a:r>
            <a:br>
              <a:rPr lang="en-US" altLang="ko-KR" b="1" dirty="0" smtClean="0"/>
            </a:br>
            <a:r>
              <a:rPr lang="en-US" altLang="ko-KR" b="1" dirty="0" smtClean="0"/>
              <a:t>Selection</a:t>
            </a:r>
          </a:p>
          <a:p>
            <a:r>
              <a:rPr lang="en-US" altLang="ko-KR" b="1" dirty="0" smtClean="0"/>
              <a:t>Sampling</a:t>
            </a:r>
            <a:endParaRPr lang="ko-KR" altLang="en-US" b="1" dirty="0"/>
          </a:p>
        </p:txBody>
      </p:sp>
      <p:sp>
        <p:nvSpPr>
          <p:cNvPr id="12" name="TextBox 11"/>
          <p:cNvSpPr txBox="1"/>
          <p:nvPr/>
        </p:nvSpPr>
        <p:spPr>
          <a:xfrm>
            <a:off x="1542833" y="4457971"/>
            <a:ext cx="1189621" cy="923330"/>
          </a:xfrm>
          <a:prstGeom prst="rect">
            <a:avLst/>
          </a:prstGeom>
          <a:noFill/>
        </p:spPr>
        <p:txBody>
          <a:bodyPr wrap="none" rtlCol="0">
            <a:spAutoFit/>
          </a:bodyPr>
          <a:lstStyle/>
          <a:p>
            <a:r>
              <a:rPr lang="en-US" altLang="ko-KR" b="1" dirty="0" smtClean="0"/>
              <a:t>Observed</a:t>
            </a:r>
            <a:br>
              <a:rPr lang="en-US" altLang="ko-KR" b="1" dirty="0" smtClean="0"/>
            </a:br>
            <a:r>
              <a:rPr lang="en-US" altLang="ko-KR" b="1" dirty="0" smtClean="0"/>
              <a:t>Variable</a:t>
            </a:r>
          </a:p>
          <a:p>
            <a:r>
              <a:rPr lang="en-US" altLang="ko-KR" b="1" dirty="0" smtClean="0"/>
              <a:t>Sampling</a:t>
            </a:r>
            <a:endParaRPr lang="ko-KR" altLang="en-US" b="1" dirty="0"/>
          </a:p>
        </p:txBody>
      </p:sp>
      <p:cxnSp>
        <p:nvCxnSpPr>
          <p:cNvPr id="33" name="직선 화살표 연결선 32"/>
          <p:cNvCxnSpPr>
            <a:stCxn id="9" idx="3"/>
            <a:endCxn id="10" idx="1"/>
          </p:cNvCxnSpPr>
          <p:nvPr/>
        </p:nvCxnSpPr>
        <p:spPr>
          <a:xfrm flipV="1">
            <a:off x="1222341" y="2376633"/>
            <a:ext cx="318367" cy="11490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9" idx="3"/>
            <a:endCxn id="11" idx="1"/>
          </p:cNvCxnSpPr>
          <p:nvPr/>
        </p:nvCxnSpPr>
        <p:spPr>
          <a:xfrm>
            <a:off x="1222341" y="3525730"/>
            <a:ext cx="31836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stCxn id="9" idx="3"/>
            <a:endCxn id="12" idx="1"/>
          </p:cNvCxnSpPr>
          <p:nvPr/>
        </p:nvCxnSpPr>
        <p:spPr>
          <a:xfrm>
            <a:off x="1222341" y="3525730"/>
            <a:ext cx="320492" cy="13939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0" idx="3"/>
          </p:cNvCxnSpPr>
          <p:nvPr/>
        </p:nvCxnSpPr>
        <p:spPr>
          <a:xfrm flipV="1">
            <a:off x="2714491" y="986662"/>
            <a:ext cx="553045" cy="138997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stCxn id="11" idx="3"/>
          </p:cNvCxnSpPr>
          <p:nvPr/>
        </p:nvCxnSpPr>
        <p:spPr>
          <a:xfrm flipV="1">
            <a:off x="2714490" y="3194793"/>
            <a:ext cx="474395" cy="33093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2" idx="3"/>
          </p:cNvCxnSpPr>
          <p:nvPr/>
        </p:nvCxnSpPr>
        <p:spPr>
          <a:xfrm>
            <a:off x="2732454" y="4919636"/>
            <a:ext cx="644459" cy="67630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직사각형 48"/>
              <p:cNvSpPr/>
              <p:nvPr/>
            </p:nvSpPr>
            <p:spPr>
              <a:xfrm>
                <a:off x="884552" y="6009219"/>
                <a:ext cx="3016045" cy="638508"/>
              </a:xfrm>
              <a:prstGeom prst="rect">
                <a:avLst/>
              </a:prstGeom>
            </p:spPr>
            <p:txBody>
              <a:bodyPr wrap="square">
                <a:spAutoFit/>
              </a:bodyPr>
              <a:lstStyle/>
              <a:p>
                <a:pPr marL="708660" lvl="2">
                  <a:buClr>
                    <a:schemeClr val="accent1"/>
                  </a:buClr>
                </a:pPr>
                <a14:m>
                  <m:oMathPara xmlns:m="http://schemas.openxmlformats.org/officeDocument/2006/math">
                    <m:oMathParaPr>
                      <m:jc m:val="centerGroup"/>
                    </m:oMathParaPr>
                    <m:oMath xmlns:m="http://schemas.openxmlformats.org/officeDocument/2006/math">
                      <m:sSubSup>
                        <m:sSubSupPr>
                          <m:ctrlPr>
                            <a:rPr lang="en-US" altLang="ko-KR" sz="1600" b="1" i="1" smtClean="0">
                              <a:latin typeface="Cambria Math" panose="02040503050406030204" pitchFamily="18" charset="0"/>
                              <a:ea typeface="Cambria Math" panose="02040503050406030204" pitchFamily="18" charset="0"/>
                            </a:rPr>
                          </m:ctrlPr>
                        </m:sSubSupPr>
                        <m:e>
                          <m:r>
                            <a:rPr lang="en-US" altLang="ko-KR" sz="1600" b="1" i="1">
                              <a:latin typeface="Cambria Math" panose="02040503050406030204" pitchFamily="18" charset="0"/>
                              <a:ea typeface="Cambria Math" panose="02040503050406030204" pitchFamily="18" charset="0"/>
                            </a:rPr>
                            <m:t>𝑻</m:t>
                          </m:r>
                        </m:e>
                        <m:sub>
                          <m:r>
                            <a:rPr lang="en-US" altLang="ko-KR" sz="1600" b="1" i="1" smtClean="0">
                              <a:latin typeface="Cambria Math" panose="02040503050406030204" pitchFamily="18" charset="0"/>
                              <a:ea typeface="Cambria Math" panose="02040503050406030204" pitchFamily="18" charset="0"/>
                            </a:rPr>
                            <m:t>𝒕</m:t>
                          </m:r>
                          <m:r>
                            <a:rPr lang="en-US" altLang="ko-KR" sz="1600" b="1" i="1" smtClean="0">
                              <a:latin typeface="Cambria Math" panose="02040503050406030204" pitchFamily="18" charset="0"/>
                              <a:ea typeface="Cambria Math" panose="02040503050406030204" pitchFamily="18" charset="0"/>
                            </a:rPr>
                            <m:t>,∗</m:t>
                          </m:r>
                        </m:sub>
                        <m:sup>
                          <m:r>
                            <a:rPr lang="en-US" altLang="ko-KR" sz="1600" b="1" i="1">
                              <a:latin typeface="Cambria Math" panose="02040503050406030204" pitchFamily="18" charset="0"/>
                              <a:ea typeface="Cambria Math" panose="02040503050406030204" pitchFamily="18" charset="0"/>
                            </a:rPr>
                            <m:t>𝑴𝑯</m:t>
                          </m:r>
                        </m:sup>
                      </m:sSubSup>
                      <m:r>
                        <a:rPr lang="en-US" altLang="ko-KR" sz="1600" b="1" i="1">
                          <a:latin typeface="Cambria Math" panose="02040503050406030204" pitchFamily="18" charset="0"/>
                          <a:ea typeface="Cambria Math" panose="02040503050406030204" pitchFamily="18" charset="0"/>
                        </a:rPr>
                        <m:t>=</m:t>
                      </m:r>
                      <m:r>
                        <a:rPr lang="en-US" altLang="ko-KR" sz="1600" b="1" i="1">
                          <a:latin typeface="Cambria Math" panose="02040503050406030204" pitchFamily="18" charset="0"/>
                          <a:ea typeface="Cambria Math" panose="02040503050406030204" pitchFamily="18" charset="0"/>
                        </a:rPr>
                        <m:t>𝒒</m:t>
                      </m:r>
                      <m:r>
                        <a:rPr lang="en-US" altLang="ko-KR" sz="1600" b="1" i="1">
                          <a:latin typeface="Cambria Math" panose="02040503050406030204" pitchFamily="18" charset="0"/>
                          <a:ea typeface="Cambria Math" panose="02040503050406030204" pitchFamily="18" charset="0"/>
                        </a:rPr>
                        <m:t>(</m:t>
                      </m:r>
                      <m:sSup>
                        <m:sSupPr>
                          <m:ctrlPr>
                            <a:rPr lang="en-US" altLang="ko-KR" sz="1600" b="1" i="1">
                              <a:latin typeface="Cambria Math" panose="02040503050406030204" pitchFamily="18" charset="0"/>
                            </a:rPr>
                          </m:ctrlPr>
                        </m:sSupPr>
                        <m:e>
                          <m:r>
                            <a:rPr lang="en-US" altLang="ko-KR" sz="1600" b="1" i="1">
                              <a:latin typeface="Cambria Math" panose="02040503050406030204" pitchFamily="18" charset="0"/>
                            </a:rPr>
                            <m:t>𝒛</m:t>
                          </m:r>
                        </m:e>
                        <m:sup>
                          <m:r>
                            <a:rPr lang="en-US" altLang="ko-KR" sz="1600" b="1" i="1">
                              <a:latin typeface="Cambria Math" panose="02040503050406030204" pitchFamily="18" charset="0"/>
                            </a:rPr>
                            <m:t>∗</m:t>
                          </m:r>
                        </m:sup>
                      </m:sSup>
                      <m:r>
                        <a:rPr lang="en-US" altLang="ko-KR" sz="1600" b="1" i="1">
                          <a:latin typeface="Cambria Math" panose="02040503050406030204" pitchFamily="18" charset="0"/>
                        </a:rPr>
                        <m:t>|</m:t>
                      </m:r>
                      <m:sSup>
                        <m:sSupPr>
                          <m:ctrlPr>
                            <a:rPr lang="en-US" altLang="ko-KR" sz="1600" b="1" i="1">
                              <a:latin typeface="Cambria Math" panose="02040503050406030204" pitchFamily="18" charset="0"/>
                            </a:rPr>
                          </m:ctrlPr>
                        </m:sSupPr>
                        <m:e>
                          <m:r>
                            <a:rPr lang="en-US" altLang="ko-KR" sz="1600" b="1" i="1">
                              <a:latin typeface="Cambria Math" panose="02040503050406030204" pitchFamily="18" charset="0"/>
                            </a:rPr>
                            <m:t>𝒛</m:t>
                          </m:r>
                        </m:e>
                        <m:sup>
                          <m:r>
                            <a:rPr lang="en-US" altLang="ko-KR" sz="1600" b="1" i="1">
                              <a:latin typeface="Cambria Math" panose="02040503050406030204" pitchFamily="18" charset="0"/>
                            </a:rPr>
                            <m:t>𝒕</m:t>
                          </m:r>
                        </m:sup>
                      </m:sSup>
                      <m:r>
                        <a:rPr lang="en-US" altLang="ko-KR" sz="1600" b="1" i="1">
                          <a:latin typeface="Cambria Math" panose="02040503050406030204" pitchFamily="18" charset="0"/>
                        </a:rPr>
                        <m:t>)</m:t>
                      </m:r>
                      <m:r>
                        <a:rPr lang="ko-KR" altLang="en-US" sz="1600" b="1" i="1">
                          <a:latin typeface="Cambria Math" panose="02040503050406030204" pitchFamily="18" charset="0"/>
                          <a:ea typeface="Cambria Math" panose="02040503050406030204" pitchFamily="18" charset="0"/>
                        </a:rPr>
                        <m:t>𝜶</m:t>
                      </m:r>
                      <m:r>
                        <a:rPr lang="en-US" altLang="ko-KR" sz="1600" b="1" i="1">
                          <a:latin typeface="Cambria Math" panose="02040503050406030204" pitchFamily="18" charset="0"/>
                          <a:ea typeface="Cambria Math" panose="02040503050406030204" pitchFamily="18" charset="0"/>
                        </a:rPr>
                        <m:t>(</m:t>
                      </m:r>
                      <m:sSup>
                        <m:sSupPr>
                          <m:ctrlPr>
                            <a:rPr lang="en-US" altLang="ko-KR" sz="1600" b="1" i="1">
                              <a:latin typeface="Cambria Math" panose="02040503050406030204" pitchFamily="18" charset="0"/>
                            </a:rPr>
                          </m:ctrlPr>
                        </m:sSupPr>
                        <m:e>
                          <m:r>
                            <a:rPr lang="en-US" altLang="ko-KR" sz="1600" b="1" i="1">
                              <a:latin typeface="Cambria Math" panose="02040503050406030204" pitchFamily="18" charset="0"/>
                            </a:rPr>
                            <m:t>𝒛</m:t>
                          </m:r>
                        </m:e>
                        <m:sup>
                          <m:r>
                            <a:rPr lang="en-US" altLang="ko-KR" sz="1600" b="1" i="1">
                              <a:latin typeface="Cambria Math" panose="02040503050406030204" pitchFamily="18" charset="0"/>
                            </a:rPr>
                            <m:t>∗</m:t>
                          </m:r>
                        </m:sup>
                      </m:sSup>
                      <m:r>
                        <a:rPr lang="en-US" altLang="ko-KR" sz="1600" b="1" i="1">
                          <a:latin typeface="Cambria Math" panose="02040503050406030204" pitchFamily="18" charset="0"/>
                        </a:rPr>
                        <m:t>|</m:t>
                      </m:r>
                      <m:sSup>
                        <m:sSupPr>
                          <m:ctrlPr>
                            <a:rPr lang="en-US" altLang="ko-KR" sz="1600" b="1" i="1">
                              <a:latin typeface="Cambria Math" panose="02040503050406030204" pitchFamily="18" charset="0"/>
                            </a:rPr>
                          </m:ctrlPr>
                        </m:sSupPr>
                        <m:e>
                          <m:r>
                            <a:rPr lang="en-US" altLang="ko-KR" sz="1600" b="1" i="1">
                              <a:latin typeface="Cambria Math" panose="02040503050406030204" pitchFamily="18" charset="0"/>
                            </a:rPr>
                            <m:t>𝒛</m:t>
                          </m:r>
                        </m:e>
                        <m:sup>
                          <m:r>
                            <a:rPr lang="en-US" altLang="ko-KR" sz="1600" b="1" i="1">
                              <a:latin typeface="Cambria Math" panose="02040503050406030204" pitchFamily="18" charset="0"/>
                            </a:rPr>
                            <m:t>𝒕</m:t>
                          </m:r>
                        </m:sup>
                      </m:sSup>
                      <m:r>
                        <a:rPr lang="en-US" altLang="ko-KR" sz="1600" b="1" i="1">
                          <a:latin typeface="Cambria Math" panose="02040503050406030204" pitchFamily="18" charset="0"/>
                        </a:rPr>
                        <m:t>)</m:t>
                      </m:r>
                    </m:oMath>
                  </m:oMathPara>
                </a14:m>
                <a:endParaRPr lang="en-US" altLang="ko-KR" sz="1600" b="1" dirty="0">
                  <a:sym typeface="Wingdings" panose="05000000000000000000" pitchFamily="2" charset="2"/>
                </a:endParaRPr>
              </a:p>
              <a:p>
                <a:pPr marL="708660" lvl="2">
                  <a:buClr>
                    <a:schemeClr val="accent1"/>
                  </a:buClr>
                </a:pPr>
                <a14:m>
                  <m:oMathPara xmlns:m="http://schemas.openxmlformats.org/officeDocument/2006/math">
                    <m:oMathParaPr>
                      <m:jc m:val="centerGroup"/>
                    </m:oMathParaPr>
                    <m:oMath xmlns:m="http://schemas.openxmlformats.org/officeDocument/2006/math">
                      <m:sSup>
                        <m:sSupPr>
                          <m:ctrlPr>
                            <a:rPr lang="en-US" altLang="ko-KR" sz="1600" b="1" i="1">
                              <a:latin typeface="Cambria Math" panose="02040503050406030204" pitchFamily="18" charset="0"/>
                            </a:rPr>
                          </m:ctrlPr>
                        </m:sSupPr>
                        <m:e>
                          <m:r>
                            <a:rPr lang="en-US" altLang="ko-KR" sz="1600" b="1" i="1">
                              <a:latin typeface="Cambria Math" panose="02040503050406030204" pitchFamily="18" charset="0"/>
                            </a:rPr>
                            <m:t>𝒛</m:t>
                          </m:r>
                        </m:e>
                        <m:sup>
                          <m:r>
                            <a:rPr lang="en-US" altLang="ko-KR" sz="1600" b="1" i="1">
                              <a:latin typeface="Cambria Math" panose="02040503050406030204" pitchFamily="18" charset="0"/>
                            </a:rPr>
                            <m:t>∗</m:t>
                          </m:r>
                        </m:sup>
                      </m:sSup>
                      <m:r>
                        <a:rPr lang="en-US" altLang="ko-KR" sz="1600" b="1" i="1">
                          <a:latin typeface="Cambria Math" panose="02040503050406030204" pitchFamily="18" charset="0"/>
                        </a:rPr>
                        <m:t>~</m:t>
                      </m:r>
                      <m:r>
                        <a:rPr lang="en-US" altLang="ko-KR" sz="1600" b="1" i="1">
                          <a:latin typeface="Cambria Math" panose="02040503050406030204" pitchFamily="18" charset="0"/>
                        </a:rPr>
                        <m:t>𝑵</m:t>
                      </m:r>
                      <m:r>
                        <a:rPr lang="en-US" altLang="ko-KR" sz="1600" b="1" i="1">
                          <a:latin typeface="Cambria Math" panose="02040503050406030204" pitchFamily="18" charset="0"/>
                        </a:rPr>
                        <m:t>(</m:t>
                      </m:r>
                      <m:sSup>
                        <m:sSupPr>
                          <m:ctrlPr>
                            <a:rPr lang="en-US" altLang="ko-KR" sz="1600" b="1" i="1">
                              <a:latin typeface="Cambria Math" panose="02040503050406030204" pitchFamily="18" charset="0"/>
                            </a:rPr>
                          </m:ctrlPr>
                        </m:sSupPr>
                        <m:e>
                          <m:r>
                            <a:rPr lang="en-US" altLang="ko-KR" sz="1600" b="1" i="1">
                              <a:latin typeface="Cambria Math" panose="02040503050406030204" pitchFamily="18" charset="0"/>
                            </a:rPr>
                            <m:t>𝒛</m:t>
                          </m:r>
                        </m:e>
                        <m:sup>
                          <m:r>
                            <a:rPr lang="en-US" altLang="ko-KR" sz="1600" b="1" i="1">
                              <a:latin typeface="Cambria Math" panose="02040503050406030204" pitchFamily="18" charset="0"/>
                            </a:rPr>
                            <m:t>𝒕</m:t>
                          </m:r>
                        </m:sup>
                      </m:sSup>
                      <m:r>
                        <a:rPr lang="en-US" altLang="ko-KR" sz="1600" b="1" i="1">
                          <a:latin typeface="Cambria Math" panose="02040503050406030204" pitchFamily="18" charset="0"/>
                        </a:rPr>
                        <m:t>,</m:t>
                      </m:r>
                      <m:sSup>
                        <m:sSupPr>
                          <m:ctrlPr>
                            <a:rPr lang="en-US" altLang="ko-KR" sz="1600" b="1" i="1">
                              <a:latin typeface="Cambria Math" panose="02040503050406030204" pitchFamily="18" charset="0"/>
                            </a:rPr>
                          </m:ctrlPr>
                        </m:sSupPr>
                        <m:e>
                          <m:r>
                            <a:rPr lang="ko-KR" altLang="en-US" sz="1600" b="1" i="1">
                              <a:latin typeface="Cambria Math" panose="02040503050406030204" pitchFamily="18" charset="0"/>
                            </a:rPr>
                            <m:t>𝝈</m:t>
                          </m:r>
                        </m:e>
                        <m:sup>
                          <m:r>
                            <a:rPr lang="en-US" altLang="ko-KR" sz="1600" b="1" i="1">
                              <a:latin typeface="Cambria Math" panose="02040503050406030204" pitchFamily="18" charset="0"/>
                            </a:rPr>
                            <m:t>𝟐</m:t>
                          </m:r>
                        </m:sup>
                      </m:sSup>
                      <m:r>
                        <a:rPr lang="en-US" altLang="ko-KR" sz="1600" b="1" i="1">
                          <a:latin typeface="Cambria Math" panose="02040503050406030204" pitchFamily="18" charset="0"/>
                        </a:rPr>
                        <m:t>)</m:t>
                      </m:r>
                    </m:oMath>
                  </m:oMathPara>
                </a14:m>
                <a:endParaRPr lang="en-US" altLang="ko-KR" sz="1600" b="1" i="1" dirty="0">
                  <a:latin typeface="Cambria Math" panose="02040503050406030204" pitchFamily="18" charset="0"/>
                  <a:ea typeface="Cambria Math" panose="02040503050406030204" pitchFamily="18" charset="0"/>
                </a:endParaRPr>
              </a:p>
            </p:txBody>
          </p:sp>
        </mc:Choice>
        <mc:Fallback xmlns="">
          <p:sp>
            <p:nvSpPr>
              <p:cNvPr id="49" name="직사각형 48"/>
              <p:cNvSpPr>
                <a:spLocks noRot="1" noChangeAspect="1" noMove="1" noResize="1" noEditPoints="1" noAdjustHandles="1" noChangeArrowheads="1" noChangeShapeType="1" noTextEdit="1"/>
              </p:cNvSpPr>
              <p:nvPr/>
            </p:nvSpPr>
            <p:spPr>
              <a:xfrm>
                <a:off x="884552" y="6009219"/>
                <a:ext cx="3016045" cy="638508"/>
              </a:xfrm>
              <a:prstGeom prst="rect">
                <a:avLst/>
              </a:prstGeom>
              <a:blipFill rotWithShape="0">
                <a:blip r:embed="rId15"/>
                <a:stretch>
                  <a:fillRect b="-190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84653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81429" y="31832"/>
            <a:ext cx="8435280" cy="624082"/>
          </a:xfrm>
        </p:spPr>
        <p:txBody>
          <a:bodyPr/>
          <a:lstStyle/>
          <a:p>
            <a:r>
              <a:rPr lang="en-US" altLang="ko-KR" dirty="0" smtClean="0"/>
              <a:t>Gibbs Sampling</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335731" y="907143"/>
                <a:ext cx="5723634" cy="5607596"/>
              </a:xfrm>
            </p:spPr>
            <p:txBody>
              <a:bodyPr>
                <a:normAutofit fontScale="77500" lnSpcReduction="20000"/>
              </a:bodyPr>
              <a:lstStyle/>
              <a:p>
                <a:r>
                  <a:rPr lang="en-US" altLang="ko-KR" dirty="0" smtClean="0"/>
                  <a:t>Gibbs Sampling: A special case of M-H algorithm</a:t>
                </a:r>
              </a:p>
              <a:p>
                <a:pPr lvl="1"/>
                <a:r>
                  <a:rPr lang="en-US" altLang="ko-KR" dirty="0" smtClean="0"/>
                  <a:t>Let’s suppose</a:t>
                </a:r>
                <a14:m>
                  <m:oMath xmlns:m="http://schemas.openxmlformats.org/officeDocument/2006/math">
                    <m:r>
                      <a:rPr lang="en-US" altLang="ko-KR" b="0" i="0" smtClean="0">
                        <a:latin typeface="Cambria Math" panose="02040503050406030204" pitchFamily="18" charset="0"/>
                      </a:rPr>
                      <m:t> </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r>
                      <a:rPr lang="en-US" altLang="ko-KR" b="0" i="1" smtClean="0">
                        <a:latin typeface="Cambria Math" panose="02040503050406030204" pitchFamily="18" charset="0"/>
                      </a:rPr>
                      <m:t>=</m:t>
                    </m:r>
                    <m:d>
                      <m:dPr>
                        <m:ctrlPr>
                          <a:rPr lang="en-US" altLang="ko-KR" b="0" i="1" smtClean="0">
                            <a:latin typeface="Cambria Math" panose="02040503050406030204" pitchFamily="18" charset="0"/>
                            <a:ea typeface="Cambria Math" panose="02040503050406030204" pitchFamily="18" charset="0"/>
                          </a:rPr>
                        </m:ctrlPr>
                      </m:dPr>
                      <m:e>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𝑘</m:t>
                            </m:r>
                          </m:sub>
                          <m:sup>
                            <m:r>
                              <a:rPr lang="en-US" altLang="ko-KR" b="0" i="1" smtClean="0">
                                <a:latin typeface="Cambria Math" panose="02040503050406030204" pitchFamily="18" charset="0"/>
                                <a:ea typeface="Cambria Math" panose="02040503050406030204" pitchFamily="18" charset="0"/>
                              </a:rPr>
                              <m:t>𝑡</m:t>
                            </m:r>
                          </m:sup>
                        </m:sSubSup>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𝑡</m:t>
                            </m:r>
                          </m:sup>
                        </m:sSubSup>
                      </m:e>
                    </m:d>
                    <m:r>
                      <a:rPr lang="en-US" altLang="ko-KR" i="1" smtClean="0">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r>
                      <a:rPr lang="en-US" altLang="ko-KR" b="0" i="1" smtClean="0">
                        <a:latin typeface="Cambria Math" panose="02040503050406030204" pitchFamily="18" charset="0"/>
                      </a:rPr>
                      <m:t>=(</m:t>
                    </m:r>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m:t>
                        </m:r>
                      </m:sup>
                    </m:sSubSup>
                    <m:r>
                      <a:rPr lang="en-US" altLang="ko-KR" b="0" i="1" smtClean="0">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𝑡</m:t>
                        </m:r>
                      </m:sup>
                    </m:sSubSup>
                    <m:r>
                      <a:rPr lang="en-US" altLang="ko-KR" b="0" i="1" smtClean="0">
                        <a:latin typeface="Cambria Math" panose="02040503050406030204" pitchFamily="18" charset="0"/>
                        <a:ea typeface="Cambria Math" panose="02040503050406030204" pitchFamily="18" charset="0"/>
                      </a:rPr>
                      <m:t>)</m:t>
                    </m:r>
                  </m:oMath>
                </a14:m>
                <a:endParaRPr lang="en-US" altLang="ko-KR" i="1" dirty="0" smtClean="0">
                  <a:latin typeface="Cambria Math" panose="02040503050406030204" pitchFamily="18" charset="0"/>
                  <a:ea typeface="Cambria Math" panose="02040503050406030204" pitchFamily="18" charset="0"/>
                </a:endParaRPr>
              </a:p>
              <a:p>
                <a:pPr lvl="2"/>
                <a14:m>
                  <m:oMath xmlns:m="http://schemas.openxmlformats.org/officeDocument/2006/math">
                    <m:sSubSup>
                      <m:sSubSupPr>
                        <m:ctrlPr>
                          <a:rPr lang="en-US" altLang="ko-KR" i="1">
                            <a:latin typeface="Cambria Math" panose="02040503050406030204" pitchFamily="18" charset="0"/>
                            <a:ea typeface="Cambria Math" panose="02040503050406030204" pitchFamily="18" charset="0"/>
                          </a:rPr>
                        </m:ctrlPr>
                      </m:sSubSupPr>
                      <m:e>
                        <m:r>
                          <a:rPr lang="en-US" altLang="ko-KR" b="0" i="1">
                            <a:latin typeface="Cambria Math" panose="02040503050406030204" pitchFamily="18" charset="0"/>
                            <a:ea typeface="Cambria Math" panose="02040503050406030204" pitchFamily="18" charset="0"/>
                          </a:rPr>
                          <m:t>𝑇</m:t>
                        </m:r>
                      </m:e>
                      <m:sub>
                        <m:r>
                          <a:rPr lang="en-US" altLang="ko-KR" b="0" i="1">
                            <a:latin typeface="Cambria Math" panose="02040503050406030204" pitchFamily="18" charset="0"/>
                            <a:ea typeface="Cambria Math" panose="02040503050406030204" pitchFamily="18" charset="0"/>
                          </a:rPr>
                          <m:t>𝑡</m:t>
                        </m:r>
                        <m:r>
                          <a:rPr lang="en-US" altLang="ko-KR" b="0" i="1">
                            <a:latin typeface="Cambria Math" panose="02040503050406030204" pitchFamily="18" charset="0"/>
                            <a:ea typeface="Cambria Math" panose="02040503050406030204" pitchFamily="18" charset="0"/>
                          </a:rPr>
                          <m:t>,∗</m:t>
                        </m:r>
                      </m:sub>
                      <m:sup>
                        <m:r>
                          <a:rPr lang="en-US" altLang="ko-KR" b="0" i="1">
                            <a:latin typeface="Cambria Math" panose="02040503050406030204" pitchFamily="18" charset="0"/>
                            <a:ea typeface="Cambria Math" panose="02040503050406030204" pitchFamily="18" charset="0"/>
                          </a:rPr>
                          <m:t>𝑀𝐻</m:t>
                        </m:r>
                      </m:sup>
                    </m:sSubSup>
                    <m:r>
                      <a:rPr lang="en-US" altLang="ko-KR" b="0" i="1">
                        <a:latin typeface="Cambria Math" panose="02040503050406030204" pitchFamily="18" charset="0"/>
                        <a:ea typeface="Cambria Math" panose="02040503050406030204" pitchFamily="18" charset="0"/>
                      </a:rPr>
                      <m:t>=</m:t>
                    </m:r>
                    <m:r>
                      <a:rPr lang="en-US" altLang="ko-KR" b="0" i="1">
                        <a:latin typeface="Cambria Math" panose="02040503050406030204" pitchFamily="18" charset="0"/>
                        <a:ea typeface="Cambria Math" panose="02040503050406030204" pitchFamily="18" charset="0"/>
                      </a:rPr>
                      <m:t>𝑞</m:t>
                    </m:r>
                    <m:r>
                      <a:rPr lang="en-US" altLang="ko-KR" b="0" i="1">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rPr>
                        </m:ctrlPr>
                      </m:sSupPr>
                      <m:e>
                        <m:r>
                          <a:rPr lang="en-US" altLang="ko-KR" b="0" i="1">
                            <a:latin typeface="Cambria Math" panose="02040503050406030204" pitchFamily="18" charset="0"/>
                          </a:rPr>
                          <m:t>𝑧</m:t>
                        </m:r>
                      </m:e>
                      <m:sup>
                        <m:r>
                          <a:rPr lang="en-US" altLang="ko-KR" b="0" i="1">
                            <a:latin typeface="Cambria Math" panose="02040503050406030204" pitchFamily="18" charset="0"/>
                          </a:rPr>
                          <m:t>∗</m:t>
                        </m:r>
                      </m:sup>
                    </m:sSup>
                    <m:r>
                      <a:rPr lang="en-US" altLang="ko-KR" b="0" i="1">
                        <a:latin typeface="Cambria Math" panose="02040503050406030204" pitchFamily="18" charset="0"/>
                      </a:rPr>
                      <m:t>|</m:t>
                    </m:r>
                    <m:sSup>
                      <m:sSupPr>
                        <m:ctrlPr>
                          <a:rPr lang="en-US" altLang="ko-KR" i="1">
                            <a:latin typeface="Cambria Math" panose="02040503050406030204" pitchFamily="18" charset="0"/>
                          </a:rPr>
                        </m:ctrlPr>
                      </m:sSupPr>
                      <m:e>
                        <m:r>
                          <a:rPr lang="en-US" altLang="ko-KR" b="0" i="1">
                            <a:latin typeface="Cambria Math" panose="02040503050406030204" pitchFamily="18" charset="0"/>
                          </a:rPr>
                          <m:t>𝑧</m:t>
                        </m:r>
                      </m:e>
                      <m:sup>
                        <m:r>
                          <a:rPr lang="en-US" altLang="ko-KR" b="0" i="1">
                            <a:latin typeface="Cambria Math" panose="02040503050406030204" pitchFamily="18" charset="0"/>
                          </a:rPr>
                          <m:t>𝑡</m:t>
                        </m:r>
                      </m:sup>
                    </m:sSup>
                    <m:r>
                      <a:rPr lang="en-US" altLang="ko-KR" b="0" i="1">
                        <a:latin typeface="Cambria Math" panose="02040503050406030204" pitchFamily="18" charset="0"/>
                      </a:rPr>
                      <m:t>)</m:t>
                    </m:r>
                    <m:r>
                      <a:rPr lang="ko-KR" altLang="en-US" b="0" i="1">
                        <a:latin typeface="Cambria Math" panose="02040503050406030204" pitchFamily="18" charset="0"/>
                        <a:ea typeface="Cambria Math" panose="02040503050406030204" pitchFamily="18" charset="0"/>
                      </a:rPr>
                      <m:t>𝛼</m:t>
                    </m:r>
                    <m:r>
                      <a:rPr lang="en-US" altLang="ko-KR" b="0" i="1">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rPr>
                        </m:ctrlPr>
                      </m:sSupPr>
                      <m:e>
                        <m:r>
                          <a:rPr lang="en-US" altLang="ko-KR" b="0" i="1">
                            <a:latin typeface="Cambria Math" panose="02040503050406030204" pitchFamily="18" charset="0"/>
                          </a:rPr>
                          <m:t>𝑧</m:t>
                        </m:r>
                      </m:e>
                      <m:sup>
                        <m:r>
                          <a:rPr lang="en-US" altLang="ko-KR" b="0" i="1">
                            <a:latin typeface="Cambria Math" panose="02040503050406030204" pitchFamily="18" charset="0"/>
                          </a:rPr>
                          <m:t>∗</m:t>
                        </m:r>
                      </m:sup>
                    </m:sSup>
                    <m:r>
                      <a:rPr lang="en-US" altLang="ko-KR" b="0" i="1">
                        <a:latin typeface="Cambria Math" panose="02040503050406030204" pitchFamily="18" charset="0"/>
                      </a:rPr>
                      <m:t>|</m:t>
                    </m:r>
                    <m:sSup>
                      <m:sSupPr>
                        <m:ctrlPr>
                          <a:rPr lang="en-US" altLang="ko-KR" i="1">
                            <a:latin typeface="Cambria Math" panose="02040503050406030204" pitchFamily="18" charset="0"/>
                          </a:rPr>
                        </m:ctrlPr>
                      </m:sSupPr>
                      <m:e>
                        <m:r>
                          <a:rPr lang="en-US" altLang="ko-KR" b="0" i="1">
                            <a:latin typeface="Cambria Math" panose="02040503050406030204" pitchFamily="18" charset="0"/>
                          </a:rPr>
                          <m:t>𝑧</m:t>
                        </m:r>
                      </m:e>
                      <m:sup>
                        <m:r>
                          <a:rPr lang="en-US" altLang="ko-KR" b="0" i="1">
                            <a:latin typeface="Cambria Math" panose="02040503050406030204" pitchFamily="18" charset="0"/>
                          </a:rPr>
                          <m:t>𝑡</m:t>
                        </m:r>
                      </m:sup>
                    </m:sSup>
                    <m:r>
                      <a:rPr lang="en-US" altLang="ko-KR" b="0" i="1">
                        <a:latin typeface="Cambria Math" panose="02040503050406030204" pitchFamily="18" charset="0"/>
                      </a:rPr>
                      <m:t>)</m:t>
                    </m:r>
                  </m:oMath>
                </a14:m>
                <a:endParaRPr lang="en-US" altLang="ko-KR" dirty="0" smtClean="0"/>
              </a:p>
              <a:p>
                <a:pPr lvl="2"/>
                <a14:m>
                  <m:oMath xmlns:m="http://schemas.openxmlformats.org/officeDocument/2006/math">
                    <m:r>
                      <a:rPr lang="en-US" altLang="ko-KR" i="1">
                        <a:latin typeface="Cambria Math" panose="02040503050406030204" pitchFamily="18" charset="0"/>
                        <a:ea typeface="Cambria Math" panose="02040503050406030204" pitchFamily="18" charset="0"/>
                      </a:rPr>
                      <m:t>𝑞</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r>
                      <a:rPr lang="en-US" altLang="ko-KR" b="0" i="1" smtClean="0">
                        <a:latin typeface="Cambria Math" panose="02040503050406030204" pitchFamily="18" charset="0"/>
                      </a:rPr>
                      <m:t>=</m:t>
                    </m:r>
                    <m:r>
                      <a:rPr lang="en-US" altLang="ko-KR" b="0" i="1" smtClean="0">
                        <a:latin typeface="Cambria Math" panose="02040503050406030204" pitchFamily="18" charset="0"/>
                      </a:rPr>
                      <m:t>𝑃</m:t>
                    </m:r>
                    <m:d>
                      <m:dPr>
                        <m:ctrlPr>
                          <a:rPr lang="en-US" altLang="ko-KR" i="1">
                            <a:latin typeface="Cambria Math" panose="02040503050406030204" pitchFamily="18" charset="0"/>
                            <a:ea typeface="Cambria Math" panose="02040503050406030204" pitchFamily="18" charset="0"/>
                          </a:rPr>
                        </m:ctrlPr>
                      </m:dPr>
                      <m:e>
                        <m:sSubSup>
                          <m:sSubSupPr>
                            <m:ctrlPr>
                              <a:rPr lang="en-US" altLang="ko-KR" i="1" smtClean="0">
                                <a:latin typeface="Cambria Math" panose="02040503050406030204" pitchFamily="18" charset="0"/>
                                <a:ea typeface="Cambria Math" panose="02040503050406030204" pitchFamily="18" charset="0"/>
                              </a:rPr>
                            </m:ctrlPr>
                          </m:sSubSupPr>
                          <m:e>
                            <m:r>
                              <a:rPr lang="en-US" altLang="ko-KR" b="0" i="1" smtClean="0">
                                <a:latin typeface="Cambria Math" panose="02040503050406030204" pitchFamily="18" charset="0"/>
                                <a:ea typeface="Cambria Math" panose="02040503050406030204" pitchFamily="18" charset="0"/>
                              </a:rPr>
                              <m:t>𝑧</m:t>
                            </m:r>
                          </m:e>
                          <m:sub>
                            <m:r>
                              <a:rPr lang="en-US" altLang="ko-KR" b="0" i="1" smtClean="0">
                                <a:latin typeface="Cambria Math" panose="02040503050406030204" pitchFamily="18" charset="0"/>
                                <a:ea typeface="Cambria Math" panose="02040503050406030204" pitchFamily="18" charset="0"/>
                              </a:rPr>
                              <m:t>𝑘</m:t>
                            </m:r>
                          </m:sub>
                          <m:sup>
                            <m:r>
                              <a:rPr lang="en-US" altLang="ko-KR" b="0" i="1" smtClean="0">
                                <a:latin typeface="Cambria Math" panose="02040503050406030204" pitchFamily="18" charset="0"/>
                                <a:ea typeface="Cambria Math" panose="02040503050406030204" pitchFamily="18" charset="0"/>
                              </a:rPr>
                              <m:t>∗</m:t>
                            </m:r>
                          </m:sup>
                        </m:sSubSup>
                        <m:r>
                          <a:rPr lang="en-US" altLang="ko-KR" b="0" i="1" smtClean="0">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b="0" i="1" smtClean="0">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𝑘</m:t>
                            </m:r>
                          </m:sub>
                          <m:sup>
                            <m:r>
                              <a:rPr lang="en-US" altLang="ko-KR" b="0" i="1" smtClean="0">
                                <a:latin typeface="Cambria Math" panose="02040503050406030204" pitchFamily="18" charset="0"/>
                                <a:ea typeface="Cambria Math" panose="02040503050406030204" pitchFamily="18" charset="0"/>
                              </a:rPr>
                              <m:t>𝑡</m:t>
                            </m:r>
                          </m:sup>
                        </m:sSubSup>
                      </m:e>
                      <m:e>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𝑡</m:t>
                            </m:r>
                          </m:sup>
                        </m:sSubSup>
                      </m:e>
                    </m:d>
                    <m:r>
                      <a:rPr lang="en-US" altLang="ko-KR" i="1">
                        <a:latin typeface="Cambria Math" panose="02040503050406030204" pitchFamily="18" charset="0"/>
                      </a:rPr>
                      <m:t>=</m:t>
                    </m:r>
                    <m:r>
                      <a:rPr lang="en-US" altLang="ko-KR" b="0" i="1" smtClean="0">
                        <a:latin typeface="Cambria Math" panose="02040503050406030204" pitchFamily="18" charset="0"/>
                      </a:rPr>
                      <m:t>𝑃</m:t>
                    </m:r>
                    <m:d>
                      <m:dPr>
                        <m:ctrlPr>
                          <a:rPr lang="en-US" altLang="ko-KR" i="1">
                            <a:latin typeface="Cambria Math" panose="02040503050406030204" pitchFamily="18" charset="0"/>
                            <a:ea typeface="Cambria Math" panose="02040503050406030204" pitchFamily="18" charset="0"/>
                          </a:rPr>
                        </m:ctrlPr>
                      </m:dPr>
                      <m:e>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m:t>
                            </m:r>
                          </m:sup>
                        </m:sSubSup>
                      </m:e>
                      <m:e>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𝑡</m:t>
                            </m:r>
                          </m:sup>
                        </m:sSubSup>
                      </m:e>
                    </m:d>
                  </m:oMath>
                </a14:m>
                <a:endParaRPr lang="en-US" altLang="ko-KR" dirty="0" smtClean="0"/>
              </a:p>
              <a:p>
                <a:pPr lvl="1"/>
                <a:r>
                  <a:rPr lang="en-US" altLang="ko-KR" dirty="0" smtClean="0"/>
                  <a:t>Let’s observe the balance equation</a:t>
                </a:r>
              </a:p>
              <a:p>
                <a:pPr lvl="2"/>
                <a:r>
                  <a:rPr lang="en-US" altLang="ko-KR" dirty="0" smtClean="0"/>
                  <a:t>Should hold </a:t>
                </a:r>
                <a14:m>
                  <m:oMath xmlns:m="http://schemas.openxmlformats.org/officeDocument/2006/math">
                    <m:r>
                      <m:rPr>
                        <m:sty m:val="p"/>
                      </m:rPr>
                      <a:rPr lang="en-US" altLang="ko-KR">
                        <a:latin typeface="Cambria Math" panose="02040503050406030204" pitchFamily="18" charset="0"/>
                      </a:rPr>
                      <m:t>P</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b="0" i="1" smtClean="0">
                                <a:latin typeface="Cambria Math" panose="02040503050406030204" pitchFamily="18" charset="0"/>
                              </a:rPr>
                              <m:t>𝑡</m:t>
                            </m:r>
                          </m:sup>
                        </m:sSup>
                      </m:e>
                    </m:d>
                    <m:r>
                      <a:rPr lang="en-US" altLang="ko-KR" i="1">
                        <a:latin typeface="Cambria Math" panose="02040503050406030204" pitchFamily="18" charset="0"/>
                        <a:ea typeface="Cambria Math" panose="02040503050406030204" pitchFamily="18" charset="0"/>
                      </a:rPr>
                      <m:t>𝑞</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r>
                      <a:rPr lang="en-US" altLang="ko-KR" b="0" i="1" smtClean="0">
                        <a:latin typeface="Cambria Math" panose="02040503050406030204" pitchFamily="18" charset="0"/>
                      </a:rPr>
                      <m:t>=</m:t>
                    </m:r>
                    <m:r>
                      <m:rPr>
                        <m:sty m:val="p"/>
                      </m:rPr>
                      <a:rPr lang="en-US" altLang="ko-KR">
                        <a:latin typeface="Cambria Math" panose="02040503050406030204" pitchFamily="18" charset="0"/>
                      </a:rPr>
                      <m:t>P</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b="0" i="1" smtClean="0">
                                <a:latin typeface="Cambria Math" panose="02040503050406030204" pitchFamily="18" charset="0"/>
                              </a:rPr>
                              <m:t>∗</m:t>
                            </m:r>
                          </m:sup>
                        </m:sSup>
                      </m:e>
                    </m:d>
                    <m:r>
                      <a:rPr lang="en-US" altLang="ko-KR" i="1">
                        <a:latin typeface="Cambria Math" panose="02040503050406030204" pitchFamily="18" charset="0"/>
                        <a:ea typeface="Cambria Math" panose="02040503050406030204" pitchFamily="18" charset="0"/>
                      </a:rPr>
                      <m:t>𝑞</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b="0" i="1" smtClean="0">
                                <a:latin typeface="Cambria Math" panose="02040503050406030204" pitchFamily="18" charset="0"/>
                              </a:rPr>
                              <m:t>𝑡</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b="0" i="1" smtClean="0">
                                <a:latin typeface="Cambria Math" panose="02040503050406030204" pitchFamily="18" charset="0"/>
                              </a:rPr>
                              <m:t>∗</m:t>
                            </m:r>
                          </m:sup>
                        </m:sSup>
                      </m:e>
                    </m:d>
                  </m:oMath>
                </a14:m>
                <a:endParaRPr lang="en-US" altLang="ko-KR" dirty="0" smtClean="0"/>
              </a:p>
              <a:p>
                <a:pPr lvl="2"/>
                <a14:m>
                  <m:oMath xmlns:m="http://schemas.openxmlformats.org/officeDocument/2006/math">
                    <m:r>
                      <m:rPr>
                        <m:sty m:val="p"/>
                      </m:rPr>
                      <a:rPr lang="en-US" altLang="ko-KR">
                        <a:latin typeface="Cambria Math" panose="02040503050406030204" pitchFamily="18" charset="0"/>
                      </a:rPr>
                      <m:t>P</m:t>
                    </m:r>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b="0" i="1" smtClean="0">
                                <a:latin typeface="Cambria Math" panose="02040503050406030204" pitchFamily="18" charset="0"/>
                              </a:rPr>
                              <m:t>𝑡</m:t>
                            </m:r>
                          </m:sup>
                        </m:sSup>
                      </m:e>
                    </m:d>
                    <m:r>
                      <a:rPr lang="en-US" altLang="ko-KR" i="1">
                        <a:latin typeface="Cambria Math" panose="02040503050406030204" pitchFamily="18" charset="0"/>
                        <a:ea typeface="Cambria Math" panose="02040503050406030204" pitchFamily="18" charset="0"/>
                      </a:rPr>
                      <m:t>𝑞</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r>
                      <a:rPr lang="en-US" altLang="ko-KR" i="1">
                        <a:latin typeface="Cambria Math" panose="02040503050406030204" pitchFamily="18" charset="0"/>
                      </a:rPr>
                      <m:t>=</m:t>
                    </m:r>
                    <m:r>
                      <m:rPr>
                        <m:sty m:val="p"/>
                      </m:rPr>
                      <a:rPr lang="en-US" altLang="ko-KR">
                        <a:latin typeface="Cambria Math" panose="02040503050406030204" pitchFamily="18" charset="0"/>
                      </a:rPr>
                      <m:t>P</m:t>
                    </m:r>
                    <m:d>
                      <m:dPr>
                        <m:ctrlPr>
                          <a:rPr lang="en-US" altLang="ko-KR" i="1">
                            <a:latin typeface="Cambria Math" panose="02040503050406030204" pitchFamily="18" charset="0"/>
                          </a:rPr>
                        </m:ctrlPr>
                      </m:dPr>
                      <m:e>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𝑡</m:t>
                            </m:r>
                          </m:sup>
                        </m:sSubSup>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𝑡</m:t>
                            </m:r>
                          </m:sup>
                        </m:sSubSup>
                      </m:e>
                    </m:d>
                    <m:r>
                      <a:rPr lang="en-US" altLang="ko-KR" i="1">
                        <a:latin typeface="Cambria Math" panose="02040503050406030204" pitchFamily="18" charset="0"/>
                      </a:rPr>
                      <m:t>𝑃</m:t>
                    </m:r>
                    <m:d>
                      <m:dPr>
                        <m:ctrlPr>
                          <a:rPr lang="en-US" altLang="ko-KR" i="1">
                            <a:latin typeface="Cambria Math" panose="02040503050406030204" pitchFamily="18" charset="0"/>
                            <a:ea typeface="Cambria Math" panose="02040503050406030204" pitchFamily="18" charset="0"/>
                          </a:rPr>
                        </m:ctrlPr>
                      </m:dPr>
                      <m:e>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m:t>
                            </m:r>
                          </m:sup>
                        </m:sSubSup>
                      </m:e>
                      <m:e>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𝑡</m:t>
                            </m:r>
                          </m:sup>
                        </m:sSubSup>
                      </m:e>
                    </m:d>
                    <m:r>
                      <a:rPr lang="en-US" altLang="ko-KR" b="0" i="1" smtClean="0">
                        <a:latin typeface="Cambria Math" panose="02040503050406030204" pitchFamily="18" charset="0"/>
                        <a:ea typeface="Cambria Math" panose="02040503050406030204" pitchFamily="18" charset="0"/>
                      </a:rPr>
                      <m:t>=</m:t>
                    </m:r>
                    <m:r>
                      <m:rPr>
                        <m:sty m:val="p"/>
                      </m:rPr>
                      <a:rPr lang="en-US" altLang="ko-KR">
                        <a:latin typeface="Cambria Math" panose="02040503050406030204" pitchFamily="18" charset="0"/>
                      </a:rPr>
                      <m:t>P</m:t>
                    </m:r>
                    <m:d>
                      <m:dPr>
                        <m:ctrlPr>
                          <a:rPr lang="en-US" altLang="ko-KR" i="1">
                            <a:latin typeface="Cambria Math" panose="02040503050406030204" pitchFamily="18" charset="0"/>
                          </a:rPr>
                        </m:ctrlPr>
                      </m:dPr>
                      <m:e>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𝑡</m:t>
                            </m:r>
                          </m:sup>
                        </m:sSubSup>
                        <m:r>
                          <a:rPr lang="en-US" altLang="ko-KR" b="0" i="1" smtClean="0">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𝑡</m:t>
                            </m:r>
                          </m:sup>
                        </m:sSubSup>
                      </m:e>
                    </m:d>
                    <m:r>
                      <a:rPr lang="en-US" altLang="ko-KR" b="0" i="1" smtClean="0">
                        <a:latin typeface="Cambria Math" panose="02040503050406030204" pitchFamily="18" charset="0"/>
                        <a:ea typeface="Cambria Math" panose="02040503050406030204" pitchFamily="18" charset="0"/>
                      </a:rPr>
                      <m:t>𝑃</m:t>
                    </m:r>
                    <m:d>
                      <m:dPr>
                        <m:ctrlPr>
                          <a:rPr lang="en-US" altLang="ko-KR" b="0" i="1" smtClean="0">
                            <a:latin typeface="Cambria Math" panose="02040503050406030204" pitchFamily="18" charset="0"/>
                            <a:ea typeface="Cambria Math" panose="02040503050406030204" pitchFamily="18" charset="0"/>
                          </a:rPr>
                        </m:ctrlPr>
                      </m:dPr>
                      <m:e>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𝑡</m:t>
                            </m:r>
                          </m:sup>
                        </m:sSubSup>
                      </m:e>
                    </m:d>
                    <m:r>
                      <a:rPr lang="en-US" altLang="ko-KR" i="1">
                        <a:latin typeface="Cambria Math" panose="02040503050406030204" pitchFamily="18" charset="0"/>
                      </a:rPr>
                      <m:t>𝑃</m:t>
                    </m:r>
                    <m:d>
                      <m:dPr>
                        <m:ctrlPr>
                          <a:rPr lang="en-US" altLang="ko-KR" i="1">
                            <a:latin typeface="Cambria Math" panose="02040503050406030204" pitchFamily="18" charset="0"/>
                            <a:ea typeface="Cambria Math" panose="02040503050406030204" pitchFamily="18" charset="0"/>
                          </a:rPr>
                        </m:ctrlPr>
                      </m:dPr>
                      <m:e>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m:t>
                            </m:r>
                          </m:sup>
                        </m:sSubSup>
                      </m:e>
                      <m:e>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𝑡</m:t>
                            </m:r>
                          </m:sup>
                        </m:sSubSup>
                      </m:e>
                    </m:d>
                  </m:oMath>
                </a14:m>
                <a:r>
                  <a:rPr lang="en-US" altLang="ko-KR" dirty="0" smtClean="0">
                    <a:ea typeface="Cambria Math" panose="02040503050406030204" pitchFamily="18" charset="0"/>
                  </a:rPr>
                  <a:t/>
                </a:r>
                <a:br>
                  <a:rPr lang="en-US" altLang="ko-KR" dirty="0" smtClean="0">
                    <a:ea typeface="Cambria Math" panose="02040503050406030204" pitchFamily="18" charset="0"/>
                  </a:rPr>
                </a:br>
                <a14:m>
                  <m:oMath xmlns:m="http://schemas.openxmlformats.org/officeDocument/2006/math">
                    <m:r>
                      <a:rPr lang="en-US" altLang="ko-KR" i="1">
                        <a:latin typeface="Cambria Math" panose="02040503050406030204" pitchFamily="18" charset="0"/>
                        <a:ea typeface="Cambria Math" panose="02040503050406030204" pitchFamily="18" charset="0"/>
                      </a:rPr>
                      <m:t>=</m:t>
                    </m:r>
                    <m:r>
                      <m:rPr>
                        <m:sty m:val="p"/>
                      </m:rPr>
                      <a:rPr lang="en-US" altLang="ko-KR">
                        <a:latin typeface="Cambria Math" panose="02040503050406030204" pitchFamily="18" charset="0"/>
                      </a:rPr>
                      <m:t>P</m:t>
                    </m:r>
                    <m:d>
                      <m:dPr>
                        <m:ctrlPr>
                          <a:rPr lang="en-US" altLang="ko-KR" i="1">
                            <a:latin typeface="Cambria Math" panose="02040503050406030204" pitchFamily="18" charset="0"/>
                          </a:rPr>
                        </m:ctrlPr>
                      </m:dPr>
                      <m:e>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𝑡</m:t>
                            </m:r>
                          </m:sup>
                        </m:sSubSup>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𝑡</m:t>
                            </m:r>
                          </m:sup>
                        </m:sSubSup>
                      </m:e>
                    </m:d>
                    <m:r>
                      <a:rPr lang="en-US" altLang="ko-KR" i="1">
                        <a:latin typeface="Cambria Math" panose="02040503050406030204" pitchFamily="18" charset="0"/>
                        <a:ea typeface="Cambria Math" panose="02040503050406030204" pitchFamily="18" charset="0"/>
                      </a:rPr>
                      <m:t>𝑃</m:t>
                    </m:r>
                    <m:d>
                      <m:dPr>
                        <m:ctrlPr>
                          <a:rPr lang="en-US" altLang="ko-KR" i="1">
                            <a:latin typeface="Cambria Math" panose="02040503050406030204" pitchFamily="18" charset="0"/>
                            <a:ea typeface="Cambria Math" panose="02040503050406030204" pitchFamily="18" charset="0"/>
                          </a:rPr>
                        </m:ctrlPr>
                      </m:dPr>
                      <m:e>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m:t>
                            </m:r>
                          </m:sup>
                        </m:sSubSup>
                        <m:r>
                          <a:rPr lang="en-US" altLang="ko-KR" b="0" i="1" smtClean="0">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ea typeface="Cambria Math" panose="02040503050406030204" pitchFamily="18" charset="0"/>
                              </a:rPr>
                            </m:ctrlPr>
                          </m:sSubSupPr>
                          <m:e>
                            <m:r>
                              <a:rPr lang="en-US" altLang="ko-KR" i="1">
                                <a:latin typeface="Cambria Math" panose="02040503050406030204" pitchFamily="18" charset="0"/>
                                <a:ea typeface="Cambria Math" panose="02040503050406030204" pitchFamily="18" charset="0"/>
                              </a:rPr>
                              <m:t>𝑧</m:t>
                            </m:r>
                          </m:e>
                          <m:sub>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𝑘</m:t>
                            </m:r>
                          </m:sub>
                          <m:sup>
                            <m:r>
                              <a:rPr lang="en-US" altLang="ko-KR" i="1">
                                <a:latin typeface="Cambria Math" panose="02040503050406030204" pitchFamily="18" charset="0"/>
                                <a:ea typeface="Cambria Math" panose="02040503050406030204" pitchFamily="18" charset="0"/>
                              </a:rPr>
                              <m:t>𝑡</m:t>
                            </m:r>
                          </m:sup>
                        </m:sSubSup>
                      </m:e>
                    </m:d>
                    <m:r>
                      <a:rPr lang="en-US" altLang="ko-KR" b="0" i="1" smtClean="0">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𝑞</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d>
                    <m:r>
                      <a:rPr lang="en-US" altLang="ko-KR" i="1">
                        <a:latin typeface="Cambria Math" panose="02040503050406030204" pitchFamily="18" charset="0"/>
                        <a:ea typeface="Cambria Math" panose="02040503050406030204" pitchFamily="18" charset="0"/>
                      </a:rPr>
                      <m:t>𝑃</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d>
                  </m:oMath>
                </a14:m>
                <a:endParaRPr lang="en-US" altLang="ko-KR" dirty="0" smtClean="0"/>
              </a:p>
              <a:p>
                <a:pPr lvl="2"/>
                <a:r>
                  <a:rPr lang="en-US" altLang="ko-KR" dirty="0" smtClean="0"/>
                  <a:t>Always hold the balance equation!</a:t>
                </a:r>
              </a:p>
              <a:p>
                <a:pPr lvl="1"/>
                <a:r>
                  <a:rPr lang="en-US" altLang="ko-KR" dirty="0" smtClean="0"/>
                  <a:t>Then, the acceptance probability becomes </a:t>
                </a:r>
                <a14:m>
                  <m:oMath xmlns:m="http://schemas.openxmlformats.org/officeDocument/2006/math">
                    <m:r>
                      <a:rPr lang="ko-KR" altLang="en-US" i="1">
                        <a:latin typeface="Cambria Math" panose="02040503050406030204" pitchFamily="18" charset="0"/>
                        <a:ea typeface="Cambria Math" panose="02040503050406030204" pitchFamily="18" charset="0"/>
                      </a:rPr>
                      <m:t>𝛼</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m:t>
                            </m:r>
                          </m:sup>
                        </m:sSup>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𝑧</m:t>
                            </m:r>
                          </m:e>
                          <m:sup>
                            <m:r>
                              <a:rPr lang="en-US" altLang="ko-KR" i="1">
                                <a:latin typeface="Cambria Math" panose="02040503050406030204" pitchFamily="18" charset="0"/>
                              </a:rPr>
                              <m:t>𝑡</m:t>
                            </m:r>
                          </m:sup>
                        </m:sSup>
                      </m:e>
                    </m:d>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1</m:t>
                    </m:r>
                  </m:oMath>
                </a14:m>
                <a:endParaRPr lang="en-US" altLang="ko-KR" dirty="0"/>
              </a:p>
              <a:p>
                <a:pPr lvl="2"/>
                <a:endParaRPr lang="en-US" altLang="ko-KR" dirty="0" smtClean="0"/>
              </a:p>
              <a:p>
                <a:r>
                  <a:rPr lang="en-US" altLang="ko-KR" dirty="0" smtClean="0"/>
                  <a:t>Example of Gibbs sampling</a:t>
                </a:r>
              </a:p>
              <a:p>
                <a:pPr lvl="1"/>
                <a:r>
                  <a:rPr lang="en-US" altLang="ko-KR" dirty="0" smtClean="0"/>
                  <a:t>When the </a:t>
                </a:r>
                <a:r>
                  <a:rPr lang="en-US" altLang="ko-KR" dirty="0"/>
                  <a:t>joint distribution is not known explicitly or is </a:t>
                </a:r>
                <a:r>
                  <a:rPr lang="en-US" altLang="ko-KR" dirty="0" smtClean="0"/>
                  <a:t>difficult </a:t>
                </a:r>
                <a:r>
                  <a:rPr lang="en-US" altLang="ko-KR" dirty="0"/>
                  <a:t>to sample from directly, but the conditional distribution of each variable is known and is </a:t>
                </a:r>
                <a:r>
                  <a:rPr lang="en-US" altLang="ko-KR" dirty="0" smtClean="0"/>
                  <a:t>easy</a:t>
                </a:r>
              </a:p>
              <a:p>
                <a:pPr lvl="2"/>
                <a:r>
                  <a:rPr lang="en-US" altLang="ko-KR" dirty="0" smtClean="0"/>
                  <a:t>P(E,JC,B|A=F,MC=T)=?</a:t>
                </a:r>
              </a:p>
              <a:p>
                <a:pPr lvl="3"/>
                <a:r>
                  <a:rPr lang="en-US" altLang="ko-KR" dirty="0" smtClean="0"/>
                  <a:t>Hard to sample directly. Why?</a:t>
                </a:r>
              </a:p>
              <a:p>
                <a:pPr lvl="2"/>
                <a:r>
                  <a:rPr lang="en-US" altLang="ko-KR" dirty="0" smtClean="0"/>
                  <a:t>Consider a </a:t>
                </a:r>
                <a:r>
                  <a:rPr lang="en-US" altLang="ko-KR" dirty="0"/>
                  <a:t>conditional distribution </a:t>
                </a:r>
                <a14:m>
                  <m:oMath xmlns:m="http://schemas.openxmlformats.org/officeDocument/2006/math">
                    <m:r>
                      <a:rPr lang="en-US" altLang="ko-KR" i="1">
                        <a:latin typeface="Cambria Math" panose="02040503050406030204" pitchFamily="18" charset="0"/>
                      </a:rPr>
                      <m:t>𝑝</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b="0" i="1">
                                <a:latin typeface="Cambria Math" panose="02040503050406030204" pitchFamily="18" charset="0"/>
                              </a:rPr>
                              <m:t>𝑧</m:t>
                            </m:r>
                          </m:e>
                          <m:sub>
                            <m:r>
                              <a:rPr lang="en-US" altLang="ko-KR" b="0" i="1">
                                <a:latin typeface="Cambria Math" panose="02040503050406030204" pitchFamily="18" charset="0"/>
                              </a:rPr>
                              <m:t>𝑖</m:t>
                            </m:r>
                          </m:sub>
                        </m:sSub>
                        <m:r>
                          <a:rPr lang="en-US" altLang="ko-KR" b="0"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a:latin typeface="Cambria Math" panose="02040503050406030204" pitchFamily="18" charset="0"/>
                              </a:rPr>
                              <m:t>𝑧</m:t>
                            </m:r>
                          </m:e>
                          <m:sub>
                            <m:r>
                              <a:rPr lang="en-US" altLang="ko-KR" b="0" i="1">
                                <a:latin typeface="Cambria Math" panose="02040503050406030204" pitchFamily="18" charset="0"/>
                              </a:rPr>
                              <m:t>−</m:t>
                            </m:r>
                            <m:r>
                              <a:rPr lang="en-US" altLang="ko-KR" b="0" i="1">
                                <a:latin typeface="Cambria Math" panose="02040503050406030204" pitchFamily="18" charset="0"/>
                              </a:rPr>
                              <m:t>𝑖</m:t>
                            </m:r>
                          </m:sub>
                        </m:sSub>
                        <m:r>
                          <a:rPr lang="en-US" altLang="ko-KR" b="0" i="1">
                            <a:latin typeface="Cambria Math" panose="02040503050406030204" pitchFamily="18" charset="0"/>
                          </a:rPr>
                          <m:t>, </m:t>
                        </m:r>
                        <m:r>
                          <a:rPr lang="en-US" altLang="ko-KR" b="0" i="1" smtClean="0">
                            <a:latin typeface="Cambria Math" panose="02040503050406030204" pitchFamily="18" charset="0"/>
                          </a:rPr>
                          <m:t>𝑒</m:t>
                        </m:r>
                      </m:e>
                    </m:d>
                  </m:oMath>
                </a14:m>
                <a:endParaRPr lang="en-US" altLang="ko-KR" dirty="0"/>
              </a:p>
              <a:p>
                <a:pPr lvl="3"/>
                <a:r>
                  <a:rPr lang="en-US" altLang="ko-KR" dirty="0" smtClean="0"/>
                  <a:t>P(E|B,A,JC,MC)=P(E|A,B)</a:t>
                </a:r>
              </a:p>
              <a:p>
                <a:pPr lvl="3"/>
                <a:r>
                  <a:rPr lang="en-US" altLang="ko-KR" dirty="0" smtClean="0"/>
                  <a:t>P(JC|B,E,A,MC)=P(JC|A)</a:t>
                </a:r>
              </a:p>
              <a:p>
                <a:pPr lvl="3"/>
                <a:r>
                  <a:rPr lang="en-US" altLang="ko-KR" dirty="0" smtClean="0"/>
                  <a:t>P(B|E,A,JC,MC)=P(B|A,E)</a:t>
                </a:r>
              </a:p>
              <a:p>
                <a:pPr lvl="1"/>
                <a:r>
                  <a:rPr lang="en-US" altLang="ko-KR" dirty="0" smtClean="0"/>
                  <a:t>Update one random variable at a time</a:t>
                </a: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335731" y="907143"/>
                <a:ext cx="5723634" cy="5607596"/>
              </a:xfrm>
              <a:blipFill>
                <a:blip r:embed="rId3"/>
                <a:stretch>
                  <a:fillRect t="-1304"/>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E4E48515-694B-44C7-A9EB-D2CB2C6423BC}" type="slidenum">
              <a:rPr lang="ko-KR" altLang="en-US" smtClean="0"/>
              <a:t>21</a:t>
            </a:fld>
            <a:endParaRPr lang="ko-KR" altLang="en-US" dirty="0"/>
          </a:p>
        </p:txBody>
      </p:sp>
      <p:grpSp>
        <p:nvGrpSpPr>
          <p:cNvPr id="7" name="그룹 6"/>
          <p:cNvGrpSpPr/>
          <p:nvPr/>
        </p:nvGrpSpPr>
        <p:grpSpPr>
          <a:xfrm>
            <a:off x="5508542" y="44624"/>
            <a:ext cx="3527954" cy="1866553"/>
            <a:chOff x="5364526" y="1533872"/>
            <a:chExt cx="3527954" cy="1866553"/>
          </a:xfrm>
        </p:grpSpPr>
        <p:pic>
          <p:nvPicPr>
            <p:cNvPr id="5" name="그림 4"/>
            <p:cNvPicPr>
              <a:picLocks noChangeAspect="1"/>
            </p:cNvPicPr>
            <p:nvPr/>
          </p:nvPicPr>
          <p:blipFill>
            <a:blip r:embed="rId4"/>
            <a:stretch>
              <a:fillRect/>
            </a:stretch>
          </p:blipFill>
          <p:spPr>
            <a:xfrm>
              <a:off x="7539930" y="1600200"/>
              <a:ext cx="1352550" cy="1800225"/>
            </a:xfrm>
            <a:prstGeom prst="rect">
              <a:avLst/>
            </a:prstGeom>
          </p:spPr>
        </p:pic>
        <p:sp>
          <p:nvSpPr>
            <p:cNvPr id="6" name="직사각형 5"/>
            <p:cNvSpPr/>
            <p:nvPr/>
          </p:nvSpPr>
          <p:spPr>
            <a:xfrm>
              <a:off x="5364526" y="1533872"/>
              <a:ext cx="2175404" cy="923330"/>
            </a:xfrm>
            <a:prstGeom prst="rect">
              <a:avLst/>
            </a:prstGeom>
          </p:spPr>
          <p:txBody>
            <a:bodyPr wrap="none">
              <a:spAutoFit/>
            </a:bodyPr>
            <a:lstStyle/>
            <a:p>
              <a:pPr algn="r"/>
              <a:r>
                <a:rPr lang="ko-KR" altLang="en-US" dirty="0"/>
                <a:t>Josiah Willard </a:t>
              </a:r>
              <a:r>
                <a:rPr lang="ko-KR" altLang="en-US" dirty="0" smtClean="0"/>
                <a:t>Gibbs</a:t>
              </a:r>
              <a:endParaRPr lang="en-US" altLang="ko-KR" dirty="0" smtClean="0"/>
            </a:p>
            <a:p>
              <a:pPr algn="r"/>
              <a:r>
                <a:rPr lang="en-US" altLang="ko-KR" dirty="0" smtClean="0"/>
                <a:t>(1839 - 1903)</a:t>
              </a:r>
            </a:p>
            <a:p>
              <a:pPr algn="r"/>
              <a:r>
                <a:rPr lang="en-US" altLang="ko-KR" dirty="0" smtClean="0"/>
                <a:t>- physicist</a:t>
              </a:r>
            </a:p>
          </p:txBody>
        </p:sp>
      </p:grpSp>
      <p:grpSp>
        <p:nvGrpSpPr>
          <p:cNvPr id="17" name="Group 16"/>
          <p:cNvGrpSpPr/>
          <p:nvPr/>
        </p:nvGrpSpPr>
        <p:grpSpPr>
          <a:xfrm>
            <a:off x="6173494" y="4415459"/>
            <a:ext cx="2863001" cy="2099280"/>
            <a:chOff x="4717643" y="1299304"/>
            <a:chExt cx="4192984" cy="2711153"/>
          </a:xfrm>
        </p:grpSpPr>
        <p:sp>
          <p:nvSpPr>
            <p:cNvPr id="8" name="Oval 7"/>
            <p:cNvSpPr/>
            <p:nvPr/>
          </p:nvSpPr>
          <p:spPr>
            <a:xfrm>
              <a:off x="5980931" y="2476451"/>
              <a:ext cx="136815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Alarm</a:t>
              </a:r>
              <a:endParaRPr lang="ko-KR" altLang="en-US" sz="1100" dirty="0"/>
            </a:p>
          </p:txBody>
        </p:sp>
        <p:cxnSp>
          <p:nvCxnSpPr>
            <p:cNvPr id="9" name="Straight Arrow Connector 8"/>
            <p:cNvCxnSpPr>
              <a:stCxn id="8" idx="3"/>
              <a:endCxn id="10" idx="0"/>
            </p:cNvCxnSpPr>
            <p:nvPr/>
          </p:nvCxnSpPr>
          <p:spPr>
            <a:xfrm flipH="1">
              <a:off x="5737214" y="2968153"/>
              <a:ext cx="444078" cy="466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873119" y="3434393"/>
              <a:ext cx="172819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smtClean="0"/>
                <a:t>JohnCalls</a:t>
              </a:r>
              <a:endParaRPr lang="ko-KR" altLang="en-US" sz="1100" baseline="-25000" dirty="0"/>
            </a:p>
          </p:txBody>
        </p:sp>
        <p:sp>
          <p:nvSpPr>
            <p:cNvPr id="11" name="Oval 10"/>
            <p:cNvSpPr/>
            <p:nvPr/>
          </p:nvSpPr>
          <p:spPr>
            <a:xfrm>
              <a:off x="7211949" y="3434392"/>
              <a:ext cx="1633637" cy="576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smtClean="0"/>
                <a:t>MaryCalls</a:t>
              </a:r>
              <a:endParaRPr lang="ko-KR" altLang="en-US" sz="1100" baseline="-25000" dirty="0"/>
            </a:p>
          </p:txBody>
        </p:sp>
        <p:cxnSp>
          <p:nvCxnSpPr>
            <p:cNvPr id="12" name="Straight Arrow Connector 11"/>
            <p:cNvCxnSpPr>
              <a:stCxn id="8" idx="5"/>
              <a:endCxn id="11" idx="0"/>
            </p:cNvCxnSpPr>
            <p:nvPr/>
          </p:nvCxnSpPr>
          <p:spPr>
            <a:xfrm>
              <a:off x="7148722" y="2968152"/>
              <a:ext cx="880047" cy="46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717643" y="1356881"/>
              <a:ext cx="172819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smtClean="0"/>
                <a:t>Buglary</a:t>
              </a:r>
              <a:endParaRPr lang="ko-KR" altLang="en-US" sz="1100" baseline="-25000" dirty="0"/>
            </a:p>
          </p:txBody>
        </p:sp>
        <p:sp>
          <p:nvSpPr>
            <p:cNvPr id="14" name="Oval 13"/>
            <p:cNvSpPr/>
            <p:nvPr/>
          </p:nvSpPr>
          <p:spPr>
            <a:xfrm>
              <a:off x="7276990" y="1299304"/>
              <a:ext cx="1633637"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Earthquake</a:t>
              </a:r>
              <a:endParaRPr lang="ko-KR" altLang="en-US" sz="900" baseline="-25000" dirty="0"/>
            </a:p>
          </p:txBody>
        </p:sp>
        <p:cxnSp>
          <p:nvCxnSpPr>
            <p:cNvPr id="15" name="Straight Arrow Connector 14"/>
            <p:cNvCxnSpPr>
              <a:stCxn id="14" idx="3"/>
              <a:endCxn id="8" idx="7"/>
            </p:cNvCxnSpPr>
            <p:nvPr/>
          </p:nvCxnSpPr>
          <p:spPr>
            <a:xfrm flipH="1">
              <a:off x="7148722" y="1791005"/>
              <a:ext cx="367509" cy="769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4"/>
              <a:endCxn id="8" idx="1"/>
            </p:cNvCxnSpPr>
            <p:nvPr/>
          </p:nvCxnSpPr>
          <p:spPr>
            <a:xfrm>
              <a:off x="5581739" y="1932945"/>
              <a:ext cx="599553" cy="62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9" name="Picture 2" descr="http://upload.wikimedia.org/wikipedia/commons/thumb/e/eb/Diagram_of_a_Markov_blanket.svg/240px-Diagram_of_a_Markov_blanket.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4492" y="2077125"/>
            <a:ext cx="1745940" cy="1993282"/>
          </a:xfrm>
          <a:prstGeom prst="rect">
            <a:avLst/>
          </a:prstGeom>
          <a:noFill/>
          <a:extLst>
            <a:ext uri="{909E8E84-426E-40DD-AFC4-6F175D3DCCD1}">
              <a14:hiddenFill xmlns:a14="http://schemas.microsoft.com/office/drawing/2010/main">
                <a:solidFill>
                  <a:srgbClr val="FFFFFF"/>
                </a:solidFill>
              </a14:hiddenFill>
            </a:ext>
          </a:extLst>
        </p:spPr>
      </p:pic>
      <p:sp>
        <p:nvSpPr>
          <p:cNvPr id="18" name="사각형 설명선 17"/>
          <p:cNvSpPr/>
          <p:nvPr/>
        </p:nvSpPr>
        <p:spPr>
          <a:xfrm>
            <a:off x="4399069" y="5549966"/>
            <a:ext cx="1806708" cy="964773"/>
          </a:xfrm>
          <a:prstGeom prst="wedgeRectCallout">
            <a:avLst>
              <a:gd name="adj1" fmla="val -25251"/>
              <a:gd name="adj2" fmla="val -681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Can simplify using the Markov blanket</a:t>
            </a:r>
            <a:endParaRPr lang="ko-KR" altLang="en-US" dirty="0"/>
          </a:p>
        </p:txBody>
      </p:sp>
    </p:spTree>
    <p:extLst>
      <p:ext uri="{BB962C8B-B14F-4D97-AF65-F5344CB8AC3E}">
        <p14:creationId xmlns:p14="http://schemas.microsoft.com/office/powerpoint/2010/main" val="2063196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Concept of Gibbs Sampling</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457200" y="1600200"/>
                <a:ext cx="8435280" cy="4080778"/>
              </a:xfrm>
            </p:spPr>
            <p:txBody>
              <a:bodyPr>
                <a:normAutofit fontScale="92500" lnSpcReduction="10000"/>
              </a:bodyPr>
              <a:lstStyle/>
              <a:p>
                <a:r>
                  <a:rPr lang="en-US" altLang="ko-KR" dirty="0" smtClean="0"/>
                  <a:t>Each step involves </a:t>
                </a:r>
                <a:r>
                  <a:rPr lang="en-US" altLang="ko-KR" b="1" dirty="0" smtClean="0"/>
                  <a:t>replacing</a:t>
                </a:r>
                <a:r>
                  <a:rPr lang="en-US" altLang="ko-KR" dirty="0" smtClean="0"/>
                  <a:t> the value of one of the variables by a value drawn from the distribution of that variable conditioned on the values of the remaining variables</a:t>
                </a:r>
              </a:p>
              <a:p>
                <a:r>
                  <a:rPr lang="en-US" altLang="ko-KR" dirty="0" smtClean="0"/>
                  <a:t>Repeated either by cycling through the variables in some particular order or by choosing the variable to be updated at each step at random from some distribution</a:t>
                </a:r>
              </a:p>
              <a:p>
                <a:r>
                  <a:rPr lang="en-US" altLang="ko-KR" dirty="0" smtClean="0"/>
                  <a:t>Example</a:t>
                </a:r>
              </a:p>
              <a:p>
                <a:pPr marL="868680" lvl="1" indent="-457200">
                  <a:buFont typeface="+mj-lt"/>
                  <a:buAutoNum type="arabicPeriod"/>
                </a:pPr>
                <a:r>
                  <a:rPr lang="en-US" altLang="ko-KR" dirty="0" smtClean="0"/>
                  <a:t>Full joint probability : </a:t>
                </a:r>
                <a14:m>
                  <m:oMath xmlns:m="http://schemas.openxmlformats.org/officeDocument/2006/math">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3</m:t>
                            </m:r>
                          </m:sub>
                        </m:sSub>
                      </m:e>
                    </m:d>
                  </m:oMath>
                </a14:m>
                <a:endParaRPr lang="en-US" altLang="ko-KR" b="0" dirty="0" smtClean="0"/>
              </a:p>
              <a:p>
                <a:pPr marL="868680" lvl="1" indent="-457200">
                  <a:buFont typeface="+mj-lt"/>
                  <a:buAutoNum type="arabicPeriod"/>
                </a:pPr>
                <a:r>
                  <a:rPr lang="en-US" altLang="ko-KR" dirty="0"/>
                  <a:t>Sample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1</m:t>
                        </m:r>
                      </m:sub>
                    </m:sSub>
                    <m:r>
                      <a:rPr lang="en-US" altLang="ko-KR" i="1">
                        <a:latin typeface="Cambria Math" panose="02040503050406030204" pitchFamily="18" charset="0"/>
                      </a:rPr>
                      <m:t> ~ </m:t>
                    </m:r>
                    <m:r>
                      <a:rPr lang="en-US" altLang="ko-KR" i="1">
                        <a:latin typeface="Cambria Math" panose="02040503050406030204" pitchFamily="18" charset="0"/>
                      </a:rPr>
                      <m:t>𝑝</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1</m:t>
                            </m:r>
                          </m:sub>
                        </m:sSub>
                        <m:r>
                          <a:rPr lang="en-US" altLang="ko-KR" i="1">
                            <a:latin typeface="Cambria Math" panose="02040503050406030204" pitchFamily="18" charset="0"/>
                          </a:rPr>
                          <m:t> | </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2</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3</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e>
                    </m:d>
                  </m:oMath>
                </a14:m>
                <a:r>
                  <a:rPr lang="en-US" altLang="ko-KR" dirty="0" smtClean="0"/>
                  <a:t> </a:t>
                </a:r>
                <a:r>
                  <a:rPr lang="ko-KR" altLang="en-US" dirty="0" smtClean="0"/>
                  <a:t>→ </a:t>
                </a:r>
                <a:r>
                  <a:rPr lang="en-US" altLang="ko-KR" dirty="0" smtClean="0"/>
                  <a:t>Obtain a value </a:t>
                </a:r>
                <a14:m>
                  <m:oMath xmlns:m="http://schemas.openxmlformats.org/officeDocument/2006/math">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1</m:t>
                        </m:r>
                      </m:sub>
                      <m: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𝜏</m:t>
                            </m:r>
                            <m:r>
                              <a:rPr lang="en-US" altLang="ko-KR" b="0" i="1" smtClean="0">
                                <a:latin typeface="Cambria Math" panose="02040503050406030204" pitchFamily="18" charset="0"/>
                              </a:rPr>
                              <m:t>+1</m:t>
                            </m:r>
                          </m:e>
                        </m:d>
                      </m:sup>
                    </m:sSubSup>
                  </m:oMath>
                </a14:m>
                <a:endParaRPr lang="en-US" altLang="ko-KR" dirty="0"/>
              </a:p>
              <a:p>
                <a:pPr marL="868680" lvl="1" indent="-457200">
                  <a:buFont typeface="+mj-lt"/>
                  <a:buAutoNum type="arabicPeriod"/>
                </a:pPr>
                <a:r>
                  <a:rPr lang="en-US" altLang="ko-KR" dirty="0"/>
                  <a:t>Sample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b="0" i="1" smtClean="0">
                            <a:latin typeface="Cambria Math" panose="02040503050406030204" pitchFamily="18" charset="0"/>
                          </a:rPr>
                          <m:t>2</m:t>
                        </m:r>
                      </m:sub>
                    </m:sSub>
                    <m:r>
                      <a:rPr lang="en-US" altLang="ko-KR" i="1">
                        <a:latin typeface="Cambria Math" panose="02040503050406030204" pitchFamily="18" charset="0"/>
                      </a:rPr>
                      <m:t> ~ </m:t>
                    </m:r>
                    <m:r>
                      <a:rPr lang="en-US" altLang="ko-KR" i="1">
                        <a:latin typeface="Cambria Math" panose="02040503050406030204" pitchFamily="18" charset="0"/>
                      </a:rPr>
                      <m:t>𝑝</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b="0" i="1" smtClean="0">
                                <a:latin typeface="Cambria Math" panose="02040503050406030204" pitchFamily="18" charset="0"/>
                              </a:rPr>
                              <m:t>2</m:t>
                            </m:r>
                          </m:sub>
                        </m:sSub>
                        <m:r>
                          <a:rPr lang="en-US" altLang="ko-KR" i="1">
                            <a:latin typeface="Cambria Math" panose="02040503050406030204" pitchFamily="18" charset="0"/>
                          </a:rPr>
                          <m:t> |</m:t>
                        </m:r>
                        <m:r>
                          <a:rPr lang="en-US" altLang="ko-KR" b="0" i="1" smtClean="0">
                            <a:latin typeface="Cambria Math" panose="02040503050406030204" pitchFamily="18" charset="0"/>
                          </a:rPr>
                          <m:t> </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i="1">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3</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e>
                    </m:d>
                  </m:oMath>
                </a14:m>
                <a:r>
                  <a:rPr lang="en-US" altLang="ko-KR" dirty="0"/>
                  <a:t> </a:t>
                </a:r>
                <a:r>
                  <a:rPr lang="ko-KR" altLang="en-US" dirty="0"/>
                  <a:t>→ </a:t>
                </a:r>
                <a:r>
                  <a:rPr lang="en-US" altLang="ko-KR" dirty="0"/>
                  <a:t>Obtain a value </a:t>
                </a:r>
                <a14:m>
                  <m:oMath xmlns:m="http://schemas.openxmlformats.org/officeDocument/2006/math">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b="0" i="1" smtClean="0">
                            <a:latin typeface="Cambria Math" panose="02040503050406030204" pitchFamily="18" charset="0"/>
                          </a:rPr>
                          <m:t>2</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i="1">
                                <a:latin typeface="Cambria Math" panose="02040503050406030204" pitchFamily="18" charset="0"/>
                              </a:rPr>
                              <m:t>+1</m:t>
                            </m:r>
                          </m:e>
                        </m:d>
                      </m:sup>
                    </m:sSubSup>
                  </m:oMath>
                </a14:m>
                <a:endParaRPr lang="en-US" altLang="ko-KR" dirty="0"/>
              </a:p>
              <a:p>
                <a:pPr marL="868680" lvl="1" indent="-457200">
                  <a:buFont typeface="+mj-lt"/>
                  <a:buAutoNum type="arabicPeriod"/>
                </a:pPr>
                <a:r>
                  <a:rPr lang="en-US" altLang="ko-KR" dirty="0"/>
                  <a:t>Sample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b="0" i="1" smtClean="0">
                            <a:latin typeface="Cambria Math" panose="02040503050406030204" pitchFamily="18" charset="0"/>
                          </a:rPr>
                          <m:t>3</m:t>
                        </m:r>
                      </m:sub>
                    </m:sSub>
                    <m:r>
                      <a:rPr lang="en-US" altLang="ko-KR" i="1">
                        <a:latin typeface="Cambria Math" panose="02040503050406030204" pitchFamily="18" charset="0"/>
                      </a:rPr>
                      <m:t> ~ </m:t>
                    </m:r>
                    <m:r>
                      <a:rPr lang="en-US" altLang="ko-KR" i="1">
                        <a:latin typeface="Cambria Math" panose="02040503050406030204" pitchFamily="18" charset="0"/>
                      </a:rPr>
                      <m:t>𝑝</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b="0" i="1" smtClean="0">
                                <a:latin typeface="Cambria Math" panose="02040503050406030204" pitchFamily="18" charset="0"/>
                              </a:rPr>
                              <m:t>3</m:t>
                            </m:r>
                          </m:sub>
                        </m:sSub>
                        <m:r>
                          <a:rPr lang="en-US" altLang="ko-KR" i="1">
                            <a:latin typeface="Cambria Math" panose="02040503050406030204" pitchFamily="18" charset="0"/>
                          </a:rPr>
                          <m:t> |</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i="1">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b="0" i="1" smtClean="0">
                                <a:latin typeface="Cambria Math" panose="02040503050406030204" pitchFamily="18" charset="0"/>
                              </a:rPr>
                              <m:t>2</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i="1">
                                    <a:latin typeface="Cambria Math" panose="02040503050406030204" pitchFamily="18" charset="0"/>
                                  </a:rPr>
                                  <m:t>+1</m:t>
                                </m:r>
                              </m:e>
                            </m:d>
                          </m:sup>
                        </m:sSubSup>
                      </m:e>
                    </m:d>
                  </m:oMath>
                </a14:m>
                <a:r>
                  <a:rPr lang="en-US" altLang="ko-KR" dirty="0"/>
                  <a:t> </a:t>
                </a:r>
                <a:r>
                  <a:rPr lang="ko-KR" altLang="en-US" dirty="0"/>
                  <a:t>→ </a:t>
                </a:r>
                <a:r>
                  <a:rPr lang="en-US" altLang="ko-KR" dirty="0"/>
                  <a:t>Obtain a value </a:t>
                </a:r>
                <a14:m>
                  <m:oMath xmlns:m="http://schemas.openxmlformats.org/officeDocument/2006/math">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b="0" i="1" smtClean="0">
                            <a:latin typeface="Cambria Math" panose="02040503050406030204" pitchFamily="18" charset="0"/>
                          </a:rPr>
                          <m:t>3</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i="1">
                                <a:latin typeface="Cambria Math" panose="02040503050406030204" pitchFamily="18" charset="0"/>
                              </a:rPr>
                              <m:t>+1</m:t>
                            </m:r>
                          </m:e>
                        </m:d>
                      </m:sup>
                    </m:sSubSup>
                  </m:oMath>
                </a14:m>
                <a:endParaRPr lang="en-US" altLang="ko-KR" b="0" dirty="0" smtClean="0"/>
              </a:p>
              <a:p>
                <a:pPr marL="868680" lvl="1" indent="-457200">
                  <a:buFont typeface="+mj-lt"/>
                  <a:buAutoNum type="arabicPeriod"/>
                </a:pPr>
                <a:endParaRPr lang="en-US" altLang="ko-KR" b="0" dirty="0" smtClean="0"/>
              </a:p>
              <a:p>
                <a:pPr marL="868680" lvl="1" indent="-457200">
                  <a:buFont typeface="+mj-lt"/>
                  <a:buAutoNum type="arabicPeriod"/>
                </a:pPr>
                <a:endParaRPr lang="en-US" altLang="ko-KR" dirty="0" smtClean="0"/>
              </a:p>
              <a:p>
                <a:pPr marL="777240" lvl="2" indent="0">
                  <a:buNone/>
                </a:pPr>
                <a:endParaRPr lang="en-US" altLang="ko-KR" dirty="0" smtClean="0">
                  <a:ea typeface="Cambria Math" panose="02040503050406030204" pitchFamily="18" charset="0"/>
                </a:endParaRPr>
              </a:p>
              <a:p>
                <a:pPr marL="868680" lvl="1" indent="-457200">
                  <a:buFont typeface="+mj-lt"/>
                  <a:buAutoNum type="arabicPeriod"/>
                </a:pPr>
                <a:endParaRPr lang="en-US" altLang="ko-KR" dirty="0" smtClean="0"/>
              </a:p>
              <a:p>
                <a:pPr marL="571500" indent="-457200">
                  <a:buFont typeface="+mj-lt"/>
                  <a:buAutoNum type="arabicPeriod"/>
                </a:pPr>
                <a:endParaRPr lang="en-US" altLang="ko-KR"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457200" y="1600200"/>
                <a:ext cx="8435280" cy="4080778"/>
              </a:xfrm>
              <a:blipFill rotWithShape="0">
                <a:blip r:embed="rId2"/>
                <a:stretch>
                  <a:fillRect t="-1644" r="-130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E4E48515-694B-44C7-A9EB-D2CB2C6423BC}" type="slidenum">
              <a:rPr lang="ko-KR" altLang="en-US" smtClean="0"/>
              <a:t>22</a:t>
            </a:fld>
            <a:endParaRPr lang="ko-KR" altLang="en-US" dirty="0"/>
          </a:p>
        </p:txBody>
      </p:sp>
      <p:grpSp>
        <p:nvGrpSpPr>
          <p:cNvPr id="26" name="그룹 25"/>
          <p:cNvGrpSpPr/>
          <p:nvPr/>
        </p:nvGrpSpPr>
        <p:grpSpPr>
          <a:xfrm>
            <a:off x="406149" y="5608970"/>
            <a:ext cx="8342315" cy="772358"/>
            <a:chOff x="464096" y="5301208"/>
            <a:chExt cx="8342315" cy="772358"/>
          </a:xfrm>
        </p:grpSpPr>
        <p:sp>
          <p:nvSpPr>
            <p:cNvPr id="7" name="타원 6"/>
            <p:cNvSpPr/>
            <p:nvPr/>
          </p:nvSpPr>
          <p:spPr>
            <a:xfrm>
              <a:off x="1187624" y="53012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p:cNvSpPr/>
            <p:nvPr/>
          </p:nvSpPr>
          <p:spPr>
            <a:xfrm>
              <a:off x="3299859" y="53012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5412094" y="53012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p:cNvSpPr/>
            <p:nvPr/>
          </p:nvSpPr>
          <p:spPr>
            <a:xfrm>
              <a:off x="7524328" y="53012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화살표 연결선 11"/>
            <p:cNvCxnSpPr>
              <a:stCxn id="7" idx="6"/>
              <a:endCxn id="8" idx="2"/>
            </p:cNvCxnSpPr>
            <p:nvPr/>
          </p:nvCxnSpPr>
          <p:spPr>
            <a:xfrm>
              <a:off x="1403648" y="5409220"/>
              <a:ext cx="1896211" cy="0"/>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a:stCxn id="8" idx="6"/>
              <a:endCxn id="9" idx="2"/>
            </p:cNvCxnSpPr>
            <p:nvPr/>
          </p:nvCxnSpPr>
          <p:spPr>
            <a:xfrm>
              <a:off x="3515883" y="5409220"/>
              <a:ext cx="1896211" cy="0"/>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a:stCxn id="9" idx="6"/>
              <a:endCxn id="10" idx="2"/>
            </p:cNvCxnSpPr>
            <p:nvPr/>
          </p:nvCxnSpPr>
          <p:spPr>
            <a:xfrm>
              <a:off x="5628118" y="5409220"/>
              <a:ext cx="1896210" cy="0"/>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a:stCxn id="10" idx="6"/>
            </p:cNvCxnSpPr>
            <p:nvPr/>
          </p:nvCxnSpPr>
          <p:spPr>
            <a:xfrm>
              <a:off x="7740352" y="5409220"/>
              <a:ext cx="840539" cy="0"/>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직사각형 21"/>
                <p:cNvSpPr/>
                <p:nvPr/>
              </p:nvSpPr>
              <p:spPr>
                <a:xfrm>
                  <a:off x="464096" y="5569197"/>
                  <a:ext cx="1689309" cy="5043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b="0" i="1" smtClean="0">
                                <a:latin typeface="Cambria Math" panose="02040503050406030204" pitchFamily="18" charset="0"/>
                              </a:rPr>
                            </m:ctrlPr>
                          </m:dPr>
                          <m:e>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r>
                              <a:rPr lang="en-US" altLang="ko-KR" i="1">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2</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r>
                              <a:rPr lang="en-US" altLang="ko-KR" i="1">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3</m:t>
                                </m:r>
                              </m:sub>
                              <m: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𝜏</m:t>
                                    </m:r>
                                  </m:e>
                                </m:d>
                              </m:sup>
                            </m:sSubSup>
                          </m:e>
                        </m:d>
                      </m:oMath>
                    </m:oMathPara>
                  </a14:m>
                  <a:endParaRPr lang="ko-KR" altLang="en-US" dirty="0"/>
                </a:p>
              </p:txBody>
            </p:sp>
          </mc:Choice>
          <mc:Fallback xmlns="">
            <p:sp>
              <p:nvSpPr>
                <p:cNvPr id="22" name="직사각형 21"/>
                <p:cNvSpPr>
                  <a:spLocks noRot="1" noChangeAspect="1" noMove="1" noResize="1" noEditPoints="1" noAdjustHandles="1" noChangeArrowheads="1" noChangeShapeType="1" noTextEdit="1"/>
                </p:cNvSpPr>
                <p:nvPr/>
              </p:nvSpPr>
              <p:spPr>
                <a:xfrm>
                  <a:off x="464096" y="5569197"/>
                  <a:ext cx="1689309" cy="504369"/>
                </a:xfrm>
                <a:prstGeom prst="rect">
                  <a:avLst/>
                </a:prstGeom>
                <a:blipFill rotWithShape="0">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직사각형 22"/>
                <p:cNvSpPr/>
                <p:nvPr/>
              </p:nvSpPr>
              <p:spPr>
                <a:xfrm>
                  <a:off x="2453410" y="5569197"/>
                  <a:ext cx="1908921" cy="5043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b="0" i="1" smtClean="0">
                                <a:latin typeface="Cambria Math" panose="02040503050406030204" pitchFamily="18" charset="0"/>
                              </a:rPr>
                            </m:ctrlPr>
                          </m:dPr>
                          <m:e>
                            <m:sSubSup>
                              <m:sSubSupPr>
                                <m:ctrlPr>
                                  <a:rPr lang="en-US" altLang="ko-KR" b="0" i="1" smtClean="0">
                                    <a:solidFill>
                                      <a:srgbClr val="FF0000"/>
                                    </a:solidFill>
                                    <a:latin typeface="Cambria Math" panose="02040503050406030204" pitchFamily="18" charset="0"/>
                                  </a:rPr>
                                </m:ctrlPr>
                              </m:sSubSupPr>
                              <m:e>
                                <m:r>
                                  <a:rPr lang="en-US" altLang="ko-KR" i="1">
                                    <a:solidFill>
                                      <a:srgbClr val="FF0000"/>
                                    </a:solidFill>
                                    <a:latin typeface="Cambria Math" panose="02040503050406030204" pitchFamily="18" charset="0"/>
                                  </a:rPr>
                                  <m:t>𝑧</m:t>
                                </m:r>
                              </m:e>
                              <m:sub>
                                <m:r>
                                  <a:rPr lang="en-US" altLang="ko-KR" i="1">
                                    <a:solidFill>
                                      <a:srgbClr val="FF0000"/>
                                    </a:solidFill>
                                    <a:latin typeface="Cambria Math" panose="02040503050406030204" pitchFamily="18" charset="0"/>
                                  </a:rPr>
                                  <m:t>1</m:t>
                                </m:r>
                              </m:sub>
                              <m:sup>
                                <m:d>
                                  <m:dPr>
                                    <m:ctrlPr>
                                      <a:rPr lang="en-US" altLang="ko-KR" i="1">
                                        <a:solidFill>
                                          <a:srgbClr val="FF0000"/>
                                        </a:solidFill>
                                        <a:latin typeface="Cambria Math" panose="02040503050406030204" pitchFamily="18" charset="0"/>
                                      </a:rPr>
                                    </m:ctrlPr>
                                  </m:dPr>
                                  <m:e>
                                    <m:r>
                                      <a:rPr lang="en-US" altLang="ko-KR" i="1">
                                        <a:solidFill>
                                          <a:srgbClr val="FF0000"/>
                                        </a:solidFill>
                                        <a:latin typeface="Cambria Math" panose="02040503050406030204" pitchFamily="18" charset="0"/>
                                      </a:rPr>
                                      <m:t>𝜏</m:t>
                                    </m:r>
                                    <m:r>
                                      <a:rPr lang="en-US" altLang="ko-KR" b="0" i="1" smtClean="0">
                                        <a:solidFill>
                                          <a:srgbClr val="FF0000"/>
                                        </a:solidFill>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2</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r>
                              <a:rPr lang="en-US" altLang="ko-KR" i="1">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3</m:t>
                                </m:r>
                              </m:sub>
                              <m: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𝜏</m:t>
                                    </m:r>
                                  </m:e>
                                </m:d>
                              </m:sup>
                            </m:sSubSup>
                          </m:e>
                        </m:d>
                      </m:oMath>
                    </m:oMathPara>
                  </a14:m>
                  <a:endParaRPr lang="ko-KR" altLang="en-US" dirty="0"/>
                </a:p>
              </p:txBody>
            </p:sp>
          </mc:Choice>
          <mc:Fallback xmlns="">
            <p:sp>
              <p:nvSpPr>
                <p:cNvPr id="23" name="직사각형 22"/>
                <p:cNvSpPr>
                  <a:spLocks noRot="1" noChangeAspect="1" noMove="1" noResize="1" noEditPoints="1" noAdjustHandles="1" noChangeArrowheads="1" noChangeShapeType="1" noTextEdit="1"/>
                </p:cNvSpPr>
                <p:nvPr/>
              </p:nvSpPr>
              <p:spPr>
                <a:xfrm>
                  <a:off x="2453410" y="5569197"/>
                  <a:ext cx="1908921" cy="504369"/>
                </a:xfrm>
                <a:prstGeom prst="rect">
                  <a:avLst/>
                </a:prstGeom>
                <a:blipFill rotWithShape="0">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직사각형 23"/>
                <p:cNvSpPr/>
                <p:nvPr/>
              </p:nvSpPr>
              <p:spPr>
                <a:xfrm>
                  <a:off x="4455840" y="5569197"/>
                  <a:ext cx="2128531" cy="5043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b="0" i="1" smtClean="0">
                                <a:latin typeface="Cambria Math" panose="02040503050406030204" pitchFamily="18" charset="0"/>
                              </a:rPr>
                            </m:ctrlPr>
                          </m:dPr>
                          <m:e>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b="0" i="1" smtClean="0">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b="0" i="1" smtClean="0">
                                    <a:solidFill>
                                      <a:srgbClr val="FF0000"/>
                                    </a:solidFill>
                                    <a:latin typeface="Cambria Math" panose="02040503050406030204" pitchFamily="18" charset="0"/>
                                  </a:rPr>
                                </m:ctrlPr>
                              </m:sSubSupPr>
                              <m:e>
                                <m:r>
                                  <a:rPr lang="en-US" altLang="ko-KR" i="1">
                                    <a:solidFill>
                                      <a:srgbClr val="FF0000"/>
                                    </a:solidFill>
                                    <a:latin typeface="Cambria Math" panose="02040503050406030204" pitchFamily="18" charset="0"/>
                                  </a:rPr>
                                  <m:t>𝑧</m:t>
                                </m:r>
                              </m:e>
                              <m:sub>
                                <m:r>
                                  <a:rPr lang="en-US" altLang="ko-KR" i="1">
                                    <a:solidFill>
                                      <a:srgbClr val="FF0000"/>
                                    </a:solidFill>
                                    <a:latin typeface="Cambria Math" panose="02040503050406030204" pitchFamily="18" charset="0"/>
                                  </a:rPr>
                                  <m:t>2</m:t>
                                </m:r>
                              </m:sub>
                              <m:sup>
                                <m:d>
                                  <m:dPr>
                                    <m:ctrlPr>
                                      <a:rPr lang="en-US" altLang="ko-KR" i="1">
                                        <a:solidFill>
                                          <a:srgbClr val="FF0000"/>
                                        </a:solidFill>
                                        <a:latin typeface="Cambria Math" panose="02040503050406030204" pitchFamily="18" charset="0"/>
                                      </a:rPr>
                                    </m:ctrlPr>
                                  </m:dPr>
                                  <m:e>
                                    <m:r>
                                      <a:rPr lang="en-US" altLang="ko-KR" i="1">
                                        <a:solidFill>
                                          <a:srgbClr val="FF0000"/>
                                        </a:solidFill>
                                        <a:latin typeface="Cambria Math" panose="02040503050406030204" pitchFamily="18" charset="0"/>
                                      </a:rPr>
                                      <m:t>𝜏</m:t>
                                    </m:r>
                                    <m:r>
                                      <a:rPr lang="en-US" altLang="ko-KR" b="0" i="1" smtClean="0">
                                        <a:solidFill>
                                          <a:srgbClr val="FF0000"/>
                                        </a:solidFill>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3</m:t>
                                </m:r>
                              </m:sub>
                              <m: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𝜏</m:t>
                                    </m:r>
                                  </m:e>
                                </m:d>
                              </m:sup>
                            </m:sSubSup>
                          </m:e>
                        </m:d>
                      </m:oMath>
                    </m:oMathPara>
                  </a14:m>
                  <a:endParaRPr lang="ko-KR" altLang="en-US" dirty="0"/>
                </a:p>
              </p:txBody>
            </p:sp>
          </mc:Choice>
          <mc:Fallback xmlns="">
            <p:sp>
              <p:nvSpPr>
                <p:cNvPr id="24" name="직사각형 23"/>
                <p:cNvSpPr>
                  <a:spLocks noRot="1" noChangeAspect="1" noMove="1" noResize="1" noEditPoints="1" noAdjustHandles="1" noChangeArrowheads="1" noChangeShapeType="1" noTextEdit="1"/>
                </p:cNvSpPr>
                <p:nvPr/>
              </p:nvSpPr>
              <p:spPr>
                <a:xfrm>
                  <a:off x="4455840" y="5569197"/>
                  <a:ext cx="2128531" cy="504369"/>
                </a:xfrm>
                <a:prstGeom prst="rect">
                  <a:avLst/>
                </a:prstGeom>
                <a:blipFill rotWithShape="0">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5" name="직사각형 24"/>
                <p:cNvSpPr/>
                <p:nvPr/>
              </p:nvSpPr>
              <p:spPr>
                <a:xfrm>
                  <a:off x="6458268" y="5569197"/>
                  <a:ext cx="2348143" cy="5043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b="0" i="1" smtClean="0">
                                <a:latin typeface="Cambria Math" panose="02040503050406030204" pitchFamily="18" charset="0"/>
                              </a:rPr>
                            </m:ctrlPr>
                          </m:dPr>
                          <m:e>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b="0" i="1" smtClean="0">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2</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b="0" i="1" smtClean="0">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b="0" i="1" smtClean="0">
                                    <a:solidFill>
                                      <a:srgbClr val="FF0000"/>
                                    </a:solidFill>
                                    <a:latin typeface="Cambria Math" panose="02040503050406030204" pitchFamily="18" charset="0"/>
                                  </a:rPr>
                                </m:ctrlPr>
                              </m:sSubSupPr>
                              <m:e>
                                <m:r>
                                  <a:rPr lang="en-US" altLang="ko-KR" i="1">
                                    <a:solidFill>
                                      <a:srgbClr val="FF0000"/>
                                    </a:solidFill>
                                    <a:latin typeface="Cambria Math" panose="02040503050406030204" pitchFamily="18" charset="0"/>
                                  </a:rPr>
                                  <m:t>𝑧</m:t>
                                </m:r>
                              </m:e>
                              <m:sub>
                                <m:r>
                                  <a:rPr lang="en-US" altLang="ko-KR" i="1">
                                    <a:solidFill>
                                      <a:srgbClr val="FF0000"/>
                                    </a:solidFill>
                                    <a:latin typeface="Cambria Math" panose="02040503050406030204" pitchFamily="18" charset="0"/>
                                  </a:rPr>
                                  <m:t>3</m:t>
                                </m:r>
                              </m:sub>
                              <m:sup>
                                <m:d>
                                  <m:dPr>
                                    <m:ctrlPr>
                                      <a:rPr lang="en-US" altLang="ko-KR" b="0" i="1" smtClean="0">
                                        <a:solidFill>
                                          <a:srgbClr val="FF0000"/>
                                        </a:solidFill>
                                        <a:latin typeface="Cambria Math" panose="02040503050406030204" pitchFamily="18" charset="0"/>
                                      </a:rPr>
                                    </m:ctrlPr>
                                  </m:dPr>
                                  <m:e>
                                    <m:r>
                                      <a:rPr lang="en-US" altLang="ko-KR" b="0" i="1" smtClean="0">
                                        <a:solidFill>
                                          <a:srgbClr val="FF0000"/>
                                        </a:solidFill>
                                        <a:latin typeface="Cambria Math" panose="02040503050406030204" pitchFamily="18" charset="0"/>
                                      </a:rPr>
                                      <m:t>𝜏</m:t>
                                    </m:r>
                                    <m:r>
                                      <a:rPr lang="en-US" altLang="ko-KR" b="0" i="1" smtClean="0">
                                        <a:solidFill>
                                          <a:srgbClr val="FF0000"/>
                                        </a:solidFill>
                                        <a:latin typeface="Cambria Math" panose="02040503050406030204" pitchFamily="18" charset="0"/>
                                      </a:rPr>
                                      <m:t>+1</m:t>
                                    </m:r>
                                  </m:e>
                                </m:d>
                              </m:sup>
                            </m:sSubSup>
                          </m:e>
                        </m:d>
                      </m:oMath>
                    </m:oMathPara>
                  </a14:m>
                  <a:endParaRPr lang="ko-KR" altLang="en-US" dirty="0"/>
                </a:p>
              </p:txBody>
            </p:sp>
          </mc:Choice>
          <mc:Fallback xmlns="">
            <p:sp>
              <p:nvSpPr>
                <p:cNvPr id="25" name="직사각형 24"/>
                <p:cNvSpPr>
                  <a:spLocks noRot="1" noChangeAspect="1" noMove="1" noResize="1" noEditPoints="1" noAdjustHandles="1" noChangeArrowheads="1" noChangeShapeType="1" noTextEdit="1"/>
                </p:cNvSpPr>
                <p:nvPr/>
              </p:nvSpPr>
              <p:spPr>
                <a:xfrm>
                  <a:off x="6458268" y="5569197"/>
                  <a:ext cx="2348143" cy="504369"/>
                </a:xfrm>
                <a:prstGeom prst="rect">
                  <a:avLst/>
                </a:prstGeom>
                <a:blipFill rotWithShape="0">
                  <a:blip r:embed="rId6"/>
                  <a:stretch>
                    <a:fillRect/>
                  </a:stretch>
                </a:blipFill>
              </p:spPr>
              <p:txBody>
                <a:bodyPr/>
                <a:lstStyle/>
                <a:p>
                  <a:r>
                    <a:rPr lang="ko-KR" altLang="en-US">
                      <a:noFill/>
                    </a:rPr>
                    <a:t> </a:t>
                  </a:r>
                </a:p>
              </p:txBody>
            </p:sp>
          </mc:Fallback>
        </mc:AlternateContent>
      </p:grpSp>
    </p:spTree>
    <p:extLst>
      <p:ext uri="{BB962C8B-B14F-4D97-AF65-F5344CB8AC3E}">
        <p14:creationId xmlns:p14="http://schemas.microsoft.com/office/powerpoint/2010/main" val="1515444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Gibbs Sampling Algorithm</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r>
                  <a:rPr lang="en-US" altLang="ko-KR" dirty="0" smtClean="0"/>
                  <a:t>Full joint distribution, </a:t>
                </a:r>
                <a14:m>
                  <m:oMath xmlns:m="http://schemas.openxmlformats.org/officeDocument/2006/math">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1" i="1" smtClean="0">
                            <a:latin typeface="Cambria Math" panose="02040503050406030204" pitchFamily="18" charset="0"/>
                          </a:rPr>
                          <m:t>𝒛</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b="0" i="1" smtClean="0">
                                <a:latin typeface="Cambria Math" panose="02040503050406030204" pitchFamily="18" charset="0"/>
                              </a:rPr>
                              <m:t>𝑀</m:t>
                            </m:r>
                          </m:sub>
                        </m:sSub>
                      </m:e>
                    </m:d>
                  </m:oMath>
                </a14:m>
                <a:endParaRPr lang="en-US" altLang="ko-KR" b="0" dirty="0" smtClean="0"/>
              </a:p>
              <a:p>
                <a:r>
                  <a:rPr lang="en-US" altLang="ko-KR" dirty="0" smtClean="0"/>
                  <a:t>State = </a:t>
                </a:r>
                <a14:m>
                  <m:oMath xmlns:m="http://schemas.openxmlformats.org/officeDocument/2006/math">
                    <m:d>
                      <m:dPr>
                        <m:begChr m:val="{"/>
                        <m:endChr m:val="}"/>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𝑖</m:t>
                            </m:r>
                          </m:sub>
                        </m:sSub>
                        <m:r>
                          <a:rPr lang="en-US" altLang="ko-KR" i="1">
                            <a:latin typeface="Cambria Math" panose="02040503050406030204" pitchFamily="18" charset="0"/>
                          </a:rPr>
                          <m:t>:</m:t>
                        </m:r>
                        <m:r>
                          <a:rPr lang="en-US" altLang="ko-KR" i="1">
                            <a:latin typeface="Cambria Math" panose="02040503050406030204" pitchFamily="18" charset="0"/>
                          </a:rPr>
                          <m:t>𝑖</m:t>
                        </m:r>
                        <m:r>
                          <a:rPr lang="en-US" altLang="ko-KR" i="1">
                            <a:latin typeface="Cambria Math" panose="02040503050406030204" pitchFamily="18" charset="0"/>
                          </a:rPr>
                          <m:t>=1,…,</m:t>
                        </m:r>
                        <m:r>
                          <a:rPr lang="en-US" altLang="ko-KR" i="1">
                            <a:latin typeface="Cambria Math" panose="02040503050406030204" pitchFamily="18" charset="0"/>
                          </a:rPr>
                          <m:t>𝑀</m:t>
                        </m:r>
                      </m:e>
                    </m:d>
                  </m:oMath>
                </a14:m>
                <a:endParaRPr lang="en-US" altLang="ko-KR" dirty="0" smtClean="0"/>
              </a:p>
              <a:p>
                <a:r>
                  <a:rPr lang="en-US" altLang="ko-KR" dirty="0" smtClean="0"/>
                  <a:t>Algorithm</a:t>
                </a:r>
              </a:p>
              <a:p>
                <a:pPr marL="868680" lvl="1" indent="-457200">
                  <a:buFont typeface="+mj-lt"/>
                  <a:buAutoNum type="arabicPeriod"/>
                </a:pPr>
                <a:r>
                  <a:rPr lang="en-US" altLang="ko-KR" dirty="0" smtClean="0"/>
                  <a:t>Initialize </a:t>
                </a:r>
                <a14:m>
                  <m:oMath xmlns:m="http://schemas.openxmlformats.org/officeDocument/2006/math">
                    <m:d>
                      <m:dPr>
                        <m:begChr m:val="{"/>
                        <m:endChr m:val="}"/>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=1,…,</m:t>
                        </m:r>
                        <m:r>
                          <a:rPr lang="en-US" altLang="ko-KR" b="0" i="1" smtClean="0">
                            <a:latin typeface="Cambria Math" panose="02040503050406030204" pitchFamily="18" charset="0"/>
                          </a:rPr>
                          <m:t>𝑀</m:t>
                        </m:r>
                      </m:e>
                    </m:d>
                  </m:oMath>
                </a14:m>
                <a:endParaRPr lang="en-US" altLang="ko-KR" dirty="0" smtClean="0"/>
              </a:p>
              <a:p>
                <a:pPr marL="868680" lvl="1" indent="-457200">
                  <a:buFont typeface="+mj-lt"/>
                  <a:buAutoNum type="arabicPeriod"/>
                </a:pPr>
                <a:r>
                  <a:rPr lang="en-US" altLang="ko-KR" dirty="0" smtClean="0"/>
                  <a:t>For step </a:t>
                </a:r>
                <a14:m>
                  <m:oMath xmlns:m="http://schemas.openxmlformats.org/officeDocument/2006/math">
                    <m:r>
                      <a:rPr lang="en-US" altLang="ko-KR" b="0" i="1" smtClean="0">
                        <a:latin typeface="Cambria Math" panose="02040503050406030204" pitchFamily="18" charset="0"/>
                      </a:rPr>
                      <m:t>𝜏</m:t>
                    </m:r>
                    <m:r>
                      <a:rPr lang="en-US" altLang="ko-KR" b="0" i="1" smtClean="0">
                        <a:latin typeface="Cambria Math" panose="02040503050406030204" pitchFamily="18" charset="0"/>
                      </a:rPr>
                      <m:t>=1,…,</m:t>
                    </m:r>
                    <m:r>
                      <a:rPr lang="en-US" altLang="ko-KR" b="0" i="1" smtClean="0">
                        <a:latin typeface="Cambria Math" panose="02040503050406030204" pitchFamily="18" charset="0"/>
                      </a:rPr>
                      <m:t>𝑇</m:t>
                    </m:r>
                    <m:r>
                      <a:rPr lang="en-US" altLang="ko-KR" b="0" i="1" smtClean="0">
                        <a:latin typeface="Cambria Math" panose="02040503050406030204" pitchFamily="18" charset="0"/>
                      </a:rPr>
                      <m:t>:</m:t>
                    </m:r>
                  </m:oMath>
                </a14:m>
                <a:endParaRPr lang="en-US" altLang="ko-KR" dirty="0"/>
              </a:p>
              <a:p>
                <a:pPr lvl="2">
                  <a:buFont typeface="Cambria" panose="02040503050406030204" pitchFamily="18" charset="0"/>
                  <a:buChar char="‐"/>
                </a:pPr>
                <a:r>
                  <a:rPr lang="en-US" altLang="ko-KR" dirty="0"/>
                  <a:t>Sample </a:t>
                </a:r>
                <a14:m>
                  <m:oMath xmlns:m="http://schemas.openxmlformats.org/officeDocument/2006/math">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i="1">
                                <a:latin typeface="Cambria Math" panose="02040503050406030204" pitchFamily="18" charset="0"/>
                              </a:rPr>
                              <m:t>+1</m:t>
                            </m:r>
                          </m:e>
                        </m:d>
                      </m:sup>
                    </m:sSubSup>
                    <m:r>
                      <a:rPr lang="en-US" altLang="ko-KR" i="1">
                        <a:latin typeface="Cambria Math" panose="02040503050406030204" pitchFamily="18" charset="0"/>
                      </a:rPr>
                      <m:t> ~ </m:t>
                    </m:r>
                    <m:r>
                      <a:rPr lang="en-US" altLang="ko-KR" i="1">
                        <a:latin typeface="Cambria Math" panose="02040503050406030204" pitchFamily="18" charset="0"/>
                      </a:rPr>
                      <m:t>𝑝</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1</m:t>
                            </m:r>
                          </m:sub>
                        </m:sSub>
                        <m:r>
                          <a:rPr lang="en-US" altLang="ko-KR" i="1">
                            <a:latin typeface="Cambria Math" panose="02040503050406030204" pitchFamily="18" charset="0"/>
                          </a:rPr>
                          <m:t> |</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2</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3</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𝑀</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e>
                    </m:d>
                  </m:oMath>
                </a14:m>
                <a:endParaRPr lang="en-US" altLang="ko-KR" dirty="0" smtClean="0"/>
              </a:p>
              <a:p>
                <a:pPr lvl="2">
                  <a:buFont typeface="Cambria" panose="02040503050406030204" pitchFamily="18" charset="0"/>
                  <a:buChar char="‐"/>
                </a:pPr>
                <a:r>
                  <a:rPr lang="en-US" altLang="ko-KR" dirty="0"/>
                  <a:t>Sample </a:t>
                </a:r>
                <a14:m>
                  <m:oMath xmlns:m="http://schemas.openxmlformats.org/officeDocument/2006/math">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b="0" i="1" smtClean="0">
                            <a:latin typeface="Cambria Math" panose="02040503050406030204" pitchFamily="18" charset="0"/>
                          </a:rPr>
                          <m:t>2</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i="1">
                                <a:latin typeface="Cambria Math" panose="02040503050406030204" pitchFamily="18" charset="0"/>
                              </a:rPr>
                              <m:t>+1</m:t>
                            </m:r>
                          </m:e>
                        </m:d>
                      </m:sup>
                    </m:sSubSup>
                    <m:r>
                      <a:rPr lang="en-US" altLang="ko-KR" i="1">
                        <a:latin typeface="Cambria Math" panose="02040503050406030204" pitchFamily="18" charset="0"/>
                      </a:rPr>
                      <m:t> ~ </m:t>
                    </m:r>
                    <m:r>
                      <a:rPr lang="en-US" altLang="ko-KR" i="1">
                        <a:latin typeface="Cambria Math" panose="02040503050406030204" pitchFamily="18" charset="0"/>
                      </a:rPr>
                      <m:t>𝑝</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b="0" i="1" smtClean="0">
                                <a:latin typeface="Cambria Math" panose="02040503050406030204" pitchFamily="18" charset="0"/>
                              </a:rPr>
                              <m:t>2</m:t>
                            </m:r>
                          </m:sub>
                        </m:sSub>
                        <m:r>
                          <a:rPr lang="en-US" altLang="ko-KR" i="1">
                            <a:latin typeface="Cambria Math" panose="02040503050406030204" pitchFamily="18" charset="0"/>
                          </a:rPr>
                          <m:t> |</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b="0" i="1" smtClean="0">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b="0" i="1" smtClean="0">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b="0" i="1" smtClean="0">
                                <a:latin typeface="Cambria Math" panose="02040503050406030204" pitchFamily="18" charset="0"/>
                              </a:rPr>
                              <m:t>3</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𝑀</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e>
                    </m:d>
                  </m:oMath>
                </a14:m>
                <a:endParaRPr lang="en-US" altLang="ko-KR" dirty="0"/>
              </a:p>
              <a:p>
                <a:pPr marL="777240" lvl="2" indent="0">
                  <a:buNone/>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ea typeface="Cambria Math" panose="02040503050406030204" pitchFamily="18" charset="0"/>
                        </a:rPr>
                        <m:t>⋮</m:t>
                      </m:r>
                    </m:oMath>
                  </m:oMathPara>
                </a14:m>
                <a:endParaRPr lang="en-US" altLang="ko-KR" dirty="0">
                  <a:ea typeface="Cambria Math" panose="02040503050406030204" pitchFamily="18" charset="0"/>
                </a:endParaRPr>
              </a:p>
              <a:p>
                <a:pPr lvl="2">
                  <a:buFont typeface="Cambria" panose="02040503050406030204" pitchFamily="18" charset="0"/>
                  <a:buChar char="‐"/>
                </a:pPr>
                <a:r>
                  <a:rPr lang="en-US" altLang="ko-KR" dirty="0"/>
                  <a:t>Sample </a:t>
                </a:r>
                <a14:m>
                  <m:oMath xmlns:m="http://schemas.openxmlformats.org/officeDocument/2006/math">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b="0" i="1" smtClean="0">
                            <a:latin typeface="Cambria Math" panose="02040503050406030204" pitchFamily="18" charset="0"/>
                          </a:rPr>
                          <m:t>𝑗</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i="1">
                                <a:latin typeface="Cambria Math" panose="02040503050406030204" pitchFamily="18" charset="0"/>
                              </a:rPr>
                              <m:t>+1</m:t>
                            </m:r>
                          </m:e>
                        </m:d>
                      </m:sup>
                    </m:sSubSup>
                    <m:r>
                      <a:rPr lang="en-US" altLang="ko-KR" i="1">
                        <a:latin typeface="Cambria Math" panose="02040503050406030204" pitchFamily="18" charset="0"/>
                      </a:rPr>
                      <m:t> ~ </m:t>
                    </m:r>
                    <m:r>
                      <a:rPr lang="en-US" altLang="ko-KR" i="1">
                        <a:latin typeface="Cambria Math" panose="02040503050406030204" pitchFamily="18" charset="0"/>
                      </a:rPr>
                      <m:t>𝑝</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b="0" i="1" smtClean="0">
                                <a:latin typeface="Cambria Math" panose="02040503050406030204" pitchFamily="18" charset="0"/>
                              </a:rPr>
                              <m:t>𝑗</m:t>
                            </m:r>
                          </m:sub>
                        </m:sSub>
                        <m:r>
                          <a:rPr lang="en-US" altLang="ko-KR" i="1">
                            <a:latin typeface="Cambria Math" panose="02040503050406030204" pitchFamily="18" charset="0"/>
                          </a:rPr>
                          <m:t> |</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i="1">
                                    <a:latin typeface="Cambria Math" panose="02040503050406030204" pitchFamily="18" charset="0"/>
                                  </a:rPr>
                                  <m:t>+1</m:t>
                                </m:r>
                              </m:e>
                            </m:d>
                          </m:sup>
                        </m:sSubSup>
                        <m:r>
                          <a:rPr lang="en-US" altLang="ko-KR" i="1">
                            <a:latin typeface="Cambria Math" panose="02040503050406030204" pitchFamily="18" charset="0"/>
                          </a:rPr>
                          <m:t>,</m:t>
                        </m:r>
                        <m:r>
                          <a:rPr lang="en-US" altLang="ko-KR" b="0" i="1" smtClean="0">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𝑗</m:t>
                            </m:r>
                            <m:r>
                              <a:rPr lang="en-US" altLang="ko-KR" i="1">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i="1">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b="0" i="1" smtClean="0">
                                <a:latin typeface="Cambria Math" panose="02040503050406030204" pitchFamily="18" charset="0"/>
                              </a:rPr>
                              <m:t>𝑗</m:t>
                            </m:r>
                            <m:r>
                              <a:rPr lang="en-US" altLang="ko-KR" b="0" i="1" smtClean="0">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𝑀</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e>
                    </m:d>
                  </m:oMath>
                </a14:m>
                <a:endParaRPr lang="en-US" altLang="ko-KR" dirty="0"/>
              </a:p>
              <a:p>
                <a:pPr marL="777240" lvl="2" indent="0">
                  <a:buNone/>
                </a:pPr>
                <a14:m>
                  <m:oMathPara xmlns:m="http://schemas.openxmlformats.org/officeDocument/2006/math">
                    <m:oMathParaPr>
                      <m:jc m:val="centerGroup"/>
                    </m:oMathParaPr>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m:oMathPara>
                </a14:m>
                <a:endParaRPr lang="en-US" altLang="ko-KR" dirty="0" smtClean="0">
                  <a:ea typeface="Cambria Math" panose="02040503050406030204" pitchFamily="18" charset="0"/>
                </a:endParaRPr>
              </a:p>
              <a:p>
                <a:pPr lvl="2">
                  <a:buFont typeface="Cambria" panose="02040503050406030204" pitchFamily="18" charset="0"/>
                  <a:buChar char="‐"/>
                </a:pPr>
                <a:r>
                  <a:rPr lang="en-US" altLang="ko-KR" dirty="0"/>
                  <a:t>Sample </a:t>
                </a:r>
                <a14:m>
                  <m:oMath xmlns:m="http://schemas.openxmlformats.org/officeDocument/2006/math">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b="0" i="1" smtClean="0">
                            <a:latin typeface="Cambria Math" panose="02040503050406030204" pitchFamily="18" charset="0"/>
                          </a:rPr>
                          <m:t>𝑀</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i="1">
                                <a:latin typeface="Cambria Math" panose="02040503050406030204" pitchFamily="18" charset="0"/>
                              </a:rPr>
                              <m:t>+1</m:t>
                            </m:r>
                          </m:e>
                        </m:d>
                      </m:sup>
                    </m:sSubSup>
                    <m:r>
                      <a:rPr lang="en-US" altLang="ko-KR" i="1">
                        <a:latin typeface="Cambria Math" panose="02040503050406030204" pitchFamily="18" charset="0"/>
                      </a:rPr>
                      <m:t> ~ </m:t>
                    </m:r>
                    <m:r>
                      <a:rPr lang="en-US" altLang="ko-KR" i="1">
                        <a:latin typeface="Cambria Math" panose="02040503050406030204" pitchFamily="18" charset="0"/>
                      </a:rPr>
                      <m:t>𝑝</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b="0" i="1" smtClean="0">
                                <a:latin typeface="Cambria Math" panose="02040503050406030204" pitchFamily="18" charset="0"/>
                              </a:rPr>
                              <m:t>𝑀</m:t>
                            </m:r>
                          </m:sub>
                        </m:sSub>
                        <m:r>
                          <a:rPr lang="en-US" altLang="ko-KR" i="1">
                            <a:latin typeface="Cambria Math" panose="02040503050406030204" pitchFamily="18" charset="0"/>
                          </a:rPr>
                          <m:t> |</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b="0" i="1" smtClean="0">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b="0" i="1" smtClean="0">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b="0" i="1" smtClean="0">
                                <a:latin typeface="Cambria Math" panose="02040503050406030204" pitchFamily="18" charset="0"/>
                              </a:rPr>
                              <m:t>2</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b="0" i="1" smtClean="0">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𝑀</m:t>
                            </m:r>
                            <m:r>
                              <a:rPr lang="en-US" altLang="ko-KR" b="0" i="1" smtClean="0">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b="0" i="1" smtClean="0">
                                    <a:latin typeface="Cambria Math" panose="02040503050406030204" pitchFamily="18" charset="0"/>
                                  </a:rPr>
                                  <m:t>+1</m:t>
                                </m:r>
                              </m:e>
                            </m:d>
                          </m:sup>
                        </m:sSubSup>
                      </m:e>
                    </m:d>
                  </m:oMath>
                </a14:m>
                <a:endParaRPr lang="en-US" altLang="ko-KR" dirty="0"/>
              </a:p>
              <a:p>
                <a:pPr marL="868680" lvl="1" indent="-457200">
                  <a:buFont typeface="+mj-lt"/>
                  <a:buAutoNum type="arabicPeriod"/>
                </a:pPr>
                <a:endParaRPr lang="en-US" altLang="ko-KR" dirty="0" smtClean="0"/>
              </a:p>
              <a:p>
                <a:pPr marL="868680" lvl="1" indent="-457200">
                  <a:buFont typeface="+mj-lt"/>
                  <a:buAutoNum type="arabicPeriod"/>
                </a:pPr>
                <a:endParaRPr lang="en-US" altLang="ko-KR" dirty="0" smtClean="0"/>
              </a:p>
              <a:p>
                <a:pPr marL="571500" indent="-457200">
                  <a:buFont typeface="+mj-lt"/>
                  <a:buAutoNum type="arabicPeriod"/>
                </a:pPr>
                <a:endParaRPr lang="en-US" altLang="ko-KR"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2"/>
                <a:stretch>
                  <a:fillRect t="-867"/>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E4E48515-694B-44C7-A9EB-D2CB2C6423BC}" type="slidenum">
              <a:rPr lang="ko-KR" altLang="en-US" smtClean="0"/>
              <a:t>23</a:t>
            </a:fld>
            <a:endParaRPr lang="ko-KR" altLang="en-US" dirty="0"/>
          </a:p>
        </p:txBody>
      </p:sp>
    </p:spTree>
    <p:extLst>
      <p:ext uri="{BB962C8B-B14F-4D97-AF65-F5344CB8AC3E}">
        <p14:creationId xmlns:p14="http://schemas.microsoft.com/office/powerpoint/2010/main" val="2653953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731" y="0"/>
            <a:ext cx="8435280" cy="1138138"/>
          </a:xfrm>
        </p:spPr>
        <p:txBody>
          <a:bodyPr/>
          <a:lstStyle/>
          <a:p>
            <a:r>
              <a:rPr lang="en-US" altLang="ko-KR" dirty="0" smtClean="0"/>
              <a:t>Gibbs Sampling</a:t>
            </a:r>
            <a:br>
              <a:rPr lang="en-US" altLang="ko-KR" dirty="0" smtClean="0"/>
            </a:br>
            <a:r>
              <a:rPr lang="en-US" altLang="ko-KR" dirty="0" smtClean="0"/>
              <a:t>based GMM</a:t>
            </a:r>
            <a:endParaRPr lang="ko-KR" altLang="en-US" dirty="0"/>
          </a:p>
        </p:txBody>
      </p:sp>
      <p:sp>
        <p:nvSpPr>
          <p:cNvPr id="3" name="Content Placeholder 2"/>
          <p:cNvSpPr>
            <a:spLocks noGrp="1"/>
          </p:cNvSpPr>
          <p:nvPr>
            <p:ph idx="1"/>
          </p:nvPr>
        </p:nvSpPr>
        <p:spPr>
          <a:xfrm>
            <a:off x="283029" y="1252942"/>
            <a:ext cx="2598058" cy="5307515"/>
          </a:xfrm>
        </p:spPr>
        <p:txBody>
          <a:bodyPr>
            <a:normAutofit fontScale="85000" lnSpcReduction="10000"/>
          </a:bodyPr>
          <a:lstStyle/>
          <a:p>
            <a:r>
              <a:rPr lang="en-US" altLang="ko-KR" dirty="0" smtClean="0"/>
              <a:t>Hard to tell the performance with the simple GMM</a:t>
            </a:r>
          </a:p>
          <a:p>
            <a:pPr lvl="1"/>
            <a:r>
              <a:rPr lang="en-US" altLang="ko-KR" dirty="0" smtClean="0"/>
              <a:t>Sampling based inference</a:t>
            </a:r>
          </a:p>
          <a:p>
            <a:pPr lvl="2"/>
            <a:r>
              <a:rPr lang="en-US" altLang="ko-KR" dirty="0" smtClean="0"/>
              <a:t>Simulation based</a:t>
            </a:r>
          </a:p>
          <a:p>
            <a:pPr lvl="1"/>
            <a:r>
              <a:rPr lang="en-US" altLang="ko-KR" dirty="0" smtClean="0"/>
              <a:t>EM based inference</a:t>
            </a:r>
          </a:p>
          <a:p>
            <a:pPr lvl="2"/>
            <a:r>
              <a:rPr lang="en-US" altLang="ko-KR" dirty="0" smtClean="0"/>
              <a:t>Optimization based</a:t>
            </a:r>
          </a:p>
          <a:p>
            <a:r>
              <a:rPr lang="en-US" altLang="ko-KR" dirty="0" smtClean="0"/>
              <a:t>Real power of Gibbs sampler</a:t>
            </a:r>
            <a:r>
              <a:rPr lang="ko-KR" altLang="en-US" dirty="0" smtClean="0"/>
              <a:t> </a:t>
            </a:r>
            <a:r>
              <a:rPr lang="en-US" altLang="ko-KR" dirty="0" smtClean="0"/>
              <a:t>comes from collapsing! </a:t>
            </a:r>
            <a:r>
              <a:rPr lang="en-US" altLang="ko-KR" dirty="0" smtClean="0">
                <a:sym typeface="Wingdings" panose="05000000000000000000" pitchFamily="2" charset="2"/>
              </a:rPr>
              <a:t> Collapsed Gibbs Sampler</a:t>
            </a:r>
          </a:p>
          <a:p>
            <a:pPr lvl="1"/>
            <a:r>
              <a:rPr lang="en-US" altLang="ko-KR" dirty="0" smtClean="0">
                <a:sym typeface="Wingdings" panose="05000000000000000000" pitchFamily="2" charset="2"/>
              </a:rPr>
              <a:t>Let’s look at more sophisticated model for collapsing technique</a:t>
            </a:r>
            <a:endParaRPr lang="en-US" altLang="ko-KR" dirty="0" smtClean="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24</a:t>
            </a:fld>
            <a:endParaRPr lang="ko-KR" altLang="en-US"/>
          </a:p>
        </p:txBody>
      </p:sp>
      <p:pic>
        <p:nvPicPr>
          <p:cNvPr id="5" name="Picture 4"/>
          <p:cNvPicPr>
            <a:picLocks noChangeAspect="1"/>
          </p:cNvPicPr>
          <p:nvPr/>
        </p:nvPicPr>
        <p:blipFill>
          <a:blip r:embed="rId2"/>
          <a:stretch>
            <a:fillRect/>
          </a:stretch>
        </p:blipFill>
        <p:spPr>
          <a:xfrm>
            <a:off x="5214257" y="0"/>
            <a:ext cx="3929743" cy="2947307"/>
          </a:xfrm>
          <a:prstGeom prst="rect">
            <a:avLst/>
          </a:prstGeom>
        </p:spPr>
      </p:pic>
      <p:pic>
        <p:nvPicPr>
          <p:cNvPr id="9" name="Picture 8"/>
          <p:cNvPicPr>
            <a:picLocks noChangeAspect="1"/>
          </p:cNvPicPr>
          <p:nvPr/>
        </p:nvPicPr>
        <p:blipFill>
          <a:blip r:embed="rId3"/>
          <a:stretch>
            <a:fillRect/>
          </a:stretch>
        </p:blipFill>
        <p:spPr>
          <a:xfrm>
            <a:off x="3002076" y="2947307"/>
            <a:ext cx="6141924" cy="3829989"/>
          </a:xfrm>
          <a:prstGeom prst="rect">
            <a:avLst/>
          </a:prstGeom>
        </p:spPr>
      </p:pic>
    </p:spTree>
    <p:extLst>
      <p:ext uri="{BB962C8B-B14F-4D97-AF65-F5344CB8AC3E}">
        <p14:creationId xmlns:p14="http://schemas.microsoft.com/office/powerpoint/2010/main" val="1588015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Latent </a:t>
            </a:r>
            <a:r>
              <a:rPr lang="en-US" altLang="ko-KR" smtClean="0"/>
              <a:t>Dirichlet allocation</a:t>
            </a:r>
            <a:endParaRPr lang="ko-KR" altLang="en-US" dirty="0"/>
          </a:p>
        </p:txBody>
      </p:sp>
      <p:sp>
        <p:nvSpPr>
          <p:cNvPr id="3" name="Text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25</a:t>
            </a:fld>
            <a:endParaRPr lang="ko-KR" altLang="en-US"/>
          </a:p>
        </p:txBody>
      </p:sp>
    </p:spTree>
    <p:extLst>
      <p:ext uri="{BB962C8B-B14F-4D97-AF65-F5344CB8AC3E}">
        <p14:creationId xmlns:p14="http://schemas.microsoft.com/office/powerpoint/2010/main" val="1731632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Topic Modeling</a:t>
            </a:r>
            <a:endParaRPr lang="ko-KR" altLang="en-US" dirty="0"/>
          </a:p>
        </p:txBody>
      </p:sp>
      <p:sp>
        <p:nvSpPr>
          <p:cNvPr id="3" name="Content Placeholder 2"/>
          <p:cNvSpPr>
            <a:spLocks noGrp="1"/>
          </p:cNvSpPr>
          <p:nvPr>
            <p:ph idx="1"/>
          </p:nvPr>
        </p:nvSpPr>
        <p:spPr/>
        <p:txBody>
          <a:bodyPr>
            <a:normAutofit fontScale="92500"/>
          </a:bodyPr>
          <a:lstStyle/>
          <a:p>
            <a:r>
              <a:rPr lang="en-US" altLang="ko-KR" dirty="0" smtClean="0"/>
              <a:t>Sample results of topic modeling on News paper searched by ‘Obama’</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smtClean="0"/>
              <a:t>What we can identify are</a:t>
            </a:r>
          </a:p>
          <a:p>
            <a:pPr lvl="1"/>
            <a:r>
              <a:rPr lang="en-US" altLang="ko-KR" dirty="0" smtClean="0"/>
              <a:t>Topics</a:t>
            </a:r>
          </a:p>
          <a:p>
            <a:pPr lvl="1"/>
            <a:r>
              <a:rPr lang="en-US" altLang="ko-KR" dirty="0" smtClean="0"/>
              <a:t>The proportion of topics</a:t>
            </a:r>
          </a:p>
          <a:p>
            <a:pPr lvl="1"/>
            <a:r>
              <a:rPr lang="en-US" altLang="ko-KR" dirty="0" smtClean="0"/>
              <a:t>The most probable words in topics</a:t>
            </a:r>
          </a:p>
          <a:p>
            <a:r>
              <a:rPr lang="en-US" altLang="ko-KR" dirty="0" smtClean="0"/>
              <a:t>Text analysis without reading the whole corpus</a:t>
            </a:r>
          </a:p>
          <a:p>
            <a:pPr lvl="1"/>
            <a:endParaRPr lang="en-US" altLang="ko-KR" dirty="0" smtClean="0"/>
          </a:p>
          <a:p>
            <a:endParaRPr lang="ko-KR" altLang="en-US" dirty="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26</a:t>
            </a:fld>
            <a:endParaRPr lang="ko-KR" altLang="en-US"/>
          </a:p>
        </p:txBody>
      </p:sp>
      <p:pic>
        <p:nvPicPr>
          <p:cNvPr id="6" name="Picture 5"/>
          <p:cNvPicPr>
            <a:picLocks noChangeAspect="1"/>
          </p:cNvPicPr>
          <p:nvPr/>
        </p:nvPicPr>
        <p:blipFill>
          <a:blip r:embed="rId2"/>
          <a:stretch>
            <a:fillRect/>
          </a:stretch>
        </p:blipFill>
        <p:spPr>
          <a:xfrm>
            <a:off x="264147" y="2098771"/>
            <a:ext cx="4512679" cy="2278077"/>
          </a:xfrm>
          <a:prstGeom prst="rect">
            <a:avLst/>
          </a:prstGeom>
        </p:spPr>
      </p:pic>
      <p:pic>
        <p:nvPicPr>
          <p:cNvPr id="7" name="Picture 6"/>
          <p:cNvPicPr>
            <a:picLocks noChangeAspect="1"/>
          </p:cNvPicPr>
          <p:nvPr/>
        </p:nvPicPr>
        <p:blipFill rotWithShape="1">
          <a:blip r:embed="rId3"/>
          <a:srcRect t="3327"/>
          <a:stretch/>
        </p:blipFill>
        <p:spPr>
          <a:xfrm>
            <a:off x="4977194" y="2542867"/>
            <a:ext cx="4003464" cy="1272845"/>
          </a:xfrm>
          <a:prstGeom prst="rect">
            <a:avLst/>
          </a:prstGeom>
        </p:spPr>
      </p:pic>
      <p:sp>
        <p:nvSpPr>
          <p:cNvPr id="8" name="Rectangle 7"/>
          <p:cNvSpPr/>
          <p:nvPr/>
        </p:nvSpPr>
        <p:spPr>
          <a:xfrm>
            <a:off x="264147" y="2098771"/>
            <a:ext cx="4512679" cy="227463"/>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64146" y="4098016"/>
            <a:ext cx="4512679" cy="22746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Straight Arrow Connector 10"/>
          <p:cNvCxnSpPr>
            <a:stCxn id="8" idx="3"/>
          </p:cNvCxnSpPr>
          <p:nvPr/>
        </p:nvCxnSpPr>
        <p:spPr>
          <a:xfrm>
            <a:off x="4776826" y="2212503"/>
            <a:ext cx="848563" cy="361646"/>
          </a:xfrm>
          <a:prstGeom prst="straightConnector1">
            <a:avLst/>
          </a:prstGeom>
          <a:noFill/>
          <a:ln w="53975">
            <a:solidFill>
              <a:srgbClr val="002060"/>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p:cNvCxnSpPr>
            <a:stCxn id="9" idx="3"/>
          </p:cNvCxnSpPr>
          <p:nvPr/>
        </p:nvCxnSpPr>
        <p:spPr>
          <a:xfrm flipV="1">
            <a:off x="4776825" y="3603958"/>
            <a:ext cx="921716" cy="607790"/>
          </a:xfrm>
          <a:prstGeom prst="straightConnector1">
            <a:avLst/>
          </a:prstGeom>
          <a:noFill/>
          <a:ln w="539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6" name="Right Arrow 15"/>
          <p:cNvSpPr/>
          <p:nvPr/>
        </p:nvSpPr>
        <p:spPr>
          <a:xfrm>
            <a:off x="5266944" y="3911176"/>
            <a:ext cx="3632851" cy="653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Days</a:t>
            </a:r>
            <a:endParaRPr lang="ko-KR" altLang="en-US" dirty="0"/>
          </a:p>
        </p:txBody>
      </p:sp>
    </p:spTree>
    <p:extLst>
      <p:ext uri="{BB962C8B-B14F-4D97-AF65-F5344CB8AC3E}">
        <p14:creationId xmlns:p14="http://schemas.microsoft.com/office/powerpoint/2010/main" val="1426641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Latent Dirichlet Allocation</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170455" y="1369990"/>
                <a:ext cx="8435280" cy="4925144"/>
              </a:xfrm>
            </p:spPr>
            <p:txBody>
              <a:bodyPr/>
              <a:lstStyle/>
              <a:p>
                <a:r>
                  <a:rPr lang="en-US" altLang="ko-KR" dirty="0" smtClean="0"/>
                  <a:t>Latent Dirichlet Allocation </a:t>
                </a:r>
              </a:p>
              <a:p>
                <a:pPr lvl="1"/>
                <a:r>
                  <a:rPr lang="en-US" altLang="ko-KR" dirty="0"/>
                  <a:t>Soft clustering in text data</a:t>
                </a:r>
              </a:p>
              <a:p>
                <a:pPr lvl="1"/>
                <a:r>
                  <a:rPr lang="en-US" altLang="ko-KR" dirty="0"/>
                  <a:t>Has the structure of text corpus</a:t>
                </a:r>
              </a:p>
              <a:p>
                <a:pPr lvl="1"/>
                <a:r>
                  <a:rPr lang="en-US" altLang="ko-KR" dirty="0"/>
                  <a:t>Is a Bayesian model with priors</a:t>
                </a:r>
              </a:p>
              <a:p>
                <a:r>
                  <a:rPr lang="en-US" altLang="ko-KR" dirty="0" smtClean="0"/>
                  <a:t>For each word </a:t>
                </a:r>
                <a14:m>
                  <m:oMath xmlns:m="http://schemas.openxmlformats.org/officeDocument/2006/math">
                    <m:r>
                      <a:rPr lang="en-US" altLang="ko-KR" i="1" dirty="0">
                        <a:latin typeface="Cambria Math"/>
                      </a:rPr>
                      <m:t>𝑤</m:t>
                    </m:r>
                  </m:oMath>
                </a14:m>
                <a:r>
                  <a:rPr lang="en-US" altLang="ko-KR" dirty="0" smtClean="0"/>
                  <a:t>, sample </a:t>
                </a:r>
                <a:br>
                  <a:rPr lang="en-US" altLang="ko-KR" dirty="0" smtClean="0"/>
                </a:br>
                <a:r>
                  <a:rPr lang="en-US" altLang="ko-KR" dirty="0" smtClean="0"/>
                  <a:t>topic assignment </a:t>
                </a:r>
                <a14:m>
                  <m:oMath xmlns:m="http://schemas.openxmlformats.org/officeDocument/2006/math">
                    <m:r>
                      <a:rPr lang="en-US" altLang="ko-KR" b="0" i="1" dirty="0" smtClean="0">
                        <a:latin typeface="Cambria Math" panose="02040503050406030204" pitchFamily="18" charset="0"/>
                      </a:rPr>
                      <m:t>𝑧</m:t>
                    </m:r>
                  </m:oMath>
                </a14:m>
                <a:endParaRPr lang="en-US" altLang="ko-KR" dirty="0" smtClean="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170455" y="1369990"/>
                <a:ext cx="8435280" cy="4925144"/>
              </a:xfrm>
              <a:blipFill>
                <a:blip r:embed="rId3"/>
                <a:stretch>
                  <a:fillRect t="-866"/>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E4E48515-694B-44C7-A9EB-D2CB2C6423BC}" type="slidenum">
              <a:rPr lang="ko-KR" altLang="en-US" smtClean="0"/>
              <a:t>27</a:t>
            </a:fld>
            <a:endParaRPr lang="ko-KR" altLang="en-US" dirty="0"/>
          </a:p>
        </p:txBody>
      </p:sp>
      <p:grpSp>
        <p:nvGrpSpPr>
          <p:cNvPr id="67" name="그룹 66"/>
          <p:cNvGrpSpPr/>
          <p:nvPr/>
        </p:nvGrpSpPr>
        <p:grpSpPr>
          <a:xfrm>
            <a:off x="2066930" y="3607135"/>
            <a:ext cx="7010807" cy="3039779"/>
            <a:chOff x="1167684" y="2996952"/>
            <a:chExt cx="7010807" cy="3039779"/>
          </a:xfrm>
        </p:grpSpPr>
        <p:sp>
          <p:nvSpPr>
            <p:cNvPr id="38" name="직사각형 37"/>
            <p:cNvSpPr/>
            <p:nvPr/>
          </p:nvSpPr>
          <p:spPr>
            <a:xfrm>
              <a:off x="1395301" y="5117728"/>
              <a:ext cx="1701107" cy="523220"/>
            </a:xfrm>
            <a:prstGeom prst="rect">
              <a:avLst/>
            </a:prstGeom>
          </p:spPr>
          <p:txBody>
            <a:bodyPr wrap="none">
              <a:spAutoFit/>
            </a:bodyPr>
            <a:lstStyle/>
            <a:p>
              <a:pPr algn="ctr"/>
              <a:r>
                <a:rPr lang="en-US" altLang="ko-KR" sz="1400" b="1" dirty="0" smtClean="0"/>
                <a:t>Document specific</a:t>
              </a:r>
            </a:p>
            <a:p>
              <a:pPr algn="ctr"/>
              <a:r>
                <a:rPr lang="en-US" altLang="ko-KR" sz="1400" b="1" dirty="0" smtClean="0"/>
                <a:t>topic proportion</a:t>
              </a:r>
              <a:endParaRPr lang="ko-KR" altLang="en-US" sz="1400" b="1" dirty="0"/>
            </a:p>
          </p:txBody>
        </p:sp>
        <p:sp>
          <p:nvSpPr>
            <p:cNvPr id="40" name="직사각형 39"/>
            <p:cNvSpPr/>
            <p:nvPr/>
          </p:nvSpPr>
          <p:spPr>
            <a:xfrm>
              <a:off x="1167684" y="3997933"/>
              <a:ext cx="503664" cy="261610"/>
            </a:xfrm>
            <a:prstGeom prst="rect">
              <a:avLst/>
            </a:prstGeom>
          </p:spPr>
          <p:txBody>
            <a:bodyPr wrap="none">
              <a:spAutoFit/>
            </a:bodyPr>
            <a:lstStyle/>
            <a:p>
              <a:r>
                <a:rPr lang="en-US" altLang="ko-KR" sz="1100" dirty="0" smtClean="0"/>
                <a:t>Prob.</a:t>
              </a:r>
              <a:endParaRPr lang="ko-KR" altLang="en-US" sz="1100" dirty="0"/>
            </a:p>
          </p:txBody>
        </p:sp>
        <p:cxnSp>
          <p:nvCxnSpPr>
            <p:cNvPr id="41" name="직선 화살표 연결선 40"/>
            <p:cNvCxnSpPr>
              <a:endCxn id="47" idx="2"/>
            </p:cNvCxnSpPr>
            <p:nvPr/>
          </p:nvCxnSpPr>
          <p:spPr>
            <a:xfrm flipV="1">
              <a:off x="2850360" y="3159112"/>
              <a:ext cx="785536" cy="8019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50" idx="2"/>
            </p:cNvCxnSpPr>
            <p:nvPr/>
          </p:nvCxnSpPr>
          <p:spPr>
            <a:xfrm flipV="1">
              <a:off x="2843808" y="3648766"/>
              <a:ext cx="792088" cy="4647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endCxn id="48" idx="2"/>
            </p:cNvCxnSpPr>
            <p:nvPr/>
          </p:nvCxnSpPr>
          <p:spPr>
            <a:xfrm flipV="1">
              <a:off x="2843808" y="4138420"/>
              <a:ext cx="792088" cy="1274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endCxn id="49" idx="2"/>
            </p:cNvCxnSpPr>
            <p:nvPr/>
          </p:nvCxnSpPr>
          <p:spPr>
            <a:xfrm>
              <a:off x="2843808" y="4418272"/>
              <a:ext cx="792088" cy="20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a:endCxn id="51" idx="2"/>
            </p:cNvCxnSpPr>
            <p:nvPr/>
          </p:nvCxnSpPr>
          <p:spPr>
            <a:xfrm>
              <a:off x="2843808" y="4570672"/>
              <a:ext cx="792088" cy="5470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endCxn id="52" idx="2"/>
            </p:cNvCxnSpPr>
            <p:nvPr/>
          </p:nvCxnSpPr>
          <p:spPr>
            <a:xfrm>
              <a:off x="2843808" y="4723072"/>
              <a:ext cx="792088" cy="8843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타원 46"/>
            <p:cNvSpPr/>
            <p:nvPr/>
          </p:nvSpPr>
          <p:spPr>
            <a:xfrm>
              <a:off x="3635896" y="3015096"/>
              <a:ext cx="288032" cy="288032"/>
            </a:xfrm>
            <a:prstGeom prst="ellipse">
              <a:avLst/>
            </a:prstGeom>
            <a:solidFill>
              <a:srgbClr val="3BF3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p:cNvSpPr/>
            <p:nvPr/>
          </p:nvSpPr>
          <p:spPr>
            <a:xfrm>
              <a:off x="3635896" y="3994404"/>
              <a:ext cx="288032" cy="2880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p:cNvSpPr/>
            <p:nvPr/>
          </p:nvSpPr>
          <p:spPr>
            <a:xfrm>
              <a:off x="3635896" y="4484058"/>
              <a:ext cx="288032" cy="2880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p:cNvSpPr/>
            <p:nvPr/>
          </p:nvSpPr>
          <p:spPr>
            <a:xfrm>
              <a:off x="3635896" y="3504750"/>
              <a:ext cx="288032" cy="288032"/>
            </a:xfrm>
            <a:prstGeom prst="ellipse">
              <a:avLst/>
            </a:prstGeom>
            <a:solidFill>
              <a:srgbClr val="36F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p:cNvSpPr/>
            <p:nvPr/>
          </p:nvSpPr>
          <p:spPr>
            <a:xfrm>
              <a:off x="3635896" y="4973712"/>
              <a:ext cx="288032" cy="288032"/>
            </a:xfrm>
            <a:prstGeom prst="ellipse">
              <a:avLst/>
            </a:prstGeom>
            <a:solidFill>
              <a:srgbClr val="36F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p:cNvSpPr/>
            <p:nvPr/>
          </p:nvSpPr>
          <p:spPr>
            <a:xfrm>
              <a:off x="3635896" y="5463368"/>
              <a:ext cx="288032" cy="2880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3" name="그룹 52"/>
            <p:cNvGrpSpPr/>
            <p:nvPr/>
          </p:nvGrpSpPr>
          <p:grpSpPr>
            <a:xfrm>
              <a:off x="1672513" y="3797892"/>
              <a:ext cx="1170130" cy="1080120"/>
              <a:chOff x="568427" y="3501008"/>
              <a:chExt cx="1872208" cy="1728192"/>
            </a:xfrm>
          </p:grpSpPr>
          <p:sp>
            <p:nvSpPr>
              <p:cNvPr id="54" name="직사각형 53"/>
              <p:cNvSpPr/>
              <p:nvPr/>
            </p:nvSpPr>
            <p:spPr>
              <a:xfrm>
                <a:off x="860746" y="4509120"/>
                <a:ext cx="221709" cy="720080"/>
              </a:xfrm>
              <a:prstGeom prst="rect">
                <a:avLst/>
              </a:prstGeom>
              <a:solidFill>
                <a:srgbClr val="36FF27"/>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p:cNvSpPr/>
              <p:nvPr/>
            </p:nvSpPr>
            <p:spPr>
              <a:xfrm>
                <a:off x="1403974" y="4149080"/>
                <a:ext cx="221709" cy="1080120"/>
              </a:xfrm>
              <a:prstGeom prst="rect">
                <a:avLst/>
              </a:prstGeom>
              <a:solidFill>
                <a:srgbClr val="FFFF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947203" y="4797152"/>
                <a:ext cx="221709" cy="432048"/>
              </a:xfrm>
              <a:prstGeom prst="rect">
                <a:avLst/>
              </a:prstGeom>
              <a:solidFill>
                <a:srgbClr val="3BF3F7"/>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p:cNvSpPr/>
              <p:nvPr/>
            </p:nvSpPr>
            <p:spPr>
              <a:xfrm>
                <a:off x="568427" y="3501008"/>
                <a:ext cx="18722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5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6489" y="2996952"/>
              <a:ext cx="3122002"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9" name="직선 화살표 연결선 58"/>
            <p:cNvCxnSpPr>
              <a:stCxn id="47" idx="6"/>
            </p:cNvCxnSpPr>
            <p:nvPr/>
          </p:nvCxnSpPr>
          <p:spPr>
            <a:xfrm>
              <a:off x="3923928" y="3159112"/>
              <a:ext cx="3168352" cy="8352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직선 화살표 연결선 59"/>
            <p:cNvCxnSpPr>
              <a:stCxn id="50" idx="6"/>
            </p:cNvCxnSpPr>
            <p:nvPr/>
          </p:nvCxnSpPr>
          <p:spPr>
            <a:xfrm>
              <a:off x="3923928" y="3648766"/>
              <a:ext cx="1872208" cy="6336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직선 화살표 연결선 60"/>
            <p:cNvCxnSpPr>
              <a:stCxn id="52" idx="6"/>
            </p:cNvCxnSpPr>
            <p:nvPr/>
          </p:nvCxnSpPr>
          <p:spPr>
            <a:xfrm flipV="1">
              <a:off x="3923928" y="5261744"/>
              <a:ext cx="2520280" cy="3456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a:stCxn id="51" idx="6"/>
            </p:cNvCxnSpPr>
            <p:nvPr/>
          </p:nvCxnSpPr>
          <p:spPr>
            <a:xfrm flipV="1">
              <a:off x="3923928" y="4772090"/>
              <a:ext cx="2298489" cy="3456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a:stCxn id="49" idx="6"/>
            </p:cNvCxnSpPr>
            <p:nvPr/>
          </p:nvCxnSpPr>
          <p:spPr>
            <a:xfrm>
              <a:off x="3923928" y="4628074"/>
              <a:ext cx="3888432" cy="5577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stCxn id="48" idx="6"/>
            </p:cNvCxnSpPr>
            <p:nvPr/>
          </p:nvCxnSpPr>
          <p:spPr>
            <a:xfrm flipV="1">
              <a:off x="3923928" y="3560092"/>
              <a:ext cx="1872208" cy="5783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 name="직사각형 64"/>
            <p:cNvSpPr/>
            <p:nvPr/>
          </p:nvSpPr>
          <p:spPr>
            <a:xfrm>
              <a:off x="2964185" y="5728954"/>
              <a:ext cx="1622817" cy="307777"/>
            </a:xfrm>
            <a:prstGeom prst="rect">
              <a:avLst/>
            </a:prstGeom>
          </p:spPr>
          <p:txBody>
            <a:bodyPr wrap="none">
              <a:spAutoFit/>
            </a:bodyPr>
            <a:lstStyle/>
            <a:p>
              <a:r>
                <a:rPr lang="en-US" altLang="ko-KR" sz="1400" b="1" dirty="0" smtClean="0"/>
                <a:t>Topic assignment</a:t>
              </a:r>
              <a:endParaRPr lang="ko-KR" altLang="en-US" sz="1400" b="1" dirty="0"/>
            </a:p>
          </p:txBody>
        </p:sp>
        <mc:AlternateContent xmlns:mc="http://schemas.openxmlformats.org/markup-compatibility/2006" xmlns:a14="http://schemas.microsoft.com/office/drawing/2010/main">
          <mc:Choice Requires="a14">
            <p:sp>
              <p:nvSpPr>
                <p:cNvPr id="66" name="직사각형 65"/>
                <p:cNvSpPr/>
                <p:nvPr/>
              </p:nvSpPr>
              <p:spPr>
                <a:xfrm>
                  <a:off x="1419816" y="4869160"/>
                  <a:ext cx="1518364" cy="261610"/>
                </a:xfrm>
                <a:prstGeom prst="rect">
                  <a:avLst/>
                </a:prstGeom>
              </p:spPr>
              <p:txBody>
                <a:bodyPr wrap="none">
                  <a:spAutoFit/>
                </a:bodyPr>
                <a:lstStyle/>
                <a:p>
                  <a:r>
                    <a:rPr lang="en-US" altLang="ko-KR" sz="1100" dirty="0" smtClean="0"/>
                    <a:t>Topic 1         2         3  </a:t>
                  </a:r>
                  <a14:m>
                    <m:oMath xmlns:m="http://schemas.openxmlformats.org/officeDocument/2006/math">
                      <m:r>
                        <a:rPr lang="en-US" altLang="ko-KR" sz="1100" i="1" smtClean="0">
                          <a:latin typeface="Cambria Math"/>
                          <a:ea typeface="Cambria Math"/>
                        </a:rPr>
                        <m:t>⋯</m:t>
                      </m:r>
                    </m:oMath>
                  </a14:m>
                  <a:endParaRPr lang="ko-KR" altLang="en-US" sz="1100" dirty="0"/>
                </a:p>
              </p:txBody>
            </p:sp>
          </mc:Choice>
          <mc:Fallback xmlns="">
            <p:sp>
              <p:nvSpPr>
                <p:cNvPr id="66" name="직사각형 65"/>
                <p:cNvSpPr>
                  <a:spLocks noRot="1" noChangeAspect="1" noMove="1" noResize="1" noEditPoints="1" noAdjustHandles="1" noChangeArrowheads="1" noChangeShapeType="1" noTextEdit="1"/>
                </p:cNvSpPr>
                <p:nvPr/>
              </p:nvSpPr>
              <p:spPr>
                <a:xfrm>
                  <a:off x="1419816" y="4869160"/>
                  <a:ext cx="1518364" cy="261610"/>
                </a:xfrm>
                <a:prstGeom prst="rect">
                  <a:avLst/>
                </a:prstGeom>
                <a:blipFill rotWithShape="0">
                  <a:blip r:embed="rId5"/>
                  <a:stretch>
                    <a:fillRect t="-2326" b="-13953"/>
                  </a:stretch>
                </a:blipFill>
              </p:spPr>
              <p:txBody>
                <a:bodyPr/>
                <a:lstStyle/>
                <a:p>
                  <a:r>
                    <a:rPr lang="ko-KR" altLang="en-US">
                      <a:noFill/>
                    </a:rPr>
                    <a:t> </a:t>
                  </a:r>
                </a:p>
              </p:txBody>
            </p:sp>
          </mc:Fallback>
        </mc:AlternateContent>
      </p:grpSp>
      <p:pic>
        <p:nvPicPr>
          <p:cNvPr id="5" name="Picture 4"/>
          <p:cNvPicPr>
            <a:picLocks noChangeAspect="1"/>
          </p:cNvPicPr>
          <p:nvPr/>
        </p:nvPicPr>
        <p:blipFill>
          <a:blip r:embed="rId6"/>
          <a:stretch>
            <a:fillRect/>
          </a:stretch>
        </p:blipFill>
        <p:spPr>
          <a:xfrm>
            <a:off x="192503" y="3990143"/>
            <a:ext cx="1701479" cy="1771824"/>
          </a:xfrm>
          <a:prstGeom prst="rect">
            <a:avLst/>
          </a:prstGeom>
        </p:spPr>
      </p:pic>
      <p:sp>
        <p:nvSpPr>
          <p:cNvPr id="72" name="직사각형 37"/>
          <p:cNvSpPr/>
          <p:nvPr/>
        </p:nvSpPr>
        <p:spPr>
          <a:xfrm>
            <a:off x="61132" y="5776513"/>
            <a:ext cx="1972015" cy="523220"/>
          </a:xfrm>
          <a:prstGeom prst="rect">
            <a:avLst/>
          </a:prstGeom>
        </p:spPr>
        <p:txBody>
          <a:bodyPr wrap="none">
            <a:spAutoFit/>
          </a:bodyPr>
          <a:lstStyle/>
          <a:p>
            <a:pPr algn="ctr"/>
            <a:r>
              <a:rPr lang="en-US" altLang="ko-KR" sz="1400" b="1" dirty="0" err="1" smtClean="0"/>
              <a:t>Dirichlet</a:t>
            </a:r>
            <a:r>
              <a:rPr lang="en-US" altLang="ko-KR" sz="1400" b="1" dirty="0" smtClean="0"/>
              <a:t> Distribution</a:t>
            </a:r>
          </a:p>
          <a:p>
            <a:pPr algn="ctr"/>
            <a:r>
              <a:rPr lang="en-US" altLang="ko-KR" sz="1400" b="1" dirty="0" smtClean="0"/>
              <a:t>Prior</a:t>
            </a:r>
            <a:endParaRPr lang="ko-KR" altLang="en-US" sz="1400" b="1" dirty="0"/>
          </a:p>
        </p:txBody>
      </p:sp>
      <p:cxnSp>
        <p:nvCxnSpPr>
          <p:cNvPr id="73" name="직선 화살표 연결선 42"/>
          <p:cNvCxnSpPr>
            <a:stCxn id="5" idx="3"/>
            <a:endCxn id="57" idx="1"/>
          </p:cNvCxnSpPr>
          <p:nvPr/>
        </p:nvCxnSpPr>
        <p:spPr>
          <a:xfrm>
            <a:off x="1893982" y="4876055"/>
            <a:ext cx="677777" cy="720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582543" y="1955780"/>
            <a:ext cx="4293667" cy="859455"/>
            <a:chOff x="1883101" y="3548710"/>
            <a:chExt cx="6561660" cy="1436961"/>
          </a:xfrm>
        </p:grpSpPr>
        <p:sp>
          <p:nvSpPr>
            <p:cNvPr id="75" name="Rectangle 74"/>
            <p:cNvSpPr/>
            <p:nvPr/>
          </p:nvSpPr>
          <p:spPr>
            <a:xfrm>
              <a:off x="2750516" y="3548710"/>
              <a:ext cx="3651444" cy="13386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6" name="Rectangle 75"/>
            <p:cNvSpPr/>
            <p:nvPr/>
          </p:nvSpPr>
          <p:spPr>
            <a:xfrm>
              <a:off x="3869741" y="3746221"/>
              <a:ext cx="2114093" cy="9363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7" name="TextBox 76"/>
            <p:cNvSpPr txBox="1"/>
            <p:nvPr/>
          </p:nvSpPr>
          <p:spPr>
            <a:xfrm>
              <a:off x="6032268" y="4522544"/>
              <a:ext cx="473289" cy="463127"/>
            </a:xfrm>
            <a:prstGeom prst="rect">
              <a:avLst/>
            </a:prstGeom>
            <a:noFill/>
          </p:spPr>
          <p:txBody>
            <a:bodyPr wrap="none" rtlCol="0">
              <a:spAutoFit/>
            </a:bodyPr>
            <a:lstStyle/>
            <a:p>
              <a:r>
                <a:rPr lang="en-US" altLang="ko-KR" sz="1200" dirty="0" smtClean="0"/>
                <a:t>M</a:t>
              </a:r>
              <a:endParaRPr lang="ko-KR" altLang="en-US" sz="1200" dirty="0"/>
            </a:p>
          </p:txBody>
        </p:sp>
        <p:sp>
          <p:nvSpPr>
            <p:cNvPr id="78" name="TextBox 77"/>
            <p:cNvSpPr txBox="1"/>
            <p:nvPr/>
          </p:nvSpPr>
          <p:spPr>
            <a:xfrm>
              <a:off x="5632282" y="4311018"/>
              <a:ext cx="441444" cy="463127"/>
            </a:xfrm>
            <a:prstGeom prst="rect">
              <a:avLst/>
            </a:prstGeom>
            <a:noFill/>
          </p:spPr>
          <p:txBody>
            <a:bodyPr wrap="none" rtlCol="0">
              <a:spAutoFit/>
            </a:bodyPr>
            <a:lstStyle/>
            <a:p>
              <a:r>
                <a:rPr lang="en-US" altLang="ko-KR" sz="1200" dirty="0"/>
                <a:t>N</a:t>
              </a:r>
              <a:endParaRPr lang="ko-KR" altLang="en-US" sz="1200" dirty="0"/>
            </a:p>
          </p:txBody>
        </p:sp>
        <p:sp>
          <p:nvSpPr>
            <p:cNvPr id="79" name="Oval 78"/>
            <p:cNvSpPr/>
            <p:nvPr/>
          </p:nvSpPr>
          <p:spPr>
            <a:xfrm>
              <a:off x="5149901" y="3914528"/>
              <a:ext cx="600588" cy="541325"/>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w</a:t>
              </a:r>
              <a:endParaRPr lang="ko-KR" altLang="en-US" sz="1200" b="1" dirty="0">
                <a:solidFill>
                  <a:schemeClr val="tx1"/>
                </a:solidFill>
              </a:endParaRPr>
            </a:p>
          </p:txBody>
        </p:sp>
        <p:sp>
          <p:nvSpPr>
            <p:cNvPr id="80" name="Oval 79"/>
            <p:cNvSpPr/>
            <p:nvPr/>
          </p:nvSpPr>
          <p:spPr>
            <a:xfrm>
              <a:off x="4131187" y="3916314"/>
              <a:ext cx="600588" cy="541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z</a:t>
              </a:r>
              <a:endParaRPr lang="ko-KR" altLang="en-US" sz="1200" b="1" dirty="0">
                <a:solidFill>
                  <a:schemeClr val="tx1"/>
                </a:solidFill>
              </a:endParaRPr>
            </a:p>
          </p:txBody>
        </p:sp>
        <mc:AlternateContent xmlns:mc="http://schemas.openxmlformats.org/markup-compatibility/2006" xmlns:a14="http://schemas.microsoft.com/office/drawing/2010/main">
          <mc:Choice Requires="a14">
            <p:sp>
              <p:nvSpPr>
                <p:cNvPr id="81" name="Oval 80"/>
                <p:cNvSpPr/>
                <p:nvPr/>
              </p:nvSpPr>
              <p:spPr>
                <a:xfrm>
                  <a:off x="3035808" y="3914527"/>
                  <a:ext cx="600588" cy="541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sz="1200" b="1" i="1" dirty="0" smtClean="0">
                            <a:solidFill>
                              <a:schemeClr val="tx1"/>
                            </a:solidFill>
                            <a:latin typeface="Cambria Math" panose="02040503050406030204" pitchFamily="18" charset="0"/>
                          </a:rPr>
                          <m:t>𝜽</m:t>
                        </m:r>
                      </m:oMath>
                    </m:oMathPara>
                  </a14:m>
                  <a:endParaRPr lang="ko-KR" altLang="en-US" sz="1200" b="1" dirty="0">
                    <a:solidFill>
                      <a:schemeClr val="tx1"/>
                    </a:solidFill>
                  </a:endParaRPr>
                </a:p>
              </p:txBody>
            </p:sp>
          </mc:Choice>
          <mc:Fallback xmlns="">
            <p:sp>
              <p:nvSpPr>
                <p:cNvPr id="81" name="Oval 80"/>
                <p:cNvSpPr>
                  <a:spLocks noRot="1" noChangeAspect="1" noMove="1" noResize="1" noEditPoints="1" noAdjustHandles="1" noChangeArrowheads="1" noChangeShapeType="1" noTextEdit="1"/>
                </p:cNvSpPr>
                <p:nvPr/>
              </p:nvSpPr>
              <p:spPr>
                <a:xfrm>
                  <a:off x="3035808" y="3914527"/>
                  <a:ext cx="600588" cy="541325"/>
                </a:xfrm>
                <a:prstGeom prst="ellipse">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2" name="Oval 81"/>
                <p:cNvSpPr/>
                <p:nvPr/>
              </p:nvSpPr>
              <p:spPr>
                <a:xfrm>
                  <a:off x="1883101" y="3914526"/>
                  <a:ext cx="600588" cy="54132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sz="1200" b="1" i="1" dirty="0" smtClean="0">
                            <a:solidFill>
                              <a:schemeClr val="tx1"/>
                            </a:solidFill>
                            <a:latin typeface="Cambria Math" panose="02040503050406030204" pitchFamily="18" charset="0"/>
                          </a:rPr>
                          <m:t>𝜶</m:t>
                        </m:r>
                      </m:oMath>
                    </m:oMathPara>
                  </a14:m>
                  <a:endParaRPr lang="ko-KR" altLang="en-US" sz="1200" b="1" dirty="0">
                    <a:solidFill>
                      <a:schemeClr val="tx1"/>
                    </a:solidFill>
                  </a:endParaRPr>
                </a:p>
              </p:txBody>
            </p:sp>
          </mc:Choice>
          <mc:Fallback xmlns="">
            <p:sp>
              <p:nvSpPr>
                <p:cNvPr id="82" name="Oval 81"/>
                <p:cNvSpPr>
                  <a:spLocks noRot="1" noChangeAspect="1" noMove="1" noResize="1" noEditPoints="1" noAdjustHandles="1" noChangeArrowheads="1" noChangeShapeType="1" noTextEdit="1"/>
                </p:cNvSpPr>
                <p:nvPr/>
              </p:nvSpPr>
              <p:spPr>
                <a:xfrm>
                  <a:off x="1883101" y="3914526"/>
                  <a:ext cx="600588" cy="541325"/>
                </a:xfrm>
                <a:prstGeom prst="ellipse">
                  <a:avLst/>
                </a:prstGeom>
                <a:blipFill>
                  <a:blip r:embed="rId8"/>
                  <a:stretch>
                    <a:fillRect/>
                  </a:stretch>
                </a:blipFill>
              </p:spPr>
              <p:txBody>
                <a:bodyPr/>
                <a:lstStyle/>
                <a:p>
                  <a:r>
                    <a:rPr lang="ko-KR" altLang="en-US">
                      <a:noFill/>
                    </a:rPr>
                    <a:t> </a:t>
                  </a:r>
                </a:p>
              </p:txBody>
            </p:sp>
          </mc:Fallback>
        </mc:AlternateContent>
        <p:sp>
          <p:nvSpPr>
            <p:cNvPr id="83" name="Rectangle 82"/>
            <p:cNvSpPr/>
            <p:nvPr/>
          </p:nvSpPr>
          <p:spPr>
            <a:xfrm>
              <a:off x="6526191" y="3746221"/>
              <a:ext cx="1060703" cy="938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4" name="TextBox 83"/>
            <p:cNvSpPr txBox="1"/>
            <p:nvPr/>
          </p:nvSpPr>
          <p:spPr>
            <a:xfrm>
              <a:off x="7277928" y="4316263"/>
              <a:ext cx="429194" cy="463127"/>
            </a:xfrm>
            <a:prstGeom prst="rect">
              <a:avLst/>
            </a:prstGeom>
            <a:noFill/>
          </p:spPr>
          <p:txBody>
            <a:bodyPr wrap="none" rtlCol="0">
              <a:spAutoFit/>
            </a:bodyPr>
            <a:lstStyle/>
            <a:p>
              <a:r>
                <a:rPr lang="en-US" altLang="ko-KR" sz="1200" dirty="0" smtClean="0"/>
                <a:t>K</a:t>
              </a:r>
              <a:endParaRPr lang="ko-KR" altLang="en-US" sz="1200" dirty="0"/>
            </a:p>
          </p:txBody>
        </p:sp>
        <mc:AlternateContent xmlns:mc="http://schemas.openxmlformats.org/markup-compatibility/2006" xmlns:a14="http://schemas.microsoft.com/office/drawing/2010/main">
          <mc:Choice Requires="a14">
            <p:sp>
              <p:nvSpPr>
                <p:cNvPr id="85" name="Oval 84"/>
                <p:cNvSpPr/>
                <p:nvPr/>
              </p:nvSpPr>
              <p:spPr>
                <a:xfrm>
                  <a:off x="7844173" y="3914525"/>
                  <a:ext cx="600588" cy="54132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sz="1200" b="1" i="1" smtClean="0">
                            <a:solidFill>
                              <a:schemeClr val="tx1"/>
                            </a:solidFill>
                            <a:latin typeface="Cambria Math" panose="02040503050406030204" pitchFamily="18" charset="0"/>
                          </a:rPr>
                          <m:t>𝜷</m:t>
                        </m:r>
                      </m:oMath>
                    </m:oMathPara>
                  </a14:m>
                  <a:endParaRPr lang="ko-KR" altLang="en-US" sz="1200" b="1" dirty="0">
                    <a:solidFill>
                      <a:schemeClr val="tx1"/>
                    </a:solidFill>
                  </a:endParaRPr>
                </a:p>
              </p:txBody>
            </p:sp>
          </mc:Choice>
          <mc:Fallback xmlns="">
            <p:sp>
              <p:nvSpPr>
                <p:cNvPr id="85" name="Oval 84"/>
                <p:cNvSpPr>
                  <a:spLocks noRot="1" noChangeAspect="1" noMove="1" noResize="1" noEditPoints="1" noAdjustHandles="1" noChangeArrowheads="1" noChangeShapeType="1" noTextEdit="1"/>
                </p:cNvSpPr>
                <p:nvPr/>
              </p:nvSpPr>
              <p:spPr>
                <a:xfrm>
                  <a:off x="7844173" y="3914525"/>
                  <a:ext cx="600588" cy="541325"/>
                </a:xfrm>
                <a:prstGeom prst="ellipse">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6" name="Oval 85"/>
                <p:cNvSpPr/>
                <p:nvPr/>
              </p:nvSpPr>
              <p:spPr>
                <a:xfrm>
                  <a:off x="6713259" y="3914525"/>
                  <a:ext cx="600588" cy="541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sz="1200" b="1" i="1" dirty="0" smtClean="0">
                            <a:solidFill>
                              <a:schemeClr val="tx1"/>
                            </a:solidFill>
                            <a:latin typeface="Cambria Math" panose="02040503050406030204" pitchFamily="18" charset="0"/>
                          </a:rPr>
                          <m:t>𝝋</m:t>
                        </m:r>
                      </m:oMath>
                    </m:oMathPara>
                  </a14:m>
                  <a:endParaRPr lang="ko-KR" altLang="en-US" sz="1200" b="1" dirty="0">
                    <a:solidFill>
                      <a:schemeClr val="tx1"/>
                    </a:solidFill>
                  </a:endParaRPr>
                </a:p>
              </p:txBody>
            </p:sp>
          </mc:Choice>
          <mc:Fallback xmlns="">
            <p:sp>
              <p:nvSpPr>
                <p:cNvPr id="86" name="Oval 85"/>
                <p:cNvSpPr>
                  <a:spLocks noRot="1" noChangeAspect="1" noMove="1" noResize="1" noEditPoints="1" noAdjustHandles="1" noChangeArrowheads="1" noChangeShapeType="1" noTextEdit="1"/>
                </p:cNvSpPr>
                <p:nvPr/>
              </p:nvSpPr>
              <p:spPr>
                <a:xfrm>
                  <a:off x="6713259" y="3914525"/>
                  <a:ext cx="600588" cy="541325"/>
                </a:xfrm>
                <a:prstGeom prst="ellipse">
                  <a:avLst/>
                </a:prstGeom>
                <a:blipFill>
                  <a:blip r:embed="rId10"/>
                  <a:stretch>
                    <a:fillRect/>
                  </a:stretch>
                </a:blipFill>
              </p:spPr>
              <p:txBody>
                <a:bodyPr/>
                <a:lstStyle/>
                <a:p>
                  <a:r>
                    <a:rPr lang="ko-KR" altLang="en-US">
                      <a:noFill/>
                    </a:rPr>
                    <a:t> </a:t>
                  </a:r>
                </a:p>
              </p:txBody>
            </p:sp>
          </mc:Fallback>
        </mc:AlternateContent>
        <p:cxnSp>
          <p:nvCxnSpPr>
            <p:cNvPr id="87" name="Straight Arrow Connector 86"/>
            <p:cNvCxnSpPr>
              <a:stCxn id="82" idx="6"/>
              <a:endCxn id="81" idx="2"/>
            </p:cNvCxnSpPr>
            <p:nvPr/>
          </p:nvCxnSpPr>
          <p:spPr>
            <a:xfrm>
              <a:off x="2483689" y="4185189"/>
              <a:ext cx="55211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1" idx="6"/>
              <a:endCxn id="80" idx="2"/>
            </p:cNvCxnSpPr>
            <p:nvPr/>
          </p:nvCxnSpPr>
          <p:spPr>
            <a:xfrm>
              <a:off x="3636396" y="4185190"/>
              <a:ext cx="494791" cy="1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0" idx="6"/>
              <a:endCxn id="79" idx="2"/>
            </p:cNvCxnSpPr>
            <p:nvPr/>
          </p:nvCxnSpPr>
          <p:spPr>
            <a:xfrm flipV="1">
              <a:off x="4731775" y="4185191"/>
              <a:ext cx="418126" cy="1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5" idx="2"/>
              <a:endCxn id="86" idx="6"/>
            </p:cNvCxnSpPr>
            <p:nvPr/>
          </p:nvCxnSpPr>
          <p:spPr>
            <a:xfrm flipH="1">
              <a:off x="7313847" y="4185188"/>
              <a:ext cx="5303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6" idx="2"/>
              <a:endCxn id="79" idx="6"/>
            </p:cNvCxnSpPr>
            <p:nvPr/>
          </p:nvCxnSpPr>
          <p:spPr>
            <a:xfrm flipH="1">
              <a:off x="5750489" y="4185188"/>
              <a:ext cx="962770"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0" name="Freeform 9"/>
          <p:cNvSpPr/>
          <p:nvPr/>
        </p:nvSpPr>
        <p:spPr>
          <a:xfrm>
            <a:off x="1916582" y="2509114"/>
            <a:ext cx="2907043" cy="1653235"/>
          </a:xfrm>
          <a:custGeom>
            <a:avLst/>
            <a:gdLst>
              <a:gd name="connsiteX0" fmla="*/ 2904135 w 2907043"/>
              <a:gd name="connsiteY0" fmla="*/ 0 h 1653235"/>
              <a:gd name="connsiteX1" fmla="*/ 2494484 w 2907043"/>
              <a:gd name="connsiteY1" fmla="*/ 716889 h 1653235"/>
              <a:gd name="connsiteX2" fmla="*/ 329184 w 2907043"/>
              <a:gd name="connsiteY2" fmla="*/ 1528876 h 1653235"/>
              <a:gd name="connsiteX3" fmla="*/ 0 w 2907043"/>
              <a:gd name="connsiteY3" fmla="*/ 1653235 h 1653235"/>
            </a:gdLst>
            <a:ahLst/>
            <a:cxnLst>
              <a:cxn ang="0">
                <a:pos x="connsiteX0" y="connsiteY0"/>
              </a:cxn>
              <a:cxn ang="0">
                <a:pos x="connsiteX1" y="connsiteY1"/>
              </a:cxn>
              <a:cxn ang="0">
                <a:pos x="connsiteX2" y="connsiteY2"/>
              </a:cxn>
              <a:cxn ang="0">
                <a:pos x="connsiteX3" y="connsiteY3"/>
              </a:cxn>
            </a:cxnLst>
            <a:rect l="l" t="t" r="r" b="b"/>
            <a:pathLst>
              <a:path w="2907043" h="1653235">
                <a:moveTo>
                  <a:pt x="2904135" y="0"/>
                </a:moveTo>
                <a:cubicBezTo>
                  <a:pt x="2913889" y="231038"/>
                  <a:pt x="2923643" y="462076"/>
                  <a:pt x="2494484" y="716889"/>
                </a:cubicBezTo>
                <a:cubicBezTo>
                  <a:pt x="2065325" y="971702"/>
                  <a:pt x="329184" y="1528876"/>
                  <a:pt x="329184" y="1528876"/>
                </a:cubicBezTo>
                <a:lnTo>
                  <a:pt x="0" y="1653235"/>
                </a:lnTo>
              </a:path>
            </a:pathLst>
          </a:custGeom>
          <a:noFill/>
          <a:ln w="57150">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Freeform 10"/>
          <p:cNvSpPr/>
          <p:nvPr/>
        </p:nvSpPr>
        <p:spPr>
          <a:xfrm>
            <a:off x="3260530" y="2531059"/>
            <a:ext cx="2255131" cy="1872691"/>
          </a:xfrm>
          <a:custGeom>
            <a:avLst/>
            <a:gdLst>
              <a:gd name="connsiteX0" fmla="*/ 2255131 w 2255131"/>
              <a:gd name="connsiteY0" fmla="*/ 0 h 1872691"/>
              <a:gd name="connsiteX1" fmla="*/ 1750382 w 2255131"/>
              <a:gd name="connsiteY1" fmla="*/ 592531 h 1872691"/>
              <a:gd name="connsiteX2" fmla="*/ 506798 w 2255131"/>
              <a:gd name="connsiteY2" fmla="*/ 1228954 h 1872691"/>
              <a:gd name="connsiteX3" fmla="*/ 2049 w 2255131"/>
              <a:gd name="connsiteY3" fmla="*/ 1872691 h 1872691"/>
            </a:gdLst>
            <a:ahLst/>
            <a:cxnLst>
              <a:cxn ang="0">
                <a:pos x="connsiteX0" y="connsiteY0"/>
              </a:cxn>
              <a:cxn ang="0">
                <a:pos x="connsiteX1" y="connsiteY1"/>
              </a:cxn>
              <a:cxn ang="0">
                <a:pos x="connsiteX2" y="connsiteY2"/>
              </a:cxn>
              <a:cxn ang="0">
                <a:pos x="connsiteX3" y="connsiteY3"/>
              </a:cxn>
            </a:cxnLst>
            <a:rect l="l" t="t" r="r" b="b"/>
            <a:pathLst>
              <a:path w="2255131" h="1872691">
                <a:moveTo>
                  <a:pt x="2255131" y="0"/>
                </a:moveTo>
                <a:cubicBezTo>
                  <a:pt x="2148451" y="193852"/>
                  <a:pt x="2041771" y="387705"/>
                  <a:pt x="1750382" y="592531"/>
                </a:cubicBezTo>
                <a:cubicBezTo>
                  <a:pt x="1458993" y="797357"/>
                  <a:pt x="798187" y="1015594"/>
                  <a:pt x="506798" y="1228954"/>
                </a:cubicBezTo>
                <a:cubicBezTo>
                  <a:pt x="215409" y="1442314"/>
                  <a:pt x="-24773" y="1811731"/>
                  <a:pt x="2049" y="1872691"/>
                </a:cubicBezTo>
              </a:path>
            </a:pathLst>
          </a:custGeom>
          <a:noFill/>
          <a:ln w="57150">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13"/>
          <p:cNvSpPr/>
          <p:nvPr/>
        </p:nvSpPr>
        <p:spPr>
          <a:xfrm>
            <a:off x="4732934" y="2516429"/>
            <a:ext cx="1580084" cy="1119225"/>
          </a:xfrm>
          <a:custGeom>
            <a:avLst/>
            <a:gdLst>
              <a:gd name="connsiteX0" fmla="*/ 1580084 w 1580084"/>
              <a:gd name="connsiteY0" fmla="*/ 0 h 1119225"/>
              <a:gd name="connsiteX1" fmla="*/ 1133856 w 1580084"/>
              <a:gd name="connsiteY1" fmla="*/ 351129 h 1119225"/>
              <a:gd name="connsiteX2" fmla="*/ 0 w 1580084"/>
              <a:gd name="connsiteY2" fmla="*/ 1119225 h 1119225"/>
            </a:gdLst>
            <a:ahLst/>
            <a:cxnLst>
              <a:cxn ang="0">
                <a:pos x="connsiteX0" y="connsiteY0"/>
              </a:cxn>
              <a:cxn ang="0">
                <a:pos x="connsiteX1" y="connsiteY1"/>
              </a:cxn>
              <a:cxn ang="0">
                <a:pos x="connsiteX2" y="connsiteY2"/>
              </a:cxn>
            </a:cxnLst>
            <a:rect l="l" t="t" r="r" b="b"/>
            <a:pathLst>
              <a:path w="1580084" h="1119225">
                <a:moveTo>
                  <a:pt x="1580084" y="0"/>
                </a:moveTo>
                <a:cubicBezTo>
                  <a:pt x="1488643" y="82296"/>
                  <a:pt x="1397203" y="164592"/>
                  <a:pt x="1133856" y="351129"/>
                </a:cubicBezTo>
                <a:cubicBezTo>
                  <a:pt x="870509" y="537667"/>
                  <a:pt x="435254" y="828446"/>
                  <a:pt x="0" y="1119225"/>
                </a:cubicBezTo>
              </a:path>
            </a:pathLst>
          </a:custGeom>
          <a:noFill/>
          <a:ln w="57150">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Straight Connector 15"/>
          <p:cNvCxnSpPr>
            <a:stCxn id="79" idx="4"/>
          </p:cNvCxnSpPr>
          <p:nvPr/>
        </p:nvCxnSpPr>
        <p:spPr>
          <a:xfrm flipH="1">
            <a:off x="6551845" y="2498348"/>
            <a:ext cx="364851" cy="1149377"/>
          </a:xfrm>
          <a:prstGeom prst="line">
            <a:avLst/>
          </a:prstGeom>
          <a:noFill/>
          <a:ln w="57150">
            <a:prstDash val="sysDot"/>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03433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Finding Topic Assignment </a:t>
            </a:r>
            <a:br>
              <a:rPr lang="en-US" altLang="ko-KR" dirty="0" smtClean="0"/>
            </a:br>
            <a:r>
              <a:rPr lang="en-US" altLang="ko-KR" dirty="0" smtClean="0"/>
              <a:t>Per Word</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altLang="ko-KR" dirty="0" smtClean="0"/>
                  <a:t>Let’s treat this as a Bayesian network</a:t>
                </a:r>
              </a:p>
              <a:p>
                <a:pPr lvl="1"/>
                <a:r>
                  <a:rPr lang="en-US" altLang="ko-KR" dirty="0" smtClean="0"/>
                  <a:t>Do you remember the story of “Alarm and call”?</a:t>
                </a:r>
              </a:p>
              <a:p>
                <a:pPr lvl="2"/>
                <a:r>
                  <a:rPr lang="en-US" altLang="ko-KR" dirty="0" smtClean="0"/>
                  <a:t>There was a story of </a:t>
                </a:r>
                <a:r>
                  <a:rPr lang="en-US" altLang="ko-KR" b="1" i="1" dirty="0" smtClean="0"/>
                  <a:t>generating </a:t>
                </a:r>
                <a:r>
                  <a:rPr lang="en-US" altLang="ko-KR" dirty="0" smtClean="0"/>
                  <a:t>Mary’s call from the event</a:t>
                </a:r>
              </a:p>
              <a:p>
                <a:pPr lvl="1"/>
                <a:r>
                  <a:rPr lang="en-US" altLang="ko-KR" b="1" dirty="0" smtClean="0"/>
                  <a:t>Generative Process</a:t>
                </a:r>
              </a:p>
              <a:p>
                <a:pPr lvl="2"/>
                <a14:m>
                  <m:oMath xmlns:m="http://schemas.openxmlformats.org/officeDocument/2006/math">
                    <m:sSub>
                      <m:sSubPr>
                        <m:ctrlPr>
                          <a:rPr lang="en-US" altLang="ko-KR" i="1" smtClean="0">
                            <a:latin typeface="Cambria Math" panose="02040503050406030204" pitchFamily="18" charset="0"/>
                          </a:rPr>
                        </m:ctrlPr>
                      </m:sSubPr>
                      <m:e>
                        <m:r>
                          <a:rPr lang="ko-KR" altLang="en-US" i="1" smtClean="0">
                            <a:latin typeface="Cambria Math" panose="02040503050406030204" pitchFamily="18" charset="0"/>
                          </a:rPr>
                          <m:t>𝜃</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𝐷𝑖𝑟</m:t>
                    </m:r>
                    <m:d>
                      <m:dPr>
                        <m:ctrlPr>
                          <a:rPr lang="en-US" altLang="ko-KR" b="0" i="1" smtClean="0">
                            <a:latin typeface="Cambria Math" panose="02040503050406030204" pitchFamily="18" charset="0"/>
                          </a:rPr>
                        </m:ctrlPr>
                      </m:dPr>
                      <m:e>
                        <m:r>
                          <a:rPr lang="ko-KR" altLang="en-US" b="0" i="1" smtClean="0">
                            <a:latin typeface="Cambria Math" panose="02040503050406030204" pitchFamily="18" charset="0"/>
                          </a:rPr>
                          <m:t>𝛼</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∈{1,…,</m:t>
                    </m:r>
                    <m:r>
                      <a:rPr lang="en-US" altLang="ko-KR" b="0" i="1" smtClean="0">
                        <a:latin typeface="Cambria Math" panose="02040503050406030204" pitchFamily="18" charset="0"/>
                        <a:ea typeface="Cambria Math" panose="02040503050406030204" pitchFamily="18" charset="0"/>
                      </a:rPr>
                      <m:t>𝑀</m:t>
                    </m:r>
                    <m:r>
                      <a:rPr lang="en-US" altLang="ko-KR" b="0" i="1" smtClean="0">
                        <a:latin typeface="Cambria Math" panose="02040503050406030204" pitchFamily="18" charset="0"/>
                        <a:ea typeface="Cambria Math" panose="02040503050406030204" pitchFamily="18" charset="0"/>
                      </a:rPr>
                      <m:t>}</m:t>
                    </m:r>
                  </m:oMath>
                </a14:m>
                <a:endParaRPr lang="en-US" altLang="ko-KR" dirty="0" smtClean="0"/>
              </a:p>
              <a:p>
                <a:pPr lvl="2"/>
                <a14:m>
                  <m:oMath xmlns:m="http://schemas.openxmlformats.org/officeDocument/2006/math">
                    <m:sSub>
                      <m:sSubPr>
                        <m:ctrlPr>
                          <a:rPr lang="en-US" altLang="ko-KR" i="1">
                            <a:latin typeface="Cambria Math" panose="02040503050406030204" pitchFamily="18" charset="0"/>
                          </a:rPr>
                        </m:ctrlPr>
                      </m:sSubPr>
                      <m:e>
                        <m:r>
                          <a:rPr lang="ko-KR" altLang="en-US" i="1" smtClean="0">
                            <a:latin typeface="Cambria Math" panose="02040503050406030204" pitchFamily="18" charset="0"/>
                          </a:rPr>
                          <m:t>𝜑</m:t>
                        </m:r>
                      </m:e>
                      <m:sub>
                        <m:r>
                          <a:rPr lang="en-US" altLang="ko-KR" b="0" i="1" smtClean="0">
                            <a:latin typeface="Cambria Math" panose="02040503050406030204" pitchFamily="18" charset="0"/>
                          </a:rPr>
                          <m:t>𝑘</m:t>
                        </m:r>
                      </m:sub>
                    </m:sSub>
                    <m:r>
                      <a:rPr lang="en-US" altLang="ko-KR" i="1">
                        <a:latin typeface="Cambria Math" panose="02040503050406030204" pitchFamily="18" charset="0"/>
                      </a:rPr>
                      <m:t>~</m:t>
                    </m:r>
                    <m:r>
                      <a:rPr lang="en-US" altLang="ko-KR" i="1">
                        <a:latin typeface="Cambria Math" panose="02040503050406030204" pitchFamily="18" charset="0"/>
                      </a:rPr>
                      <m:t>𝐷𝑖𝑟</m:t>
                    </m:r>
                    <m:d>
                      <m:dPr>
                        <m:ctrlPr>
                          <a:rPr lang="en-US" altLang="ko-KR" i="1">
                            <a:latin typeface="Cambria Math" panose="02040503050406030204" pitchFamily="18" charset="0"/>
                          </a:rPr>
                        </m:ctrlPr>
                      </m:dPr>
                      <m:e>
                        <m:r>
                          <a:rPr lang="ko-KR" altLang="en-US" i="1" smtClean="0">
                            <a:latin typeface="Cambria Math" panose="02040503050406030204" pitchFamily="18" charset="0"/>
                          </a:rPr>
                          <m:t>𝛽</m:t>
                        </m:r>
                      </m:e>
                    </m:d>
                    <m:r>
                      <a:rPr lang="en-US" altLang="ko-KR" i="1">
                        <a:latin typeface="Cambria Math" panose="02040503050406030204" pitchFamily="18" charset="0"/>
                      </a:rPr>
                      <m:t>,</m:t>
                    </m:r>
                    <m:r>
                      <a:rPr lang="en-US" altLang="ko-KR" b="0" i="1" smtClean="0">
                        <a:latin typeface="Cambria Math" panose="02040503050406030204" pitchFamily="18" charset="0"/>
                      </a:rPr>
                      <m:t>𝑘</m:t>
                    </m:r>
                    <m:r>
                      <a:rPr lang="en-US" altLang="ko-KR" i="1">
                        <a:latin typeface="Cambria Math" panose="02040503050406030204" pitchFamily="18" charset="0"/>
                        <a:ea typeface="Cambria Math" panose="02040503050406030204" pitchFamily="18" charset="0"/>
                      </a:rPr>
                      <m:t>∈{1,…,</m:t>
                    </m:r>
                    <m:r>
                      <a:rPr lang="en-US" altLang="ko-KR" b="0" i="1" smtClean="0">
                        <a:latin typeface="Cambria Math" panose="02040503050406030204" pitchFamily="18" charset="0"/>
                        <a:ea typeface="Cambria Math" panose="02040503050406030204" pitchFamily="18" charset="0"/>
                      </a:rPr>
                      <m:t>𝐾</m:t>
                    </m:r>
                    <m:r>
                      <a:rPr lang="en-US" altLang="ko-KR" i="1">
                        <a:latin typeface="Cambria Math" panose="02040503050406030204" pitchFamily="18" charset="0"/>
                        <a:ea typeface="Cambria Math" panose="02040503050406030204" pitchFamily="18" charset="0"/>
                      </a:rPr>
                      <m:t>}</m:t>
                    </m:r>
                  </m:oMath>
                </a14:m>
                <a:endParaRPr lang="en-US" altLang="ko-KR" dirty="0" smtClean="0"/>
              </a:p>
              <a:p>
                <a:pPr lvl="2"/>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m:t>
                        </m:r>
                        <m:r>
                          <a:rPr lang="en-US" altLang="ko-KR" b="0" i="1" smtClean="0">
                            <a:latin typeface="Cambria Math" panose="02040503050406030204" pitchFamily="18" charset="0"/>
                          </a:rPr>
                          <m:t>𝑙</m:t>
                        </m:r>
                      </m:sub>
                    </m:sSub>
                    <m:r>
                      <a:rPr lang="en-US" altLang="ko-KR" i="1">
                        <a:latin typeface="Cambria Math" panose="02040503050406030204" pitchFamily="18" charset="0"/>
                      </a:rPr>
                      <m:t>~</m:t>
                    </m:r>
                    <m:r>
                      <a:rPr lang="en-US" altLang="ko-KR" b="0" i="1" smtClean="0">
                        <a:latin typeface="Cambria Math" panose="02040503050406030204" pitchFamily="18" charset="0"/>
                      </a:rPr>
                      <m:t>𝑀𝑢𝑙𝑡</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𝑖</m:t>
                            </m:r>
                          </m:sub>
                        </m:sSub>
                      </m:e>
                    </m:d>
                    <m:r>
                      <a:rPr lang="en-US" altLang="ko-KR" i="1">
                        <a:latin typeface="Cambria Math" panose="02040503050406030204" pitchFamily="18" charset="0"/>
                      </a:rPr>
                      <m:t>,</m:t>
                    </m:r>
                    <m:r>
                      <a:rPr lang="en-US" altLang="ko-KR" i="1">
                        <a:latin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m:t>
                    </m:r>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m:t>
                        </m:r>
                        <m:r>
                          <a:rPr lang="en-US" altLang="ko-KR" i="1">
                            <a:latin typeface="Cambria Math" panose="02040503050406030204" pitchFamily="18" charset="0"/>
                            <a:ea typeface="Cambria Math" panose="02040503050406030204" pitchFamily="18" charset="0"/>
                          </a:rPr>
                          <m:t>𝑀</m:t>
                        </m:r>
                      </m:e>
                    </m:d>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𝑙</m:t>
                    </m:r>
                    <m:r>
                      <a:rPr lang="en-US" altLang="ko-KR" i="1">
                        <a:latin typeface="Cambria Math" panose="02040503050406030204" pitchFamily="18" charset="0"/>
                        <a:ea typeface="Cambria Math" panose="02040503050406030204" pitchFamily="18" charset="0"/>
                      </a:rPr>
                      <m:t>∈</m:t>
                    </m:r>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m:t>
                        </m:r>
                        <m:r>
                          <a:rPr lang="en-US" altLang="ko-KR" b="0" i="1" smtClean="0">
                            <a:latin typeface="Cambria Math" panose="02040503050406030204" pitchFamily="18" charset="0"/>
                            <a:ea typeface="Cambria Math" panose="02040503050406030204" pitchFamily="18" charset="0"/>
                          </a:rPr>
                          <m:t>𝑁</m:t>
                        </m:r>
                      </m:e>
                    </m:d>
                  </m:oMath>
                </a14:m>
                <a:endParaRPr lang="en-US" altLang="ko-KR" dirty="0" smtClean="0"/>
              </a:p>
              <a:p>
                <a:pPr lvl="2"/>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𝑙</m:t>
                        </m:r>
                      </m:sub>
                    </m:sSub>
                    <m:r>
                      <a:rPr lang="en-US" altLang="ko-KR" i="1">
                        <a:latin typeface="Cambria Math" panose="02040503050406030204" pitchFamily="18" charset="0"/>
                      </a:rPr>
                      <m:t>~</m:t>
                    </m:r>
                    <m:r>
                      <a:rPr lang="en-US" altLang="ko-KR" i="1">
                        <a:latin typeface="Cambria Math" panose="02040503050406030204" pitchFamily="18" charset="0"/>
                      </a:rPr>
                      <m:t>𝑀𝑢𝑙𝑡</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ko-KR" altLang="en-US" i="1">
                                <a:latin typeface="Cambria Math" panose="02040503050406030204" pitchFamily="18" charset="0"/>
                              </a:rPr>
                              <m:t>𝜑</m:t>
                            </m:r>
                          </m:e>
                          <m:sub>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𝑙</m:t>
                                </m:r>
                              </m:sub>
                            </m:sSub>
                          </m:sub>
                        </m:sSub>
                      </m:e>
                    </m:d>
                    <m:r>
                      <a:rPr lang="en-US" altLang="ko-KR" i="1">
                        <a:latin typeface="Cambria Math" panose="02040503050406030204" pitchFamily="18" charset="0"/>
                      </a:rPr>
                      <m:t>,</m:t>
                    </m:r>
                    <m:r>
                      <a:rPr lang="en-US" altLang="ko-KR" i="1">
                        <a:latin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m:t>
                    </m:r>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m:t>
                        </m:r>
                        <m:r>
                          <a:rPr lang="en-US" altLang="ko-KR" i="1">
                            <a:latin typeface="Cambria Math" panose="02040503050406030204" pitchFamily="18" charset="0"/>
                            <a:ea typeface="Cambria Math" panose="02040503050406030204" pitchFamily="18" charset="0"/>
                          </a:rPr>
                          <m:t>𝑀</m:t>
                        </m:r>
                      </m:e>
                    </m:d>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𝑙</m:t>
                    </m:r>
                    <m:r>
                      <a:rPr lang="en-US" altLang="ko-KR" i="1">
                        <a:latin typeface="Cambria Math" panose="02040503050406030204" pitchFamily="18" charset="0"/>
                        <a:ea typeface="Cambria Math" panose="02040503050406030204" pitchFamily="18" charset="0"/>
                      </a:rPr>
                      <m:t>∈</m:t>
                    </m:r>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m:t>
                        </m:r>
                        <m:r>
                          <a:rPr lang="en-US" altLang="ko-KR" i="1">
                            <a:latin typeface="Cambria Math" panose="02040503050406030204" pitchFamily="18" charset="0"/>
                            <a:ea typeface="Cambria Math" panose="02040503050406030204" pitchFamily="18" charset="0"/>
                          </a:rPr>
                          <m:t>𝑁</m:t>
                        </m:r>
                      </m:e>
                    </m:d>
                  </m:oMath>
                </a14:m>
                <a:endParaRPr lang="en-US" altLang="ko-KR" dirty="0"/>
              </a:p>
              <a:p>
                <a:pPr lvl="1"/>
                <a:r>
                  <a:rPr lang="en-US" altLang="ko-KR" dirty="0" smtClean="0"/>
                  <a:t>A word </a:t>
                </a:r>
                <a:r>
                  <a:rPr lang="en-US" altLang="ko-KR" b="1" i="1" dirty="0" smtClean="0"/>
                  <a:t>w</a:t>
                </a:r>
                <a:r>
                  <a:rPr lang="en-US" altLang="ko-KR" dirty="0" smtClean="0"/>
                  <a:t> is generated from the distribution of </a:t>
                </a:r>
                <a14:m>
                  <m:oMath xmlns:m="http://schemas.openxmlformats.org/officeDocument/2006/math">
                    <m:sSub>
                      <m:sSubPr>
                        <m:ctrlPr>
                          <a:rPr lang="en-US" altLang="ko-KR" b="1" i="1">
                            <a:latin typeface="Cambria Math" panose="02040503050406030204" pitchFamily="18" charset="0"/>
                          </a:rPr>
                        </m:ctrlPr>
                      </m:sSubPr>
                      <m:e>
                        <m:r>
                          <a:rPr lang="ko-KR" altLang="en-US" b="1" i="1">
                            <a:latin typeface="Cambria Math" panose="02040503050406030204" pitchFamily="18" charset="0"/>
                          </a:rPr>
                          <m:t>𝝋</m:t>
                        </m:r>
                      </m:e>
                      <m:sub>
                        <m:r>
                          <a:rPr lang="en-US" altLang="ko-KR" b="1" i="1" smtClean="0">
                            <a:latin typeface="Cambria Math" panose="02040503050406030204" pitchFamily="18" charset="0"/>
                          </a:rPr>
                          <m:t>𝒛</m:t>
                        </m:r>
                      </m:sub>
                    </m:sSub>
                  </m:oMath>
                </a14:m>
                <a:r>
                  <a:rPr lang="en-US" altLang="ko-KR" dirty="0" smtClean="0"/>
                  <a:t> word-topic distribution</a:t>
                </a:r>
              </a:p>
              <a:p>
                <a:pPr lvl="1"/>
                <a:r>
                  <a:rPr lang="en-US" altLang="ko-KR" b="1" i="1" dirty="0" smtClean="0"/>
                  <a:t>z</a:t>
                </a:r>
                <a:r>
                  <a:rPr lang="en-US" altLang="ko-KR" dirty="0" smtClean="0"/>
                  <a:t> topic is generated from the distribution of </a:t>
                </a:r>
                <a14:m>
                  <m:oMath xmlns:m="http://schemas.openxmlformats.org/officeDocument/2006/math">
                    <m:r>
                      <a:rPr lang="ko-KR" altLang="en-US" b="1" i="1">
                        <a:latin typeface="Cambria Math" panose="02040503050406030204" pitchFamily="18" charset="0"/>
                      </a:rPr>
                      <m:t>𝜽</m:t>
                    </m:r>
                  </m:oMath>
                </a14:m>
                <a:r>
                  <a:rPr lang="en-US" altLang="ko-KR" b="1" i="1" dirty="0" smtClean="0"/>
                  <a:t> </a:t>
                </a:r>
                <a:r>
                  <a:rPr lang="en-US" altLang="ko-KR" dirty="0" smtClean="0"/>
                  <a:t>document-topic distribution</a:t>
                </a:r>
              </a:p>
              <a:p>
                <a:pPr lvl="1"/>
                <a14:m>
                  <m:oMath xmlns:m="http://schemas.openxmlformats.org/officeDocument/2006/math">
                    <m:r>
                      <a:rPr lang="ko-KR" altLang="en-US" b="1" i="1">
                        <a:latin typeface="Cambria Math" panose="02040503050406030204" pitchFamily="18" charset="0"/>
                      </a:rPr>
                      <m:t>𝜽</m:t>
                    </m:r>
                  </m:oMath>
                </a14:m>
                <a:r>
                  <a:rPr lang="en-US" altLang="ko-KR" b="1" i="1" dirty="0"/>
                  <a:t> </a:t>
                </a:r>
                <a:r>
                  <a:rPr lang="en-US" altLang="ko-KR" dirty="0"/>
                  <a:t>document topic </a:t>
                </a:r>
                <a:r>
                  <a:rPr lang="en-US" altLang="ko-KR" dirty="0" smtClean="0"/>
                  <a:t>distribution is generated from the distribution of </a:t>
                </a:r>
                <a14:m>
                  <m:oMath xmlns:m="http://schemas.openxmlformats.org/officeDocument/2006/math">
                    <m:r>
                      <a:rPr lang="ko-KR" altLang="en-US" b="1" i="1">
                        <a:latin typeface="Cambria Math" panose="02040503050406030204" pitchFamily="18" charset="0"/>
                      </a:rPr>
                      <m:t>𝜶</m:t>
                    </m:r>
                  </m:oMath>
                </a14:m>
                <a:endParaRPr lang="en-US" altLang="ko-KR" dirty="0"/>
              </a:p>
              <a:p>
                <a:pPr lvl="1"/>
                <a14:m>
                  <m:oMath xmlns:m="http://schemas.openxmlformats.org/officeDocument/2006/math">
                    <m:r>
                      <a:rPr lang="ko-KR" altLang="en-US" b="1" i="1">
                        <a:latin typeface="Cambria Math" panose="02040503050406030204" pitchFamily="18" charset="0"/>
                      </a:rPr>
                      <m:t>𝝋</m:t>
                    </m:r>
                  </m:oMath>
                </a14:m>
                <a:r>
                  <a:rPr lang="en-US" altLang="ko-KR" dirty="0" smtClean="0"/>
                  <a:t> word-topic distribution is generated from the distribution of </a:t>
                </a:r>
                <a14:m>
                  <m:oMath xmlns:m="http://schemas.openxmlformats.org/officeDocument/2006/math">
                    <m:r>
                      <a:rPr lang="ko-KR" altLang="en-US" b="1" i="1">
                        <a:latin typeface="Cambria Math" panose="02040503050406030204" pitchFamily="18" charset="0"/>
                      </a:rPr>
                      <m:t>𝜷</m:t>
                    </m:r>
                  </m:oMath>
                </a14:m>
                <a:endParaRPr lang="en-US" altLang="ko-KR" b="1" dirty="0" smtClean="0"/>
              </a:p>
              <a:p>
                <a:r>
                  <a:rPr lang="en-US" altLang="ko-KR" sz="2000" dirty="0" smtClean="0">
                    <a:sym typeface="Wingdings" panose="05000000000000000000" pitchFamily="2" charset="2"/>
                  </a:rPr>
                  <a:t>If </a:t>
                </a:r>
                <a:r>
                  <a:rPr lang="en-US" altLang="ko-KR" sz="2000" dirty="0">
                    <a:sym typeface="Wingdings" panose="05000000000000000000" pitchFamily="2" charset="2"/>
                  </a:rPr>
                  <a:t>we have Z distribution, we can find the most likely </a:t>
                </a:r>
                <a14:m>
                  <m:oMath xmlns:m="http://schemas.openxmlformats.org/officeDocument/2006/math">
                    <m:r>
                      <a:rPr lang="ko-KR" altLang="en-US" sz="2000" i="1">
                        <a:latin typeface="Cambria Math" panose="02040503050406030204" pitchFamily="18" charset="0"/>
                        <a:sym typeface="Wingdings" panose="05000000000000000000" pitchFamily="2" charset="2"/>
                      </a:rPr>
                      <m:t>𝜃</m:t>
                    </m:r>
                  </m:oMath>
                </a14:m>
                <a:r>
                  <a:rPr lang="ko-KR" altLang="en-US" sz="2000" dirty="0"/>
                  <a:t> </a:t>
                </a:r>
                <a:r>
                  <a:rPr lang="en-US" altLang="ko-KR" sz="2000" dirty="0"/>
                  <a:t>and </a:t>
                </a:r>
                <a14:m>
                  <m:oMath xmlns:m="http://schemas.openxmlformats.org/officeDocument/2006/math">
                    <m:r>
                      <a:rPr lang="ko-KR" altLang="en-US" sz="2000" i="1" dirty="0">
                        <a:latin typeface="Cambria Math" panose="02040503050406030204" pitchFamily="18" charset="0"/>
                      </a:rPr>
                      <m:t>𝜑</m:t>
                    </m:r>
                  </m:oMath>
                </a14:m>
                <a:endParaRPr lang="en-US" altLang="ko-KR" dirty="0" smtClean="0">
                  <a:sym typeface="Wingdings" panose="05000000000000000000" pitchFamily="2" charset="2"/>
                </a:endParaRPr>
              </a:p>
              <a:p>
                <a:pPr lvl="1"/>
                <a14:m>
                  <m:oMath xmlns:m="http://schemas.openxmlformats.org/officeDocument/2006/math">
                    <m:r>
                      <a:rPr lang="ko-KR" altLang="en-US" sz="1800" i="1" smtClean="0">
                        <a:latin typeface="Cambria Math" panose="02040503050406030204" pitchFamily="18" charset="0"/>
                        <a:sym typeface="Wingdings" panose="05000000000000000000" pitchFamily="2" charset="2"/>
                      </a:rPr>
                      <m:t>𝜃</m:t>
                    </m:r>
                  </m:oMath>
                </a14:m>
                <a:r>
                  <a:rPr lang="en-US" altLang="ko-KR" sz="1800" dirty="0" smtClean="0"/>
                  <a:t>: Topic distribution in a document</a:t>
                </a:r>
              </a:p>
              <a:p>
                <a:pPr lvl="1"/>
                <a14:m>
                  <m:oMath xmlns:m="http://schemas.openxmlformats.org/officeDocument/2006/math">
                    <m:r>
                      <a:rPr lang="ko-KR" altLang="en-US" sz="1800" b="0" i="1">
                        <a:latin typeface="Cambria Math" panose="02040503050406030204" pitchFamily="18" charset="0"/>
                      </a:rPr>
                      <m:t>𝜑</m:t>
                    </m:r>
                  </m:oMath>
                </a14:m>
                <a:r>
                  <a:rPr lang="en-US" altLang="ko-KR" sz="1800" dirty="0" smtClean="0"/>
                  <a:t>: Word distribution in a topic</a:t>
                </a:r>
              </a:p>
              <a:p>
                <a:pPr lvl="1"/>
                <a:r>
                  <a:rPr lang="en-US" altLang="ko-KR" sz="1800" dirty="0" smtClean="0"/>
                  <a:t>Finding the most likely allocation of Z is the key of inference on </a:t>
                </a:r>
                <a14:m>
                  <m:oMath xmlns:m="http://schemas.openxmlformats.org/officeDocument/2006/math">
                    <m:r>
                      <a:rPr lang="ko-KR" altLang="en-US" sz="1800" i="1">
                        <a:latin typeface="Cambria Math" panose="02040503050406030204" pitchFamily="18" charset="0"/>
                        <a:sym typeface="Wingdings" panose="05000000000000000000" pitchFamily="2" charset="2"/>
                      </a:rPr>
                      <m:t>𝜃</m:t>
                    </m:r>
                  </m:oMath>
                </a14:m>
                <a:r>
                  <a:rPr lang="en-US" altLang="ko-KR" sz="1800" dirty="0" smtClean="0"/>
                  <a:t> and </a:t>
                </a:r>
                <a14:m>
                  <m:oMath xmlns:m="http://schemas.openxmlformats.org/officeDocument/2006/math">
                    <m:r>
                      <a:rPr lang="ko-KR" altLang="en-US" sz="1800" i="1" dirty="0">
                        <a:latin typeface="Cambria Math" panose="02040503050406030204" pitchFamily="18" charset="0"/>
                      </a:rPr>
                      <m:t>𝜑</m:t>
                    </m:r>
                  </m:oMath>
                </a14:m>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239"/>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28</a:t>
            </a:fld>
            <a:endParaRPr lang="ko-KR" altLang="en-US"/>
          </a:p>
        </p:txBody>
      </p:sp>
      <p:grpSp>
        <p:nvGrpSpPr>
          <p:cNvPr id="13" name="Group 12"/>
          <p:cNvGrpSpPr/>
          <p:nvPr/>
        </p:nvGrpSpPr>
        <p:grpSpPr>
          <a:xfrm>
            <a:off x="4598813" y="843707"/>
            <a:ext cx="4293667" cy="859455"/>
            <a:chOff x="1883101" y="3548710"/>
            <a:chExt cx="6561660" cy="1436961"/>
          </a:xfrm>
        </p:grpSpPr>
        <p:sp>
          <p:nvSpPr>
            <p:cNvPr id="14" name="Rectangle 13"/>
            <p:cNvSpPr/>
            <p:nvPr/>
          </p:nvSpPr>
          <p:spPr>
            <a:xfrm>
              <a:off x="2750516" y="3548710"/>
              <a:ext cx="3651444" cy="13386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 name="Rectangle 14"/>
            <p:cNvSpPr/>
            <p:nvPr/>
          </p:nvSpPr>
          <p:spPr>
            <a:xfrm>
              <a:off x="3869741" y="3746221"/>
              <a:ext cx="2114093" cy="9363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6" name="TextBox 15"/>
            <p:cNvSpPr txBox="1"/>
            <p:nvPr/>
          </p:nvSpPr>
          <p:spPr>
            <a:xfrm>
              <a:off x="6032268" y="4522544"/>
              <a:ext cx="473289" cy="463127"/>
            </a:xfrm>
            <a:prstGeom prst="rect">
              <a:avLst/>
            </a:prstGeom>
            <a:noFill/>
          </p:spPr>
          <p:txBody>
            <a:bodyPr wrap="none" rtlCol="0">
              <a:spAutoFit/>
            </a:bodyPr>
            <a:lstStyle/>
            <a:p>
              <a:r>
                <a:rPr lang="en-US" altLang="ko-KR" sz="1200" dirty="0" smtClean="0"/>
                <a:t>M</a:t>
              </a:r>
              <a:endParaRPr lang="ko-KR" altLang="en-US" sz="1200" dirty="0"/>
            </a:p>
          </p:txBody>
        </p:sp>
        <p:sp>
          <p:nvSpPr>
            <p:cNvPr id="17" name="TextBox 16"/>
            <p:cNvSpPr txBox="1"/>
            <p:nvPr/>
          </p:nvSpPr>
          <p:spPr>
            <a:xfrm>
              <a:off x="5632282" y="4311018"/>
              <a:ext cx="441444" cy="463127"/>
            </a:xfrm>
            <a:prstGeom prst="rect">
              <a:avLst/>
            </a:prstGeom>
            <a:noFill/>
          </p:spPr>
          <p:txBody>
            <a:bodyPr wrap="none" rtlCol="0">
              <a:spAutoFit/>
            </a:bodyPr>
            <a:lstStyle/>
            <a:p>
              <a:r>
                <a:rPr lang="en-US" altLang="ko-KR" sz="1200" dirty="0"/>
                <a:t>N</a:t>
              </a:r>
              <a:endParaRPr lang="ko-KR" altLang="en-US" sz="1200" dirty="0"/>
            </a:p>
          </p:txBody>
        </p:sp>
        <p:sp>
          <p:nvSpPr>
            <p:cNvPr id="18" name="Oval 17"/>
            <p:cNvSpPr/>
            <p:nvPr/>
          </p:nvSpPr>
          <p:spPr>
            <a:xfrm>
              <a:off x="5149901" y="3914528"/>
              <a:ext cx="600588" cy="541325"/>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w</a:t>
              </a:r>
              <a:endParaRPr lang="ko-KR" altLang="en-US" sz="1200" b="1" dirty="0">
                <a:solidFill>
                  <a:schemeClr val="tx1"/>
                </a:solidFill>
              </a:endParaRPr>
            </a:p>
          </p:txBody>
        </p:sp>
        <p:sp>
          <p:nvSpPr>
            <p:cNvPr id="19" name="Oval 18"/>
            <p:cNvSpPr/>
            <p:nvPr/>
          </p:nvSpPr>
          <p:spPr>
            <a:xfrm>
              <a:off x="4131187" y="3916314"/>
              <a:ext cx="600588" cy="541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z</a:t>
              </a:r>
              <a:endParaRPr lang="ko-KR" altLang="en-US" sz="1200" b="1" dirty="0">
                <a:solidFill>
                  <a:schemeClr val="tx1"/>
                </a:solidFill>
              </a:endParaRPr>
            </a:p>
          </p:txBody>
        </p:sp>
        <mc:AlternateContent xmlns:mc="http://schemas.openxmlformats.org/markup-compatibility/2006" xmlns:a14="http://schemas.microsoft.com/office/drawing/2010/main">
          <mc:Choice Requires="a14">
            <p:sp>
              <p:nvSpPr>
                <p:cNvPr id="20" name="Oval 19"/>
                <p:cNvSpPr/>
                <p:nvPr/>
              </p:nvSpPr>
              <p:spPr>
                <a:xfrm>
                  <a:off x="3035808" y="3914527"/>
                  <a:ext cx="600588" cy="541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sz="1200" b="1" i="1" dirty="0" smtClean="0">
                            <a:solidFill>
                              <a:schemeClr val="tx1"/>
                            </a:solidFill>
                            <a:latin typeface="Cambria Math" panose="02040503050406030204" pitchFamily="18" charset="0"/>
                          </a:rPr>
                          <m:t>𝜽</m:t>
                        </m:r>
                      </m:oMath>
                    </m:oMathPara>
                  </a14:m>
                  <a:endParaRPr lang="ko-KR" altLang="en-US" sz="1200" b="1" dirty="0">
                    <a:solidFill>
                      <a:schemeClr val="tx1"/>
                    </a:solidFill>
                  </a:endParaRPr>
                </a:p>
              </p:txBody>
            </p:sp>
          </mc:Choice>
          <mc:Fallback xmlns="">
            <p:sp>
              <p:nvSpPr>
                <p:cNvPr id="20" name="Oval 19"/>
                <p:cNvSpPr>
                  <a:spLocks noRot="1" noChangeAspect="1" noMove="1" noResize="1" noEditPoints="1" noAdjustHandles="1" noChangeArrowheads="1" noChangeShapeType="1" noTextEdit="1"/>
                </p:cNvSpPr>
                <p:nvPr/>
              </p:nvSpPr>
              <p:spPr>
                <a:xfrm>
                  <a:off x="3035808" y="3914527"/>
                  <a:ext cx="600588" cy="541325"/>
                </a:xfrm>
                <a:prstGeom prst="ellipse">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Oval 20"/>
                <p:cNvSpPr/>
                <p:nvPr/>
              </p:nvSpPr>
              <p:spPr>
                <a:xfrm>
                  <a:off x="1883101" y="3914526"/>
                  <a:ext cx="600588" cy="54132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sz="1200" b="1" i="1" dirty="0" smtClean="0">
                            <a:solidFill>
                              <a:schemeClr val="tx1"/>
                            </a:solidFill>
                            <a:latin typeface="Cambria Math" panose="02040503050406030204" pitchFamily="18" charset="0"/>
                          </a:rPr>
                          <m:t>𝜶</m:t>
                        </m:r>
                      </m:oMath>
                    </m:oMathPara>
                  </a14:m>
                  <a:endParaRPr lang="ko-KR" altLang="en-US" sz="1200" b="1" dirty="0">
                    <a:solidFill>
                      <a:schemeClr val="tx1"/>
                    </a:solidFill>
                  </a:endParaRPr>
                </a:p>
              </p:txBody>
            </p:sp>
          </mc:Choice>
          <mc:Fallback xmlns="">
            <p:sp>
              <p:nvSpPr>
                <p:cNvPr id="21" name="Oval 20"/>
                <p:cNvSpPr>
                  <a:spLocks noRot="1" noChangeAspect="1" noMove="1" noResize="1" noEditPoints="1" noAdjustHandles="1" noChangeArrowheads="1" noChangeShapeType="1" noTextEdit="1"/>
                </p:cNvSpPr>
                <p:nvPr/>
              </p:nvSpPr>
              <p:spPr>
                <a:xfrm>
                  <a:off x="1883101" y="3914526"/>
                  <a:ext cx="600588" cy="541325"/>
                </a:xfrm>
                <a:prstGeom prst="ellipse">
                  <a:avLst/>
                </a:prstGeom>
                <a:blipFill>
                  <a:blip r:embed="rId4"/>
                  <a:stretch>
                    <a:fillRect/>
                  </a:stretch>
                </a:blipFill>
              </p:spPr>
              <p:txBody>
                <a:bodyPr/>
                <a:lstStyle/>
                <a:p>
                  <a:r>
                    <a:rPr lang="ko-KR" altLang="en-US">
                      <a:noFill/>
                    </a:rPr>
                    <a:t> </a:t>
                  </a:r>
                </a:p>
              </p:txBody>
            </p:sp>
          </mc:Fallback>
        </mc:AlternateContent>
        <p:sp>
          <p:nvSpPr>
            <p:cNvPr id="22" name="Rectangle 21"/>
            <p:cNvSpPr/>
            <p:nvPr/>
          </p:nvSpPr>
          <p:spPr>
            <a:xfrm>
              <a:off x="6526191" y="3746221"/>
              <a:ext cx="1060703" cy="938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3" name="TextBox 22"/>
            <p:cNvSpPr txBox="1"/>
            <p:nvPr/>
          </p:nvSpPr>
          <p:spPr>
            <a:xfrm>
              <a:off x="7277928" y="4316263"/>
              <a:ext cx="429194" cy="463127"/>
            </a:xfrm>
            <a:prstGeom prst="rect">
              <a:avLst/>
            </a:prstGeom>
            <a:noFill/>
          </p:spPr>
          <p:txBody>
            <a:bodyPr wrap="none" rtlCol="0">
              <a:spAutoFit/>
            </a:bodyPr>
            <a:lstStyle/>
            <a:p>
              <a:r>
                <a:rPr lang="en-US" altLang="ko-KR" sz="1200" dirty="0" smtClean="0"/>
                <a:t>K</a:t>
              </a:r>
              <a:endParaRPr lang="ko-KR" altLang="en-US" sz="1200" dirty="0"/>
            </a:p>
          </p:txBody>
        </p:sp>
        <mc:AlternateContent xmlns:mc="http://schemas.openxmlformats.org/markup-compatibility/2006" xmlns:a14="http://schemas.microsoft.com/office/drawing/2010/main">
          <mc:Choice Requires="a14">
            <p:sp>
              <p:nvSpPr>
                <p:cNvPr id="24" name="Oval 23"/>
                <p:cNvSpPr/>
                <p:nvPr/>
              </p:nvSpPr>
              <p:spPr>
                <a:xfrm>
                  <a:off x="7844173" y="3914525"/>
                  <a:ext cx="600588" cy="54132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sz="1200" b="1" i="1" smtClean="0">
                            <a:solidFill>
                              <a:schemeClr val="tx1"/>
                            </a:solidFill>
                            <a:latin typeface="Cambria Math" panose="02040503050406030204" pitchFamily="18" charset="0"/>
                          </a:rPr>
                          <m:t>𝜷</m:t>
                        </m:r>
                      </m:oMath>
                    </m:oMathPara>
                  </a14:m>
                  <a:endParaRPr lang="ko-KR" altLang="en-US" sz="1200" b="1" dirty="0">
                    <a:solidFill>
                      <a:schemeClr val="tx1"/>
                    </a:solidFill>
                  </a:endParaRPr>
                </a:p>
              </p:txBody>
            </p:sp>
          </mc:Choice>
          <mc:Fallback xmlns="">
            <p:sp>
              <p:nvSpPr>
                <p:cNvPr id="24" name="Oval 23"/>
                <p:cNvSpPr>
                  <a:spLocks noRot="1" noChangeAspect="1" noMove="1" noResize="1" noEditPoints="1" noAdjustHandles="1" noChangeArrowheads="1" noChangeShapeType="1" noTextEdit="1"/>
                </p:cNvSpPr>
                <p:nvPr/>
              </p:nvSpPr>
              <p:spPr>
                <a:xfrm>
                  <a:off x="7844173" y="3914525"/>
                  <a:ext cx="600588" cy="541325"/>
                </a:xfrm>
                <a:prstGeom prst="ellipse">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5" name="Oval 24"/>
                <p:cNvSpPr/>
                <p:nvPr/>
              </p:nvSpPr>
              <p:spPr>
                <a:xfrm>
                  <a:off x="6713259" y="3914525"/>
                  <a:ext cx="600588" cy="541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sz="1200" b="1" i="1" dirty="0" smtClean="0">
                            <a:solidFill>
                              <a:schemeClr val="tx1"/>
                            </a:solidFill>
                            <a:latin typeface="Cambria Math" panose="02040503050406030204" pitchFamily="18" charset="0"/>
                          </a:rPr>
                          <m:t>𝝋</m:t>
                        </m:r>
                      </m:oMath>
                    </m:oMathPara>
                  </a14:m>
                  <a:endParaRPr lang="ko-KR" altLang="en-US" sz="1200" b="1" dirty="0">
                    <a:solidFill>
                      <a:schemeClr val="tx1"/>
                    </a:solidFill>
                  </a:endParaRPr>
                </a:p>
              </p:txBody>
            </p:sp>
          </mc:Choice>
          <mc:Fallback xmlns="">
            <p:sp>
              <p:nvSpPr>
                <p:cNvPr id="25" name="Oval 24"/>
                <p:cNvSpPr>
                  <a:spLocks noRot="1" noChangeAspect="1" noMove="1" noResize="1" noEditPoints="1" noAdjustHandles="1" noChangeArrowheads="1" noChangeShapeType="1" noTextEdit="1"/>
                </p:cNvSpPr>
                <p:nvPr/>
              </p:nvSpPr>
              <p:spPr>
                <a:xfrm>
                  <a:off x="6713259" y="3914525"/>
                  <a:ext cx="600588" cy="541325"/>
                </a:xfrm>
                <a:prstGeom prst="ellipse">
                  <a:avLst/>
                </a:prstGeom>
                <a:blipFill>
                  <a:blip r:embed="rId6"/>
                  <a:stretch>
                    <a:fillRect/>
                  </a:stretch>
                </a:blipFill>
              </p:spPr>
              <p:txBody>
                <a:bodyPr/>
                <a:lstStyle/>
                <a:p>
                  <a:r>
                    <a:rPr lang="ko-KR" altLang="en-US">
                      <a:noFill/>
                    </a:rPr>
                    <a:t> </a:t>
                  </a:r>
                </a:p>
              </p:txBody>
            </p:sp>
          </mc:Fallback>
        </mc:AlternateContent>
        <p:cxnSp>
          <p:nvCxnSpPr>
            <p:cNvPr id="26" name="Straight Arrow Connector 25"/>
            <p:cNvCxnSpPr>
              <a:stCxn id="21" idx="6"/>
              <a:endCxn id="20" idx="2"/>
            </p:cNvCxnSpPr>
            <p:nvPr/>
          </p:nvCxnSpPr>
          <p:spPr>
            <a:xfrm>
              <a:off x="2483689" y="4185189"/>
              <a:ext cx="55211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6"/>
              <a:endCxn id="19" idx="2"/>
            </p:cNvCxnSpPr>
            <p:nvPr/>
          </p:nvCxnSpPr>
          <p:spPr>
            <a:xfrm>
              <a:off x="3636396" y="4185190"/>
              <a:ext cx="494791" cy="1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6"/>
              <a:endCxn id="18" idx="2"/>
            </p:cNvCxnSpPr>
            <p:nvPr/>
          </p:nvCxnSpPr>
          <p:spPr>
            <a:xfrm flipV="1">
              <a:off x="4731775" y="4185191"/>
              <a:ext cx="418126" cy="1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2"/>
              <a:endCxn id="25" idx="6"/>
            </p:cNvCxnSpPr>
            <p:nvPr/>
          </p:nvCxnSpPr>
          <p:spPr>
            <a:xfrm flipH="1">
              <a:off x="7313847" y="4185188"/>
              <a:ext cx="5303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2"/>
              <a:endCxn id="18" idx="6"/>
            </p:cNvCxnSpPr>
            <p:nvPr/>
          </p:nvCxnSpPr>
          <p:spPr>
            <a:xfrm flipH="1">
              <a:off x="5750489" y="4185188"/>
              <a:ext cx="962770"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37626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Gibbs Sampling on Z (1)</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0420" y="1279934"/>
                <a:ext cx="8435280" cy="4925144"/>
              </a:xfrm>
            </p:spPr>
            <p:txBody>
              <a:bodyPr>
                <a:normAutofit/>
              </a:bodyPr>
              <a:lstStyle/>
              <a:p>
                <a:r>
                  <a:rPr lang="en-US" altLang="ko-KR" dirty="0" smtClean="0"/>
                  <a:t>Finding the most likely assignment on Z </a:t>
                </a:r>
                <a:r>
                  <a:rPr lang="en-US" altLang="ko-KR" dirty="0" smtClean="0">
                    <a:sym typeface="Wingdings" panose="05000000000000000000" pitchFamily="2" charset="2"/>
                  </a:rPr>
                  <a:t>Gibbs Sampling</a:t>
                </a:r>
              </a:p>
              <a:p>
                <a:r>
                  <a:rPr lang="en-US" altLang="ko-KR" dirty="0" smtClean="0">
                    <a:sym typeface="Wingdings" panose="05000000000000000000" pitchFamily="2" charset="2"/>
                  </a:rPr>
                  <a:t>Start with the factorization</a:t>
                </a:r>
              </a:p>
              <a:p>
                <a:pPr lvl="1"/>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𝑊</m:t>
                        </m:r>
                        <m:r>
                          <a:rPr lang="en-US" altLang="ko-KR" b="0" i="1" smtClean="0">
                            <a:latin typeface="Cambria Math" panose="02040503050406030204" pitchFamily="18" charset="0"/>
                          </a:rPr>
                          <m:t>,</m:t>
                        </m:r>
                        <m:r>
                          <a:rPr lang="en-US" altLang="ko-KR" b="0" i="1" smtClean="0">
                            <a:latin typeface="Cambria Math" panose="02040503050406030204" pitchFamily="18" charset="0"/>
                          </a:rPr>
                          <m:t>𝑍</m:t>
                        </m:r>
                        <m:r>
                          <a:rPr lang="en-US" altLang="ko-KR" b="0" i="1" smtClean="0">
                            <a:latin typeface="Cambria Math" panose="02040503050406030204" pitchFamily="18" charset="0"/>
                          </a:rPr>
                          <m:t>,</m:t>
                        </m:r>
                        <m:r>
                          <a:rPr lang="ko-KR" altLang="en-US" b="0" i="1" smtClean="0">
                            <a:latin typeface="Cambria Math" panose="02040503050406030204" pitchFamily="18" charset="0"/>
                          </a:rPr>
                          <m:t>𝜃</m:t>
                        </m:r>
                        <m:r>
                          <a:rPr lang="en-US" altLang="ko-KR" b="0" i="1" smtClean="0">
                            <a:latin typeface="Cambria Math" panose="02040503050406030204" pitchFamily="18" charset="0"/>
                          </a:rPr>
                          <m:t>,</m:t>
                        </m:r>
                        <m:r>
                          <a:rPr lang="ko-KR" altLang="en-US" b="0" i="1" smtClean="0">
                            <a:latin typeface="Cambria Math" panose="02040503050406030204" pitchFamily="18" charset="0"/>
                          </a:rPr>
                          <m:t>𝜑</m:t>
                        </m:r>
                        <m:r>
                          <a:rPr lang="en-US" altLang="ko-KR" b="0" i="1" smtClean="0">
                            <a:latin typeface="Cambria Math" panose="02040503050406030204" pitchFamily="18" charset="0"/>
                          </a:rPr>
                          <m:t>;</m:t>
                        </m:r>
                        <m:r>
                          <a:rPr lang="ko-KR" altLang="en-US" b="0" i="1" smtClean="0">
                            <a:latin typeface="Cambria Math" panose="02040503050406030204" pitchFamily="18" charset="0"/>
                          </a:rPr>
                          <m:t>𝛼</m:t>
                        </m:r>
                        <m:r>
                          <a:rPr lang="en-US" altLang="ko-KR" b="0" i="1" smtClean="0">
                            <a:latin typeface="Cambria Math" panose="02040503050406030204" pitchFamily="18" charset="0"/>
                          </a:rPr>
                          <m:t>,</m:t>
                        </m:r>
                        <m:r>
                          <a:rPr lang="ko-KR" altLang="en-US" b="0" i="1" smtClean="0">
                            <a:latin typeface="Cambria Math" panose="02040503050406030204" pitchFamily="18" charset="0"/>
                          </a:rPr>
                          <m:t>𝛽</m:t>
                        </m:r>
                      </m:e>
                    </m:d>
                  </m:oMath>
                </a14:m>
                <a:r>
                  <a:rPr lang="en-US" altLang="ko-KR" b="0" i="1" dirty="0" smtClean="0">
                    <a:latin typeface="Cambria Math" panose="02040503050406030204" pitchFamily="18" charset="0"/>
                  </a:rPr>
                  <a:t/>
                </a:r>
                <a:br>
                  <a:rPr lang="en-US" altLang="ko-KR" b="0" i="1" dirty="0" smtClean="0">
                    <a:latin typeface="Cambria Math" panose="02040503050406030204" pitchFamily="18" charset="0"/>
                  </a:rPr>
                </a:br>
                <a14:m>
                  <m:oMath xmlns:m="http://schemas.openxmlformats.org/officeDocument/2006/math">
                    <m:r>
                      <a:rPr lang="en-US" altLang="ko-KR" b="0" i="1" smtClean="0">
                        <a:latin typeface="Cambria Math" panose="02040503050406030204" pitchFamily="18" charset="0"/>
                      </a:rPr>
                      <m:t>=</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𝐾</m:t>
                        </m:r>
                      </m:sup>
                      <m:e>
                        <m:r>
                          <a:rPr lang="en-US" altLang="ko-KR" b="0" i="1" smtClean="0">
                            <a:latin typeface="Cambria Math" panose="02040503050406030204" pitchFamily="18" charset="0"/>
                          </a:rPr>
                          <m:t>𝑃</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𝜑</m:t>
                            </m:r>
                          </m:e>
                          <m:sub>
                            <m:r>
                              <a:rPr lang="en-US" altLang="ko-KR" i="1">
                                <a:latin typeface="Cambria Math" panose="02040503050406030204" pitchFamily="18" charset="0"/>
                              </a:rPr>
                              <m:t>𝑖</m:t>
                            </m:r>
                          </m:sub>
                        </m:sSub>
                        <m:r>
                          <a:rPr lang="en-US" altLang="ko-KR" i="1">
                            <a:latin typeface="Cambria Math" panose="02040503050406030204" pitchFamily="18" charset="0"/>
                          </a:rPr>
                          <m:t>;</m:t>
                        </m:r>
                        <m:r>
                          <a:rPr lang="ko-KR" altLang="en-US" i="1">
                            <a:latin typeface="Cambria Math" panose="02040503050406030204" pitchFamily="18" charset="0"/>
                          </a:rPr>
                          <m:t>𝛽</m:t>
                        </m:r>
                        <m:r>
                          <a:rPr lang="en-US" altLang="ko-KR" i="1">
                            <a:latin typeface="Cambria Math" panose="02040503050406030204" pitchFamily="18" charset="0"/>
                          </a:rPr>
                          <m:t>)</m:t>
                        </m:r>
                      </m:e>
                    </m:nary>
                    <m:nary>
                      <m:naryPr>
                        <m:chr m:val="∏"/>
                        <m:ctrlPr>
                          <a:rPr lang="en-US" altLang="ko-KR" i="1">
                            <a:latin typeface="Cambria Math" panose="02040503050406030204" pitchFamily="18" charset="0"/>
                          </a:rPr>
                        </m:ctrlPr>
                      </m:naryPr>
                      <m:sub>
                        <m:r>
                          <a:rPr lang="en-US" altLang="ko-KR" b="0" i="1" smtClean="0">
                            <a:latin typeface="Cambria Math" panose="02040503050406030204" pitchFamily="18" charset="0"/>
                          </a:rPr>
                          <m:t>𝑗</m:t>
                        </m:r>
                        <m:r>
                          <a:rPr lang="en-US" altLang="ko-KR" i="1">
                            <a:latin typeface="Cambria Math" panose="02040503050406030204" pitchFamily="18" charset="0"/>
                          </a:rPr>
                          <m:t>=1</m:t>
                        </m:r>
                      </m:sub>
                      <m:sup>
                        <m:r>
                          <a:rPr lang="en-US" altLang="ko-KR" b="0" i="1" smtClean="0">
                            <a:latin typeface="Cambria Math" panose="02040503050406030204" pitchFamily="18" charset="0"/>
                          </a:rPr>
                          <m:t>𝑀</m:t>
                        </m:r>
                      </m:sup>
                      <m:e>
                        <m:r>
                          <a:rPr lang="en-US" altLang="ko-KR" i="1">
                            <a:latin typeface="Cambria Math" panose="02040503050406030204" pitchFamily="18" charset="0"/>
                          </a:rPr>
                          <m:t>𝑃</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b="0" i="1" smtClean="0">
                                <a:latin typeface="Cambria Math" panose="02040503050406030204" pitchFamily="18" charset="0"/>
                              </a:rPr>
                              <m:t>𝑗</m:t>
                            </m:r>
                          </m:sub>
                        </m:sSub>
                        <m:r>
                          <a:rPr lang="en-US" altLang="ko-KR" i="1">
                            <a:latin typeface="Cambria Math" panose="02040503050406030204" pitchFamily="18" charset="0"/>
                          </a:rPr>
                          <m:t>;</m:t>
                        </m:r>
                        <m:r>
                          <a:rPr lang="ko-KR" altLang="en-US" i="1">
                            <a:latin typeface="Cambria Math" panose="02040503050406030204" pitchFamily="18" charset="0"/>
                          </a:rPr>
                          <m:t>𝛼</m:t>
                        </m:r>
                        <m:r>
                          <a:rPr lang="en-US" altLang="ko-KR" i="1">
                            <a:latin typeface="Cambria Math" panose="02040503050406030204" pitchFamily="18" charset="0"/>
                          </a:rPr>
                          <m:t>)</m:t>
                        </m:r>
                        <m:nary>
                          <m:naryPr>
                            <m:chr m:val="∏"/>
                            <m:ctrlPr>
                              <a:rPr lang="en-US" altLang="ko-KR" i="1">
                                <a:latin typeface="Cambria Math" panose="02040503050406030204" pitchFamily="18" charset="0"/>
                              </a:rPr>
                            </m:ctrlPr>
                          </m:naryPr>
                          <m:sub>
                            <m:r>
                              <a:rPr lang="en-US" altLang="ko-KR" b="0" i="1" smtClean="0">
                                <a:latin typeface="Cambria Math" panose="02040503050406030204" pitchFamily="18" charset="0"/>
                              </a:rPr>
                              <m:t>𝑙</m:t>
                            </m:r>
                            <m:r>
                              <a:rPr lang="en-US" altLang="ko-KR" i="1">
                                <a:latin typeface="Cambria Math" panose="02040503050406030204" pitchFamily="18" charset="0"/>
                              </a:rPr>
                              <m:t>=1</m:t>
                            </m:r>
                          </m:sub>
                          <m:sup>
                            <m:r>
                              <a:rPr lang="en-US" altLang="ko-KR" b="0" i="1" smtClean="0">
                                <a:latin typeface="Cambria Math" panose="02040503050406030204" pitchFamily="18" charset="0"/>
                              </a:rPr>
                              <m:t>𝑁</m:t>
                            </m:r>
                          </m:sup>
                          <m:e>
                            <m:r>
                              <a:rPr lang="en-US" altLang="ko-KR" i="1">
                                <a:latin typeface="Cambria Math" panose="02040503050406030204" pitchFamily="18" charset="0"/>
                              </a:rPr>
                              <m:t>𝑃</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𝑍</m:t>
                                </m:r>
                              </m:e>
                              <m:sub>
                                <m:r>
                                  <a:rPr lang="en-US" altLang="ko-KR" i="1">
                                    <a:latin typeface="Cambria Math" panose="02040503050406030204" pitchFamily="18" charset="0"/>
                                  </a:rPr>
                                  <m:t>𝑗</m:t>
                                </m:r>
                                <m:r>
                                  <a:rPr lang="en-US" altLang="ko-KR" b="0" i="1" smtClean="0">
                                    <a:latin typeface="Cambria Math" panose="02040503050406030204" pitchFamily="18" charset="0"/>
                                  </a:rPr>
                                  <m:t>,</m:t>
                                </m:r>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r>
                              <a:rPr lang="en-US" altLang="ko-KR" i="1">
                                <a:latin typeface="Cambria Math" panose="02040503050406030204" pitchFamily="18" charset="0"/>
                              </a:rPr>
                              <m:t>)</m:t>
                            </m:r>
                            <m:r>
                              <a:rPr lang="en-US" altLang="ko-KR" i="1">
                                <a:latin typeface="Cambria Math" panose="02040503050406030204" pitchFamily="18" charset="0"/>
                              </a:rPr>
                              <m:t>𝑃</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𝑊</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𝑙</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𝜑</m:t>
                                </m:r>
                              </m:e>
                              <m:sub>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𝑙</m:t>
                                    </m:r>
                                  </m:sub>
                                </m:sSub>
                              </m:sub>
                            </m:sSub>
                            <m:r>
                              <a:rPr lang="en-US" altLang="ko-KR" i="1">
                                <a:latin typeface="Cambria Math" panose="02040503050406030204" pitchFamily="18" charset="0"/>
                              </a:rPr>
                              <m:t>)</m:t>
                            </m:r>
                          </m:e>
                        </m:nary>
                      </m:e>
                    </m:nary>
                  </m:oMath>
                </a14:m>
                <a:endParaRPr lang="en-US" altLang="ko-KR" dirty="0" smtClean="0"/>
              </a:p>
              <a:p>
                <a:r>
                  <a:rPr lang="en-US" altLang="ko-KR" dirty="0" smtClean="0"/>
                  <a:t>We are going to collapse </a:t>
                </a:r>
                <a14:m>
                  <m:oMath xmlns:m="http://schemas.openxmlformats.org/officeDocument/2006/math">
                    <m:r>
                      <a:rPr lang="ko-KR" altLang="en-US" i="1">
                        <a:latin typeface="Cambria Math" panose="02040503050406030204" pitchFamily="18" charset="0"/>
                      </a:rPr>
                      <m:t>𝜃</m:t>
                    </m:r>
                  </m:oMath>
                </a14:m>
                <a:r>
                  <a:rPr lang="ko-KR" altLang="en-US" dirty="0" smtClean="0"/>
                  <a:t> </a:t>
                </a:r>
                <a:r>
                  <a:rPr lang="en-US" altLang="ko-KR" dirty="0" smtClean="0"/>
                  <a:t>and </a:t>
                </a:r>
                <a14:m>
                  <m:oMath xmlns:m="http://schemas.openxmlformats.org/officeDocument/2006/math">
                    <m:r>
                      <a:rPr lang="ko-KR" altLang="en-US" i="1">
                        <a:latin typeface="Cambria Math" panose="02040503050406030204" pitchFamily="18" charset="0"/>
                      </a:rPr>
                      <m:t>𝜑</m:t>
                    </m:r>
                  </m:oMath>
                </a14:m>
                <a:r>
                  <a:rPr lang="ko-KR" altLang="en-US" dirty="0" smtClean="0"/>
                  <a:t> </a:t>
                </a:r>
                <a:r>
                  <a:rPr lang="en-US" altLang="ko-KR" dirty="0" smtClean="0"/>
                  <a:t>to leave only W, Z, </a:t>
                </a:r>
                <a14:m>
                  <m:oMath xmlns:m="http://schemas.openxmlformats.org/officeDocument/2006/math">
                    <m:r>
                      <a:rPr lang="ko-KR" altLang="en-US" i="1">
                        <a:latin typeface="Cambria Math" panose="02040503050406030204" pitchFamily="18" charset="0"/>
                      </a:rPr>
                      <m:t>𝛼</m:t>
                    </m:r>
                  </m:oMath>
                </a14:m>
                <a:r>
                  <a:rPr lang="ko-KR" altLang="en-US" dirty="0" smtClean="0"/>
                  <a:t> </a:t>
                </a:r>
                <a:r>
                  <a:rPr lang="en-US" altLang="ko-KR" dirty="0" smtClean="0"/>
                  <a:t>and </a:t>
                </a:r>
                <a14:m>
                  <m:oMath xmlns:m="http://schemas.openxmlformats.org/officeDocument/2006/math">
                    <m:r>
                      <a:rPr lang="ko-KR" altLang="en-US" i="1">
                        <a:latin typeface="Cambria Math" panose="02040503050406030204" pitchFamily="18" charset="0"/>
                      </a:rPr>
                      <m:t>𝛽</m:t>
                    </m:r>
                  </m:oMath>
                </a14:m>
                <a:endParaRPr lang="en-US" altLang="ko-KR" dirty="0" smtClean="0"/>
              </a:p>
              <a:p>
                <a:pPr lvl="1"/>
                <a:r>
                  <a:rPr lang="en-US" altLang="ko-KR" dirty="0" smtClean="0"/>
                  <a:t>Why? W (Data point), Z (Sampling Target), </a:t>
                </a:r>
                <a14:m>
                  <m:oMath xmlns:m="http://schemas.openxmlformats.org/officeDocument/2006/math">
                    <m:r>
                      <a:rPr lang="ko-KR" altLang="en-US" i="1">
                        <a:latin typeface="Cambria Math" panose="02040503050406030204" pitchFamily="18" charset="0"/>
                      </a:rPr>
                      <m:t>𝛼</m:t>
                    </m:r>
                  </m:oMath>
                </a14:m>
                <a:r>
                  <a:rPr lang="ko-KR" altLang="en-US" dirty="0"/>
                  <a:t> </a:t>
                </a:r>
                <a:r>
                  <a:rPr lang="en-US" altLang="ko-KR" dirty="0"/>
                  <a:t>and </a:t>
                </a:r>
                <a14:m>
                  <m:oMath xmlns:m="http://schemas.openxmlformats.org/officeDocument/2006/math">
                    <m:r>
                      <a:rPr lang="ko-KR" altLang="en-US" i="1">
                        <a:latin typeface="Cambria Math" panose="02040503050406030204" pitchFamily="18" charset="0"/>
                      </a:rPr>
                      <m:t>𝛽</m:t>
                    </m:r>
                  </m:oMath>
                </a14:m>
                <a:r>
                  <a:rPr lang="en-US" altLang="ko-KR" dirty="0" smtClean="0"/>
                  <a:t> (priors)</a:t>
                </a:r>
              </a:p>
              <a:p>
                <a:pPr lvl="1"/>
                <a:r>
                  <a:rPr lang="en-US" altLang="ko-KR" dirty="0" smtClean="0"/>
                  <a:t>Collapsed Gibbs sampling!</a:t>
                </a:r>
              </a:p>
              <a:p>
                <a14:m>
                  <m:oMath xmlns:m="http://schemas.openxmlformats.org/officeDocument/2006/math">
                    <m:r>
                      <a:rPr lang="en-US" altLang="ko-KR" i="1">
                        <a:latin typeface="Cambria Math" panose="02040503050406030204" pitchFamily="18" charset="0"/>
                      </a:rPr>
                      <m:t>𝑃</m:t>
                    </m:r>
                    <m:d>
                      <m:dPr>
                        <m:ctrlPr>
                          <a:rPr lang="en-US" altLang="ko-KR" i="1">
                            <a:latin typeface="Cambria Math" panose="02040503050406030204" pitchFamily="18" charset="0"/>
                          </a:rPr>
                        </m:ctrlPr>
                      </m:dPr>
                      <m:e>
                        <m:r>
                          <a:rPr lang="en-US" altLang="ko-KR" i="1">
                            <a:latin typeface="Cambria Math" panose="02040503050406030204" pitchFamily="18" charset="0"/>
                          </a:rPr>
                          <m:t>𝑊</m:t>
                        </m:r>
                        <m:r>
                          <a:rPr lang="en-US" altLang="ko-KR" i="1">
                            <a:latin typeface="Cambria Math" panose="02040503050406030204" pitchFamily="18" charset="0"/>
                          </a:rPr>
                          <m:t>,</m:t>
                        </m:r>
                        <m:r>
                          <a:rPr lang="en-US" altLang="ko-KR" i="1">
                            <a:latin typeface="Cambria Math" panose="02040503050406030204" pitchFamily="18" charset="0"/>
                          </a:rPr>
                          <m:t>𝑍</m:t>
                        </m:r>
                        <m:r>
                          <a:rPr lang="en-US" altLang="ko-KR" i="1">
                            <a:latin typeface="Cambria Math" panose="02040503050406030204" pitchFamily="18" charset="0"/>
                          </a:rPr>
                          <m:t>;</m:t>
                        </m:r>
                        <m:r>
                          <a:rPr lang="ko-KR" altLang="en-US" i="1">
                            <a:latin typeface="Cambria Math" panose="02040503050406030204" pitchFamily="18" charset="0"/>
                          </a:rPr>
                          <m:t>𝛼</m:t>
                        </m:r>
                        <m:r>
                          <a:rPr lang="en-US" altLang="ko-KR" i="1">
                            <a:latin typeface="Cambria Math" panose="02040503050406030204" pitchFamily="18" charset="0"/>
                          </a:rPr>
                          <m:t>,</m:t>
                        </m:r>
                        <m:r>
                          <a:rPr lang="ko-KR" altLang="en-US" i="1">
                            <a:latin typeface="Cambria Math" panose="02040503050406030204" pitchFamily="18" charset="0"/>
                          </a:rPr>
                          <m:t>𝛽</m:t>
                        </m:r>
                      </m:e>
                    </m:d>
                    <m:r>
                      <a:rPr lang="en-US" altLang="ko-KR" b="0" i="1" smtClean="0">
                        <a:latin typeface="Cambria Math" panose="02040503050406030204" pitchFamily="18" charset="0"/>
                      </a:rPr>
                      <m:t>=</m:t>
                    </m:r>
                    <m:nary>
                      <m:naryPr>
                        <m:limLoc m:val="undOvr"/>
                        <m:ctrlPr>
                          <a:rPr lang="en-US" altLang="ko-KR" b="0" i="1" smtClean="0">
                            <a:latin typeface="Cambria Math" panose="02040503050406030204" pitchFamily="18" charset="0"/>
                          </a:rPr>
                        </m:ctrlPr>
                      </m:naryPr>
                      <m:sub>
                        <m:r>
                          <a:rPr lang="ko-KR" altLang="en-US" i="1">
                            <a:latin typeface="Cambria Math" panose="02040503050406030204" pitchFamily="18" charset="0"/>
                          </a:rPr>
                          <m:t>𝜃</m:t>
                        </m:r>
                      </m:sub>
                      <m:sup/>
                      <m:e>
                        <m:nary>
                          <m:naryPr>
                            <m:limLoc m:val="undOvr"/>
                            <m:ctrlPr>
                              <a:rPr lang="en-US" altLang="ko-KR" b="0" i="1" smtClean="0">
                                <a:latin typeface="Cambria Math" panose="02040503050406030204" pitchFamily="18" charset="0"/>
                              </a:rPr>
                            </m:ctrlPr>
                          </m:naryPr>
                          <m:sub>
                            <m:r>
                              <a:rPr lang="ko-KR" altLang="en-US" i="1">
                                <a:latin typeface="Cambria Math" panose="02040503050406030204" pitchFamily="18" charset="0"/>
                              </a:rPr>
                              <m:t>𝜑</m:t>
                            </m:r>
                          </m:sub>
                          <m:sup/>
                          <m:e>
                            <m:r>
                              <a:rPr lang="en-US" altLang="ko-KR" i="1">
                                <a:latin typeface="Cambria Math" panose="02040503050406030204" pitchFamily="18" charset="0"/>
                              </a:rPr>
                              <m:t>𝑃</m:t>
                            </m:r>
                            <m:d>
                              <m:dPr>
                                <m:ctrlPr>
                                  <a:rPr lang="en-US" altLang="ko-KR" i="1">
                                    <a:latin typeface="Cambria Math" panose="02040503050406030204" pitchFamily="18" charset="0"/>
                                  </a:rPr>
                                </m:ctrlPr>
                              </m:dPr>
                              <m:e>
                                <m:r>
                                  <a:rPr lang="en-US" altLang="ko-KR" i="1">
                                    <a:latin typeface="Cambria Math" panose="02040503050406030204" pitchFamily="18" charset="0"/>
                                  </a:rPr>
                                  <m:t>𝑊</m:t>
                                </m:r>
                                <m:r>
                                  <a:rPr lang="en-US" altLang="ko-KR" i="1">
                                    <a:latin typeface="Cambria Math" panose="02040503050406030204" pitchFamily="18" charset="0"/>
                                  </a:rPr>
                                  <m:t>,</m:t>
                                </m:r>
                                <m:r>
                                  <a:rPr lang="en-US" altLang="ko-KR" i="1">
                                    <a:latin typeface="Cambria Math" panose="02040503050406030204" pitchFamily="18" charset="0"/>
                                  </a:rPr>
                                  <m:t>𝑍</m:t>
                                </m:r>
                                <m:r>
                                  <a:rPr lang="en-US" altLang="ko-KR" i="1">
                                    <a:latin typeface="Cambria Math" panose="02040503050406030204" pitchFamily="18" charset="0"/>
                                  </a:rPr>
                                  <m:t>,</m:t>
                                </m:r>
                                <m:r>
                                  <a:rPr lang="ko-KR" altLang="en-US" i="1">
                                    <a:latin typeface="Cambria Math" panose="02040503050406030204" pitchFamily="18" charset="0"/>
                                  </a:rPr>
                                  <m:t>𝜃</m:t>
                                </m:r>
                                <m:r>
                                  <a:rPr lang="en-US" altLang="ko-KR" i="1">
                                    <a:latin typeface="Cambria Math" panose="02040503050406030204" pitchFamily="18" charset="0"/>
                                  </a:rPr>
                                  <m:t>,</m:t>
                                </m:r>
                                <m:r>
                                  <a:rPr lang="ko-KR" altLang="en-US" i="1">
                                    <a:latin typeface="Cambria Math" panose="02040503050406030204" pitchFamily="18" charset="0"/>
                                  </a:rPr>
                                  <m:t>𝜑</m:t>
                                </m:r>
                                <m:r>
                                  <a:rPr lang="en-US" altLang="ko-KR" i="1">
                                    <a:latin typeface="Cambria Math" panose="02040503050406030204" pitchFamily="18" charset="0"/>
                                  </a:rPr>
                                  <m:t>;</m:t>
                                </m:r>
                                <m:r>
                                  <a:rPr lang="ko-KR" altLang="en-US" i="1">
                                    <a:latin typeface="Cambria Math" panose="02040503050406030204" pitchFamily="18" charset="0"/>
                                  </a:rPr>
                                  <m:t>𝛼</m:t>
                                </m:r>
                                <m:r>
                                  <a:rPr lang="en-US" altLang="ko-KR" i="1">
                                    <a:latin typeface="Cambria Math" panose="02040503050406030204" pitchFamily="18" charset="0"/>
                                  </a:rPr>
                                  <m:t>,</m:t>
                                </m:r>
                                <m:r>
                                  <a:rPr lang="ko-KR" altLang="en-US" i="1">
                                    <a:latin typeface="Cambria Math" panose="02040503050406030204" pitchFamily="18" charset="0"/>
                                  </a:rPr>
                                  <m:t>𝛽</m:t>
                                </m:r>
                              </m:e>
                            </m:d>
                            <m:r>
                              <a:rPr lang="en-US" altLang="ko-KR" i="1">
                                <a:latin typeface="Cambria Math" panose="02040503050406030204" pitchFamily="18" charset="0"/>
                              </a:rPr>
                              <m:t>𝑑</m:t>
                            </m:r>
                            <m:r>
                              <a:rPr lang="ko-KR" altLang="en-US" i="1">
                                <a:latin typeface="Cambria Math" panose="02040503050406030204" pitchFamily="18" charset="0"/>
                              </a:rPr>
                              <m:t>𝜑</m:t>
                            </m:r>
                            <m:r>
                              <a:rPr lang="en-US" altLang="ko-KR" b="0" i="1" smtClean="0">
                                <a:latin typeface="Cambria Math" panose="02040503050406030204" pitchFamily="18" charset="0"/>
                              </a:rPr>
                              <m:t>𝑑</m:t>
                            </m:r>
                            <m:r>
                              <a:rPr lang="ko-KR" altLang="en-US" i="1">
                                <a:latin typeface="Cambria Math" panose="02040503050406030204" pitchFamily="18" charset="0"/>
                              </a:rPr>
                              <m:t>𝜃</m:t>
                            </m:r>
                          </m:e>
                        </m:nary>
                      </m:e>
                    </m:nary>
                    <m:r>
                      <a:rPr lang="en-US" altLang="ko-KR" i="1">
                        <a:latin typeface="Cambria Math" panose="02040503050406030204" pitchFamily="18" charset="0"/>
                      </a:rPr>
                      <m:t>=</m:t>
                    </m:r>
                    <m:nary>
                      <m:naryPr>
                        <m:limLoc m:val="undOvr"/>
                        <m:ctrlPr>
                          <a:rPr lang="en-US" altLang="ko-KR" i="1">
                            <a:latin typeface="Cambria Math" panose="02040503050406030204" pitchFamily="18" charset="0"/>
                          </a:rPr>
                        </m:ctrlPr>
                      </m:naryPr>
                      <m:sub>
                        <m:r>
                          <a:rPr lang="ko-KR" altLang="en-US" i="1">
                            <a:latin typeface="Cambria Math" panose="02040503050406030204" pitchFamily="18" charset="0"/>
                          </a:rPr>
                          <m:t>𝜑</m:t>
                        </m:r>
                      </m:sub>
                      <m:sup/>
                      <m:e>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r>
                              <a:rPr lang="en-US" altLang="ko-KR" i="1">
                                <a:latin typeface="Cambria Math" panose="02040503050406030204" pitchFamily="18" charset="0"/>
                              </a:rPr>
                              <m:t>𝑃</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𝜑</m:t>
                                </m:r>
                              </m:e>
                              <m:sub>
                                <m:r>
                                  <a:rPr lang="en-US" altLang="ko-KR" i="1">
                                    <a:latin typeface="Cambria Math" panose="02040503050406030204" pitchFamily="18" charset="0"/>
                                  </a:rPr>
                                  <m:t>𝑖</m:t>
                                </m:r>
                              </m:sub>
                            </m:sSub>
                            <m:r>
                              <a:rPr lang="en-US" altLang="ko-KR" i="1">
                                <a:latin typeface="Cambria Math" panose="02040503050406030204" pitchFamily="18" charset="0"/>
                              </a:rPr>
                              <m:t>;</m:t>
                            </m:r>
                            <m:r>
                              <a:rPr lang="ko-KR" altLang="en-US" i="1">
                                <a:latin typeface="Cambria Math" panose="02040503050406030204" pitchFamily="18" charset="0"/>
                              </a:rPr>
                              <m:t>𝛽</m:t>
                            </m:r>
                            <m:r>
                              <a:rPr lang="en-US" altLang="ko-KR" i="1">
                                <a:latin typeface="Cambria Math" panose="02040503050406030204" pitchFamily="18" charset="0"/>
                              </a:rPr>
                              <m:t>)</m:t>
                            </m:r>
                            <m:nary>
                              <m:naryPr>
                                <m:chr m:val="∏"/>
                                <m:ctrlPr>
                                  <a:rPr lang="en-US" altLang="ko-KR" i="1" smtClean="0">
                                    <a:latin typeface="Cambria Math" panose="02040503050406030204" pitchFamily="18" charset="0"/>
                                  </a:rPr>
                                </m:ctrlPr>
                              </m:naryPr>
                              <m:sub>
                                <m: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𝑙</m:t>
                                    </m:r>
                                    <m:r>
                                      <a:rPr lang="en-US" altLang="ko-KR" i="1">
                                        <a:latin typeface="Cambria Math" panose="02040503050406030204" pitchFamily="18" charset="0"/>
                                      </a:rPr>
                                      <m:t>=1</m:t>
                                    </m:r>
                                  </m:sub>
                                  <m:sup>
                                    <m:r>
                                      <a:rPr lang="en-US" altLang="ko-KR" i="1">
                                        <a:latin typeface="Cambria Math" panose="02040503050406030204" pitchFamily="18" charset="0"/>
                                      </a:rPr>
                                      <m:t>𝑁</m:t>
                                    </m:r>
                                  </m:sup>
                                  <m:e>
                                    <m:r>
                                      <a:rPr lang="en-US" altLang="ko-KR" i="1">
                                        <a:latin typeface="Cambria Math" panose="02040503050406030204" pitchFamily="18" charset="0"/>
                                      </a:rPr>
                                      <m:t>𝑃</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𝑙</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𝜑</m:t>
                                        </m:r>
                                      </m:e>
                                      <m:sub>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𝑙</m:t>
                                            </m:r>
                                          </m:sub>
                                        </m:sSub>
                                      </m:sub>
                                    </m:sSub>
                                    <m:r>
                                      <a:rPr lang="en-US" altLang="ko-KR" i="1">
                                        <a:latin typeface="Cambria Math" panose="02040503050406030204" pitchFamily="18" charset="0"/>
                                      </a:rPr>
                                      <m:t>)</m:t>
                                    </m:r>
                                  </m:e>
                                </m:nary>
                              </m:e>
                            </m:nary>
                            <m:r>
                              <a:rPr lang="en-US" altLang="ko-KR" i="1">
                                <a:latin typeface="Cambria Math" panose="02040503050406030204" pitchFamily="18" charset="0"/>
                              </a:rPr>
                              <m:t>𝑑</m:t>
                            </m:r>
                            <m:r>
                              <a:rPr lang="ko-KR" altLang="en-US" i="1">
                                <a:latin typeface="Cambria Math" panose="02040503050406030204" pitchFamily="18" charset="0"/>
                              </a:rPr>
                              <m:t>𝜑</m:t>
                            </m:r>
                          </m:e>
                        </m:nary>
                      </m:e>
                    </m:nary>
                    <m:r>
                      <a:rPr lang="en-US" altLang="ko-KR" i="1" smtClean="0">
                        <a:latin typeface="Cambria Math" panose="02040503050406030204" pitchFamily="18" charset="0"/>
                        <a:ea typeface="Cambria Math" panose="02040503050406030204" pitchFamily="18" charset="0"/>
                      </a:rPr>
                      <m:t>×</m:t>
                    </m:r>
                    <m:nary>
                      <m:naryPr>
                        <m:limLoc m:val="undOvr"/>
                        <m:ctrlPr>
                          <a:rPr lang="en-US" altLang="ko-KR" i="1">
                            <a:latin typeface="Cambria Math" panose="02040503050406030204" pitchFamily="18" charset="0"/>
                          </a:rPr>
                        </m:ctrlPr>
                      </m:naryPr>
                      <m:sub>
                        <m:r>
                          <a:rPr lang="ko-KR" altLang="en-US" i="1">
                            <a:latin typeface="Cambria Math" panose="02040503050406030204" pitchFamily="18" charset="0"/>
                          </a:rPr>
                          <m:t>𝜃</m:t>
                        </m:r>
                      </m:sub>
                      <m:sup/>
                      <m:e>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r>
                              <a:rPr lang="en-US" altLang="ko-KR" i="1">
                                <a:latin typeface="Cambria Math" panose="02040503050406030204" pitchFamily="18" charset="0"/>
                              </a:rPr>
                              <m:t>𝑃</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r>
                              <a:rPr lang="en-US" altLang="ko-KR" i="1">
                                <a:latin typeface="Cambria Math" panose="02040503050406030204" pitchFamily="18" charset="0"/>
                              </a:rPr>
                              <m:t>;</m:t>
                            </m:r>
                            <m:r>
                              <a:rPr lang="ko-KR" altLang="en-US" i="1">
                                <a:latin typeface="Cambria Math" panose="02040503050406030204" pitchFamily="18" charset="0"/>
                              </a:rPr>
                              <m:t>𝛼</m:t>
                            </m:r>
                            <m:r>
                              <a:rPr lang="en-US" altLang="ko-KR" i="1">
                                <a:latin typeface="Cambria Math" panose="02040503050406030204" pitchFamily="18" charset="0"/>
                              </a:rPr>
                              <m:t>)</m:t>
                            </m:r>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𝑙</m:t>
                                </m:r>
                                <m:r>
                                  <a:rPr lang="en-US" altLang="ko-KR" i="1">
                                    <a:latin typeface="Cambria Math" panose="02040503050406030204" pitchFamily="18" charset="0"/>
                                  </a:rPr>
                                  <m:t>=1</m:t>
                                </m:r>
                              </m:sub>
                              <m:sup>
                                <m:r>
                                  <a:rPr lang="en-US" altLang="ko-KR" i="1">
                                    <a:latin typeface="Cambria Math" panose="02040503050406030204" pitchFamily="18" charset="0"/>
                                  </a:rPr>
                                  <m:t>𝑁</m:t>
                                </m:r>
                              </m:sup>
                              <m:e>
                                <m:r>
                                  <a:rPr lang="en-US" altLang="ko-KR" i="1">
                                    <a:latin typeface="Cambria Math" panose="02040503050406030204" pitchFamily="18" charset="0"/>
                                  </a:rPr>
                                  <m:t>𝑃</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𝑙</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r>
                                  <a:rPr lang="en-US" altLang="ko-KR" i="1">
                                    <a:latin typeface="Cambria Math" panose="02040503050406030204" pitchFamily="18" charset="0"/>
                                  </a:rPr>
                                  <m:t>)</m:t>
                                </m:r>
                              </m:e>
                            </m:nary>
                          </m:e>
                        </m:nary>
                        <m:r>
                          <a:rPr lang="en-US" altLang="ko-KR" i="1">
                            <a:latin typeface="Cambria Math" panose="02040503050406030204" pitchFamily="18" charset="0"/>
                          </a:rPr>
                          <m:t>𝑑</m:t>
                        </m:r>
                        <m:r>
                          <a:rPr lang="ko-KR" altLang="en-US" i="1">
                            <a:latin typeface="Cambria Math" panose="02040503050406030204" pitchFamily="18" charset="0"/>
                          </a:rPr>
                          <m:t>𝜃</m:t>
                        </m:r>
                      </m:e>
                    </m:nary>
                  </m:oMath>
                </a14:m>
                <a:endParaRPr lang="en-US" altLang="ko-KR" b="0" dirty="0" smtClean="0"/>
              </a:p>
              <a:p>
                <a:endParaRPr lang="en-US" altLang="ko-K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0420" y="1279934"/>
                <a:ext cx="8435280" cy="4925144"/>
              </a:xfrm>
              <a:blipFill>
                <a:blip r:embed="rId2"/>
                <a:stretch>
                  <a:fillRect t="-866"/>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29</a:t>
            </a:fld>
            <a:endParaRPr lang="ko-KR" altLang="en-US"/>
          </a:p>
        </p:txBody>
      </p:sp>
      <p:grpSp>
        <p:nvGrpSpPr>
          <p:cNvPr id="5" name="Group 4"/>
          <p:cNvGrpSpPr/>
          <p:nvPr/>
        </p:nvGrpSpPr>
        <p:grpSpPr>
          <a:xfrm>
            <a:off x="5673792" y="87214"/>
            <a:ext cx="3404996" cy="700230"/>
            <a:chOff x="1883101" y="3548710"/>
            <a:chExt cx="6561660" cy="1501971"/>
          </a:xfrm>
        </p:grpSpPr>
        <p:sp>
          <p:nvSpPr>
            <p:cNvPr id="6" name="Rectangle 5"/>
            <p:cNvSpPr/>
            <p:nvPr/>
          </p:nvSpPr>
          <p:spPr>
            <a:xfrm>
              <a:off x="2750516" y="3548710"/>
              <a:ext cx="3651444" cy="13386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7" name="Rectangle 6"/>
            <p:cNvSpPr/>
            <p:nvPr/>
          </p:nvSpPr>
          <p:spPr>
            <a:xfrm>
              <a:off x="3869741" y="3746221"/>
              <a:ext cx="2114093" cy="9363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8" name="TextBox 7"/>
            <p:cNvSpPr txBox="1"/>
            <p:nvPr/>
          </p:nvSpPr>
          <p:spPr>
            <a:xfrm>
              <a:off x="6032268" y="4522545"/>
              <a:ext cx="556657" cy="528136"/>
            </a:xfrm>
            <a:prstGeom prst="rect">
              <a:avLst/>
            </a:prstGeom>
            <a:noFill/>
          </p:spPr>
          <p:txBody>
            <a:bodyPr wrap="none" rtlCol="0">
              <a:spAutoFit/>
            </a:bodyPr>
            <a:lstStyle/>
            <a:p>
              <a:r>
                <a:rPr lang="en-US" altLang="ko-KR" sz="1000" dirty="0" smtClean="0"/>
                <a:t>M</a:t>
              </a:r>
              <a:endParaRPr lang="ko-KR" altLang="en-US" sz="1000" dirty="0"/>
            </a:p>
          </p:txBody>
        </p:sp>
        <p:sp>
          <p:nvSpPr>
            <p:cNvPr id="9" name="TextBox 8"/>
            <p:cNvSpPr txBox="1"/>
            <p:nvPr/>
          </p:nvSpPr>
          <p:spPr>
            <a:xfrm>
              <a:off x="5632282" y="4311019"/>
              <a:ext cx="522675" cy="528136"/>
            </a:xfrm>
            <a:prstGeom prst="rect">
              <a:avLst/>
            </a:prstGeom>
            <a:noFill/>
          </p:spPr>
          <p:txBody>
            <a:bodyPr wrap="none" rtlCol="0">
              <a:spAutoFit/>
            </a:bodyPr>
            <a:lstStyle/>
            <a:p>
              <a:r>
                <a:rPr lang="en-US" altLang="ko-KR" sz="1000" dirty="0"/>
                <a:t>N</a:t>
              </a:r>
              <a:endParaRPr lang="ko-KR" altLang="en-US" sz="1000" dirty="0"/>
            </a:p>
          </p:txBody>
        </p:sp>
        <p:sp>
          <p:nvSpPr>
            <p:cNvPr id="10" name="Oval 9"/>
            <p:cNvSpPr/>
            <p:nvPr/>
          </p:nvSpPr>
          <p:spPr>
            <a:xfrm>
              <a:off x="5149901" y="3914528"/>
              <a:ext cx="600588" cy="541325"/>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w</a:t>
              </a:r>
              <a:endParaRPr lang="ko-KR" altLang="en-US" sz="1000" b="1" dirty="0">
                <a:solidFill>
                  <a:schemeClr val="tx1"/>
                </a:solidFill>
              </a:endParaRPr>
            </a:p>
          </p:txBody>
        </p:sp>
        <p:sp>
          <p:nvSpPr>
            <p:cNvPr id="11" name="Oval 10"/>
            <p:cNvSpPr/>
            <p:nvPr/>
          </p:nvSpPr>
          <p:spPr>
            <a:xfrm>
              <a:off x="4131187" y="3916314"/>
              <a:ext cx="600588" cy="541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z</a:t>
              </a:r>
              <a:endParaRPr lang="ko-KR" altLang="en-US" sz="1000" b="1" dirty="0">
                <a:solidFill>
                  <a:schemeClr val="tx1"/>
                </a:solidFill>
              </a:endParaRPr>
            </a:p>
          </p:txBody>
        </p:sp>
        <mc:AlternateContent xmlns:mc="http://schemas.openxmlformats.org/markup-compatibility/2006" xmlns:a14="http://schemas.microsoft.com/office/drawing/2010/main">
          <mc:Choice Requires="a14">
            <p:sp>
              <p:nvSpPr>
                <p:cNvPr id="12" name="Oval 11"/>
                <p:cNvSpPr/>
                <p:nvPr/>
              </p:nvSpPr>
              <p:spPr>
                <a:xfrm>
                  <a:off x="3035808" y="3914527"/>
                  <a:ext cx="600588" cy="541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sz="1000" b="1" i="1" dirty="0" smtClean="0">
                            <a:solidFill>
                              <a:schemeClr val="tx1"/>
                            </a:solidFill>
                            <a:latin typeface="Cambria Math" panose="02040503050406030204" pitchFamily="18" charset="0"/>
                          </a:rPr>
                          <m:t>𝜽</m:t>
                        </m:r>
                      </m:oMath>
                    </m:oMathPara>
                  </a14:m>
                  <a:endParaRPr lang="ko-KR" altLang="en-US" sz="1000" b="1" dirty="0">
                    <a:solidFill>
                      <a:schemeClr val="tx1"/>
                    </a:solidFill>
                  </a:endParaRPr>
                </a:p>
              </p:txBody>
            </p:sp>
          </mc:Choice>
          <mc:Fallback xmlns="">
            <p:sp>
              <p:nvSpPr>
                <p:cNvPr id="12" name="Oval 11"/>
                <p:cNvSpPr>
                  <a:spLocks noRot="1" noChangeAspect="1" noMove="1" noResize="1" noEditPoints="1" noAdjustHandles="1" noChangeArrowheads="1" noChangeShapeType="1" noTextEdit="1"/>
                </p:cNvSpPr>
                <p:nvPr/>
              </p:nvSpPr>
              <p:spPr>
                <a:xfrm>
                  <a:off x="3035808" y="3914527"/>
                  <a:ext cx="600588" cy="541325"/>
                </a:xfrm>
                <a:prstGeom prst="ellipse">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1883101" y="3914526"/>
                  <a:ext cx="600588" cy="54132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sz="1000" b="1" i="1" dirty="0" smtClean="0">
                            <a:solidFill>
                              <a:schemeClr val="tx1"/>
                            </a:solidFill>
                            <a:latin typeface="Cambria Math" panose="02040503050406030204" pitchFamily="18" charset="0"/>
                          </a:rPr>
                          <m:t>𝜶</m:t>
                        </m:r>
                      </m:oMath>
                    </m:oMathPara>
                  </a14:m>
                  <a:endParaRPr lang="ko-KR" altLang="en-US" sz="1000" b="1" dirty="0">
                    <a:solidFill>
                      <a:schemeClr val="tx1"/>
                    </a:solidFill>
                  </a:endParaRPr>
                </a:p>
              </p:txBody>
            </p:sp>
          </mc:Choice>
          <mc:Fallback xmlns="">
            <p:sp>
              <p:nvSpPr>
                <p:cNvPr id="13" name="Oval 12"/>
                <p:cNvSpPr>
                  <a:spLocks noRot="1" noChangeAspect="1" noMove="1" noResize="1" noEditPoints="1" noAdjustHandles="1" noChangeArrowheads="1" noChangeShapeType="1" noTextEdit="1"/>
                </p:cNvSpPr>
                <p:nvPr/>
              </p:nvSpPr>
              <p:spPr>
                <a:xfrm>
                  <a:off x="1883101" y="3914526"/>
                  <a:ext cx="600588" cy="541325"/>
                </a:xfrm>
                <a:prstGeom prst="ellipse">
                  <a:avLst/>
                </a:prstGeom>
                <a:blipFill>
                  <a:blip r:embed="rId4"/>
                  <a:stretch>
                    <a:fillRect/>
                  </a:stretch>
                </a:blipFill>
              </p:spPr>
              <p:txBody>
                <a:bodyPr/>
                <a:lstStyle/>
                <a:p>
                  <a:r>
                    <a:rPr lang="ko-KR" altLang="en-US">
                      <a:noFill/>
                    </a:rPr>
                    <a:t> </a:t>
                  </a:r>
                </a:p>
              </p:txBody>
            </p:sp>
          </mc:Fallback>
        </mc:AlternateContent>
        <p:sp>
          <p:nvSpPr>
            <p:cNvPr id="14" name="Rectangle 13"/>
            <p:cNvSpPr/>
            <p:nvPr/>
          </p:nvSpPr>
          <p:spPr>
            <a:xfrm>
              <a:off x="6526191" y="3746221"/>
              <a:ext cx="1060703" cy="938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15" name="TextBox 14"/>
            <p:cNvSpPr txBox="1"/>
            <p:nvPr/>
          </p:nvSpPr>
          <p:spPr>
            <a:xfrm>
              <a:off x="7277929" y="4316263"/>
              <a:ext cx="510319" cy="528136"/>
            </a:xfrm>
            <a:prstGeom prst="rect">
              <a:avLst/>
            </a:prstGeom>
            <a:noFill/>
          </p:spPr>
          <p:txBody>
            <a:bodyPr wrap="none" rtlCol="0">
              <a:spAutoFit/>
            </a:bodyPr>
            <a:lstStyle/>
            <a:p>
              <a:r>
                <a:rPr lang="en-US" altLang="ko-KR" sz="1000" dirty="0" smtClean="0"/>
                <a:t>K</a:t>
              </a:r>
              <a:endParaRPr lang="ko-KR" altLang="en-US" sz="1000" dirty="0"/>
            </a:p>
          </p:txBody>
        </p:sp>
        <mc:AlternateContent xmlns:mc="http://schemas.openxmlformats.org/markup-compatibility/2006" xmlns:a14="http://schemas.microsoft.com/office/drawing/2010/main">
          <mc:Choice Requires="a14">
            <p:sp>
              <p:nvSpPr>
                <p:cNvPr id="16" name="Oval 15"/>
                <p:cNvSpPr/>
                <p:nvPr/>
              </p:nvSpPr>
              <p:spPr>
                <a:xfrm>
                  <a:off x="7844173" y="3914525"/>
                  <a:ext cx="600588" cy="54132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sz="1000" b="1" i="1" smtClean="0">
                            <a:solidFill>
                              <a:schemeClr val="tx1"/>
                            </a:solidFill>
                            <a:latin typeface="Cambria Math" panose="02040503050406030204" pitchFamily="18" charset="0"/>
                          </a:rPr>
                          <m:t>𝜷</m:t>
                        </m:r>
                      </m:oMath>
                    </m:oMathPara>
                  </a14:m>
                  <a:endParaRPr lang="ko-KR" altLang="en-US" sz="1000" b="1" dirty="0">
                    <a:solidFill>
                      <a:schemeClr val="tx1"/>
                    </a:solidFill>
                  </a:endParaRPr>
                </a:p>
              </p:txBody>
            </p:sp>
          </mc:Choice>
          <mc:Fallback xmlns="">
            <p:sp>
              <p:nvSpPr>
                <p:cNvPr id="16" name="Oval 15"/>
                <p:cNvSpPr>
                  <a:spLocks noRot="1" noChangeAspect="1" noMove="1" noResize="1" noEditPoints="1" noAdjustHandles="1" noChangeArrowheads="1" noChangeShapeType="1" noTextEdit="1"/>
                </p:cNvSpPr>
                <p:nvPr/>
              </p:nvSpPr>
              <p:spPr>
                <a:xfrm>
                  <a:off x="7844173" y="3914525"/>
                  <a:ext cx="600588" cy="541325"/>
                </a:xfrm>
                <a:prstGeom prst="ellipse">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6713259" y="3914525"/>
                  <a:ext cx="600588" cy="541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sz="1000" b="1" i="1" dirty="0" smtClean="0">
                            <a:solidFill>
                              <a:schemeClr val="tx1"/>
                            </a:solidFill>
                            <a:latin typeface="Cambria Math" panose="02040503050406030204" pitchFamily="18" charset="0"/>
                          </a:rPr>
                          <m:t>𝝋</m:t>
                        </m:r>
                      </m:oMath>
                    </m:oMathPara>
                  </a14:m>
                  <a:endParaRPr lang="ko-KR" altLang="en-US" sz="1000" b="1" dirty="0">
                    <a:solidFill>
                      <a:schemeClr val="tx1"/>
                    </a:solidFill>
                  </a:endParaRPr>
                </a:p>
              </p:txBody>
            </p:sp>
          </mc:Choice>
          <mc:Fallback xmlns="">
            <p:sp>
              <p:nvSpPr>
                <p:cNvPr id="17" name="Oval 16"/>
                <p:cNvSpPr>
                  <a:spLocks noRot="1" noChangeAspect="1" noMove="1" noResize="1" noEditPoints="1" noAdjustHandles="1" noChangeArrowheads="1" noChangeShapeType="1" noTextEdit="1"/>
                </p:cNvSpPr>
                <p:nvPr/>
              </p:nvSpPr>
              <p:spPr>
                <a:xfrm>
                  <a:off x="6713259" y="3914525"/>
                  <a:ext cx="600588" cy="541325"/>
                </a:xfrm>
                <a:prstGeom prst="ellipse">
                  <a:avLst/>
                </a:prstGeom>
                <a:blipFill>
                  <a:blip r:embed="rId6"/>
                  <a:stretch>
                    <a:fillRect/>
                  </a:stretch>
                </a:blipFill>
              </p:spPr>
              <p:txBody>
                <a:bodyPr/>
                <a:lstStyle/>
                <a:p>
                  <a:r>
                    <a:rPr lang="ko-KR" altLang="en-US">
                      <a:noFill/>
                    </a:rPr>
                    <a:t> </a:t>
                  </a:r>
                </a:p>
              </p:txBody>
            </p:sp>
          </mc:Fallback>
        </mc:AlternateContent>
        <p:cxnSp>
          <p:nvCxnSpPr>
            <p:cNvPr id="18" name="Straight Arrow Connector 17"/>
            <p:cNvCxnSpPr>
              <a:stCxn id="13" idx="6"/>
              <a:endCxn id="12" idx="2"/>
            </p:cNvCxnSpPr>
            <p:nvPr/>
          </p:nvCxnSpPr>
          <p:spPr>
            <a:xfrm>
              <a:off x="2483689" y="4185189"/>
              <a:ext cx="55211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6"/>
              <a:endCxn id="11" idx="2"/>
            </p:cNvCxnSpPr>
            <p:nvPr/>
          </p:nvCxnSpPr>
          <p:spPr>
            <a:xfrm>
              <a:off x="3636396" y="4185190"/>
              <a:ext cx="494791" cy="1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6"/>
              <a:endCxn id="10" idx="2"/>
            </p:cNvCxnSpPr>
            <p:nvPr/>
          </p:nvCxnSpPr>
          <p:spPr>
            <a:xfrm flipV="1">
              <a:off x="4731775" y="4185191"/>
              <a:ext cx="418126" cy="1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2"/>
              <a:endCxn id="17" idx="6"/>
            </p:cNvCxnSpPr>
            <p:nvPr/>
          </p:nvCxnSpPr>
          <p:spPr>
            <a:xfrm flipH="1">
              <a:off x="7313847" y="4185188"/>
              <a:ext cx="5303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a:endCxn id="10" idx="6"/>
            </p:cNvCxnSpPr>
            <p:nvPr/>
          </p:nvCxnSpPr>
          <p:spPr>
            <a:xfrm flipH="1">
              <a:off x="5750489" y="4185188"/>
              <a:ext cx="962770"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6336777" y="5069433"/>
            <a:ext cx="2765209" cy="1475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altLang="ko-KR" sz="1600" dirty="0" smtClean="0"/>
              <a:t>Independence between two integrals</a:t>
            </a:r>
          </a:p>
          <a:p>
            <a:pPr marL="342900" indent="-342900">
              <a:buAutoNum type="arabicPeriod"/>
            </a:pPr>
            <a:r>
              <a:rPr lang="en-US" altLang="ko-KR" sz="1600" dirty="0" smtClean="0"/>
              <a:t>Need to remove the integrals and come up with the sampling distribution</a:t>
            </a:r>
            <a:endParaRPr lang="ko-KR" altLang="en-US" sz="1600" dirty="0"/>
          </a:p>
        </p:txBody>
      </p:sp>
      <p:sp>
        <p:nvSpPr>
          <p:cNvPr id="24" name="Rectangle 23"/>
          <p:cNvSpPr/>
          <p:nvPr/>
        </p:nvSpPr>
        <p:spPr>
          <a:xfrm>
            <a:off x="0" y="6337517"/>
            <a:ext cx="4089197" cy="25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Wikipedia page on LDA</a:t>
            </a:r>
            <a:endParaRPr lang="ko-KR" altLang="en-US" dirty="0"/>
          </a:p>
        </p:txBody>
      </p:sp>
    </p:spTree>
    <p:extLst>
      <p:ext uri="{BB962C8B-B14F-4D97-AF65-F5344CB8AC3E}">
        <p14:creationId xmlns:p14="http://schemas.microsoft.com/office/powerpoint/2010/main" val="4218606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Sampling based inference</a:t>
            </a:r>
            <a:endParaRPr lang="ko-KR" altLang="en-US" dirty="0"/>
          </a:p>
        </p:txBody>
      </p:sp>
      <p:sp>
        <p:nvSpPr>
          <p:cNvPr id="3" name="Text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3</a:t>
            </a:fld>
            <a:endParaRPr lang="ko-KR" altLang="en-US"/>
          </a:p>
        </p:txBody>
      </p:sp>
    </p:spTree>
    <p:extLst>
      <p:ext uri="{BB962C8B-B14F-4D97-AF65-F5344CB8AC3E}">
        <p14:creationId xmlns:p14="http://schemas.microsoft.com/office/powerpoint/2010/main" val="1008912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35280" cy="1138138"/>
          </a:xfrm>
        </p:spPr>
        <p:txBody>
          <a:bodyPr/>
          <a:lstStyle/>
          <a:p>
            <a:r>
              <a:rPr lang="en-US" altLang="ko-KR" dirty="0" smtClean="0"/>
              <a:t>Gibbs Sampling on Z (2)</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53389"/>
                <a:ext cx="9143999" cy="5284129"/>
              </a:xfrm>
            </p:spPr>
            <p:txBody>
              <a:bodyPr>
                <a:noAutofit/>
              </a:bodyPr>
              <a:lstStyle/>
              <a:p>
                <a14:m>
                  <m:oMath xmlns:m="http://schemas.openxmlformats.org/officeDocument/2006/math">
                    <m:r>
                      <a:rPr lang="en-US" altLang="ko-KR" sz="1700" i="1" smtClean="0">
                        <a:latin typeface="Cambria Math" panose="02040503050406030204" pitchFamily="18" charset="0"/>
                      </a:rPr>
                      <m:t>𝑃</m:t>
                    </m:r>
                    <m:d>
                      <m:dPr>
                        <m:ctrlPr>
                          <a:rPr lang="en-US" altLang="ko-KR" sz="1700" i="1">
                            <a:latin typeface="Cambria Math" panose="02040503050406030204" pitchFamily="18" charset="0"/>
                          </a:rPr>
                        </m:ctrlPr>
                      </m:dPr>
                      <m:e>
                        <m:r>
                          <a:rPr lang="en-US" altLang="ko-KR" sz="1700" i="1">
                            <a:latin typeface="Cambria Math" panose="02040503050406030204" pitchFamily="18" charset="0"/>
                          </a:rPr>
                          <m:t>𝑊</m:t>
                        </m:r>
                        <m:r>
                          <a:rPr lang="en-US" altLang="ko-KR" sz="1700" i="1">
                            <a:latin typeface="Cambria Math" panose="02040503050406030204" pitchFamily="18" charset="0"/>
                          </a:rPr>
                          <m:t>,</m:t>
                        </m:r>
                        <m:r>
                          <a:rPr lang="en-US" altLang="ko-KR" sz="1700" i="1">
                            <a:latin typeface="Cambria Math" panose="02040503050406030204" pitchFamily="18" charset="0"/>
                          </a:rPr>
                          <m:t>𝑍</m:t>
                        </m:r>
                        <m:r>
                          <a:rPr lang="en-US" altLang="ko-KR" sz="1700" i="1">
                            <a:latin typeface="Cambria Math" panose="02040503050406030204" pitchFamily="18" charset="0"/>
                          </a:rPr>
                          <m:t>;</m:t>
                        </m:r>
                        <m:r>
                          <a:rPr lang="ko-KR" altLang="en-US" sz="1700" i="1">
                            <a:latin typeface="Cambria Math" panose="02040503050406030204" pitchFamily="18" charset="0"/>
                          </a:rPr>
                          <m:t>𝛼</m:t>
                        </m:r>
                        <m:r>
                          <a:rPr lang="en-US" altLang="ko-KR" sz="1700" i="1">
                            <a:latin typeface="Cambria Math" panose="02040503050406030204" pitchFamily="18" charset="0"/>
                          </a:rPr>
                          <m:t>,</m:t>
                        </m:r>
                        <m:r>
                          <a:rPr lang="ko-KR" altLang="en-US" sz="1700" i="1">
                            <a:latin typeface="Cambria Math" panose="02040503050406030204" pitchFamily="18" charset="0"/>
                          </a:rPr>
                          <m:t>𝛽</m:t>
                        </m:r>
                      </m:e>
                    </m:d>
                    <m:r>
                      <a:rPr lang="en-US" altLang="ko-KR" sz="1700" i="1">
                        <a:latin typeface="Cambria Math" panose="02040503050406030204" pitchFamily="18" charset="0"/>
                      </a:rPr>
                      <m:t>=</m:t>
                    </m:r>
                    <m:nary>
                      <m:naryPr>
                        <m:limLoc m:val="undOvr"/>
                        <m:ctrlPr>
                          <a:rPr lang="en-US" altLang="ko-KR" sz="1700" i="1">
                            <a:latin typeface="Cambria Math" panose="02040503050406030204" pitchFamily="18" charset="0"/>
                          </a:rPr>
                        </m:ctrlPr>
                      </m:naryPr>
                      <m:sub>
                        <m:r>
                          <a:rPr lang="ko-KR" altLang="en-US" sz="1700" i="1">
                            <a:latin typeface="Cambria Math" panose="02040503050406030204" pitchFamily="18" charset="0"/>
                          </a:rPr>
                          <m:t>𝜃</m:t>
                        </m:r>
                      </m:sub>
                      <m:sup/>
                      <m:e>
                        <m:nary>
                          <m:naryPr>
                            <m:limLoc m:val="undOvr"/>
                            <m:ctrlPr>
                              <a:rPr lang="en-US" altLang="ko-KR" sz="1700" i="1">
                                <a:latin typeface="Cambria Math" panose="02040503050406030204" pitchFamily="18" charset="0"/>
                              </a:rPr>
                            </m:ctrlPr>
                          </m:naryPr>
                          <m:sub>
                            <m:r>
                              <a:rPr lang="ko-KR" altLang="en-US" sz="1700" i="1">
                                <a:latin typeface="Cambria Math" panose="02040503050406030204" pitchFamily="18" charset="0"/>
                              </a:rPr>
                              <m:t>𝜑</m:t>
                            </m:r>
                          </m:sub>
                          <m:sup/>
                          <m:e>
                            <m:r>
                              <a:rPr lang="en-US" altLang="ko-KR" sz="1700" i="1">
                                <a:latin typeface="Cambria Math" panose="02040503050406030204" pitchFamily="18" charset="0"/>
                              </a:rPr>
                              <m:t>𝑃</m:t>
                            </m:r>
                            <m:d>
                              <m:dPr>
                                <m:ctrlPr>
                                  <a:rPr lang="en-US" altLang="ko-KR" sz="1700" i="1">
                                    <a:latin typeface="Cambria Math" panose="02040503050406030204" pitchFamily="18" charset="0"/>
                                  </a:rPr>
                                </m:ctrlPr>
                              </m:dPr>
                              <m:e>
                                <m:r>
                                  <a:rPr lang="en-US" altLang="ko-KR" sz="1700" i="1">
                                    <a:latin typeface="Cambria Math" panose="02040503050406030204" pitchFamily="18" charset="0"/>
                                  </a:rPr>
                                  <m:t>𝑊</m:t>
                                </m:r>
                                <m:r>
                                  <a:rPr lang="en-US" altLang="ko-KR" sz="1700" i="1">
                                    <a:latin typeface="Cambria Math" panose="02040503050406030204" pitchFamily="18" charset="0"/>
                                  </a:rPr>
                                  <m:t>,</m:t>
                                </m:r>
                                <m:r>
                                  <a:rPr lang="en-US" altLang="ko-KR" sz="1700" i="1">
                                    <a:latin typeface="Cambria Math" panose="02040503050406030204" pitchFamily="18" charset="0"/>
                                  </a:rPr>
                                  <m:t>𝑍</m:t>
                                </m:r>
                                <m:r>
                                  <a:rPr lang="en-US" altLang="ko-KR" sz="1700" i="1">
                                    <a:latin typeface="Cambria Math" panose="02040503050406030204" pitchFamily="18" charset="0"/>
                                  </a:rPr>
                                  <m:t>,</m:t>
                                </m:r>
                                <m:r>
                                  <a:rPr lang="ko-KR" altLang="en-US" sz="1700" i="1">
                                    <a:latin typeface="Cambria Math" panose="02040503050406030204" pitchFamily="18" charset="0"/>
                                  </a:rPr>
                                  <m:t>𝜃</m:t>
                                </m:r>
                                <m:r>
                                  <a:rPr lang="en-US" altLang="ko-KR" sz="1700" i="1">
                                    <a:latin typeface="Cambria Math" panose="02040503050406030204" pitchFamily="18" charset="0"/>
                                  </a:rPr>
                                  <m:t>,</m:t>
                                </m:r>
                                <m:r>
                                  <a:rPr lang="ko-KR" altLang="en-US" sz="1700" i="1">
                                    <a:latin typeface="Cambria Math" panose="02040503050406030204" pitchFamily="18" charset="0"/>
                                  </a:rPr>
                                  <m:t>𝜑</m:t>
                                </m:r>
                                <m:r>
                                  <a:rPr lang="en-US" altLang="ko-KR" sz="1700" i="1">
                                    <a:latin typeface="Cambria Math" panose="02040503050406030204" pitchFamily="18" charset="0"/>
                                  </a:rPr>
                                  <m:t>;</m:t>
                                </m:r>
                                <m:r>
                                  <a:rPr lang="ko-KR" altLang="en-US" sz="1700" i="1">
                                    <a:latin typeface="Cambria Math" panose="02040503050406030204" pitchFamily="18" charset="0"/>
                                  </a:rPr>
                                  <m:t>𝛼</m:t>
                                </m:r>
                                <m:r>
                                  <a:rPr lang="en-US" altLang="ko-KR" sz="1700" i="1">
                                    <a:latin typeface="Cambria Math" panose="02040503050406030204" pitchFamily="18" charset="0"/>
                                  </a:rPr>
                                  <m:t>,</m:t>
                                </m:r>
                                <m:r>
                                  <a:rPr lang="ko-KR" altLang="en-US" sz="1700" i="1">
                                    <a:latin typeface="Cambria Math" panose="02040503050406030204" pitchFamily="18" charset="0"/>
                                  </a:rPr>
                                  <m:t>𝛽</m:t>
                                </m:r>
                              </m:e>
                            </m:d>
                            <m:r>
                              <a:rPr lang="en-US" altLang="ko-KR" sz="1700" i="1">
                                <a:latin typeface="Cambria Math" panose="02040503050406030204" pitchFamily="18" charset="0"/>
                              </a:rPr>
                              <m:t>𝑑</m:t>
                            </m:r>
                            <m:r>
                              <a:rPr lang="ko-KR" altLang="en-US" sz="1700" i="1">
                                <a:latin typeface="Cambria Math" panose="02040503050406030204" pitchFamily="18" charset="0"/>
                              </a:rPr>
                              <m:t>𝜑</m:t>
                            </m:r>
                            <m:r>
                              <a:rPr lang="en-US" altLang="ko-KR" sz="1700" i="1">
                                <a:latin typeface="Cambria Math" panose="02040503050406030204" pitchFamily="18" charset="0"/>
                              </a:rPr>
                              <m:t>𝑑</m:t>
                            </m:r>
                            <m:r>
                              <a:rPr lang="ko-KR" altLang="en-US" sz="1700" i="1">
                                <a:latin typeface="Cambria Math" panose="02040503050406030204" pitchFamily="18" charset="0"/>
                              </a:rPr>
                              <m:t>𝜃</m:t>
                            </m:r>
                          </m:e>
                        </m:nary>
                      </m:e>
                    </m:nary>
                    <m:r>
                      <a:rPr lang="en-US" altLang="ko-KR" sz="1700" i="1">
                        <a:latin typeface="Cambria Math" panose="02040503050406030204" pitchFamily="18" charset="0"/>
                      </a:rPr>
                      <m:t>=</m:t>
                    </m:r>
                    <m:nary>
                      <m:naryPr>
                        <m:limLoc m:val="undOvr"/>
                        <m:ctrlPr>
                          <a:rPr lang="en-US" altLang="ko-KR" sz="1700" i="1">
                            <a:latin typeface="Cambria Math" panose="02040503050406030204" pitchFamily="18" charset="0"/>
                          </a:rPr>
                        </m:ctrlPr>
                      </m:naryPr>
                      <m:sub>
                        <m:r>
                          <a:rPr lang="ko-KR" altLang="en-US" sz="1700" i="1">
                            <a:latin typeface="Cambria Math" panose="02040503050406030204" pitchFamily="18" charset="0"/>
                          </a:rPr>
                          <m:t>𝜑</m:t>
                        </m:r>
                      </m:sub>
                      <m:sup/>
                      <m:e>
                        <m:nary>
                          <m:naryPr>
                            <m:chr m:val="∏"/>
                            <m:ctrlPr>
                              <a:rPr lang="en-US" altLang="ko-KR" sz="1700" i="1">
                                <a:latin typeface="Cambria Math" panose="02040503050406030204" pitchFamily="18" charset="0"/>
                              </a:rPr>
                            </m:ctrlPr>
                          </m:naryPr>
                          <m:sub>
                            <m:r>
                              <m:rPr>
                                <m:brk m:alnAt="23"/>
                              </m:rPr>
                              <a:rPr lang="en-US" altLang="ko-KR" sz="1700" i="1">
                                <a:latin typeface="Cambria Math" panose="02040503050406030204" pitchFamily="18" charset="0"/>
                              </a:rPr>
                              <m:t>𝑖</m:t>
                            </m:r>
                            <m:r>
                              <a:rPr lang="en-US" altLang="ko-KR" sz="1700" i="1">
                                <a:latin typeface="Cambria Math" panose="02040503050406030204" pitchFamily="18" charset="0"/>
                              </a:rPr>
                              <m:t>=1</m:t>
                            </m:r>
                          </m:sub>
                          <m:sup>
                            <m:r>
                              <a:rPr lang="en-US" altLang="ko-KR" sz="1700" i="1">
                                <a:latin typeface="Cambria Math" panose="02040503050406030204" pitchFamily="18" charset="0"/>
                              </a:rPr>
                              <m:t>𝐾</m:t>
                            </m:r>
                          </m:sup>
                          <m:e>
                            <m:r>
                              <a:rPr lang="en-US" altLang="ko-KR" sz="1700" i="1">
                                <a:latin typeface="Cambria Math" panose="02040503050406030204" pitchFamily="18" charset="0"/>
                              </a:rPr>
                              <m:t>𝑃</m:t>
                            </m:r>
                            <m:r>
                              <a:rPr lang="en-US" altLang="ko-KR" sz="1700" i="1">
                                <a:latin typeface="Cambria Math" panose="02040503050406030204" pitchFamily="18" charset="0"/>
                              </a:rPr>
                              <m:t>(</m:t>
                            </m:r>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sub>
                            </m:sSub>
                            <m:r>
                              <a:rPr lang="en-US" altLang="ko-KR" sz="1700" i="1">
                                <a:latin typeface="Cambria Math" panose="02040503050406030204" pitchFamily="18" charset="0"/>
                              </a:rPr>
                              <m:t>;</m:t>
                            </m:r>
                            <m:r>
                              <a:rPr lang="ko-KR" altLang="en-US" sz="1700" i="1">
                                <a:latin typeface="Cambria Math" panose="02040503050406030204" pitchFamily="18" charset="0"/>
                              </a:rPr>
                              <m:t>𝛽</m:t>
                            </m:r>
                            <m:r>
                              <a:rPr lang="en-US" altLang="ko-KR" sz="1700" i="1">
                                <a:latin typeface="Cambria Math" panose="02040503050406030204" pitchFamily="18" charset="0"/>
                              </a:rPr>
                              <m:t>)</m:t>
                            </m:r>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𝑗</m:t>
                                </m:r>
                                <m:r>
                                  <a:rPr lang="en-US" altLang="ko-KR" sz="1700" i="1">
                                    <a:latin typeface="Cambria Math" panose="02040503050406030204" pitchFamily="18" charset="0"/>
                                  </a:rPr>
                                  <m:t>=1</m:t>
                                </m:r>
                              </m:sub>
                              <m:sup>
                                <m:r>
                                  <a:rPr lang="en-US" altLang="ko-KR" sz="1700" i="1">
                                    <a:latin typeface="Cambria Math" panose="02040503050406030204" pitchFamily="18" charset="0"/>
                                  </a:rPr>
                                  <m:t>𝑀</m:t>
                                </m:r>
                              </m:sup>
                              <m:e>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𝑙</m:t>
                                    </m:r>
                                    <m:r>
                                      <a:rPr lang="en-US" altLang="ko-KR" sz="1700" i="1">
                                        <a:latin typeface="Cambria Math" panose="02040503050406030204" pitchFamily="18" charset="0"/>
                                      </a:rPr>
                                      <m:t>=1</m:t>
                                    </m:r>
                                  </m:sub>
                                  <m:sup>
                                    <m:r>
                                      <a:rPr lang="en-US" altLang="ko-KR" sz="1700" i="1">
                                        <a:latin typeface="Cambria Math" panose="02040503050406030204" pitchFamily="18" charset="0"/>
                                      </a:rPr>
                                      <m:t>𝑁</m:t>
                                    </m:r>
                                  </m:sup>
                                  <m:e>
                                    <m:r>
                                      <a:rPr lang="en-US" altLang="ko-KR" sz="1700" i="1">
                                        <a:latin typeface="Cambria Math" panose="02040503050406030204" pitchFamily="18" charset="0"/>
                                      </a:rPr>
                                      <m:t>𝑃</m:t>
                                    </m:r>
                                    <m:r>
                                      <a:rPr lang="en-US" altLang="ko-KR" sz="1700" i="1">
                                        <a:latin typeface="Cambria Math" panose="02040503050406030204" pitchFamily="18" charset="0"/>
                                      </a:rPr>
                                      <m:t>(</m:t>
                                    </m:r>
                                    <m:sSub>
                                      <m:sSubPr>
                                        <m:ctrlPr>
                                          <a:rPr lang="en-US" altLang="ko-KR" sz="1700" i="1">
                                            <a:latin typeface="Cambria Math" panose="02040503050406030204" pitchFamily="18" charset="0"/>
                                          </a:rPr>
                                        </m:ctrlPr>
                                      </m:sSubPr>
                                      <m:e>
                                        <m:r>
                                          <a:rPr lang="en-US" altLang="ko-KR" sz="1700" i="1">
                                            <a:latin typeface="Cambria Math" panose="02040503050406030204" pitchFamily="18" charset="0"/>
                                          </a:rPr>
                                          <m:t>𝑊</m:t>
                                        </m:r>
                                      </m:e>
                                      <m:sub>
                                        <m:r>
                                          <a:rPr lang="en-US" altLang="ko-KR" sz="1700" i="1">
                                            <a:latin typeface="Cambria Math" panose="02040503050406030204" pitchFamily="18" charset="0"/>
                                          </a:rPr>
                                          <m:t>𝑗</m:t>
                                        </m:r>
                                        <m:r>
                                          <a:rPr lang="en-US" altLang="ko-KR" sz="1700" i="1">
                                            <a:latin typeface="Cambria Math" panose="02040503050406030204" pitchFamily="18" charset="0"/>
                                          </a:rPr>
                                          <m:t>,</m:t>
                                        </m:r>
                                        <m:r>
                                          <a:rPr lang="en-US" altLang="ko-KR" sz="1700" i="1">
                                            <a:latin typeface="Cambria Math" panose="02040503050406030204" pitchFamily="18" charset="0"/>
                                          </a:rPr>
                                          <m:t>𝑙</m:t>
                                        </m:r>
                                      </m:sub>
                                    </m:sSub>
                                    <m:r>
                                      <a:rPr lang="en-US" altLang="ko-KR" sz="1700" i="1">
                                        <a:latin typeface="Cambria Math" panose="02040503050406030204" pitchFamily="18" charset="0"/>
                                      </a:rPr>
                                      <m:t>|</m:t>
                                    </m:r>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sSub>
                                          <m:sSubPr>
                                            <m:ctrlPr>
                                              <a:rPr lang="en-US" altLang="ko-KR" sz="1700" i="1">
                                                <a:latin typeface="Cambria Math" panose="02040503050406030204" pitchFamily="18" charset="0"/>
                                              </a:rPr>
                                            </m:ctrlPr>
                                          </m:sSubPr>
                                          <m:e>
                                            <m:r>
                                              <a:rPr lang="en-US" altLang="ko-KR" sz="1700" i="1">
                                                <a:latin typeface="Cambria Math" panose="02040503050406030204" pitchFamily="18" charset="0"/>
                                              </a:rPr>
                                              <m:t>𝑍</m:t>
                                            </m:r>
                                          </m:e>
                                          <m:sub>
                                            <m:r>
                                              <a:rPr lang="en-US" altLang="ko-KR" sz="1700" i="1">
                                                <a:latin typeface="Cambria Math" panose="02040503050406030204" pitchFamily="18" charset="0"/>
                                              </a:rPr>
                                              <m:t>𝑗</m:t>
                                            </m:r>
                                            <m:r>
                                              <a:rPr lang="en-US" altLang="ko-KR" sz="1700" i="1">
                                                <a:latin typeface="Cambria Math" panose="02040503050406030204" pitchFamily="18" charset="0"/>
                                              </a:rPr>
                                              <m:t>,</m:t>
                                            </m:r>
                                            <m:r>
                                              <a:rPr lang="en-US" altLang="ko-KR" sz="1700" i="1">
                                                <a:latin typeface="Cambria Math" panose="02040503050406030204" pitchFamily="18" charset="0"/>
                                              </a:rPr>
                                              <m:t>𝑙</m:t>
                                            </m:r>
                                          </m:sub>
                                        </m:sSub>
                                      </m:sub>
                                    </m:sSub>
                                    <m:r>
                                      <a:rPr lang="en-US" altLang="ko-KR" sz="1700" i="1">
                                        <a:latin typeface="Cambria Math" panose="02040503050406030204" pitchFamily="18" charset="0"/>
                                      </a:rPr>
                                      <m:t>)</m:t>
                                    </m:r>
                                  </m:e>
                                </m:nary>
                              </m:e>
                            </m:nary>
                            <m:r>
                              <a:rPr lang="en-US" altLang="ko-KR" sz="1700" i="1">
                                <a:latin typeface="Cambria Math" panose="02040503050406030204" pitchFamily="18" charset="0"/>
                              </a:rPr>
                              <m:t>𝑑</m:t>
                            </m:r>
                            <m:r>
                              <a:rPr lang="ko-KR" altLang="en-US" sz="1700" i="1">
                                <a:latin typeface="Cambria Math" panose="02040503050406030204" pitchFamily="18" charset="0"/>
                              </a:rPr>
                              <m:t>𝜑</m:t>
                            </m:r>
                          </m:e>
                        </m:nary>
                      </m:e>
                    </m:nary>
                    <m:r>
                      <a:rPr lang="en-US" altLang="ko-KR" sz="1700" i="1">
                        <a:latin typeface="Cambria Math" panose="02040503050406030204" pitchFamily="18" charset="0"/>
                        <a:ea typeface="Cambria Math" panose="02040503050406030204" pitchFamily="18" charset="0"/>
                      </a:rPr>
                      <m:t>×</m:t>
                    </m:r>
                    <m:nary>
                      <m:naryPr>
                        <m:limLoc m:val="undOvr"/>
                        <m:ctrlPr>
                          <a:rPr lang="en-US" altLang="ko-KR" sz="1700" i="1">
                            <a:latin typeface="Cambria Math" panose="02040503050406030204" pitchFamily="18" charset="0"/>
                          </a:rPr>
                        </m:ctrlPr>
                      </m:naryPr>
                      <m:sub>
                        <m:r>
                          <a:rPr lang="ko-KR" altLang="en-US" sz="1700" i="1">
                            <a:latin typeface="Cambria Math" panose="02040503050406030204" pitchFamily="18" charset="0"/>
                          </a:rPr>
                          <m:t>𝜃</m:t>
                        </m:r>
                      </m:sub>
                      <m:sup/>
                      <m:e>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𝑗</m:t>
                            </m:r>
                            <m:r>
                              <a:rPr lang="en-US" altLang="ko-KR" sz="1700" i="1">
                                <a:latin typeface="Cambria Math" panose="02040503050406030204" pitchFamily="18" charset="0"/>
                              </a:rPr>
                              <m:t>=1</m:t>
                            </m:r>
                          </m:sub>
                          <m:sup>
                            <m:r>
                              <a:rPr lang="en-US" altLang="ko-KR" sz="1700" i="1">
                                <a:latin typeface="Cambria Math" panose="02040503050406030204" pitchFamily="18" charset="0"/>
                              </a:rPr>
                              <m:t>𝑀</m:t>
                            </m:r>
                          </m:sup>
                          <m:e>
                            <m:r>
                              <a:rPr lang="en-US" altLang="ko-KR" sz="1700" i="1">
                                <a:latin typeface="Cambria Math" panose="02040503050406030204" pitchFamily="18" charset="0"/>
                              </a:rPr>
                              <m:t>𝑃</m:t>
                            </m:r>
                            <m:r>
                              <a:rPr lang="en-US" altLang="ko-KR" sz="1700" i="1">
                                <a:latin typeface="Cambria Math" panose="02040503050406030204" pitchFamily="18" charset="0"/>
                              </a:rPr>
                              <m:t>(</m:t>
                            </m:r>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𝜃</m:t>
                                </m:r>
                              </m:e>
                              <m:sub>
                                <m:r>
                                  <a:rPr lang="en-US" altLang="ko-KR" sz="1700" i="1">
                                    <a:latin typeface="Cambria Math" panose="02040503050406030204" pitchFamily="18" charset="0"/>
                                  </a:rPr>
                                  <m:t>𝑗</m:t>
                                </m:r>
                              </m:sub>
                            </m:sSub>
                            <m:r>
                              <a:rPr lang="en-US" altLang="ko-KR" sz="1700" i="1">
                                <a:latin typeface="Cambria Math" panose="02040503050406030204" pitchFamily="18" charset="0"/>
                              </a:rPr>
                              <m:t>;</m:t>
                            </m:r>
                            <m:r>
                              <a:rPr lang="ko-KR" altLang="en-US" sz="1700" i="1">
                                <a:latin typeface="Cambria Math" panose="02040503050406030204" pitchFamily="18" charset="0"/>
                              </a:rPr>
                              <m:t>𝛼</m:t>
                            </m:r>
                            <m:r>
                              <a:rPr lang="en-US" altLang="ko-KR" sz="1700" i="1">
                                <a:latin typeface="Cambria Math" panose="02040503050406030204" pitchFamily="18" charset="0"/>
                              </a:rPr>
                              <m:t>)</m:t>
                            </m:r>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𝑙</m:t>
                                </m:r>
                                <m:r>
                                  <a:rPr lang="en-US" altLang="ko-KR" sz="1700" i="1">
                                    <a:latin typeface="Cambria Math" panose="02040503050406030204" pitchFamily="18" charset="0"/>
                                  </a:rPr>
                                  <m:t>=1</m:t>
                                </m:r>
                              </m:sub>
                              <m:sup>
                                <m:r>
                                  <a:rPr lang="en-US" altLang="ko-KR" sz="1700" i="1">
                                    <a:latin typeface="Cambria Math" panose="02040503050406030204" pitchFamily="18" charset="0"/>
                                  </a:rPr>
                                  <m:t>𝑁</m:t>
                                </m:r>
                              </m:sup>
                              <m:e>
                                <m:r>
                                  <a:rPr lang="en-US" altLang="ko-KR" sz="1700" i="1">
                                    <a:latin typeface="Cambria Math" panose="02040503050406030204" pitchFamily="18" charset="0"/>
                                  </a:rPr>
                                  <m:t>𝑃</m:t>
                                </m:r>
                                <m:r>
                                  <a:rPr lang="en-US" altLang="ko-KR" sz="1700" i="1">
                                    <a:latin typeface="Cambria Math" panose="02040503050406030204" pitchFamily="18" charset="0"/>
                                  </a:rPr>
                                  <m:t>(</m:t>
                                </m:r>
                                <m:sSub>
                                  <m:sSubPr>
                                    <m:ctrlPr>
                                      <a:rPr lang="en-US" altLang="ko-KR" sz="1700" i="1">
                                        <a:latin typeface="Cambria Math" panose="02040503050406030204" pitchFamily="18" charset="0"/>
                                      </a:rPr>
                                    </m:ctrlPr>
                                  </m:sSubPr>
                                  <m:e>
                                    <m:r>
                                      <a:rPr lang="en-US" altLang="ko-KR" sz="1700" i="1">
                                        <a:latin typeface="Cambria Math" panose="02040503050406030204" pitchFamily="18" charset="0"/>
                                      </a:rPr>
                                      <m:t>𝑍</m:t>
                                    </m:r>
                                  </m:e>
                                  <m:sub>
                                    <m:r>
                                      <a:rPr lang="en-US" altLang="ko-KR" sz="1700" i="1">
                                        <a:latin typeface="Cambria Math" panose="02040503050406030204" pitchFamily="18" charset="0"/>
                                      </a:rPr>
                                      <m:t>𝑗</m:t>
                                    </m:r>
                                    <m:r>
                                      <a:rPr lang="en-US" altLang="ko-KR" sz="1700" i="1">
                                        <a:latin typeface="Cambria Math" panose="02040503050406030204" pitchFamily="18" charset="0"/>
                                      </a:rPr>
                                      <m:t>,</m:t>
                                    </m:r>
                                    <m:r>
                                      <a:rPr lang="en-US" altLang="ko-KR" sz="1700" i="1">
                                        <a:latin typeface="Cambria Math" panose="02040503050406030204" pitchFamily="18" charset="0"/>
                                      </a:rPr>
                                      <m:t>𝑙</m:t>
                                    </m:r>
                                  </m:sub>
                                </m:sSub>
                                <m:r>
                                  <a:rPr lang="en-US" altLang="ko-KR" sz="1700" i="1">
                                    <a:latin typeface="Cambria Math" panose="02040503050406030204" pitchFamily="18" charset="0"/>
                                  </a:rPr>
                                  <m:t>|</m:t>
                                </m:r>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𝜃</m:t>
                                    </m:r>
                                  </m:e>
                                  <m:sub>
                                    <m:r>
                                      <a:rPr lang="en-US" altLang="ko-KR" sz="1700" i="1">
                                        <a:latin typeface="Cambria Math" panose="02040503050406030204" pitchFamily="18" charset="0"/>
                                      </a:rPr>
                                      <m:t>𝑗</m:t>
                                    </m:r>
                                  </m:sub>
                                </m:sSub>
                                <m:r>
                                  <a:rPr lang="en-US" altLang="ko-KR" sz="1700" i="1">
                                    <a:latin typeface="Cambria Math" panose="02040503050406030204" pitchFamily="18" charset="0"/>
                                  </a:rPr>
                                  <m:t>)</m:t>
                                </m:r>
                              </m:e>
                            </m:nary>
                          </m:e>
                        </m:nary>
                        <m:r>
                          <a:rPr lang="en-US" altLang="ko-KR" sz="1700" i="1">
                            <a:latin typeface="Cambria Math" panose="02040503050406030204" pitchFamily="18" charset="0"/>
                          </a:rPr>
                          <m:t>𝑑</m:t>
                        </m:r>
                        <m:r>
                          <a:rPr lang="ko-KR" altLang="en-US" sz="1700" i="1">
                            <a:latin typeface="Cambria Math" panose="02040503050406030204" pitchFamily="18" charset="0"/>
                          </a:rPr>
                          <m:t>𝜃</m:t>
                        </m:r>
                      </m:e>
                    </m:nary>
                    <m:r>
                      <a:rPr lang="en-US" altLang="ko-KR" sz="1700" b="0" i="1" smtClean="0">
                        <a:latin typeface="Cambria Math" panose="02040503050406030204" pitchFamily="18" charset="0"/>
                      </a:rPr>
                      <m:t>=(1)</m:t>
                    </m:r>
                    <m:r>
                      <a:rPr lang="en-US" altLang="ko-KR" sz="1700" b="0" i="1" smtClean="0">
                        <a:latin typeface="Cambria Math" panose="02040503050406030204" pitchFamily="18" charset="0"/>
                        <a:ea typeface="Cambria Math" panose="02040503050406030204" pitchFamily="18" charset="0"/>
                      </a:rPr>
                      <m:t>×(2)</m:t>
                    </m:r>
                  </m:oMath>
                </a14:m>
                <a:endParaRPr lang="en-US" altLang="ko-KR" sz="1700" dirty="0" smtClean="0"/>
              </a:p>
              <a:p>
                <a14:m>
                  <m:oMath xmlns:m="http://schemas.openxmlformats.org/officeDocument/2006/math">
                    <m:d>
                      <m:dPr>
                        <m:ctrlPr>
                          <a:rPr lang="en-US" altLang="ko-KR" sz="1700" b="0" i="1" smtClean="0">
                            <a:latin typeface="Cambria Math" panose="02040503050406030204" pitchFamily="18" charset="0"/>
                          </a:rPr>
                        </m:ctrlPr>
                      </m:dPr>
                      <m:e>
                        <m:r>
                          <a:rPr lang="en-US" altLang="ko-KR" sz="1700" b="0" i="1" smtClean="0">
                            <a:latin typeface="Cambria Math" panose="02040503050406030204" pitchFamily="18" charset="0"/>
                          </a:rPr>
                          <m:t>1</m:t>
                        </m:r>
                      </m:e>
                    </m:d>
                    <m:r>
                      <a:rPr lang="en-US" altLang="ko-KR" sz="1700" b="0" i="1" smtClean="0">
                        <a:latin typeface="Cambria Math" panose="02040503050406030204" pitchFamily="18" charset="0"/>
                      </a:rPr>
                      <m:t>=</m:t>
                    </m:r>
                    <m:nary>
                      <m:naryPr>
                        <m:limLoc m:val="undOvr"/>
                        <m:ctrlPr>
                          <a:rPr lang="en-US" altLang="ko-KR" sz="1700" i="1">
                            <a:latin typeface="Cambria Math" panose="02040503050406030204" pitchFamily="18" charset="0"/>
                          </a:rPr>
                        </m:ctrlPr>
                      </m:naryPr>
                      <m:sub>
                        <m:r>
                          <a:rPr lang="ko-KR" altLang="en-US" sz="1700" i="1">
                            <a:latin typeface="Cambria Math" panose="02040503050406030204" pitchFamily="18" charset="0"/>
                          </a:rPr>
                          <m:t>𝜑</m:t>
                        </m:r>
                      </m:sub>
                      <m:sup/>
                      <m:e>
                        <m:nary>
                          <m:naryPr>
                            <m:chr m:val="∏"/>
                            <m:ctrlPr>
                              <a:rPr lang="en-US" altLang="ko-KR" sz="1700" i="1">
                                <a:latin typeface="Cambria Math" panose="02040503050406030204" pitchFamily="18" charset="0"/>
                              </a:rPr>
                            </m:ctrlPr>
                          </m:naryPr>
                          <m:sub>
                            <m:r>
                              <m:rPr>
                                <m:brk m:alnAt="23"/>
                              </m:rPr>
                              <a:rPr lang="en-US" altLang="ko-KR" sz="1700" i="1">
                                <a:latin typeface="Cambria Math" panose="02040503050406030204" pitchFamily="18" charset="0"/>
                              </a:rPr>
                              <m:t>𝑖</m:t>
                            </m:r>
                            <m:r>
                              <a:rPr lang="en-US" altLang="ko-KR" sz="1700" i="1">
                                <a:latin typeface="Cambria Math" panose="02040503050406030204" pitchFamily="18" charset="0"/>
                              </a:rPr>
                              <m:t>=1</m:t>
                            </m:r>
                          </m:sub>
                          <m:sup>
                            <m:r>
                              <a:rPr lang="en-US" altLang="ko-KR" sz="1700" i="1">
                                <a:latin typeface="Cambria Math" panose="02040503050406030204" pitchFamily="18" charset="0"/>
                              </a:rPr>
                              <m:t>𝐾</m:t>
                            </m:r>
                          </m:sup>
                          <m:e>
                            <m:r>
                              <a:rPr lang="en-US" altLang="ko-KR" sz="1700" i="1">
                                <a:latin typeface="Cambria Math" panose="02040503050406030204" pitchFamily="18" charset="0"/>
                              </a:rPr>
                              <m:t>𝑃</m:t>
                            </m:r>
                            <m:r>
                              <a:rPr lang="en-US" altLang="ko-KR" sz="1700" i="1">
                                <a:latin typeface="Cambria Math" panose="02040503050406030204" pitchFamily="18" charset="0"/>
                              </a:rPr>
                              <m:t>(</m:t>
                            </m:r>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sub>
                            </m:sSub>
                            <m:r>
                              <a:rPr lang="en-US" altLang="ko-KR" sz="1700" i="1">
                                <a:latin typeface="Cambria Math" panose="02040503050406030204" pitchFamily="18" charset="0"/>
                              </a:rPr>
                              <m:t>;</m:t>
                            </m:r>
                            <m:r>
                              <a:rPr lang="ko-KR" altLang="en-US" sz="1700" i="1">
                                <a:latin typeface="Cambria Math" panose="02040503050406030204" pitchFamily="18" charset="0"/>
                              </a:rPr>
                              <m:t>𝛽</m:t>
                            </m:r>
                            <m:r>
                              <a:rPr lang="en-US" altLang="ko-KR" sz="1700" i="1">
                                <a:latin typeface="Cambria Math" panose="02040503050406030204" pitchFamily="18" charset="0"/>
                              </a:rPr>
                              <m:t>)</m:t>
                            </m:r>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𝑗</m:t>
                                </m:r>
                                <m:r>
                                  <a:rPr lang="en-US" altLang="ko-KR" sz="1700" i="1">
                                    <a:latin typeface="Cambria Math" panose="02040503050406030204" pitchFamily="18" charset="0"/>
                                  </a:rPr>
                                  <m:t>=1</m:t>
                                </m:r>
                              </m:sub>
                              <m:sup>
                                <m:r>
                                  <a:rPr lang="en-US" altLang="ko-KR" sz="1700" i="1">
                                    <a:latin typeface="Cambria Math" panose="02040503050406030204" pitchFamily="18" charset="0"/>
                                  </a:rPr>
                                  <m:t>𝑀</m:t>
                                </m:r>
                              </m:sup>
                              <m:e>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𝑙</m:t>
                                    </m:r>
                                    <m:r>
                                      <a:rPr lang="en-US" altLang="ko-KR" sz="1700" i="1">
                                        <a:latin typeface="Cambria Math" panose="02040503050406030204" pitchFamily="18" charset="0"/>
                                      </a:rPr>
                                      <m:t>=1</m:t>
                                    </m:r>
                                  </m:sub>
                                  <m:sup>
                                    <m:r>
                                      <a:rPr lang="en-US" altLang="ko-KR" sz="1700" i="1">
                                        <a:latin typeface="Cambria Math" panose="02040503050406030204" pitchFamily="18" charset="0"/>
                                      </a:rPr>
                                      <m:t>𝑁</m:t>
                                    </m:r>
                                  </m:sup>
                                  <m:e>
                                    <m:r>
                                      <a:rPr lang="en-US" altLang="ko-KR" sz="1700" i="1">
                                        <a:latin typeface="Cambria Math" panose="02040503050406030204" pitchFamily="18" charset="0"/>
                                      </a:rPr>
                                      <m:t>𝑃</m:t>
                                    </m:r>
                                    <m:r>
                                      <a:rPr lang="en-US" altLang="ko-KR" sz="1700" i="1">
                                        <a:latin typeface="Cambria Math" panose="02040503050406030204" pitchFamily="18" charset="0"/>
                                      </a:rPr>
                                      <m:t>(</m:t>
                                    </m:r>
                                    <m:sSub>
                                      <m:sSubPr>
                                        <m:ctrlPr>
                                          <a:rPr lang="en-US" altLang="ko-KR" sz="1700" i="1">
                                            <a:latin typeface="Cambria Math" panose="02040503050406030204" pitchFamily="18" charset="0"/>
                                          </a:rPr>
                                        </m:ctrlPr>
                                      </m:sSubPr>
                                      <m:e>
                                        <m:r>
                                          <a:rPr lang="en-US" altLang="ko-KR" sz="1700" i="1">
                                            <a:latin typeface="Cambria Math" panose="02040503050406030204" pitchFamily="18" charset="0"/>
                                          </a:rPr>
                                          <m:t>𝑊</m:t>
                                        </m:r>
                                      </m:e>
                                      <m:sub>
                                        <m:r>
                                          <a:rPr lang="en-US" altLang="ko-KR" sz="1700" i="1">
                                            <a:latin typeface="Cambria Math" panose="02040503050406030204" pitchFamily="18" charset="0"/>
                                          </a:rPr>
                                          <m:t>𝑗</m:t>
                                        </m:r>
                                        <m:r>
                                          <a:rPr lang="en-US" altLang="ko-KR" sz="1700" i="1">
                                            <a:latin typeface="Cambria Math" panose="02040503050406030204" pitchFamily="18" charset="0"/>
                                          </a:rPr>
                                          <m:t>,</m:t>
                                        </m:r>
                                        <m:r>
                                          <a:rPr lang="en-US" altLang="ko-KR" sz="1700" i="1">
                                            <a:latin typeface="Cambria Math" panose="02040503050406030204" pitchFamily="18" charset="0"/>
                                          </a:rPr>
                                          <m:t>𝑙</m:t>
                                        </m:r>
                                      </m:sub>
                                    </m:sSub>
                                    <m:r>
                                      <a:rPr lang="en-US" altLang="ko-KR" sz="1700" i="1">
                                        <a:latin typeface="Cambria Math" panose="02040503050406030204" pitchFamily="18" charset="0"/>
                                      </a:rPr>
                                      <m:t>|</m:t>
                                    </m:r>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sSub>
                                          <m:sSubPr>
                                            <m:ctrlPr>
                                              <a:rPr lang="en-US" altLang="ko-KR" sz="1700" i="1">
                                                <a:latin typeface="Cambria Math" panose="02040503050406030204" pitchFamily="18" charset="0"/>
                                              </a:rPr>
                                            </m:ctrlPr>
                                          </m:sSubPr>
                                          <m:e>
                                            <m:r>
                                              <a:rPr lang="en-US" altLang="ko-KR" sz="1700" i="1">
                                                <a:latin typeface="Cambria Math" panose="02040503050406030204" pitchFamily="18" charset="0"/>
                                              </a:rPr>
                                              <m:t>𝑍</m:t>
                                            </m:r>
                                          </m:e>
                                          <m:sub>
                                            <m:r>
                                              <a:rPr lang="en-US" altLang="ko-KR" sz="1700" i="1">
                                                <a:latin typeface="Cambria Math" panose="02040503050406030204" pitchFamily="18" charset="0"/>
                                              </a:rPr>
                                              <m:t>𝑗</m:t>
                                            </m:r>
                                            <m:r>
                                              <a:rPr lang="en-US" altLang="ko-KR" sz="1700" i="1">
                                                <a:latin typeface="Cambria Math" panose="02040503050406030204" pitchFamily="18" charset="0"/>
                                              </a:rPr>
                                              <m:t>,</m:t>
                                            </m:r>
                                            <m:r>
                                              <a:rPr lang="en-US" altLang="ko-KR" sz="1700" i="1">
                                                <a:latin typeface="Cambria Math" panose="02040503050406030204" pitchFamily="18" charset="0"/>
                                              </a:rPr>
                                              <m:t>𝑙</m:t>
                                            </m:r>
                                          </m:sub>
                                        </m:sSub>
                                      </m:sub>
                                    </m:sSub>
                                    <m:r>
                                      <a:rPr lang="en-US" altLang="ko-KR" sz="1700" i="1">
                                        <a:latin typeface="Cambria Math" panose="02040503050406030204" pitchFamily="18" charset="0"/>
                                      </a:rPr>
                                      <m:t>)</m:t>
                                    </m:r>
                                  </m:e>
                                </m:nary>
                              </m:e>
                            </m:nary>
                            <m:r>
                              <a:rPr lang="en-US" altLang="ko-KR" sz="1700" i="1">
                                <a:latin typeface="Cambria Math" panose="02040503050406030204" pitchFamily="18" charset="0"/>
                              </a:rPr>
                              <m:t>𝑑</m:t>
                            </m:r>
                            <m:r>
                              <a:rPr lang="ko-KR" altLang="en-US" sz="1700" i="1">
                                <a:latin typeface="Cambria Math" panose="02040503050406030204" pitchFamily="18" charset="0"/>
                              </a:rPr>
                              <m:t>𝜑</m:t>
                            </m:r>
                          </m:e>
                        </m:nary>
                      </m:e>
                    </m:nary>
                    <m:r>
                      <a:rPr lang="en-US" altLang="ko-KR" sz="1700" b="0" i="1" smtClean="0">
                        <a:latin typeface="Cambria Math" panose="02040503050406030204" pitchFamily="18" charset="0"/>
                      </a:rPr>
                      <m:t>=</m:t>
                    </m:r>
                    <m:nary>
                      <m:naryPr>
                        <m:chr m:val="∏"/>
                        <m:ctrlPr>
                          <a:rPr lang="en-US" altLang="ko-KR" sz="1700" b="0" i="1" smtClean="0">
                            <a:latin typeface="Cambria Math" panose="02040503050406030204" pitchFamily="18" charset="0"/>
                          </a:rPr>
                        </m:ctrlPr>
                      </m:naryPr>
                      <m:sub>
                        <m:r>
                          <a:rPr lang="en-US" altLang="ko-KR" sz="1700" b="0" i="1" smtClean="0">
                            <a:latin typeface="Cambria Math" panose="02040503050406030204" pitchFamily="18" charset="0"/>
                          </a:rPr>
                          <m:t>𝑖</m:t>
                        </m:r>
                        <m:r>
                          <a:rPr lang="en-US" altLang="ko-KR" sz="1700" b="0" i="1" smtClean="0">
                            <a:latin typeface="Cambria Math" panose="02040503050406030204" pitchFamily="18" charset="0"/>
                          </a:rPr>
                          <m:t>=1</m:t>
                        </m:r>
                      </m:sub>
                      <m:sup>
                        <m:r>
                          <a:rPr lang="en-US" altLang="ko-KR" sz="1700" b="0" i="1" smtClean="0">
                            <a:latin typeface="Cambria Math" panose="02040503050406030204" pitchFamily="18" charset="0"/>
                          </a:rPr>
                          <m:t>𝐾</m:t>
                        </m:r>
                      </m:sup>
                      <m:e>
                        <m:nary>
                          <m:naryPr>
                            <m:limLoc m:val="undOvr"/>
                            <m:ctrlPr>
                              <a:rPr lang="en-US" altLang="ko-KR" sz="1700" i="1">
                                <a:latin typeface="Cambria Math" panose="02040503050406030204" pitchFamily="18" charset="0"/>
                              </a:rPr>
                            </m:ctrlPr>
                          </m:naryPr>
                          <m:sub>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sub>
                            </m:sSub>
                          </m:sub>
                          <m:sup/>
                          <m:e>
                            <m:r>
                              <a:rPr lang="en-US" altLang="ko-KR" sz="1700" i="1">
                                <a:latin typeface="Cambria Math" panose="02040503050406030204" pitchFamily="18" charset="0"/>
                              </a:rPr>
                              <m:t>𝑃</m:t>
                            </m:r>
                            <m:r>
                              <a:rPr lang="en-US" altLang="ko-KR" sz="1700" i="1">
                                <a:latin typeface="Cambria Math" panose="02040503050406030204" pitchFamily="18" charset="0"/>
                              </a:rPr>
                              <m:t>(</m:t>
                            </m:r>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sub>
                            </m:sSub>
                            <m:r>
                              <a:rPr lang="en-US" altLang="ko-KR" sz="1700" i="1">
                                <a:latin typeface="Cambria Math" panose="02040503050406030204" pitchFamily="18" charset="0"/>
                              </a:rPr>
                              <m:t>;</m:t>
                            </m:r>
                            <m:r>
                              <a:rPr lang="ko-KR" altLang="en-US" sz="1700" i="1">
                                <a:latin typeface="Cambria Math" panose="02040503050406030204" pitchFamily="18" charset="0"/>
                              </a:rPr>
                              <m:t>𝛽</m:t>
                            </m:r>
                            <m:r>
                              <a:rPr lang="en-US" altLang="ko-KR" sz="1700" i="1">
                                <a:latin typeface="Cambria Math" panose="02040503050406030204" pitchFamily="18" charset="0"/>
                              </a:rPr>
                              <m:t>)</m:t>
                            </m:r>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𝑗</m:t>
                                </m:r>
                                <m:r>
                                  <a:rPr lang="en-US" altLang="ko-KR" sz="1700" i="1">
                                    <a:latin typeface="Cambria Math" panose="02040503050406030204" pitchFamily="18" charset="0"/>
                                  </a:rPr>
                                  <m:t>=1</m:t>
                                </m:r>
                              </m:sub>
                              <m:sup>
                                <m:r>
                                  <a:rPr lang="en-US" altLang="ko-KR" sz="1700" i="1">
                                    <a:latin typeface="Cambria Math" panose="02040503050406030204" pitchFamily="18" charset="0"/>
                                  </a:rPr>
                                  <m:t>𝑀</m:t>
                                </m:r>
                              </m:sup>
                              <m:e>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𝑙</m:t>
                                    </m:r>
                                    <m:r>
                                      <a:rPr lang="en-US" altLang="ko-KR" sz="1700" i="1">
                                        <a:latin typeface="Cambria Math" panose="02040503050406030204" pitchFamily="18" charset="0"/>
                                      </a:rPr>
                                      <m:t>=1</m:t>
                                    </m:r>
                                  </m:sub>
                                  <m:sup>
                                    <m:r>
                                      <a:rPr lang="en-US" altLang="ko-KR" sz="1700" i="1">
                                        <a:latin typeface="Cambria Math" panose="02040503050406030204" pitchFamily="18" charset="0"/>
                                      </a:rPr>
                                      <m:t>𝑁</m:t>
                                    </m:r>
                                  </m:sup>
                                  <m:e>
                                    <m:r>
                                      <a:rPr lang="en-US" altLang="ko-KR" sz="1700" i="1">
                                        <a:latin typeface="Cambria Math" panose="02040503050406030204" pitchFamily="18" charset="0"/>
                                      </a:rPr>
                                      <m:t>𝑃</m:t>
                                    </m:r>
                                    <m:r>
                                      <a:rPr lang="en-US" altLang="ko-KR" sz="1700" i="1">
                                        <a:latin typeface="Cambria Math" panose="02040503050406030204" pitchFamily="18" charset="0"/>
                                      </a:rPr>
                                      <m:t>(</m:t>
                                    </m:r>
                                    <m:sSub>
                                      <m:sSubPr>
                                        <m:ctrlPr>
                                          <a:rPr lang="en-US" altLang="ko-KR" sz="1700" i="1">
                                            <a:latin typeface="Cambria Math" panose="02040503050406030204" pitchFamily="18" charset="0"/>
                                          </a:rPr>
                                        </m:ctrlPr>
                                      </m:sSubPr>
                                      <m:e>
                                        <m:r>
                                          <a:rPr lang="en-US" altLang="ko-KR" sz="1700" i="1">
                                            <a:latin typeface="Cambria Math" panose="02040503050406030204" pitchFamily="18" charset="0"/>
                                          </a:rPr>
                                          <m:t>𝑊</m:t>
                                        </m:r>
                                      </m:e>
                                      <m:sub>
                                        <m:r>
                                          <a:rPr lang="en-US" altLang="ko-KR" sz="1700" i="1">
                                            <a:latin typeface="Cambria Math" panose="02040503050406030204" pitchFamily="18" charset="0"/>
                                          </a:rPr>
                                          <m:t>𝑗</m:t>
                                        </m:r>
                                        <m:r>
                                          <a:rPr lang="en-US" altLang="ko-KR" sz="1700" i="1">
                                            <a:latin typeface="Cambria Math" panose="02040503050406030204" pitchFamily="18" charset="0"/>
                                          </a:rPr>
                                          <m:t>,</m:t>
                                        </m:r>
                                        <m:r>
                                          <a:rPr lang="en-US" altLang="ko-KR" sz="1700" i="1">
                                            <a:latin typeface="Cambria Math" panose="02040503050406030204" pitchFamily="18" charset="0"/>
                                          </a:rPr>
                                          <m:t>𝑙</m:t>
                                        </m:r>
                                      </m:sub>
                                    </m:sSub>
                                    <m:r>
                                      <a:rPr lang="en-US" altLang="ko-KR" sz="1700" i="1">
                                        <a:latin typeface="Cambria Math" panose="02040503050406030204" pitchFamily="18" charset="0"/>
                                      </a:rPr>
                                      <m:t>|</m:t>
                                    </m:r>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sSub>
                                          <m:sSubPr>
                                            <m:ctrlPr>
                                              <a:rPr lang="en-US" altLang="ko-KR" sz="1700" i="1">
                                                <a:latin typeface="Cambria Math" panose="02040503050406030204" pitchFamily="18" charset="0"/>
                                              </a:rPr>
                                            </m:ctrlPr>
                                          </m:sSubPr>
                                          <m:e>
                                            <m:r>
                                              <a:rPr lang="en-US" altLang="ko-KR" sz="1700" i="1">
                                                <a:latin typeface="Cambria Math" panose="02040503050406030204" pitchFamily="18" charset="0"/>
                                              </a:rPr>
                                              <m:t>𝑍</m:t>
                                            </m:r>
                                          </m:e>
                                          <m:sub>
                                            <m:r>
                                              <a:rPr lang="en-US" altLang="ko-KR" sz="1700" i="1">
                                                <a:latin typeface="Cambria Math" panose="02040503050406030204" pitchFamily="18" charset="0"/>
                                              </a:rPr>
                                              <m:t>𝑗</m:t>
                                            </m:r>
                                            <m:r>
                                              <a:rPr lang="en-US" altLang="ko-KR" sz="1700" i="1">
                                                <a:latin typeface="Cambria Math" panose="02040503050406030204" pitchFamily="18" charset="0"/>
                                              </a:rPr>
                                              <m:t>,</m:t>
                                            </m:r>
                                            <m:r>
                                              <a:rPr lang="en-US" altLang="ko-KR" sz="1700" i="1">
                                                <a:latin typeface="Cambria Math" panose="02040503050406030204" pitchFamily="18" charset="0"/>
                                              </a:rPr>
                                              <m:t>𝑙</m:t>
                                            </m:r>
                                          </m:sub>
                                        </m:sSub>
                                      </m:sub>
                                    </m:sSub>
                                    <m:r>
                                      <a:rPr lang="en-US" altLang="ko-KR" sz="1700" i="1">
                                        <a:latin typeface="Cambria Math" panose="02040503050406030204" pitchFamily="18" charset="0"/>
                                      </a:rPr>
                                      <m:t>)</m:t>
                                    </m:r>
                                  </m:e>
                                </m:nary>
                              </m:e>
                            </m:nary>
                          </m:e>
                        </m:nary>
                        <m:r>
                          <a:rPr lang="en-US" altLang="ko-KR" sz="1700" b="0" i="1" smtClean="0">
                            <a:latin typeface="Cambria Math" panose="02040503050406030204" pitchFamily="18" charset="0"/>
                          </a:rPr>
                          <m:t>𝑑</m:t>
                        </m:r>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sub>
                        </m:sSub>
                      </m:e>
                    </m:nary>
                    <m:r>
                      <a:rPr lang="en-US" altLang="ko-KR" sz="1700" b="0" i="1" smtClean="0">
                        <a:latin typeface="Cambria Math" panose="02040503050406030204" pitchFamily="18" charset="0"/>
                      </a:rPr>
                      <m:t>=</m:t>
                    </m:r>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𝑖</m:t>
                        </m:r>
                        <m:r>
                          <a:rPr lang="en-US" altLang="ko-KR" sz="1700" i="1">
                            <a:latin typeface="Cambria Math" panose="02040503050406030204" pitchFamily="18" charset="0"/>
                          </a:rPr>
                          <m:t>=1</m:t>
                        </m:r>
                      </m:sub>
                      <m:sup>
                        <m:r>
                          <a:rPr lang="en-US" altLang="ko-KR" sz="1700" i="1">
                            <a:latin typeface="Cambria Math" panose="02040503050406030204" pitchFamily="18" charset="0"/>
                          </a:rPr>
                          <m:t>𝐾</m:t>
                        </m:r>
                      </m:sup>
                      <m:e>
                        <m:nary>
                          <m:naryPr>
                            <m:limLoc m:val="undOvr"/>
                            <m:ctrlPr>
                              <a:rPr lang="en-US" altLang="ko-KR" sz="1700" i="1">
                                <a:latin typeface="Cambria Math" panose="02040503050406030204" pitchFamily="18" charset="0"/>
                              </a:rPr>
                            </m:ctrlPr>
                          </m:naryPr>
                          <m:sub>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sub>
                            </m:sSub>
                          </m:sub>
                          <m:sup/>
                          <m:e>
                            <m:f>
                              <m:fPr>
                                <m:ctrlPr>
                                  <a:rPr lang="en-US" altLang="ko-KR" sz="1700" i="1">
                                    <a:latin typeface="Cambria Math" panose="02040503050406030204" pitchFamily="18" charset="0"/>
                                  </a:rPr>
                                </m:ctrlPr>
                              </m:fPr>
                              <m:num>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nary>
                                  <m:naryPr>
                                    <m:chr m:val="∑"/>
                                    <m:limLoc m:val="subSup"/>
                                    <m:ctrlPr>
                                      <a:rPr lang="en-US" altLang="ko-KR" sz="1700" i="1">
                                        <a:latin typeface="Cambria Math" panose="02040503050406030204" pitchFamily="18" charset="0"/>
                                        <a:ea typeface="Cambria Math" panose="02040503050406030204" pitchFamily="18" charset="0"/>
                                      </a:rPr>
                                    </m:ctrlPr>
                                  </m:naryPr>
                                  <m:sub>
                                    <m:r>
                                      <m:rPr>
                                        <m:brk m:alnAt="1"/>
                                      </m:rPr>
                                      <a:rPr lang="en-US" altLang="ko-KR" sz="1700" b="0" i="1" smtClean="0">
                                        <a:latin typeface="Cambria Math" panose="02040503050406030204" pitchFamily="18" charset="0"/>
                                        <a:ea typeface="Cambria Math" panose="02040503050406030204" pitchFamily="18" charset="0"/>
                                      </a:rPr>
                                      <m:t>𝑣</m:t>
                                    </m:r>
                                    <m:r>
                                      <a:rPr lang="en-US" altLang="ko-KR" sz="1700" i="1">
                                        <a:latin typeface="Cambria Math" panose="02040503050406030204" pitchFamily="18" charset="0"/>
                                        <a:ea typeface="Cambria Math" panose="02040503050406030204" pitchFamily="18" charset="0"/>
                                      </a:rPr>
                                      <m:t>=1</m:t>
                                    </m:r>
                                  </m:sub>
                                  <m:sup>
                                    <m:r>
                                      <a:rPr lang="en-US" altLang="ko-KR" sz="1700" b="0" i="1" smtClean="0">
                                        <a:latin typeface="Cambria Math" panose="02040503050406030204" pitchFamily="18" charset="0"/>
                                        <a:ea typeface="Cambria Math" panose="02040503050406030204" pitchFamily="18" charset="0"/>
                                      </a:rPr>
                                      <m:t>𝑉</m:t>
                                    </m:r>
                                  </m:sup>
                                  <m:e>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b="0" i="1" smtClean="0">
                                            <a:latin typeface="Cambria Math" panose="02040503050406030204" pitchFamily="18" charset="0"/>
                                            <a:ea typeface="Cambria Math" panose="02040503050406030204" pitchFamily="18" charset="0"/>
                                          </a:rPr>
                                          <m:t>𝑣</m:t>
                                        </m:r>
                                      </m:sub>
                                    </m:sSub>
                                  </m:e>
                                </m:nary>
                                <m:r>
                                  <a:rPr lang="en-US" altLang="ko-KR" sz="1700" i="1">
                                    <a:latin typeface="Cambria Math" panose="02040503050406030204" pitchFamily="18" charset="0"/>
                                    <a:ea typeface="Cambria Math" panose="02040503050406030204" pitchFamily="18" charset="0"/>
                                  </a:rPr>
                                  <m:t>)</m:t>
                                </m:r>
                              </m:num>
                              <m:den>
                                <m:nary>
                                  <m:naryPr>
                                    <m:chr m:val="∏"/>
                                    <m:limLoc m:val="subSup"/>
                                    <m:ctrlPr>
                                      <a:rPr lang="en-US" altLang="ko-KR" sz="1700" i="1">
                                        <a:latin typeface="Cambria Math" panose="02040503050406030204" pitchFamily="18" charset="0"/>
                                      </a:rPr>
                                    </m:ctrlPr>
                                  </m:naryPr>
                                  <m:sub>
                                    <m:r>
                                      <m:rPr>
                                        <m:brk m:alnAt="1"/>
                                      </m:rPr>
                                      <a:rPr lang="en-US" altLang="ko-KR" sz="1700" b="0" i="1" smtClean="0">
                                        <a:latin typeface="Cambria Math" panose="02040503050406030204" pitchFamily="18" charset="0"/>
                                      </a:rPr>
                                      <m:t>𝑣</m:t>
                                    </m:r>
                                    <m:r>
                                      <a:rPr lang="en-US" altLang="ko-KR" sz="1700" i="1">
                                        <a:latin typeface="Cambria Math" panose="02040503050406030204" pitchFamily="18" charset="0"/>
                                      </a:rPr>
                                      <m:t>=1</m:t>
                                    </m:r>
                                  </m:sub>
                                  <m:sup>
                                    <m:r>
                                      <a:rPr lang="en-US" altLang="ko-KR" sz="1700" b="0" i="1" smtClean="0">
                                        <a:latin typeface="Cambria Math" panose="02040503050406030204" pitchFamily="18" charset="0"/>
                                      </a:rPr>
                                      <m:t>𝑉</m:t>
                                    </m:r>
                                  </m:sup>
                                  <m:e>
                                    <m:sSub>
                                      <m:sSubPr>
                                        <m:ctrlPr>
                                          <a:rPr lang="en-US" altLang="ko-KR" sz="1700" i="1" smtClean="0">
                                            <a:latin typeface="Cambria Math" panose="02040503050406030204" pitchFamily="18" charset="0"/>
                                            <a:ea typeface="Cambria Math" panose="02040503050406030204" pitchFamily="18" charset="0"/>
                                          </a:rPr>
                                        </m:ctrlPr>
                                      </m:sSubPr>
                                      <m:e>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r>
                                          <a:rPr lang="ko-KR" altLang="en-US" sz="1700" i="1">
                                            <a:latin typeface="Cambria Math" panose="02040503050406030204" pitchFamily="18" charset="0"/>
                                          </a:rPr>
                                          <m:t>𝛽</m:t>
                                        </m:r>
                                      </m:e>
                                      <m:sub>
                                        <m:r>
                                          <a:rPr lang="en-US" altLang="ko-KR" sz="1700" b="0" i="1" smtClean="0">
                                            <a:latin typeface="Cambria Math" panose="02040503050406030204" pitchFamily="18" charset="0"/>
                                          </a:rPr>
                                          <m:t>𝑣</m:t>
                                        </m:r>
                                      </m:sub>
                                    </m:sSub>
                                    <m:r>
                                      <a:rPr lang="en-US" altLang="ko-KR" sz="1700" i="1">
                                        <a:latin typeface="Cambria Math" panose="02040503050406030204" pitchFamily="18" charset="0"/>
                                        <a:ea typeface="Cambria Math" panose="02040503050406030204" pitchFamily="18" charset="0"/>
                                      </a:rPr>
                                      <m:t>)</m:t>
                                    </m:r>
                                  </m:e>
                                </m:nary>
                              </m:den>
                            </m:f>
                            <m:nary>
                              <m:naryPr>
                                <m:chr m:val="∏"/>
                                <m:ctrlPr>
                                  <a:rPr lang="en-US" altLang="ko-KR" sz="1700" i="1">
                                    <a:latin typeface="Cambria Math" panose="02040503050406030204" pitchFamily="18" charset="0"/>
                                  </a:rPr>
                                </m:ctrlPr>
                              </m:naryPr>
                              <m:sub>
                                <m:r>
                                  <a:rPr lang="en-US" altLang="ko-KR" sz="1700" b="0" i="1" smtClean="0">
                                    <a:latin typeface="Cambria Math" panose="02040503050406030204" pitchFamily="18" charset="0"/>
                                  </a:rPr>
                                  <m:t>𝑣</m:t>
                                </m:r>
                                <m:r>
                                  <a:rPr lang="en-US" altLang="ko-KR" sz="1700" i="1">
                                    <a:latin typeface="Cambria Math" panose="02040503050406030204" pitchFamily="18" charset="0"/>
                                  </a:rPr>
                                  <m:t>=1</m:t>
                                </m:r>
                              </m:sub>
                              <m:sup>
                                <m:r>
                                  <a:rPr lang="en-US" altLang="ko-KR" sz="1700" b="0" i="1" smtClean="0">
                                    <a:latin typeface="Cambria Math" panose="02040503050406030204" pitchFamily="18" charset="0"/>
                                  </a:rPr>
                                  <m:t>𝑉</m:t>
                                </m:r>
                              </m:sup>
                              <m:e>
                                <m:sSup>
                                  <m:sSupPr>
                                    <m:ctrlPr>
                                      <a:rPr lang="en-US" altLang="ko-KR" sz="1700" i="1">
                                        <a:latin typeface="Cambria Math" panose="02040503050406030204" pitchFamily="18" charset="0"/>
                                      </a:rPr>
                                    </m:ctrlPr>
                                  </m:sSupPr>
                                  <m:e>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b="0" i="1" smtClean="0">
                                            <a:latin typeface="Cambria Math" panose="02040503050406030204" pitchFamily="18" charset="0"/>
                                          </a:rPr>
                                          <m:t>𝑖</m:t>
                                        </m:r>
                                        <m:r>
                                          <a:rPr lang="en-US" altLang="ko-KR" sz="1700" i="1">
                                            <a:latin typeface="Cambria Math" panose="02040503050406030204" pitchFamily="18" charset="0"/>
                                          </a:rPr>
                                          <m:t>,</m:t>
                                        </m:r>
                                        <m:r>
                                          <a:rPr lang="en-US" altLang="ko-KR" sz="1700" b="0" i="1" smtClean="0">
                                            <a:latin typeface="Cambria Math" panose="02040503050406030204" pitchFamily="18" charset="0"/>
                                          </a:rPr>
                                          <m:t>𝑣</m:t>
                                        </m:r>
                                      </m:sub>
                                    </m:sSub>
                                  </m:e>
                                  <m:sup>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i="1">
                                            <a:latin typeface="Cambria Math" panose="02040503050406030204" pitchFamily="18" charset="0"/>
                                            <a:ea typeface="Cambria Math" panose="02040503050406030204" pitchFamily="18" charset="0"/>
                                          </a:rPr>
                                          <m:t>𝑣</m:t>
                                        </m:r>
                                      </m:sub>
                                    </m:sSub>
                                    <m:r>
                                      <a:rPr lang="en-US" altLang="ko-KR" sz="1700" i="1">
                                        <a:latin typeface="Cambria Math" panose="02040503050406030204" pitchFamily="18" charset="0"/>
                                        <a:ea typeface="Cambria Math" panose="02040503050406030204" pitchFamily="18" charset="0"/>
                                      </a:rPr>
                                      <m:t>−1</m:t>
                                    </m:r>
                                  </m:sup>
                                </m:sSup>
                              </m:e>
                            </m:nary>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𝑗</m:t>
                                </m:r>
                                <m:r>
                                  <a:rPr lang="en-US" altLang="ko-KR" sz="1700" i="1">
                                    <a:latin typeface="Cambria Math" panose="02040503050406030204" pitchFamily="18" charset="0"/>
                                  </a:rPr>
                                  <m:t>=1</m:t>
                                </m:r>
                              </m:sub>
                              <m:sup>
                                <m:r>
                                  <a:rPr lang="en-US" altLang="ko-KR" sz="1700" i="1">
                                    <a:latin typeface="Cambria Math" panose="02040503050406030204" pitchFamily="18" charset="0"/>
                                  </a:rPr>
                                  <m:t>𝑀</m:t>
                                </m:r>
                              </m:sup>
                              <m:e>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𝑙</m:t>
                                    </m:r>
                                    <m:r>
                                      <a:rPr lang="en-US" altLang="ko-KR" sz="1700" i="1">
                                        <a:latin typeface="Cambria Math" panose="02040503050406030204" pitchFamily="18" charset="0"/>
                                      </a:rPr>
                                      <m:t>=1</m:t>
                                    </m:r>
                                  </m:sub>
                                  <m:sup>
                                    <m:r>
                                      <a:rPr lang="en-US" altLang="ko-KR" sz="1700" i="1">
                                        <a:latin typeface="Cambria Math" panose="02040503050406030204" pitchFamily="18" charset="0"/>
                                      </a:rPr>
                                      <m:t>𝑁</m:t>
                                    </m:r>
                                  </m:sup>
                                  <m:e>
                                    <m:r>
                                      <a:rPr lang="en-US" altLang="ko-KR" sz="1700" i="1">
                                        <a:latin typeface="Cambria Math" panose="02040503050406030204" pitchFamily="18" charset="0"/>
                                      </a:rPr>
                                      <m:t>𝑃</m:t>
                                    </m:r>
                                    <m:r>
                                      <a:rPr lang="en-US" altLang="ko-KR" sz="1700" i="1">
                                        <a:latin typeface="Cambria Math" panose="02040503050406030204" pitchFamily="18" charset="0"/>
                                      </a:rPr>
                                      <m:t>(</m:t>
                                    </m:r>
                                    <m:sSub>
                                      <m:sSubPr>
                                        <m:ctrlPr>
                                          <a:rPr lang="en-US" altLang="ko-KR" sz="1700" i="1">
                                            <a:latin typeface="Cambria Math" panose="02040503050406030204" pitchFamily="18" charset="0"/>
                                          </a:rPr>
                                        </m:ctrlPr>
                                      </m:sSubPr>
                                      <m:e>
                                        <m:r>
                                          <a:rPr lang="en-US" altLang="ko-KR" sz="1700" i="1">
                                            <a:latin typeface="Cambria Math" panose="02040503050406030204" pitchFamily="18" charset="0"/>
                                          </a:rPr>
                                          <m:t>𝑊</m:t>
                                        </m:r>
                                      </m:e>
                                      <m:sub>
                                        <m:r>
                                          <a:rPr lang="en-US" altLang="ko-KR" sz="1700" i="1">
                                            <a:latin typeface="Cambria Math" panose="02040503050406030204" pitchFamily="18" charset="0"/>
                                          </a:rPr>
                                          <m:t>𝑗</m:t>
                                        </m:r>
                                        <m:r>
                                          <a:rPr lang="en-US" altLang="ko-KR" sz="1700" i="1">
                                            <a:latin typeface="Cambria Math" panose="02040503050406030204" pitchFamily="18" charset="0"/>
                                          </a:rPr>
                                          <m:t>,</m:t>
                                        </m:r>
                                        <m:r>
                                          <a:rPr lang="en-US" altLang="ko-KR" sz="1700" i="1">
                                            <a:latin typeface="Cambria Math" panose="02040503050406030204" pitchFamily="18" charset="0"/>
                                          </a:rPr>
                                          <m:t>𝑙</m:t>
                                        </m:r>
                                      </m:sub>
                                    </m:sSub>
                                    <m:r>
                                      <a:rPr lang="en-US" altLang="ko-KR" sz="1700" i="1">
                                        <a:latin typeface="Cambria Math" panose="02040503050406030204" pitchFamily="18" charset="0"/>
                                      </a:rPr>
                                      <m:t>|</m:t>
                                    </m:r>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sSub>
                                          <m:sSubPr>
                                            <m:ctrlPr>
                                              <a:rPr lang="en-US" altLang="ko-KR" sz="1700" i="1">
                                                <a:latin typeface="Cambria Math" panose="02040503050406030204" pitchFamily="18" charset="0"/>
                                              </a:rPr>
                                            </m:ctrlPr>
                                          </m:sSubPr>
                                          <m:e>
                                            <m:r>
                                              <a:rPr lang="en-US" altLang="ko-KR" sz="1700" i="1">
                                                <a:latin typeface="Cambria Math" panose="02040503050406030204" pitchFamily="18" charset="0"/>
                                              </a:rPr>
                                              <m:t>𝑍</m:t>
                                            </m:r>
                                          </m:e>
                                          <m:sub>
                                            <m:r>
                                              <a:rPr lang="en-US" altLang="ko-KR" sz="1700" i="1">
                                                <a:latin typeface="Cambria Math" panose="02040503050406030204" pitchFamily="18" charset="0"/>
                                              </a:rPr>
                                              <m:t>𝑗</m:t>
                                            </m:r>
                                            <m:r>
                                              <a:rPr lang="en-US" altLang="ko-KR" sz="1700" i="1">
                                                <a:latin typeface="Cambria Math" panose="02040503050406030204" pitchFamily="18" charset="0"/>
                                              </a:rPr>
                                              <m:t>,</m:t>
                                            </m:r>
                                            <m:r>
                                              <a:rPr lang="en-US" altLang="ko-KR" sz="1700" i="1">
                                                <a:latin typeface="Cambria Math" panose="02040503050406030204" pitchFamily="18" charset="0"/>
                                              </a:rPr>
                                              <m:t>𝑙</m:t>
                                            </m:r>
                                          </m:sub>
                                        </m:sSub>
                                      </m:sub>
                                    </m:sSub>
                                    <m:r>
                                      <a:rPr lang="en-US" altLang="ko-KR" sz="1700" i="1">
                                        <a:latin typeface="Cambria Math" panose="02040503050406030204" pitchFamily="18" charset="0"/>
                                      </a:rPr>
                                      <m:t>)</m:t>
                                    </m:r>
                                  </m:e>
                                </m:nary>
                              </m:e>
                            </m:nary>
                          </m:e>
                        </m:nary>
                        <m:r>
                          <a:rPr lang="en-US" altLang="ko-KR" sz="1700" i="1">
                            <a:latin typeface="Cambria Math" panose="02040503050406030204" pitchFamily="18" charset="0"/>
                          </a:rPr>
                          <m:t>𝑑</m:t>
                        </m:r>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sub>
                        </m:sSub>
                      </m:e>
                    </m:nary>
                  </m:oMath>
                </a14:m>
                <a:endParaRPr lang="en-US" altLang="ko-KR" sz="1700" dirty="0" smtClean="0"/>
              </a:p>
              <a:p>
                <a:pPr lvl="1"/>
                <a:r>
                  <a:rPr lang="en-US" altLang="ko-KR" sz="1700" dirty="0" smtClean="0"/>
                  <a:t>We introduce a new count of </a:t>
                </a:r>
                <a14:m>
                  <m:oMath xmlns:m="http://schemas.openxmlformats.org/officeDocument/2006/math">
                    <m:sSubSup>
                      <m:sSubSupPr>
                        <m:ctrlPr>
                          <a:rPr lang="en-US" altLang="ko-KR" sz="1700" i="1" smtClean="0">
                            <a:latin typeface="Cambria Math" panose="02040503050406030204" pitchFamily="18" charset="0"/>
                          </a:rPr>
                        </m:ctrlPr>
                      </m:sSubSupPr>
                      <m:e>
                        <m:r>
                          <a:rPr lang="en-US" altLang="ko-KR" sz="1700" b="0" i="1" smtClean="0">
                            <a:latin typeface="Cambria Math" panose="02040503050406030204" pitchFamily="18" charset="0"/>
                          </a:rPr>
                          <m:t>𝑛</m:t>
                        </m:r>
                      </m:e>
                      <m:sub>
                        <m:r>
                          <a:rPr lang="en-US" altLang="ko-KR" sz="1700" b="0" i="1" smtClean="0">
                            <a:latin typeface="Cambria Math" panose="02040503050406030204" pitchFamily="18" charset="0"/>
                          </a:rPr>
                          <m:t>𝑗</m:t>
                        </m:r>
                        <m:r>
                          <a:rPr lang="en-US" altLang="ko-KR" sz="1700" b="0" i="1" smtClean="0">
                            <a:latin typeface="Cambria Math" panose="02040503050406030204" pitchFamily="18" charset="0"/>
                          </a:rPr>
                          <m:t>,</m:t>
                        </m:r>
                        <m:r>
                          <a:rPr lang="en-US" altLang="ko-KR" sz="1700" b="0" i="1" smtClean="0">
                            <a:latin typeface="Cambria Math" panose="02040503050406030204" pitchFamily="18" charset="0"/>
                          </a:rPr>
                          <m:t>𝑟</m:t>
                        </m:r>
                      </m:sub>
                      <m:sup>
                        <m:r>
                          <a:rPr lang="en-US" altLang="ko-KR" sz="1700" b="0" i="1" smtClean="0">
                            <a:latin typeface="Cambria Math" panose="02040503050406030204" pitchFamily="18" charset="0"/>
                          </a:rPr>
                          <m:t>𝑖</m:t>
                        </m:r>
                      </m:sup>
                    </m:sSubSup>
                  </m:oMath>
                </a14:m>
                <a:r>
                  <a:rPr lang="en-US" altLang="ko-KR" sz="1700" dirty="0" smtClean="0"/>
                  <a:t>: number of words assigned to </a:t>
                </a:r>
                <a:r>
                  <a:rPr lang="en-US" altLang="ko-KR" sz="1700" dirty="0" err="1" smtClean="0"/>
                  <a:t>i-th</a:t>
                </a:r>
                <a:r>
                  <a:rPr lang="en-US" altLang="ko-KR" sz="1700" dirty="0" smtClean="0"/>
                  <a:t> topic in j-</a:t>
                </a:r>
                <a:r>
                  <a:rPr lang="en-US" altLang="ko-KR" sz="1700" dirty="0" err="1" smtClean="0"/>
                  <a:t>th</a:t>
                </a:r>
                <a:r>
                  <a:rPr lang="en-US" altLang="ko-KR" sz="1700" dirty="0" smtClean="0"/>
                  <a:t> document with r-</a:t>
                </a:r>
                <a:r>
                  <a:rPr lang="en-US" altLang="ko-KR" sz="1700" dirty="0" err="1" smtClean="0"/>
                  <a:t>th</a:t>
                </a:r>
                <a:r>
                  <a:rPr lang="en-US" altLang="ko-KR" sz="1700" dirty="0" smtClean="0"/>
                  <a:t> unique word</a:t>
                </a:r>
              </a:p>
              <a:p>
                <a14:m>
                  <m:oMath xmlns:m="http://schemas.openxmlformats.org/officeDocument/2006/math">
                    <m:r>
                      <a:rPr lang="en-US" altLang="ko-KR" sz="1700" i="1">
                        <a:latin typeface="Cambria Math" panose="02040503050406030204" pitchFamily="18" charset="0"/>
                      </a:rPr>
                      <m:t>=</m:t>
                    </m:r>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𝑖</m:t>
                        </m:r>
                        <m:r>
                          <a:rPr lang="en-US" altLang="ko-KR" sz="1700" i="1">
                            <a:latin typeface="Cambria Math" panose="02040503050406030204" pitchFamily="18" charset="0"/>
                          </a:rPr>
                          <m:t>=1</m:t>
                        </m:r>
                      </m:sub>
                      <m:sup>
                        <m:r>
                          <a:rPr lang="en-US" altLang="ko-KR" sz="1700" i="1">
                            <a:latin typeface="Cambria Math" panose="02040503050406030204" pitchFamily="18" charset="0"/>
                          </a:rPr>
                          <m:t>𝐾</m:t>
                        </m:r>
                      </m:sup>
                      <m:e>
                        <m:nary>
                          <m:naryPr>
                            <m:limLoc m:val="undOvr"/>
                            <m:ctrlPr>
                              <a:rPr lang="en-US" altLang="ko-KR" sz="1700" i="1">
                                <a:latin typeface="Cambria Math" panose="02040503050406030204" pitchFamily="18" charset="0"/>
                              </a:rPr>
                            </m:ctrlPr>
                          </m:naryPr>
                          <m:sub>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sub>
                            </m:sSub>
                          </m:sub>
                          <m:sup/>
                          <m:e>
                            <m:f>
                              <m:fPr>
                                <m:ctrlPr>
                                  <a:rPr lang="en-US" altLang="ko-KR" sz="1700" i="1">
                                    <a:latin typeface="Cambria Math" panose="02040503050406030204" pitchFamily="18" charset="0"/>
                                  </a:rPr>
                                </m:ctrlPr>
                              </m:fPr>
                              <m:num>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nary>
                                  <m:naryPr>
                                    <m:chr m:val="∑"/>
                                    <m:limLoc m:val="subSup"/>
                                    <m:ctrlPr>
                                      <a:rPr lang="en-US" altLang="ko-KR" sz="1700" i="1">
                                        <a:latin typeface="Cambria Math" panose="02040503050406030204" pitchFamily="18" charset="0"/>
                                        <a:ea typeface="Cambria Math" panose="02040503050406030204" pitchFamily="18" charset="0"/>
                                      </a:rPr>
                                    </m:ctrlPr>
                                  </m:naryPr>
                                  <m:sub>
                                    <m:r>
                                      <m:rPr>
                                        <m:brk m:alnAt="1"/>
                                      </m:rPr>
                                      <a:rPr lang="en-US" altLang="ko-KR" sz="1700" i="1">
                                        <a:latin typeface="Cambria Math" panose="02040503050406030204" pitchFamily="18" charset="0"/>
                                        <a:ea typeface="Cambria Math" panose="02040503050406030204" pitchFamily="18" charset="0"/>
                                      </a:rPr>
                                      <m:t>𝑣</m:t>
                                    </m:r>
                                    <m:r>
                                      <a:rPr lang="en-US" altLang="ko-KR" sz="1700" i="1">
                                        <a:latin typeface="Cambria Math" panose="02040503050406030204" pitchFamily="18" charset="0"/>
                                        <a:ea typeface="Cambria Math" panose="02040503050406030204" pitchFamily="18" charset="0"/>
                                      </a:rPr>
                                      <m:t>=1</m:t>
                                    </m:r>
                                  </m:sub>
                                  <m:sup>
                                    <m:r>
                                      <a:rPr lang="en-US" altLang="ko-KR" sz="1700" i="1">
                                        <a:latin typeface="Cambria Math" panose="02040503050406030204" pitchFamily="18" charset="0"/>
                                        <a:ea typeface="Cambria Math" panose="02040503050406030204" pitchFamily="18" charset="0"/>
                                      </a:rPr>
                                      <m:t>𝑉</m:t>
                                    </m:r>
                                  </m:sup>
                                  <m:e>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i="1">
                                            <a:latin typeface="Cambria Math" panose="02040503050406030204" pitchFamily="18" charset="0"/>
                                            <a:ea typeface="Cambria Math" panose="02040503050406030204" pitchFamily="18" charset="0"/>
                                          </a:rPr>
                                          <m:t>𝑣</m:t>
                                        </m:r>
                                      </m:sub>
                                    </m:sSub>
                                  </m:e>
                                </m:nary>
                                <m:r>
                                  <a:rPr lang="en-US" altLang="ko-KR" sz="1700" i="1">
                                    <a:latin typeface="Cambria Math" panose="02040503050406030204" pitchFamily="18" charset="0"/>
                                    <a:ea typeface="Cambria Math" panose="02040503050406030204" pitchFamily="18" charset="0"/>
                                  </a:rPr>
                                  <m:t>)</m:t>
                                </m:r>
                              </m:num>
                              <m:den>
                                <m:nary>
                                  <m:naryPr>
                                    <m:chr m:val="∏"/>
                                    <m:limLoc m:val="subSup"/>
                                    <m:ctrlPr>
                                      <a:rPr lang="en-US" altLang="ko-KR" sz="1700" i="1">
                                        <a:latin typeface="Cambria Math" panose="02040503050406030204" pitchFamily="18" charset="0"/>
                                      </a:rPr>
                                    </m:ctrlPr>
                                  </m:naryPr>
                                  <m:sub>
                                    <m:r>
                                      <m:rPr>
                                        <m:brk m:alnAt="1"/>
                                      </m:rPr>
                                      <a:rPr lang="en-US" altLang="ko-KR" sz="1700" i="1">
                                        <a:latin typeface="Cambria Math" panose="02040503050406030204" pitchFamily="18" charset="0"/>
                                      </a:rPr>
                                      <m:t>𝑣</m:t>
                                    </m:r>
                                    <m:r>
                                      <a:rPr lang="en-US" altLang="ko-KR" sz="1700" i="1">
                                        <a:latin typeface="Cambria Math" panose="02040503050406030204" pitchFamily="18" charset="0"/>
                                      </a:rPr>
                                      <m:t>=1</m:t>
                                    </m:r>
                                  </m:sub>
                                  <m:sup>
                                    <m:r>
                                      <a:rPr lang="en-US" altLang="ko-KR" sz="1700" i="1">
                                        <a:latin typeface="Cambria Math" panose="02040503050406030204" pitchFamily="18" charset="0"/>
                                      </a:rPr>
                                      <m:t>𝑉</m:t>
                                    </m:r>
                                  </m:sup>
                                  <m:e>
                                    <m:sSub>
                                      <m:sSubPr>
                                        <m:ctrlPr>
                                          <a:rPr lang="en-US" altLang="ko-KR" sz="1700" i="1">
                                            <a:latin typeface="Cambria Math" panose="02040503050406030204" pitchFamily="18" charset="0"/>
                                            <a:ea typeface="Cambria Math" panose="02040503050406030204" pitchFamily="18" charset="0"/>
                                          </a:rPr>
                                        </m:ctrlPr>
                                      </m:sSubPr>
                                      <m:e>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r>
                                          <a:rPr lang="ko-KR" altLang="en-US" sz="1700" i="1">
                                            <a:latin typeface="Cambria Math" panose="02040503050406030204" pitchFamily="18" charset="0"/>
                                          </a:rPr>
                                          <m:t>𝛽</m:t>
                                        </m:r>
                                      </m:e>
                                      <m:sub>
                                        <m:r>
                                          <a:rPr lang="en-US" altLang="ko-KR" sz="1700" i="1">
                                            <a:latin typeface="Cambria Math" panose="02040503050406030204" pitchFamily="18" charset="0"/>
                                          </a:rPr>
                                          <m:t>𝑣</m:t>
                                        </m:r>
                                      </m:sub>
                                    </m:sSub>
                                    <m:r>
                                      <a:rPr lang="en-US" altLang="ko-KR" sz="1700" i="1">
                                        <a:latin typeface="Cambria Math" panose="02040503050406030204" pitchFamily="18" charset="0"/>
                                        <a:ea typeface="Cambria Math" panose="02040503050406030204" pitchFamily="18" charset="0"/>
                                      </a:rPr>
                                      <m:t>)</m:t>
                                    </m:r>
                                  </m:e>
                                </m:nary>
                              </m:den>
                            </m:f>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𝑣</m:t>
                                </m:r>
                                <m:r>
                                  <a:rPr lang="en-US" altLang="ko-KR" sz="1700" i="1">
                                    <a:latin typeface="Cambria Math" panose="02040503050406030204" pitchFamily="18" charset="0"/>
                                  </a:rPr>
                                  <m:t>=1</m:t>
                                </m:r>
                              </m:sub>
                              <m:sup>
                                <m:r>
                                  <a:rPr lang="en-US" altLang="ko-KR" sz="1700" i="1">
                                    <a:latin typeface="Cambria Math" panose="02040503050406030204" pitchFamily="18" charset="0"/>
                                  </a:rPr>
                                  <m:t>𝑉</m:t>
                                </m:r>
                              </m:sup>
                              <m:e>
                                <m:sSup>
                                  <m:sSupPr>
                                    <m:ctrlPr>
                                      <a:rPr lang="en-US" altLang="ko-KR" sz="1700" i="1">
                                        <a:latin typeface="Cambria Math" panose="02040503050406030204" pitchFamily="18" charset="0"/>
                                      </a:rPr>
                                    </m:ctrlPr>
                                  </m:sSupPr>
                                  <m:e>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r>
                                          <a:rPr lang="en-US" altLang="ko-KR" sz="1700" i="1">
                                            <a:latin typeface="Cambria Math" panose="02040503050406030204" pitchFamily="18" charset="0"/>
                                          </a:rPr>
                                          <m:t>,</m:t>
                                        </m:r>
                                        <m:r>
                                          <a:rPr lang="en-US" altLang="ko-KR" sz="1700" i="1">
                                            <a:latin typeface="Cambria Math" panose="02040503050406030204" pitchFamily="18" charset="0"/>
                                          </a:rPr>
                                          <m:t>𝑣</m:t>
                                        </m:r>
                                      </m:sub>
                                    </m:sSub>
                                  </m:e>
                                  <m:sup>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i="1">
                                            <a:latin typeface="Cambria Math" panose="02040503050406030204" pitchFamily="18" charset="0"/>
                                            <a:ea typeface="Cambria Math" panose="02040503050406030204" pitchFamily="18" charset="0"/>
                                          </a:rPr>
                                          <m:t>𝑣</m:t>
                                        </m:r>
                                      </m:sub>
                                    </m:sSub>
                                    <m:r>
                                      <a:rPr lang="en-US" altLang="ko-KR" sz="1700" i="1">
                                        <a:latin typeface="Cambria Math" panose="02040503050406030204" pitchFamily="18" charset="0"/>
                                        <a:ea typeface="Cambria Math" panose="02040503050406030204" pitchFamily="18" charset="0"/>
                                      </a:rPr>
                                      <m:t>−1</m:t>
                                    </m:r>
                                  </m:sup>
                                </m:sSup>
                              </m:e>
                            </m:nary>
                            <m:nary>
                              <m:naryPr>
                                <m:chr m:val="∏"/>
                                <m:ctrlPr>
                                  <a:rPr lang="en-US" altLang="ko-KR" sz="1700" i="1">
                                    <a:latin typeface="Cambria Math" panose="02040503050406030204" pitchFamily="18" charset="0"/>
                                  </a:rPr>
                                </m:ctrlPr>
                              </m:naryPr>
                              <m:sub>
                                <m:r>
                                  <a:rPr lang="en-US" altLang="ko-KR" sz="1700" b="0" i="1" smtClean="0">
                                    <a:latin typeface="Cambria Math" panose="02040503050406030204" pitchFamily="18" charset="0"/>
                                  </a:rPr>
                                  <m:t>𝑣</m:t>
                                </m:r>
                                <m:r>
                                  <a:rPr lang="en-US" altLang="ko-KR" sz="1700" i="1">
                                    <a:latin typeface="Cambria Math" panose="02040503050406030204" pitchFamily="18" charset="0"/>
                                  </a:rPr>
                                  <m:t>=1</m:t>
                                </m:r>
                              </m:sub>
                              <m:sup>
                                <m:r>
                                  <a:rPr lang="en-US" altLang="ko-KR" sz="1700" b="0" i="1" smtClean="0">
                                    <a:latin typeface="Cambria Math" panose="02040503050406030204" pitchFamily="18" charset="0"/>
                                  </a:rPr>
                                  <m:t>𝑉</m:t>
                                </m:r>
                              </m:sup>
                              <m:e>
                                <m:sSup>
                                  <m:sSupPr>
                                    <m:ctrlPr>
                                      <a:rPr lang="en-US" altLang="ko-KR" sz="1700" i="1">
                                        <a:latin typeface="Cambria Math" panose="02040503050406030204" pitchFamily="18" charset="0"/>
                                      </a:rPr>
                                    </m:ctrlPr>
                                  </m:sSupPr>
                                  <m:e>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r>
                                          <a:rPr lang="en-US" altLang="ko-KR" sz="1700" i="1">
                                            <a:latin typeface="Cambria Math" panose="02040503050406030204" pitchFamily="18" charset="0"/>
                                          </a:rPr>
                                          <m:t>,</m:t>
                                        </m:r>
                                        <m:r>
                                          <a:rPr lang="en-US" altLang="ko-KR" sz="1700" i="1">
                                            <a:latin typeface="Cambria Math" panose="02040503050406030204" pitchFamily="18" charset="0"/>
                                          </a:rPr>
                                          <m:t>𝑣</m:t>
                                        </m:r>
                                      </m:sub>
                                    </m:sSub>
                                  </m:e>
                                  <m:sup>
                                    <m:sSubSup>
                                      <m:sSubSupPr>
                                        <m:ctrlPr>
                                          <a:rPr lang="en-US" altLang="ko-KR" sz="1700" i="1">
                                            <a:latin typeface="Cambria Math" panose="02040503050406030204" pitchFamily="18" charset="0"/>
                                          </a:rPr>
                                        </m:ctrlPr>
                                      </m:sSubSupPr>
                                      <m:e>
                                        <m:r>
                                          <a:rPr lang="en-US" altLang="ko-KR" sz="1700" i="1">
                                            <a:latin typeface="Cambria Math" panose="02040503050406030204" pitchFamily="18" charset="0"/>
                                          </a:rPr>
                                          <m:t>𝑛</m:t>
                                        </m:r>
                                      </m:e>
                                      <m:sub>
                                        <m:d>
                                          <m:dPr>
                                            <m:ctrlPr>
                                              <a:rPr lang="en-US" altLang="ko-KR" sz="1700" i="1">
                                                <a:latin typeface="Cambria Math" panose="02040503050406030204" pitchFamily="18" charset="0"/>
                                              </a:rPr>
                                            </m:ctrlPr>
                                          </m:dPr>
                                          <m:e>
                                            <m:r>
                                              <a:rPr lang="en-US" altLang="ko-KR" sz="1700" i="1">
                                                <a:latin typeface="Cambria Math" panose="02040503050406030204" pitchFamily="18" charset="0"/>
                                              </a:rPr>
                                              <m:t>.</m:t>
                                            </m:r>
                                          </m:e>
                                        </m:d>
                                        <m:r>
                                          <a:rPr lang="en-US" altLang="ko-KR" sz="1700" b="0" i="1" smtClean="0">
                                            <a:latin typeface="Cambria Math" panose="02040503050406030204" pitchFamily="18" charset="0"/>
                                          </a:rPr>
                                          <m:t>,</m:t>
                                        </m:r>
                                        <m:r>
                                          <a:rPr lang="en-US" altLang="ko-KR" sz="1700" b="0" i="1" smtClean="0">
                                            <a:latin typeface="Cambria Math" panose="02040503050406030204" pitchFamily="18" charset="0"/>
                                          </a:rPr>
                                          <m:t>𝑣</m:t>
                                        </m:r>
                                      </m:sub>
                                      <m:sup>
                                        <m:r>
                                          <a:rPr lang="en-US" altLang="ko-KR" sz="1700" b="0" i="1" smtClean="0">
                                            <a:latin typeface="Cambria Math" panose="02040503050406030204" pitchFamily="18" charset="0"/>
                                          </a:rPr>
                                          <m:t>𝑖</m:t>
                                        </m:r>
                                      </m:sup>
                                    </m:sSubSup>
                                  </m:sup>
                                </m:sSup>
                              </m:e>
                            </m:nary>
                          </m:e>
                        </m:nary>
                        <m:r>
                          <a:rPr lang="en-US" altLang="ko-KR" sz="1700" i="1">
                            <a:latin typeface="Cambria Math" panose="02040503050406030204" pitchFamily="18" charset="0"/>
                          </a:rPr>
                          <m:t>𝑑</m:t>
                        </m:r>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sub>
                        </m:sSub>
                      </m:e>
                    </m:nary>
                  </m:oMath>
                </a14:m>
                <a:endParaRPr lang="en-US" altLang="ko-KR" sz="1700" dirty="0" smtClean="0"/>
              </a:p>
              <a:p>
                <a14:m>
                  <m:oMath xmlns:m="http://schemas.openxmlformats.org/officeDocument/2006/math">
                    <m:r>
                      <a:rPr lang="en-US" altLang="ko-KR" sz="1700" i="1">
                        <a:latin typeface="Cambria Math" panose="02040503050406030204" pitchFamily="18" charset="0"/>
                      </a:rPr>
                      <m:t>=</m:t>
                    </m:r>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𝑖</m:t>
                        </m:r>
                        <m:r>
                          <a:rPr lang="en-US" altLang="ko-KR" sz="1700" i="1">
                            <a:latin typeface="Cambria Math" panose="02040503050406030204" pitchFamily="18" charset="0"/>
                          </a:rPr>
                          <m:t>=1</m:t>
                        </m:r>
                      </m:sub>
                      <m:sup>
                        <m:r>
                          <a:rPr lang="en-US" altLang="ko-KR" sz="1700" i="1">
                            <a:latin typeface="Cambria Math" panose="02040503050406030204" pitchFamily="18" charset="0"/>
                          </a:rPr>
                          <m:t>𝐾</m:t>
                        </m:r>
                      </m:sup>
                      <m:e>
                        <m:nary>
                          <m:naryPr>
                            <m:limLoc m:val="undOvr"/>
                            <m:ctrlPr>
                              <a:rPr lang="en-US" altLang="ko-KR" sz="1700" i="1">
                                <a:latin typeface="Cambria Math" panose="02040503050406030204" pitchFamily="18" charset="0"/>
                              </a:rPr>
                            </m:ctrlPr>
                          </m:naryPr>
                          <m:sub>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sub>
                            </m:sSub>
                          </m:sub>
                          <m:sup/>
                          <m:e>
                            <m:f>
                              <m:fPr>
                                <m:ctrlPr>
                                  <a:rPr lang="en-US" altLang="ko-KR" sz="1700" i="1">
                                    <a:latin typeface="Cambria Math" panose="02040503050406030204" pitchFamily="18" charset="0"/>
                                  </a:rPr>
                                </m:ctrlPr>
                              </m:fPr>
                              <m:num>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nary>
                                  <m:naryPr>
                                    <m:chr m:val="∑"/>
                                    <m:limLoc m:val="subSup"/>
                                    <m:ctrlPr>
                                      <a:rPr lang="en-US" altLang="ko-KR" sz="1700" i="1">
                                        <a:latin typeface="Cambria Math" panose="02040503050406030204" pitchFamily="18" charset="0"/>
                                        <a:ea typeface="Cambria Math" panose="02040503050406030204" pitchFamily="18" charset="0"/>
                                      </a:rPr>
                                    </m:ctrlPr>
                                  </m:naryPr>
                                  <m:sub>
                                    <m:r>
                                      <m:rPr>
                                        <m:brk m:alnAt="1"/>
                                      </m:rPr>
                                      <a:rPr lang="en-US" altLang="ko-KR" sz="1700" i="1">
                                        <a:latin typeface="Cambria Math" panose="02040503050406030204" pitchFamily="18" charset="0"/>
                                        <a:ea typeface="Cambria Math" panose="02040503050406030204" pitchFamily="18" charset="0"/>
                                      </a:rPr>
                                      <m:t>𝑣</m:t>
                                    </m:r>
                                    <m:r>
                                      <a:rPr lang="en-US" altLang="ko-KR" sz="1700" i="1">
                                        <a:latin typeface="Cambria Math" panose="02040503050406030204" pitchFamily="18" charset="0"/>
                                        <a:ea typeface="Cambria Math" panose="02040503050406030204" pitchFamily="18" charset="0"/>
                                      </a:rPr>
                                      <m:t>=1</m:t>
                                    </m:r>
                                  </m:sub>
                                  <m:sup>
                                    <m:r>
                                      <a:rPr lang="en-US" altLang="ko-KR" sz="1700" i="1">
                                        <a:latin typeface="Cambria Math" panose="02040503050406030204" pitchFamily="18" charset="0"/>
                                        <a:ea typeface="Cambria Math" panose="02040503050406030204" pitchFamily="18" charset="0"/>
                                      </a:rPr>
                                      <m:t>𝑉</m:t>
                                    </m:r>
                                  </m:sup>
                                  <m:e>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i="1">
                                            <a:latin typeface="Cambria Math" panose="02040503050406030204" pitchFamily="18" charset="0"/>
                                            <a:ea typeface="Cambria Math" panose="02040503050406030204" pitchFamily="18" charset="0"/>
                                          </a:rPr>
                                          <m:t>𝑣</m:t>
                                        </m:r>
                                      </m:sub>
                                    </m:sSub>
                                  </m:e>
                                </m:nary>
                                <m:r>
                                  <a:rPr lang="en-US" altLang="ko-KR" sz="1700" i="1">
                                    <a:latin typeface="Cambria Math" panose="02040503050406030204" pitchFamily="18" charset="0"/>
                                    <a:ea typeface="Cambria Math" panose="02040503050406030204" pitchFamily="18" charset="0"/>
                                  </a:rPr>
                                  <m:t>)</m:t>
                                </m:r>
                              </m:num>
                              <m:den>
                                <m:nary>
                                  <m:naryPr>
                                    <m:chr m:val="∏"/>
                                    <m:limLoc m:val="subSup"/>
                                    <m:ctrlPr>
                                      <a:rPr lang="en-US" altLang="ko-KR" sz="1700" i="1">
                                        <a:latin typeface="Cambria Math" panose="02040503050406030204" pitchFamily="18" charset="0"/>
                                      </a:rPr>
                                    </m:ctrlPr>
                                  </m:naryPr>
                                  <m:sub>
                                    <m:r>
                                      <m:rPr>
                                        <m:brk m:alnAt="1"/>
                                      </m:rPr>
                                      <a:rPr lang="en-US" altLang="ko-KR" sz="1700" i="1">
                                        <a:latin typeface="Cambria Math" panose="02040503050406030204" pitchFamily="18" charset="0"/>
                                      </a:rPr>
                                      <m:t>𝑣</m:t>
                                    </m:r>
                                    <m:r>
                                      <a:rPr lang="en-US" altLang="ko-KR" sz="1700" i="1">
                                        <a:latin typeface="Cambria Math" panose="02040503050406030204" pitchFamily="18" charset="0"/>
                                      </a:rPr>
                                      <m:t>=1</m:t>
                                    </m:r>
                                  </m:sub>
                                  <m:sup>
                                    <m:r>
                                      <a:rPr lang="en-US" altLang="ko-KR" sz="1700" i="1">
                                        <a:latin typeface="Cambria Math" panose="02040503050406030204" pitchFamily="18" charset="0"/>
                                      </a:rPr>
                                      <m:t>𝑉</m:t>
                                    </m:r>
                                  </m:sup>
                                  <m:e>
                                    <m:sSub>
                                      <m:sSubPr>
                                        <m:ctrlPr>
                                          <a:rPr lang="en-US" altLang="ko-KR" sz="1700" i="1">
                                            <a:latin typeface="Cambria Math" panose="02040503050406030204" pitchFamily="18" charset="0"/>
                                            <a:ea typeface="Cambria Math" panose="02040503050406030204" pitchFamily="18" charset="0"/>
                                          </a:rPr>
                                        </m:ctrlPr>
                                      </m:sSubPr>
                                      <m:e>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r>
                                          <a:rPr lang="ko-KR" altLang="en-US" sz="1700" i="1">
                                            <a:latin typeface="Cambria Math" panose="02040503050406030204" pitchFamily="18" charset="0"/>
                                          </a:rPr>
                                          <m:t>𝛽</m:t>
                                        </m:r>
                                      </m:e>
                                      <m:sub>
                                        <m:r>
                                          <a:rPr lang="en-US" altLang="ko-KR" sz="1700" i="1">
                                            <a:latin typeface="Cambria Math" panose="02040503050406030204" pitchFamily="18" charset="0"/>
                                          </a:rPr>
                                          <m:t>𝑣</m:t>
                                        </m:r>
                                      </m:sub>
                                    </m:sSub>
                                    <m:r>
                                      <a:rPr lang="en-US" altLang="ko-KR" sz="1700" i="1">
                                        <a:latin typeface="Cambria Math" panose="02040503050406030204" pitchFamily="18" charset="0"/>
                                        <a:ea typeface="Cambria Math" panose="02040503050406030204" pitchFamily="18" charset="0"/>
                                      </a:rPr>
                                      <m:t>)</m:t>
                                    </m:r>
                                  </m:e>
                                </m:nary>
                              </m:den>
                            </m:f>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𝑣</m:t>
                                </m:r>
                                <m:r>
                                  <a:rPr lang="en-US" altLang="ko-KR" sz="1700" i="1">
                                    <a:latin typeface="Cambria Math" panose="02040503050406030204" pitchFamily="18" charset="0"/>
                                  </a:rPr>
                                  <m:t>=1</m:t>
                                </m:r>
                              </m:sub>
                              <m:sup>
                                <m:r>
                                  <a:rPr lang="en-US" altLang="ko-KR" sz="1700" i="1">
                                    <a:latin typeface="Cambria Math" panose="02040503050406030204" pitchFamily="18" charset="0"/>
                                  </a:rPr>
                                  <m:t>𝑉</m:t>
                                </m:r>
                              </m:sup>
                              <m:e>
                                <m:sSup>
                                  <m:sSupPr>
                                    <m:ctrlPr>
                                      <a:rPr lang="en-US" altLang="ko-KR" sz="1700" i="1">
                                        <a:latin typeface="Cambria Math" panose="02040503050406030204" pitchFamily="18" charset="0"/>
                                      </a:rPr>
                                    </m:ctrlPr>
                                  </m:sSupPr>
                                  <m:e>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r>
                                          <a:rPr lang="en-US" altLang="ko-KR" sz="1700" i="1">
                                            <a:latin typeface="Cambria Math" panose="02040503050406030204" pitchFamily="18" charset="0"/>
                                          </a:rPr>
                                          <m:t>,</m:t>
                                        </m:r>
                                        <m:r>
                                          <a:rPr lang="en-US" altLang="ko-KR" sz="1700" i="1">
                                            <a:latin typeface="Cambria Math" panose="02040503050406030204" pitchFamily="18" charset="0"/>
                                          </a:rPr>
                                          <m:t>𝑣</m:t>
                                        </m:r>
                                      </m:sub>
                                    </m:sSub>
                                  </m:e>
                                  <m:sup>
                                    <m:sSubSup>
                                      <m:sSubSupPr>
                                        <m:ctrlPr>
                                          <a:rPr lang="en-US" altLang="ko-KR" sz="1700" i="1">
                                            <a:latin typeface="Cambria Math" panose="02040503050406030204" pitchFamily="18" charset="0"/>
                                          </a:rPr>
                                        </m:ctrlPr>
                                      </m:sSubSupPr>
                                      <m:e>
                                        <m:r>
                                          <a:rPr lang="en-US" altLang="ko-KR" sz="1700" i="1">
                                            <a:latin typeface="Cambria Math" panose="02040503050406030204" pitchFamily="18" charset="0"/>
                                          </a:rPr>
                                          <m:t>𝑛</m:t>
                                        </m:r>
                                      </m:e>
                                      <m:sub>
                                        <m:d>
                                          <m:dPr>
                                            <m:ctrlPr>
                                              <a:rPr lang="en-US" altLang="ko-KR" sz="1700" i="1">
                                                <a:latin typeface="Cambria Math" panose="02040503050406030204" pitchFamily="18" charset="0"/>
                                              </a:rPr>
                                            </m:ctrlPr>
                                          </m:dPr>
                                          <m:e>
                                            <m:r>
                                              <a:rPr lang="en-US" altLang="ko-KR" sz="1700" i="1">
                                                <a:latin typeface="Cambria Math" panose="02040503050406030204" pitchFamily="18" charset="0"/>
                                              </a:rPr>
                                              <m:t>.</m:t>
                                            </m:r>
                                          </m:e>
                                        </m:d>
                                        <m:r>
                                          <a:rPr lang="en-US" altLang="ko-KR" sz="1700" i="1">
                                            <a:latin typeface="Cambria Math" panose="02040503050406030204" pitchFamily="18" charset="0"/>
                                          </a:rPr>
                                          <m:t>,</m:t>
                                        </m:r>
                                        <m:r>
                                          <a:rPr lang="en-US" altLang="ko-KR" sz="1700" i="1">
                                            <a:latin typeface="Cambria Math" panose="02040503050406030204" pitchFamily="18" charset="0"/>
                                          </a:rPr>
                                          <m:t>𝑣</m:t>
                                        </m:r>
                                      </m:sub>
                                      <m:sup>
                                        <m:r>
                                          <a:rPr lang="en-US" altLang="ko-KR" sz="1700" i="1">
                                            <a:latin typeface="Cambria Math" panose="02040503050406030204" pitchFamily="18" charset="0"/>
                                          </a:rPr>
                                          <m:t>𝑖</m:t>
                                        </m:r>
                                      </m:sup>
                                    </m:sSubSup>
                                    <m:r>
                                      <a:rPr lang="en-US" altLang="ko-KR" sz="1700" b="0" i="1" smtClean="0">
                                        <a:latin typeface="Cambria Math" panose="02040503050406030204" pitchFamily="18" charset="0"/>
                                      </a:rPr>
                                      <m:t>+</m:t>
                                    </m:r>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i="1">
                                            <a:latin typeface="Cambria Math" panose="02040503050406030204" pitchFamily="18" charset="0"/>
                                            <a:ea typeface="Cambria Math" panose="02040503050406030204" pitchFamily="18" charset="0"/>
                                          </a:rPr>
                                          <m:t>𝑣</m:t>
                                        </m:r>
                                      </m:sub>
                                    </m:sSub>
                                    <m:r>
                                      <a:rPr lang="en-US" altLang="ko-KR" sz="1700" i="1">
                                        <a:latin typeface="Cambria Math" panose="02040503050406030204" pitchFamily="18" charset="0"/>
                                        <a:ea typeface="Cambria Math" panose="02040503050406030204" pitchFamily="18" charset="0"/>
                                      </a:rPr>
                                      <m:t>−1</m:t>
                                    </m:r>
                                  </m:sup>
                                </m:sSup>
                              </m:e>
                            </m:nary>
                          </m:e>
                        </m:nary>
                        <m:r>
                          <a:rPr lang="en-US" altLang="ko-KR" sz="1700" i="1">
                            <a:latin typeface="Cambria Math" panose="02040503050406030204" pitchFamily="18" charset="0"/>
                          </a:rPr>
                          <m:t>𝑑</m:t>
                        </m:r>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sub>
                        </m:sSub>
                      </m:e>
                    </m:nary>
                  </m:oMath>
                </a14:m>
                <a:endParaRPr lang="ko-KR" altLang="en-US" sz="1700" dirty="0"/>
              </a:p>
              <a:p>
                <a:r>
                  <a:rPr lang="en-US" altLang="ko-KR" sz="1700" i="1" dirty="0" smtClean="0">
                    <a:latin typeface="Cambria Math" panose="02040503050406030204" pitchFamily="18" charset="0"/>
                  </a:rPr>
                  <a:t>=</a:t>
                </a:r>
                <a14:m>
                  <m:oMath xmlns:m="http://schemas.openxmlformats.org/officeDocument/2006/math">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𝑖</m:t>
                        </m:r>
                        <m:r>
                          <a:rPr lang="en-US" altLang="ko-KR" sz="1700" i="1">
                            <a:latin typeface="Cambria Math" panose="02040503050406030204" pitchFamily="18" charset="0"/>
                          </a:rPr>
                          <m:t>=1</m:t>
                        </m:r>
                      </m:sub>
                      <m:sup>
                        <m:r>
                          <a:rPr lang="en-US" altLang="ko-KR" sz="1700" i="1">
                            <a:latin typeface="Cambria Math" panose="02040503050406030204" pitchFamily="18" charset="0"/>
                          </a:rPr>
                          <m:t>𝐾</m:t>
                        </m:r>
                      </m:sup>
                      <m:e>
                        <m:f>
                          <m:fPr>
                            <m:ctrlPr>
                              <a:rPr lang="en-US" altLang="ko-KR" sz="1700" i="1">
                                <a:latin typeface="Cambria Math" panose="02040503050406030204" pitchFamily="18" charset="0"/>
                              </a:rPr>
                            </m:ctrlPr>
                          </m:fPr>
                          <m:num>
                            <m:nary>
                              <m:naryPr>
                                <m:chr m:val="∏"/>
                                <m:limLoc m:val="subSup"/>
                                <m:ctrlPr>
                                  <a:rPr lang="en-US" altLang="ko-KR" sz="1700" i="1">
                                    <a:latin typeface="Cambria Math" panose="02040503050406030204" pitchFamily="18" charset="0"/>
                                  </a:rPr>
                                </m:ctrlPr>
                              </m:naryPr>
                              <m:sub>
                                <m:r>
                                  <m:rPr>
                                    <m:brk m:alnAt="1"/>
                                  </m:rPr>
                                  <a:rPr lang="en-US" altLang="ko-KR" sz="1700" b="0" i="1" smtClean="0">
                                    <a:latin typeface="Cambria Math" panose="02040503050406030204" pitchFamily="18" charset="0"/>
                                  </a:rPr>
                                  <m:t>𝑣</m:t>
                                </m:r>
                                <m:r>
                                  <a:rPr lang="en-US" altLang="ko-KR" sz="1700" i="1">
                                    <a:latin typeface="Cambria Math" panose="02040503050406030204" pitchFamily="18" charset="0"/>
                                  </a:rPr>
                                  <m:t>=1</m:t>
                                </m:r>
                              </m:sub>
                              <m:sup>
                                <m:r>
                                  <a:rPr lang="en-US" altLang="ko-KR" sz="1700" b="0" i="1" smtClean="0">
                                    <a:latin typeface="Cambria Math" panose="02040503050406030204" pitchFamily="18" charset="0"/>
                                  </a:rPr>
                                  <m:t>𝑉</m:t>
                                </m:r>
                              </m:sup>
                              <m:e>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sSubSup>
                                  <m:sSubSupPr>
                                    <m:ctrlPr>
                                      <a:rPr lang="en-US" altLang="ko-KR" sz="1700" i="1">
                                        <a:latin typeface="Cambria Math" panose="02040503050406030204" pitchFamily="18" charset="0"/>
                                      </a:rPr>
                                    </m:ctrlPr>
                                  </m:sSubSupPr>
                                  <m:e>
                                    <m:r>
                                      <a:rPr lang="en-US" altLang="ko-KR" sz="1700" i="1">
                                        <a:latin typeface="Cambria Math" panose="02040503050406030204" pitchFamily="18" charset="0"/>
                                      </a:rPr>
                                      <m:t>𝑛</m:t>
                                    </m:r>
                                  </m:e>
                                  <m:sub>
                                    <m:d>
                                      <m:dPr>
                                        <m:ctrlPr>
                                          <a:rPr lang="en-US" altLang="ko-KR" sz="1700" i="1">
                                            <a:latin typeface="Cambria Math" panose="02040503050406030204" pitchFamily="18" charset="0"/>
                                          </a:rPr>
                                        </m:ctrlPr>
                                      </m:dPr>
                                      <m:e>
                                        <m:r>
                                          <a:rPr lang="en-US" altLang="ko-KR" sz="1700" i="1">
                                            <a:latin typeface="Cambria Math" panose="02040503050406030204" pitchFamily="18" charset="0"/>
                                          </a:rPr>
                                          <m:t>.</m:t>
                                        </m:r>
                                      </m:e>
                                    </m:d>
                                    <m:r>
                                      <a:rPr lang="en-US" altLang="ko-KR" sz="1700" i="1">
                                        <a:latin typeface="Cambria Math" panose="02040503050406030204" pitchFamily="18" charset="0"/>
                                      </a:rPr>
                                      <m:t>,</m:t>
                                    </m:r>
                                    <m:r>
                                      <a:rPr lang="en-US" altLang="ko-KR" sz="1700" i="1">
                                        <a:latin typeface="Cambria Math" panose="02040503050406030204" pitchFamily="18" charset="0"/>
                                      </a:rPr>
                                      <m:t>𝑣</m:t>
                                    </m:r>
                                  </m:sub>
                                  <m:sup>
                                    <m:r>
                                      <a:rPr lang="en-US" altLang="ko-KR" sz="1700" i="1">
                                        <a:latin typeface="Cambria Math" panose="02040503050406030204" pitchFamily="18" charset="0"/>
                                      </a:rPr>
                                      <m:t>𝑖</m:t>
                                    </m:r>
                                  </m:sup>
                                </m:sSubSup>
                                <m:r>
                                  <a:rPr lang="en-US" altLang="ko-KR" sz="1700" i="1">
                                    <a:latin typeface="Cambria Math" panose="02040503050406030204" pitchFamily="18" charset="0"/>
                                  </a:rPr>
                                  <m:t>+</m:t>
                                </m:r>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i="1">
                                        <a:latin typeface="Cambria Math" panose="02040503050406030204" pitchFamily="18" charset="0"/>
                                        <a:ea typeface="Cambria Math" panose="02040503050406030204" pitchFamily="18" charset="0"/>
                                      </a:rPr>
                                      <m:t>𝑣</m:t>
                                    </m:r>
                                  </m:sub>
                                </m:sSub>
                                <m:r>
                                  <a:rPr lang="en-US" altLang="ko-KR" sz="1700" b="0" i="1" smtClean="0">
                                    <a:latin typeface="Cambria Math" panose="02040503050406030204" pitchFamily="18" charset="0"/>
                                    <a:ea typeface="Cambria Math" panose="02040503050406030204" pitchFamily="18" charset="0"/>
                                  </a:rPr>
                                  <m:t>)</m:t>
                                </m:r>
                              </m:e>
                            </m:nary>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nary>
                              <m:naryPr>
                                <m:chr m:val="∑"/>
                                <m:limLoc m:val="subSup"/>
                                <m:ctrlPr>
                                  <a:rPr lang="en-US" altLang="ko-KR" sz="1700" i="1">
                                    <a:latin typeface="Cambria Math" panose="02040503050406030204" pitchFamily="18" charset="0"/>
                                    <a:ea typeface="Cambria Math" panose="02040503050406030204" pitchFamily="18" charset="0"/>
                                  </a:rPr>
                                </m:ctrlPr>
                              </m:naryPr>
                              <m:sub>
                                <m:r>
                                  <m:rPr>
                                    <m:brk m:alnAt="1"/>
                                  </m:rPr>
                                  <a:rPr lang="en-US" altLang="ko-KR" sz="1700" i="1">
                                    <a:latin typeface="Cambria Math" panose="02040503050406030204" pitchFamily="18" charset="0"/>
                                    <a:ea typeface="Cambria Math" panose="02040503050406030204" pitchFamily="18" charset="0"/>
                                  </a:rPr>
                                  <m:t>𝑣</m:t>
                                </m:r>
                                <m:r>
                                  <a:rPr lang="en-US" altLang="ko-KR" sz="1700" i="1">
                                    <a:latin typeface="Cambria Math" panose="02040503050406030204" pitchFamily="18" charset="0"/>
                                    <a:ea typeface="Cambria Math" panose="02040503050406030204" pitchFamily="18" charset="0"/>
                                  </a:rPr>
                                  <m:t>=1</m:t>
                                </m:r>
                              </m:sub>
                              <m:sup>
                                <m:r>
                                  <a:rPr lang="en-US" altLang="ko-KR" sz="1700" i="1">
                                    <a:latin typeface="Cambria Math" panose="02040503050406030204" pitchFamily="18" charset="0"/>
                                    <a:ea typeface="Cambria Math" panose="02040503050406030204" pitchFamily="18" charset="0"/>
                                  </a:rPr>
                                  <m:t>𝑉</m:t>
                                </m:r>
                              </m:sup>
                              <m:e>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i="1">
                                        <a:latin typeface="Cambria Math" panose="02040503050406030204" pitchFamily="18" charset="0"/>
                                        <a:ea typeface="Cambria Math" panose="02040503050406030204" pitchFamily="18" charset="0"/>
                                      </a:rPr>
                                      <m:t>𝑣</m:t>
                                    </m:r>
                                  </m:sub>
                                </m:sSub>
                              </m:e>
                            </m:nary>
                            <m:r>
                              <a:rPr lang="en-US" altLang="ko-KR" sz="1700" i="1">
                                <a:latin typeface="Cambria Math" panose="02040503050406030204" pitchFamily="18" charset="0"/>
                                <a:ea typeface="Cambria Math" panose="02040503050406030204" pitchFamily="18" charset="0"/>
                              </a:rPr>
                              <m:t>)</m:t>
                            </m:r>
                          </m:num>
                          <m:den>
                            <m:nary>
                              <m:naryPr>
                                <m:chr m:val="∏"/>
                                <m:limLoc m:val="subSup"/>
                                <m:ctrlPr>
                                  <a:rPr lang="en-US" altLang="ko-KR" sz="1700" i="1">
                                    <a:latin typeface="Cambria Math" panose="02040503050406030204" pitchFamily="18" charset="0"/>
                                  </a:rPr>
                                </m:ctrlPr>
                              </m:naryPr>
                              <m:sub>
                                <m:r>
                                  <m:rPr>
                                    <m:brk m:alnAt="1"/>
                                  </m:rPr>
                                  <a:rPr lang="en-US" altLang="ko-KR" sz="1700" i="1">
                                    <a:latin typeface="Cambria Math" panose="02040503050406030204" pitchFamily="18" charset="0"/>
                                  </a:rPr>
                                  <m:t>𝑣</m:t>
                                </m:r>
                                <m:r>
                                  <a:rPr lang="en-US" altLang="ko-KR" sz="1700" i="1">
                                    <a:latin typeface="Cambria Math" panose="02040503050406030204" pitchFamily="18" charset="0"/>
                                  </a:rPr>
                                  <m:t>=1</m:t>
                                </m:r>
                              </m:sub>
                              <m:sup>
                                <m:r>
                                  <a:rPr lang="en-US" altLang="ko-KR" sz="1700" i="1">
                                    <a:latin typeface="Cambria Math" panose="02040503050406030204" pitchFamily="18" charset="0"/>
                                  </a:rPr>
                                  <m:t>𝑉</m:t>
                                </m:r>
                              </m:sup>
                              <m:e>
                                <m:sSub>
                                  <m:sSubPr>
                                    <m:ctrlPr>
                                      <a:rPr lang="en-US" altLang="ko-KR" sz="1700" i="1">
                                        <a:latin typeface="Cambria Math" panose="02040503050406030204" pitchFamily="18" charset="0"/>
                                        <a:ea typeface="Cambria Math" panose="02040503050406030204" pitchFamily="18" charset="0"/>
                                      </a:rPr>
                                    </m:ctrlPr>
                                  </m:sSubPr>
                                  <m:e>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r>
                                      <a:rPr lang="ko-KR" altLang="en-US" sz="1700" i="1">
                                        <a:latin typeface="Cambria Math" panose="02040503050406030204" pitchFamily="18" charset="0"/>
                                      </a:rPr>
                                      <m:t>𝛽</m:t>
                                    </m:r>
                                  </m:e>
                                  <m:sub>
                                    <m:r>
                                      <a:rPr lang="en-US" altLang="ko-KR" sz="1700" i="1">
                                        <a:latin typeface="Cambria Math" panose="02040503050406030204" pitchFamily="18" charset="0"/>
                                      </a:rPr>
                                      <m:t>𝑣</m:t>
                                    </m:r>
                                  </m:sub>
                                </m:sSub>
                                <m:r>
                                  <a:rPr lang="en-US" altLang="ko-KR" sz="1700" i="1">
                                    <a:latin typeface="Cambria Math" panose="02040503050406030204" pitchFamily="18" charset="0"/>
                                    <a:ea typeface="Cambria Math" panose="02040503050406030204" pitchFamily="18" charset="0"/>
                                  </a:rPr>
                                  <m:t>)</m:t>
                                </m:r>
                              </m:e>
                            </m:nary>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nary>
                              <m:naryPr>
                                <m:chr m:val="∑"/>
                                <m:limLoc m:val="subSup"/>
                                <m:ctrlPr>
                                  <a:rPr lang="en-US" altLang="ko-KR" sz="1700" i="1">
                                    <a:latin typeface="Cambria Math" panose="02040503050406030204" pitchFamily="18" charset="0"/>
                                    <a:ea typeface="Cambria Math" panose="02040503050406030204" pitchFamily="18" charset="0"/>
                                  </a:rPr>
                                </m:ctrlPr>
                              </m:naryPr>
                              <m:sub>
                                <m:r>
                                  <m:rPr>
                                    <m:brk m:alnAt="1"/>
                                  </m:rPr>
                                  <a:rPr lang="en-US" altLang="ko-KR" sz="1700" b="0" i="1" smtClean="0">
                                    <a:latin typeface="Cambria Math" panose="02040503050406030204" pitchFamily="18" charset="0"/>
                                    <a:ea typeface="Cambria Math" panose="02040503050406030204" pitchFamily="18" charset="0"/>
                                  </a:rPr>
                                  <m:t>𝑣</m:t>
                                </m:r>
                                <m:r>
                                  <a:rPr lang="en-US" altLang="ko-KR" sz="1700" i="1">
                                    <a:latin typeface="Cambria Math" panose="02040503050406030204" pitchFamily="18" charset="0"/>
                                    <a:ea typeface="Cambria Math" panose="02040503050406030204" pitchFamily="18" charset="0"/>
                                  </a:rPr>
                                  <m:t>=1</m:t>
                                </m:r>
                              </m:sub>
                              <m:sup>
                                <m:r>
                                  <a:rPr lang="en-US" altLang="ko-KR" sz="1700" b="0" i="1" smtClean="0">
                                    <a:latin typeface="Cambria Math" panose="02040503050406030204" pitchFamily="18" charset="0"/>
                                    <a:ea typeface="Cambria Math" panose="02040503050406030204" pitchFamily="18" charset="0"/>
                                  </a:rPr>
                                  <m:t>𝑉</m:t>
                                </m:r>
                              </m:sup>
                              <m:e>
                                <m:sSubSup>
                                  <m:sSubSupPr>
                                    <m:ctrlPr>
                                      <a:rPr lang="en-US" altLang="ko-KR" sz="1700" i="1">
                                        <a:latin typeface="Cambria Math" panose="02040503050406030204" pitchFamily="18" charset="0"/>
                                      </a:rPr>
                                    </m:ctrlPr>
                                  </m:sSubSupPr>
                                  <m:e>
                                    <m:r>
                                      <a:rPr lang="en-US" altLang="ko-KR" sz="1700" i="1">
                                        <a:latin typeface="Cambria Math" panose="02040503050406030204" pitchFamily="18" charset="0"/>
                                      </a:rPr>
                                      <m:t>𝑛</m:t>
                                    </m:r>
                                  </m:e>
                                  <m:sub>
                                    <m:d>
                                      <m:dPr>
                                        <m:ctrlPr>
                                          <a:rPr lang="en-US" altLang="ko-KR" sz="1700" i="1">
                                            <a:latin typeface="Cambria Math" panose="02040503050406030204" pitchFamily="18" charset="0"/>
                                          </a:rPr>
                                        </m:ctrlPr>
                                      </m:dPr>
                                      <m:e>
                                        <m:r>
                                          <a:rPr lang="en-US" altLang="ko-KR" sz="1700" i="1">
                                            <a:latin typeface="Cambria Math" panose="02040503050406030204" pitchFamily="18" charset="0"/>
                                          </a:rPr>
                                          <m:t>.</m:t>
                                        </m:r>
                                      </m:e>
                                    </m:d>
                                    <m:r>
                                      <a:rPr lang="en-US" altLang="ko-KR" sz="1700" i="1">
                                        <a:latin typeface="Cambria Math" panose="02040503050406030204" pitchFamily="18" charset="0"/>
                                      </a:rPr>
                                      <m:t>,</m:t>
                                    </m:r>
                                    <m:r>
                                      <a:rPr lang="en-US" altLang="ko-KR" sz="1700" i="1">
                                        <a:latin typeface="Cambria Math" panose="02040503050406030204" pitchFamily="18" charset="0"/>
                                      </a:rPr>
                                      <m:t>𝑣</m:t>
                                    </m:r>
                                  </m:sub>
                                  <m:sup>
                                    <m:r>
                                      <a:rPr lang="en-US" altLang="ko-KR" sz="1700" i="1">
                                        <a:latin typeface="Cambria Math" panose="02040503050406030204" pitchFamily="18" charset="0"/>
                                      </a:rPr>
                                      <m:t>𝑖</m:t>
                                    </m:r>
                                  </m:sup>
                                </m:sSubSup>
                                <m:r>
                                  <a:rPr lang="en-US" altLang="ko-KR" sz="1700" i="1">
                                    <a:latin typeface="Cambria Math" panose="02040503050406030204" pitchFamily="18" charset="0"/>
                                  </a:rPr>
                                  <m:t>+</m:t>
                                </m:r>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i="1">
                                        <a:latin typeface="Cambria Math" panose="02040503050406030204" pitchFamily="18" charset="0"/>
                                        <a:ea typeface="Cambria Math" panose="02040503050406030204" pitchFamily="18" charset="0"/>
                                      </a:rPr>
                                      <m:t>𝑣</m:t>
                                    </m:r>
                                  </m:sub>
                                </m:sSub>
                              </m:e>
                            </m:nary>
                            <m:r>
                              <a:rPr lang="en-US" altLang="ko-KR" sz="1700" i="1">
                                <a:latin typeface="Cambria Math" panose="02040503050406030204" pitchFamily="18" charset="0"/>
                                <a:ea typeface="Cambria Math" panose="02040503050406030204" pitchFamily="18" charset="0"/>
                              </a:rPr>
                              <m:t>)</m:t>
                            </m:r>
                          </m:den>
                        </m:f>
                        <m:nary>
                          <m:naryPr>
                            <m:limLoc m:val="undOvr"/>
                            <m:ctrlPr>
                              <a:rPr lang="en-US" altLang="ko-KR" sz="1700" i="1">
                                <a:latin typeface="Cambria Math" panose="02040503050406030204" pitchFamily="18" charset="0"/>
                              </a:rPr>
                            </m:ctrlPr>
                          </m:naryPr>
                          <m:sub>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sub>
                            </m:sSub>
                          </m:sub>
                          <m:sup/>
                          <m:e>
                            <m:f>
                              <m:fPr>
                                <m:ctrlPr>
                                  <a:rPr lang="en-US" altLang="ko-KR" sz="1700" i="1">
                                    <a:latin typeface="Cambria Math" panose="02040503050406030204" pitchFamily="18" charset="0"/>
                                  </a:rPr>
                                </m:ctrlPr>
                              </m:fPr>
                              <m:num>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nary>
                                  <m:naryPr>
                                    <m:chr m:val="∑"/>
                                    <m:limLoc m:val="subSup"/>
                                    <m:ctrlPr>
                                      <a:rPr lang="en-US" altLang="ko-KR" sz="1700" i="1">
                                        <a:latin typeface="Cambria Math" panose="02040503050406030204" pitchFamily="18" charset="0"/>
                                        <a:ea typeface="Cambria Math" panose="02040503050406030204" pitchFamily="18" charset="0"/>
                                      </a:rPr>
                                    </m:ctrlPr>
                                  </m:naryPr>
                                  <m:sub>
                                    <m:r>
                                      <m:rPr>
                                        <m:brk m:alnAt="1"/>
                                      </m:rPr>
                                      <a:rPr lang="en-US" altLang="ko-KR" sz="1700" i="1">
                                        <a:latin typeface="Cambria Math" panose="02040503050406030204" pitchFamily="18" charset="0"/>
                                        <a:ea typeface="Cambria Math" panose="02040503050406030204" pitchFamily="18" charset="0"/>
                                      </a:rPr>
                                      <m:t>𝑣</m:t>
                                    </m:r>
                                    <m:r>
                                      <a:rPr lang="en-US" altLang="ko-KR" sz="1700" i="1">
                                        <a:latin typeface="Cambria Math" panose="02040503050406030204" pitchFamily="18" charset="0"/>
                                        <a:ea typeface="Cambria Math" panose="02040503050406030204" pitchFamily="18" charset="0"/>
                                      </a:rPr>
                                      <m:t>=1</m:t>
                                    </m:r>
                                  </m:sub>
                                  <m:sup>
                                    <m:r>
                                      <a:rPr lang="en-US" altLang="ko-KR" sz="1700" i="1">
                                        <a:latin typeface="Cambria Math" panose="02040503050406030204" pitchFamily="18" charset="0"/>
                                        <a:ea typeface="Cambria Math" panose="02040503050406030204" pitchFamily="18" charset="0"/>
                                      </a:rPr>
                                      <m:t>𝑉</m:t>
                                    </m:r>
                                  </m:sup>
                                  <m:e>
                                    <m:sSubSup>
                                      <m:sSubSupPr>
                                        <m:ctrlPr>
                                          <a:rPr lang="en-US" altLang="ko-KR" sz="1700" i="1">
                                            <a:latin typeface="Cambria Math" panose="02040503050406030204" pitchFamily="18" charset="0"/>
                                          </a:rPr>
                                        </m:ctrlPr>
                                      </m:sSubSupPr>
                                      <m:e>
                                        <m:r>
                                          <a:rPr lang="en-US" altLang="ko-KR" sz="1700" i="1">
                                            <a:latin typeface="Cambria Math" panose="02040503050406030204" pitchFamily="18" charset="0"/>
                                          </a:rPr>
                                          <m:t>𝑛</m:t>
                                        </m:r>
                                      </m:e>
                                      <m:sub>
                                        <m:d>
                                          <m:dPr>
                                            <m:ctrlPr>
                                              <a:rPr lang="en-US" altLang="ko-KR" sz="1700" i="1">
                                                <a:latin typeface="Cambria Math" panose="02040503050406030204" pitchFamily="18" charset="0"/>
                                              </a:rPr>
                                            </m:ctrlPr>
                                          </m:dPr>
                                          <m:e>
                                            <m:r>
                                              <a:rPr lang="en-US" altLang="ko-KR" sz="1700" i="1">
                                                <a:latin typeface="Cambria Math" panose="02040503050406030204" pitchFamily="18" charset="0"/>
                                              </a:rPr>
                                              <m:t>.</m:t>
                                            </m:r>
                                          </m:e>
                                        </m:d>
                                        <m:r>
                                          <a:rPr lang="en-US" altLang="ko-KR" sz="1700" i="1">
                                            <a:latin typeface="Cambria Math" panose="02040503050406030204" pitchFamily="18" charset="0"/>
                                          </a:rPr>
                                          <m:t>,</m:t>
                                        </m:r>
                                        <m:r>
                                          <a:rPr lang="en-US" altLang="ko-KR" sz="1700" i="1">
                                            <a:latin typeface="Cambria Math" panose="02040503050406030204" pitchFamily="18" charset="0"/>
                                          </a:rPr>
                                          <m:t>𝑣</m:t>
                                        </m:r>
                                      </m:sub>
                                      <m:sup>
                                        <m:r>
                                          <a:rPr lang="en-US" altLang="ko-KR" sz="1700" i="1">
                                            <a:latin typeface="Cambria Math" panose="02040503050406030204" pitchFamily="18" charset="0"/>
                                          </a:rPr>
                                          <m:t>𝑖</m:t>
                                        </m:r>
                                      </m:sup>
                                    </m:sSubSup>
                                    <m:r>
                                      <a:rPr lang="en-US" altLang="ko-KR" sz="1700" i="1">
                                        <a:latin typeface="Cambria Math" panose="02040503050406030204" pitchFamily="18" charset="0"/>
                                      </a:rPr>
                                      <m:t>+</m:t>
                                    </m:r>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i="1">
                                            <a:latin typeface="Cambria Math" panose="02040503050406030204" pitchFamily="18" charset="0"/>
                                            <a:ea typeface="Cambria Math" panose="02040503050406030204" pitchFamily="18" charset="0"/>
                                          </a:rPr>
                                          <m:t>𝑣</m:t>
                                        </m:r>
                                      </m:sub>
                                    </m:sSub>
                                  </m:e>
                                </m:nary>
                                <m:r>
                                  <a:rPr lang="en-US" altLang="ko-KR" sz="1700" i="1">
                                    <a:latin typeface="Cambria Math" panose="02040503050406030204" pitchFamily="18" charset="0"/>
                                    <a:ea typeface="Cambria Math" panose="02040503050406030204" pitchFamily="18" charset="0"/>
                                  </a:rPr>
                                  <m:t>)</m:t>
                                </m:r>
                              </m:num>
                              <m:den>
                                <m:nary>
                                  <m:naryPr>
                                    <m:chr m:val="∏"/>
                                    <m:limLoc m:val="subSup"/>
                                    <m:ctrlPr>
                                      <a:rPr lang="en-US" altLang="ko-KR" sz="1700" i="1">
                                        <a:latin typeface="Cambria Math" panose="02040503050406030204" pitchFamily="18" charset="0"/>
                                      </a:rPr>
                                    </m:ctrlPr>
                                  </m:naryPr>
                                  <m:sub>
                                    <m:r>
                                      <m:rPr>
                                        <m:brk m:alnAt="1"/>
                                      </m:rPr>
                                      <a:rPr lang="en-US" altLang="ko-KR" sz="1700" i="1">
                                        <a:latin typeface="Cambria Math" panose="02040503050406030204" pitchFamily="18" charset="0"/>
                                      </a:rPr>
                                      <m:t>𝑣</m:t>
                                    </m:r>
                                    <m:r>
                                      <a:rPr lang="en-US" altLang="ko-KR" sz="1700" i="1">
                                        <a:latin typeface="Cambria Math" panose="02040503050406030204" pitchFamily="18" charset="0"/>
                                      </a:rPr>
                                      <m:t>=1</m:t>
                                    </m:r>
                                  </m:sub>
                                  <m:sup>
                                    <m:r>
                                      <a:rPr lang="en-US" altLang="ko-KR" sz="1700" i="1">
                                        <a:latin typeface="Cambria Math" panose="02040503050406030204" pitchFamily="18" charset="0"/>
                                      </a:rPr>
                                      <m:t>𝑉</m:t>
                                    </m:r>
                                  </m:sup>
                                  <m:e>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sSubSup>
                                      <m:sSubSupPr>
                                        <m:ctrlPr>
                                          <a:rPr lang="en-US" altLang="ko-KR" sz="1700" i="1">
                                            <a:latin typeface="Cambria Math" panose="02040503050406030204" pitchFamily="18" charset="0"/>
                                          </a:rPr>
                                        </m:ctrlPr>
                                      </m:sSubSupPr>
                                      <m:e>
                                        <m:r>
                                          <a:rPr lang="en-US" altLang="ko-KR" sz="1700" i="1">
                                            <a:latin typeface="Cambria Math" panose="02040503050406030204" pitchFamily="18" charset="0"/>
                                          </a:rPr>
                                          <m:t>𝑛</m:t>
                                        </m:r>
                                      </m:e>
                                      <m:sub>
                                        <m:d>
                                          <m:dPr>
                                            <m:ctrlPr>
                                              <a:rPr lang="en-US" altLang="ko-KR" sz="1700" i="1">
                                                <a:latin typeface="Cambria Math" panose="02040503050406030204" pitchFamily="18" charset="0"/>
                                              </a:rPr>
                                            </m:ctrlPr>
                                          </m:dPr>
                                          <m:e>
                                            <m:r>
                                              <a:rPr lang="en-US" altLang="ko-KR" sz="1700" i="1">
                                                <a:latin typeface="Cambria Math" panose="02040503050406030204" pitchFamily="18" charset="0"/>
                                              </a:rPr>
                                              <m:t>.</m:t>
                                            </m:r>
                                          </m:e>
                                        </m:d>
                                        <m:r>
                                          <a:rPr lang="en-US" altLang="ko-KR" sz="1700" i="1">
                                            <a:latin typeface="Cambria Math" panose="02040503050406030204" pitchFamily="18" charset="0"/>
                                          </a:rPr>
                                          <m:t>,</m:t>
                                        </m:r>
                                        <m:r>
                                          <a:rPr lang="en-US" altLang="ko-KR" sz="1700" i="1">
                                            <a:latin typeface="Cambria Math" panose="02040503050406030204" pitchFamily="18" charset="0"/>
                                          </a:rPr>
                                          <m:t>𝑣</m:t>
                                        </m:r>
                                      </m:sub>
                                      <m:sup>
                                        <m:r>
                                          <a:rPr lang="en-US" altLang="ko-KR" sz="1700" i="1">
                                            <a:latin typeface="Cambria Math" panose="02040503050406030204" pitchFamily="18" charset="0"/>
                                          </a:rPr>
                                          <m:t>𝑖</m:t>
                                        </m:r>
                                      </m:sup>
                                    </m:sSubSup>
                                    <m:r>
                                      <a:rPr lang="en-US" altLang="ko-KR" sz="1700" i="1">
                                        <a:latin typeface="Cambria Math" panose="02040503050406030204" pitchFamily="18" charset="0"/>
                                      </a:rPr>
                                      <m:t>+</m:t>
                                    </m:r>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i="1">
                                            <a:latin typeface="Cambria Math" panose="02040503050406030204" pitchFamily="18" charset="0"/>
                                            <a:ea typeface="Cambria Math" panose="02040503050406030204" pitchFamily="18" charset="0"/>
                                          </a:rPr>
                                          <m:t>𝑣</m:t>
                                        </m:r>
                                      </m:sub>
                                    </m:sSub>
                                    <m:r>
                                      <a:rPr lang="en-US" altLang="ko-KR" sz="1700" i="1">
                                        <a:latin typeface="Cambria Math" panose="02040503050406030204" pitchFamily="18" charset="0"/>
                                        <a:ea typeface="Cambria Math" panose="02040503050406030204" pitchFamily="18" charset="0"/>
                                      </a:rPr>
                                      <m:t>)</m:t>
                                    </m:r>
                                  </m:e>
                                </m:nary>
                              </m:den>
                            </m:f>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𝑣</m:t>
                                </m:r>
                                <m:r>
                                  <a:rPr lang="en-US" altLang="ko-KR" sz="1700" i="1">
                                    <a:latin typeface="Cambria Math" panose="02040503050406030204" pitchFamily="18" charset="0"/>
                                  </a:rPr>
                                  <m:t>=1</m:t>
                                </m:r>
                              </m:sub>
                              <m:sup>
                                <m:r>
                                  <a:rPr lang="en-US" altLang="ko-KR" sz="1700" i="1">
                                    <a:latin typeface="Cambria Math" panose="02040503050406030204" pitchFamily="18" charset="0"/>
                                  </a:rPr>
                                  <m:t>𝑉</m:t>
                                </m:r>
                              </m:sup>
                              <m:e>
                                <m:sSup>
                                  <m:sSupPr>
                                    <m:ctrlPr>
                                      <a:rPr lang="en-US" altLang="ko-KR" sz="1700" i="1">
                                        <a:latin typeface="Cambria Math" panose="02040503050406030204" pitchFamily="18" charset="0"/>
                                      </a:rPr>
                                    </m:ctrlPr>
                                  </m:sSupPr>
                                  <m:e>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r>
                                          <a:rPr lang="en-US" altLang="ko-KR" sz="1700" i="1">
                                            <a:latin typeface="Cambria Math" panose="02040503050406030204" pitchFamily="18" charset="0"/>
                                          </a:rPr>
                                          <m:t>,</m:t>
                                        </m:r>
                                        <m:r>
                                          <a:rPr lang="en-US" altLang="ko-KR" sz="1700" i="1">
                                            <a:latin typeface="Cambria Math" panose="02040503050406030204" pitchFamily="18" charset="0"/>
                                          </a:rPr>
                                          <m:t>𝑣</m:t>
                                        </m:r>
                                      </m:sub>
                                    </m:sSub>
                                  </m:e>
                                  <m:sup>
                                    <m:sSubSup>
                                      <m:sSubSupPr>
                                        <m:ctrlPr>
                                          <a:rPr lang="en-US" altLang="ko-KR" sz="1700" i="1">
                                            <a:latin typeface="Cambria Math" panose="02040503050406030204" pitchFamily="18" charset="0"/>
                                          </a:rPr>
                                        </m:ctrlPr>
                                      </m:sSubSupPr>
                                      <m:e>
                                        <m:r>
                                          <a:rPr lang="en-US" altLang="ko-KR" sz="1700" i="1">
                                            <a:latin typeface="Cambria Math" panose="02040503050406030204" pitchFamily="18" charset="0"/>
                                          </a:rPr>
                                          <m:t>𝑛</m:t>
                                        </m:r>
                                      </m:e>
                                      <m:sub>
                                        <m:d>
                                          <m:dPr>
                                            <m:ctrlPr>
                                              <a:rPr lang="en-US" altLang="ko-KR" sz="1700" i="1">
                                                <a:latin typeface="Cambria Math" panose="02040503050406030204" pitchFamily="18" charset="0"/>
                                              </a:rPr>
                                            </m:ctrlPr>
                                          </m:dPr>
                                          <m:e>
                                            <m:r>
                                              <a:rPr lang="en-US" altLang="ko-KR" sz="1700" i="1">
                                                <a:latin typeface="Cambria Math" panose="02040503050406030204" pitchFamily="18" charset="0"/>
                                              </a:rPr>
                                              <m:t>.</m:t>
                                            </m:r>
                                          </m:e>
                                        </m:d>
                                        <m:r>
                                          <a:rPr lang="en-US" altLang="ko-KR" sz="1700" i="1">
                                            <a:latin typeface="Cambria Math" panose="02040503050406030204" pitchFamily="18" charset="0"/>
                                          </a:rPr>
                                          <m:t>,</m:t>
                                        </m:r>
                                        <m:r>
                                          <a:rPr lang="en-US" altLang="ko-KR" sz="1700" i="1">
                                            <a:latin typeface="Cambria Math" panose="02040503050406030204" pitchFamily="18" charset="0"/>
                                          </a:rPr>
                                          <m:t>𝑣</m:t>
                                        </m:r>
                                      </m:sub>
                                      <m:sup>
                                        <m:r>
                                          <a:rPr lang="en-US" altLang="ko-KR" sz="1700" i="1">
                                            <a:latin typeface="Cambria Math" panose="02040503050406030204" pitchFamily="18" charset="0"/>
                                          </a:rPr>
                                          <m:t>𝑖</m:t>
                                        </m:r>
                                      </m:sup>
                                    </m:sSubSup>
                                    <m:r>
                                      <a:rPr lang="en-US" altLang="ko-KR" sz="1700" i="1">
                                        <a:latin typeface="Cambria Math" panose="02040503050406030204" pitchFamily="18" charset="0"/>
                                      </a:rPr>
                                      <m:t>+</m:t>
                                    </m:r>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i="1">
                                            <a:latin typeface="Cambria Math" panose="02040503050406030204" pitchFamily="18" charset="0"/>
                                            <a:ea typeface="Cambria Math" panose="02040503050406030204" pitchFamily="18" charset="0"/>
                                          </a:rPr>
                                          <m:t>𝑣</m:t>
                                        </m:r>
                                      </m:sub>
                                    </m:sSub>
                                    <m:r>
                                      <a:rPr lang="en-US" altLang="ko-KR" sz="1700" i="1">
                                        <a:latin typeface="Cambria Math" panose="02040503050406030204" pitchFamily="18" charset="0"/>
                                        <a:ea typeface="Cambria Math" panose="02040503050406030204" pitchFamily="18" charset="0"/>
                                      </a:rPr>
                                      <m:t>−1</m:t>
                                    </m:r>
                                  </m:sup>
                                </m:sSup>
                              </m:e>
                            </m:nary>
                          </m:e>
                        </m:nary>
                        <m:r>
                          <a:rPr lang="en-US" altLang="ko-KR" sz="1700" i="1">
                            <a:latin typeface="Cambria Math" panose="02040503050406030204" pitchFamily="18" charset="0"/>
                          </a:rPr>
                          <m:t>𝑑</m:t>
                        </m:r>
                        <m:sSub>
                          <m:sSubPr>
                            <m:ctrlPr>
                              <a:rPr lang="en-US" altLang="ko-KR" sz="1700" i="1">
                                <a:latin typeface="Cambria Math" panose="02040503050406030204" pitchFamily="18" charset="0"/>
                              </a:rPr>
                            </m:ctrlPr>
                          </m:sSubPr>
                          <m:e>
                            <m:r>
                              <a:rPr lang="ko-KR" altLang="en-US" sz="1700" i="1">
                                <a:latin typeface="Cambria Math" panose="02040503050406030204" pitchFamily="18" charset="0"/>
                              </a:rPr>
                              <m:t>𝜑</m:t>
                            </m:r>
                          </m:e>
                          <m:sub>
                            <m:r>
                              <a:rPr lang="en-US" altLang="ko-KR" sz="1700" i="1">
                                <a:latin typeface="Cambria Math" panose="02040503050406030204" pitchFamily="18" charset="0"/>
                              </a:rPr>
                              <m:t>𝑖</m:t>
                            </m:r>
                          </m:sub>
                        </m:sSub>
                      </m:e>
                    </m:nary>
                  </m:oMath>
                </a14:m>
                <a:endParaRPr lang="en-US" altLang="ko-KR" sz="1700" i="1" dirty="0" smtClean="0">
                  <a:latin typeface="Cambria Math" panose="02040503050406030204" pitchFamily="18" charset="0"/>
                </a:endParaRPr>
              </a:p>
              <a:p>
                <a14:m>
                  <m:oMath xmlns:m="http://schemas.openxmlformats.org/officeDocument/2006/math">
                    <m:r>
                      <m:rPr>
                        <m:nor/>
                      </m:rPr>
                      <a:rPr lang="en-US" altLang="ko-KR" sz="1700" i="1" dirty="0">
                        <a:latin typeface="Cambria Math" panose="02040503050406030204" pitchFamily="18" charset="0"/>
                      </a:rPr>
                      <m:t>=</m:t>
                    </m:r>
                    <m:nary>
                      <m:naryPr>
                        <m:chr m:val="∏"/>
                        <m:ctrlPr>
                          <a:rPr lang="en-US" altLang="ko-KR" sz="1700" i="1">
                            <a:latin typeface="Cambria Math" panose="02040503050406030204" pitchFamily="18" charset="0"/>
                          </a:rPr>
                        </m:ctrlPr>
                      </m:naryPr>
                      <m:sub>
                        <m:r>
                          <a:rPr lang="en-US" altLang="ko-KR" sz="1700" i="1">
                            <a:latin typeface="Cambria Math" panose="02040503050406030204" pitchFamily="18" charset="0"/>
                          </a:rPr>
                          <m:t>𝑖</m:t>
                        </m:r>
                        <m:r>
                          <a:rPr lang="en-US" altLang="ko-KR" sz="1700" i="1">
                            <a:latin typeface="Cambria Math" panose="02040503050406030204" pitchFamily="18" charset="0"/>
                          </a:rPr>
                          <m:t>=1</m:t>
                        </m:r>
                      </m:sub>
                      <m:sup>
                        <m:r>
                          <a:rPr lang="en-US" altLang="ko-KR" sz="1700" i="1">
                            <a:latin typeface="Cambria Math" panose="02040503050406030204" pitchFamily="18" charset="0"/>
                          </a:rPr>
                          <m:t>𝐾</m:t>
                        </m:r>
                      </m:sup>
                      <m:e>
                        <m:f>
                          <m:fPr>
                            <m:ctrlPr>
                              <a:rPr lang="en-US" altLang="ko-KR" sz="1700" i="1">
                                <a:latin typeface="Cambria Math" panose="02040503050406030204" pitchFamily="18" charset="0"/>
                              </a:rPr>
                            </m:ctrlPr>
                          </m:fPr>
                          <m:num>
                            <m:nary>
                              <m:naryPr>
                                <m:chr m:val="∏"/>
                                <m:limLoc m:val="subSup"/>
                                <m:ctrlPr>
                                  <a:rPr lang="en-US" altLang="ko-KR" sz="1700" i="1">
                                    <a:latin typeface="Cambria Math" panose="02040503050406030204" pitchFamily="18" charset="0"/>
                                  </a:rPr>
                                </m:ctrlPr>
                              </m:naryPr>
                              <m:sub>
                                <m:r>
                                  <m:rPr>
                                    <m:brk m:alnAt="1"/>
                                  </m:rPr>
                                  <a:rPr lang="en-US" altLang="ko-KR" sz="1700" i="1">
                                    <a:latin typeface="Cambria Math" panose="02040503050406030204" pitchFamily="18" charset="0"/>
                                  </a:rPr>
                                  <m:t>𝑣</m:t>
                                </m:r>
                                <m:r>
                                  <a:rPr lang="en-US" altLang="ko-KR" sz="1700" i="1">
                                    <a:latin typeface="Cambria Math" panose="02040503050406030204" pitchFamily="18" charset="0"/>
                                  </a:rPr>
                                  <m:t>=1</m:t>
                                </m:r>
                              </m:sub>
                              <m:sup>
                                <m:r>
                                  <a:rPr lang="en-US" altLang="ko-KR" sz="1700" i="1">
                                    <a:latin typeface="Cambria Math" panose="02040503050406030204" pitchFamily="18" charset="0"/>
                                  </a:rPr>
                                  <m:t>𝑉</m:t>
                                </m:r>
                              </m:sup>
                              <m:e>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sSubSup>
                                  <m:sSubSupPr>
                                    <m:ctrlPr>
                                      <a:rPr lang="en-US" altLang="ko-KR" sz="1700" i="1">
                                        <a:latin typeface="Cambria Math" panose="02040503050406030204" pitchFamily="18" charset="0"/>
                                      </a:rPr>
                                    </m:ctrlPr>
                                  </m:sSubSupPr>
                                  <m:e>
                                    <m:r>
                                      <a:rPr lang="en-US" altLang="ko-KR" sz="1700" i="1">
                                        <a:latin typeface="Cambria Math" panose="02040503050406030204" pitchFamily="18" charset="0"/>
                                      </a:rPr>
                                      <m:t>𝑛</m:t>
                                    </m:r>
                                  </m:e>
                                  <m:sub>
                                    <m:d>
                                      <m:dPr>
                                        <m:ctrlPr>
                                          <a:rPr lang="en-US" altLang="ko-KR" sz="1700" i="1">
                                            <a:latin typeface="Cambria Math" panose="02040503050406030204" pitchFamily="18" charset="0"/>
                                          </a:rPr>
                                        </m:ctrlPr>
                                      </m:dPr>
                                      <m:e>
                                        <m:r>
                                          <a:rPr lang="en-US" altLang="ko-KR" sz="1700" i="1">
                                            <a:latin typeface="Cambria Math" panose="02040503050406030204" pitchFamily="18" charset="0"/>
                                          </a:rPr>
                                          <m:t>.</m:t>
                                        </m:r>
                                      </m:e>
                                    </m:d>
                                    <m:r>
                                      <a:rPr lang="en-US" altLang="ko-KR" sz="1700" i="1">
                                        <a:latin typeface="Cambria Math" panose="02040503050406030204" pitchFamily="18" charset="0"/>
                                      </a:rPr>
                                      <m:t>,</m:t>
                                    </m:r>
                                    <m:r>
                                      <a:rPr lang="en-US" altLang="ko-KR" sz="1700" i="1">
                                        <a:latin typeface="Cambria Math" panose="02040503050406030204" pitchFamily="18" charset="0"/>
                                      </a:rPr>
                                      <m:t>𝑣</m:t>
                                    </m:r>
                                  </m:sub>
                                  <m:sup>
                                    <m:r>
                                      <a:rPr lang="en-US" altLang="ko-KR" sz="1700" i="1">
                                        <a:latin typeface="Cambria Math" panose="02040503050406030204" pitchFamily="18" charset="0"/>
                                      </a:rPr>
                                      <m:t>𝑖</m:t>
                                    </m:r>
                                  </m:sup>
                                </m:sSubSup>
                                <m:r>
                                  <a:rPr lang="en-US" altLang="ko-KR" sz="1700" i="1">
                                    <a:latin typeface="Cambria Math" panose="02040503050406030204" pitchFamily="18" charset="0"/>
                                  </a:rPr>
                                  <m:t>+</m:t>
                                </m:r>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i="1">
                                        <a:latin typeface="Cambria Math" panose="02040503050406030204" pitchFamily="18" charset="0"/>
                                        <a:ea typeface="Cambria Math" panose="02040503050406030204" pitchFamily="18" charset="0"/>
                                      </a:rPr>
                                      <m:t>𝑣</m:t>
                                    </m:r>
                                  </m:sub>
                                </m:sSub>
                                <m:r>
                                  <a:rPr lang="en-US" altLang="ko-KR" sz="1700" i="1">
                                    <a:latin typeface="Cambria Math" panose="02040503050406030204" pitchFamily="18" charset="0"/>
                                    <a:ea typeface="Cambria Math" panose="02040503050406030204" pitchFamily="18" charset="0"/>
                                  </a:rPr>
                                  <m:t>)</m:t>
                                </m:r>
                              </m:e>
                            </m:nary>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nary>
                              <m:naryPr>
                                <m:chr m:val="∑"/>
                                <m:limLoc m:val="subSup"/>
                                <m:ctrlPr>
                                  <a:rPr lang="en-US" altLang="ko-KR" sz="1700" i="1">
                                    <a:latin typeface="Cambria Math" panose="02040503050406030204" pitchFamily="18" charset="0"/>
                                    <a:ea typeface="Cambria Math" panose="02040503050406030204" pitchFamily="18" charset="0"/>
                                  </a:rPr>
                                </m:ctrlPr>
                              </m:naryPr>
                              <m:sub>
                                <m:r>
                                  <m:rPr>
                                    <m:brk m:alnAt="1"/>
                                  </m:rPr>
                                  <a:rPr lang="en-US" altLang="ko-KR" sz="1700" i="1">
                                    <a:latin typeface="Cambria Math" panose="02040503050406030204" pitchFamily="18" charset="0"/>
                                    <a:ea typeface="Cambria Math" panose="02040503050406030204" pitchFamily="18" charset="0"/>
                                  </a:rPr>
                                  <m:t>𝑣</m:t>
                                </m:r>
                                <m:r>
                                  <a:rPr lang="en-US" altLang="ko-KR" sz="1700" i="1">
                                    <a:latin typeface="Cambria Math" panose="02040503050406030204" pitchFamily="18" charset="0"/>
                                    <a:ea typeface="Cambria Math" panose="02040503050406030204" pitchFamily="18" charset="0"/>
                                  </a:rPr>
                                  <m:t>=1</m:t>
                                </m:r>
                              </m:sub>
                              <m:sup>
                                <m:r>
                                  <a:rPr lang="en-US" altLang="ko-KR" sz="1700" i="1">
                                    <a:latin typeface="Cambria Math" panose="02040503050406030204" pitchFamily="18" charset="0"/>
                                    <a:ea typeface="Cambria Math" panose="02040503050406030204" pitchFamily="18" charset="0"/>
                                  </a:rPr>
                                  <m:t>𝑉</m:t>
                                </m:r>
                              </m:sup>
                              <m:e>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i="1">
                                        <a:latin typeface="Cambria Math" panose="02040503050406030204" pitchFamily="18" charset="0"/>
                                        <a:ea typeface="Cambria Math" panose="02040503050406030204" pitchFamily="18" charset="0"/>
                                      </a:rPr>
                                      <m:t>𝑣</m:t>
                                    </m:r>
                                  </m:sub>
                                </m:sSub>
                              </m:e>
                            </m:nary>
                            <m:r>
                              <a:rPr lang="en-US" altLang="ko-KR" sz="1700" i="1">
                                <a:latin typeface="Cambria Math" panose="02040503050406030204" pitchFamily="18" charset="0"/>
                                <a:ea typeface="Cambria Math" panose="02040503050406030204" pitchFamily="18" charset="0"/>
                              </a:rPr>
                              <m:t>)</m:t>
                            </m:r>
                          </m:num>
                          <m:den>
                            <m:nary>
                              <m:naryPr>
                                <m:chr m:val="∏"/>
                                <m:limLoc m:val="subSup"/>
                                <m:ctrlPr>
                                  <a:rPr lang="en-US" altLang="ko-KR" sz="1700" i="1">
                                    <a:latin typeface="Cambria Math" panose="02040503050406030204" pitchFamily="18" charset="0"/>
                                  </a:rPr>
                                </m:ctrlPr>
                              </m:naryPr>
                              <m:sub>
                                <m:r>
                                  <m:rPr>
                                    <m:brk m:alnAt="1"/>
                                  </m:rPr>
                                  <a:rPr lang="en-US" altLang="ko-KR" sz="1700" i="1">
                                    <a:latin typeface="Cambria Math" panose="02040503050406030204" pitchFamily="18" charset="0"/>
                                  </a:rPr>
                                  <m:t>𝑣</m:t>
                                </m:r>
                                <m:r>
                                  <a:rPr lang="en-US" altLang="ko-KR" sz="1700" i="1">
                                    <a:latin typeface="Cambria Math" panose="02040503050406030204" pitchFamily="18" charset="0"/>
                                  </a:rPr>
                                  <m:t>=1</m:t>
                                </m:r>
                              </m:sub>
                              <m:sup>
                                <m:r>
                                  <a:rPr lang="en-US" altLang="ko-KR" sz="1700" i="1">
                                    <a:latin typeface="Cambria Math" panose="02040503050406030204" pitchFamily="18" charset="0"/>
                                  </a:rPr>
                                  <m:t>𝑉</m:t>
                                </m:r>
                              </m:sup>
                              <m:e>
                                <m:sSub>
                                  <m:sSubPr>
                                    <m:ctrlPr>
                                      <a:rPr lang="en-US" altLang="ko-KR" sz="1700" i="1">
                                        <a:latin typeface="Cambria Math" panose="02040503050406030204" pitchFamily="18" charset="0"/>
                                        <a:ea typeface="Cambria Math" panose="02040503050406030204" pitchFamily="18" charset="0"/>
                                      </a:rPr>
                                    </m:ctrlPr>
                                  </m:sSubPr>
                                  <m:e>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r>
                                      <a:rPr lang="ko-KR" altLang="en-US" sz="1700" i="1">
                                        <a:latin typeface="Cambria Math" panose="02040503050406030204" pitchFamily="18" charset="0"/>
                                      </a:rPr>
                                      <m:t>𝛽</m:t>
                                    </m:r>
                                  </m:e>
                                  <m:sub>
                                    <m:r>
                                      <a:rPr lang="en-US" altLang="ko-KR" sz="1700" i="1">
                                        <a:latin typeface="Cambria Math" panose="02040503050406030204" pitchFamily="18" charset="0"/>
                                      </a:rPr>
                                      <m:t>𝑣</m:t>
                                    </m:r>
                                  </m:sub>
                                </m:sSub>
                                <m:r>
                                  <a:rPr lang="en-US" altLang="ko-KR" sz="1700" i="1">
                                    <a:latin typeface="Cambria Math" panose="02040503050406030204" pitchFamily="18" charset="0"/>
                                    <a:ea typeface="Cambria Math" panose="02040503050406030204" pitchFamily="18" charset="0"/>
                                  </a:rPr>
                                  <m:t>)</m:t>
                                </m:r>
                              </m:e>
                            </m:nary>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nary>
                              <m:naryPr>
                                <m:chr m:val="∑"/>
                                <m:limLoc m:val="subSup"/>
                                <m:ctrlPr>
                                  <a:rPr lang="en-US" altLang="ko-KR" sz="1700" i="1">
                                    <a:latin typeface="Cambria Math" panose="02040503050406030204" pitchFamily="18" charset="0"/>
                                    <a:ea typeface="Cambria Math" panose="02040503050406030204" pitchFamily="18" charset="0"/>
                                  </a:rPr>
                                </m:ctrlPr>
                              </m:naryPr>
                              <m:sub>
                                <m:r>
                                  <m:rPr>
                                    <m:brk m:alnAt="1"/>
                                  </m:rPr>
                                  <a:rPr lang="en-US" altLang="ko-KR" sz="1700" i="1">
                                    <a:latin typeface="Cambria Math" panose="02040503050406030204" pitchFamily="18" charset="0"/>
                                    <a:ea typeface="Cambria Math" panose="02040503050406030204" pitchFamily="18" charset="0"/>
                                  </a:rPr>
                                  <m:t>𝑣</m:t>
                                </m:r>
                                <m:r>
                                  <a:rPr lang="en-US" altLang="ko-KR" sz="1700" i="1">
                                    <a:latin typeface="Cambria Math" panose="02040503050406030204" pitchFamily="18" charset="0"/>
                                    <a:ea typeface="Cambria Math" panose="02040503050406030204" pitchFamily="18" charset="0"/>
                                  </a:rPr>
                                  <m:t>=1</m:t>
                                </m:r>
                              </m:sub>
                              <m:sup>
                                <m:r>
                                  <a:rPr lang="en-US" altLang="ko-KR" sz="1700" i="1">
                                    <a:latin typeface="Cambria Math" panose="02040503050406030204" pitchFamily="18" charset="0"/>
                                    <a:ea typeface="Cambria Math" panose="02040503050406030204" pitchFamily="18" charset="0"/>
                                  </a:rPr>
                                  <m:t>𝑉</m:t>
                                </m:r>
                              </m:sup>
                              <m:e>
                                <m:sSubSup>
                                  <m:sSubSupPr>
                                    <m:ctrlPr>
                                      <a:rPr lang="en-US" altLang="ko-KR" sz="1700" i="1">
                                        <a:latin typeface="Cambria Math" panose="02040503050406030204" pitchFamily="18" charset="0"/>
                                      </a:rPr>
                                    </m:ctrlPr>
                                  </m:sSubSupPr>
                                  <m:e>
                                    <m:r>
                                      <a:rPr lang="en-US" altLang="ko-KR" sz="1700" i="1">
                                        <a:latin typeface="Cambria Math" panose="02040503050406030204" pitchFamily="18" charset="0"/>
                                      </a:rPr>
                                      <m:t>𝑛</m:t>
                                    </m:r>
                                  </m:e>
                                  <m:sub>
                                    <m:d>
                                      <m:dPr>
                                        <m:ctrlPr>
                                          <a:rPr lang="en-US" altLang="ko-KR" sz="1700" i="1">
                                            <a:latin typeface="Cambria Math" panose="02040503050406030204" pitchFamily="18" charset="0"/>
                                          </a:rPr>
                                        </m:ctrlPr>
                                      </m:dPr>
                                      <m:e>
                                        <m:r>
                                          <a:rPr lang="en-US" altLang="ko-KR" sz="1700" i="1">
                                            <a:latin typeface="Cambria Math" panose="02040503050406030204" pitchFamily="18" charset="0"/>
                                          </a:rPr>
                                          <m:t>.</m:t>
                                        </m:r>
                                      </m:e>
                                    </m:d>
                                    <m:r>
                                      <a:rPr lang="en-US" altLang="ko-KR" sz="1700" i="1">
                                        <a:latin typeface="Cambria Math" panose="02040503050406030204" pitchFamily="18" charset="0"/>
                                      </a:rPr>
                                      <m:t>,</m:t>
                                    </m:r>
                                    <m:r>
                                      <a:rPr lang="en-US" altLang="ko-KR" sz="1700" i="1">
                                        <a:latin typeface="Cambria Math" panose="02040503050406030204" pitchFamily="18" charset="0"/>
                                      </a:rPr>
                                      <m:t>𝑣</m:t>
                                    </m:r>
                                  </m:sub>
                                  <m:sup>
                                    <m:r>
                                      <a:rPr lang="en-US" altLang="ko-KR" sz="1700" i="1">
                                        <a:latin typeface="Cambria Math" panose="02040503050406030204" pitchFamily="18" charset="0"/>
                                      </a:rPr>
                                      <m:t>𝑖</m:t>
                                    </m:r>
                                  </m:sup>
                                </m:sSubSup>
                                <m:r>
                                  <a:rPr lang="en-US" altLang="ko-KR" sz="1700" i="1">
                                    <a:latin typeface="Cambria Math" panose="02040503050406030204" pitchFamily="18" charset="0"/>
                                  </a:rPr>
                                  <m:t>+</m:t>
                                </m:r>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rPr>
                                      <m:t>𝛽</m:t>
                                    </m:r>
                                  </m:e>
                                  <m:sub>
                                    <m:r>
                                      <a:rPr lang="en-US" altLang="ko-KR" sz="1700" i="1">
                                        <a:latin typeface="Cambria Math" panose="02040503050406030204" pitchFamily="18" charset="0"/>
                                        <a:ea typeface="Cambria Math" panose="02040503050406030204" pitchFamily="18" charset="0"/>
                                      </a:rPr>
                                      <m:t>𝑣</m:t>
                                    </m:r>
                                  </m:sub>
                                </m:sSub>
                              </m:e>
                            </m:nary>
                            <m:r>
                              <a:rPr lang="en-US" altLang="ko-KR" sz="1700" i="1">
                                <a:latin typeface="Cambria Math" panose="02040503050406030204" pitchFamily="18" charset="0"/>
                                <a:ea typeface="Cambria Math" panose="02040503050406030204" pitchFamily="18" charset="0"/>
                              </a:rPr>
                              <m:t>)</m:t>
                            </m:r>
                          </m:den>
                        </m:f>
                      </m:e>
                    </m:nary>
                  </m:oMath>
                </a14:m>
                <a:endParaRPr lang="en-US" altLang="ko-KR" sz="1700" i="1"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53389"/>
                <a:ext cx="9143999" cy="5284129"/>
              </a:xfrm>
              <a:blipFill>
                <a:blip r:embed="rId2"/>
                <a:stretch>
                  <a:fillRect l="-333" t="-8074"/>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30</a:t>
            </a:fld>
            <a:endParaRPr lang="ko-KR" altLang="en-US"/>
          </a:p>
        </p:txBody>
      </p:sp>
      <p:sp>
        <p:nvSpPr>
          <p:cNvPr id="5" name="Rectangle 4"/>
          <p:cNvSpPr/>
          <p:nvPr/>
        </p:nvSpPr>
        <p:spPr>
          <a:xfrm>
            <a:off x="0" y="6337517"/>
            <a:ext cx="4089197" cy="25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Wikipedia page on LDA</a:t>
            </a:r>
            <a:endParaRPr lang="ko-KR" altLang="en-US" dirty="0"/>
          </a:p>
        </p:txBody>
      </p:sp>
      <mc:AlternateContent xmlns:mc="http://schemas.openxmlformats.org/markup-compatibility/2006" xmlns:a14="http://schemas.microsoft.com/office/drawing/2010/main">
        <mc:Choice Requires="a14">
          <p:sp>
            <p:nvSpPr>
              <p:cNvPr id="6" name="TextBox 5"/>
              <p:cNvSpPr txBox="1"/>
              <p:nvPr/>
            </p:nvSpPr>
            <p:spPr>
              <a:xfrm>
                <a:off x="6676145" y="0"/>
                <a:ext cx="2467855" cy="821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𝑥</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𝐷𝑖𝑟</m:t>
                      </m:r>
                      <m:d>
                        <m:dPr>
                          <m:ctrlPr>
                            <a:rPr lang="en-US" altLang="ko-KR" sz="1400" b="0" i="1" smtClean="0">
                              <a:latin typeface="Cambria Math" panose="02040503050406030204" pitchFamily="18" charset="0"/>
                            </a:rPr>
                          </m:ctrlPr>
                        </m:dPr>
                        <m:e>
                          <m:r>
                            <a:rPr lang="ko-KR" altLang="en-US" sz="1400" b="0" i="1" smtClean="0">
                              <a:latin typeface="Cambria Math" panose="02040503050406030204" pitchFamily="18" charset="0"/>
                            </a:rPr>
                            <m:t>𝛼</m:t>
                          </m:r>
                        </m:e>
                      </m:d>
                    </m:oMath>
                  </m:oMathPara>
                </a14:m>
                <a:endParaRPr lang="en-US" altLang="ko-KR" sz="1400" b="0" dirty="0" smtClean="0"/>
              </a:p>
              <a:p>
                <a:pPr/>
                <a14:m>
                  <m:oMathPara xmlns:m="http://schemas.openxmlformats.org/officeDocument/2006/math">
                    <m:oMathParaPr>
                      <m:jc m:val="centerGroup"/>
                    </m:oMathParaPr>
                    <m:oMath xmlns:m="http://schemas.openxmlformats.org/officeDocument/2006/math">
                      <m:r>
                        <m:rPr>
                          <m:sty m:val="p"/>
                        </m:rPr>
                        <a:rPr lang="en-US" altLang="ko-KR" sz="1400" b="0" i="0" smtClean="0">
                          <a:latin typeface="Cambria Math" panose="02040503050406030204" pitchFamily="18" charset="0"/>
                        </a:rPr>
                        <m:t>P</m:t>
                      </m:r>
                      <m:d>
                        <m:dPr>
                          <m:ctrlPr>
                            <a:rPr lang="en-US" altLang="ko-KR" sz="1400" b="0" i="1" smtClean="0">
                              <a:latin typeface="Cambria Math" panose="02040503050406030204" pitchFamily="18" charset="0"/>
                            </a:rPr>
                          </m:ctrlPr>
                        </m:dPr>
                        <m:e>
                          <m:r>
                            <m:rPr>
                              <m:sty m:val="p"/>
                            </m:rPr>
                            <a:rPr lang="en-US" altLang="ko-KR" sz="1400" b="0" i="0" smtClean="0">
                              <a:latin typeface="Cambria Math" panose="02040503050406030204" pitchFamily="18" charset="0"/>
                            </a:rPr>
                            <m:t>X</m:t>
                          </m:r>
                        </m:e>
                        <m:e>
                          <m:r>
                            <a:rPr lang="ko-KR" altLang="en-US" sz="1400" i="1">
                              <a:latin typeface="Cambria Math" panose="02040503050406030204" pitchFamily="18" charset="0"/>
                            </a:rPr>
                            <m:t>𝛼</m:t>
                          </m:r>
                        </m:e>
                      </m:d>
                      <m:r>
                        <a:rPr lang="en-US" altLang="ko-KR" sz="1400" b="0" i="1" smtClean="0">
                          <a:latin typeface="Cambria Math" panose="02040503050406030204" pitchFamily="18" charset="0"/>
                        </a:rPr>
                        <m:t>=</m:t>
                      </m:r>
                      <m:f>
                        <m:fPr>
                          <m:ctrlPr>
                            <a:rPr lang="en-US" altLang="ko-KR" sz="1400" i="1">
                              <a:latin typeface="Cambria Math" panose="02040503050406030204" pitchFamily="18" charset="0"/>
                            </a:rPr>
                          </m:ctrlPr>
                        </m:fPr>
                        <m:num>
                          <m:r>
                            <m:rPr>
                              <m:sty m:val="p"/>
                            </m:rPr>
                            <a:rPr lang="el-GR" altLang="ko-KR" sz="1400" i="1">
                              <a:latin typeface="Cambria Math" panose="02040503050406030204" pitchFamily="18" charset="0"/>
                              <a:ea typeface="Cambria Math" panose="02040503050406030204" pitchFamily="18" charset="0"/>
                            </a:rPr>
                            <m:t>Γ</m:t>
                          </m:r>
                          <m:r>
                            <a:rPr lang="en-US" altLang="ko-KR" sz="1400" i="1">
                              <a:latin typeface="Cambria Math" panose="02040503050406030204" pitchFamily="18" charset="0"/>
                              <a:ea typeface="Cambria Math" panose="02040503050406030204" pitchFamily="18" charset="0"/>
                            </a:rPr>
                            <m:t>(</m:t>
                          </m:r>
                          <m:nary>
                            <m:naryPr>
                              <m:chr m:val="∑"/>
                              <m:limLoc m:val="subSup"/>
                              <m:ctrlPr>
                                <a:rPr lang="en-US" altLang="ko-KR" sz="1400" i="1">
                                  <a:latin typeface="Cambria Math" panose="02040503050406030204" pitchFamily="18" charset="0"/>
                                  <a:ea typeface="Cambria Math" panose="02040503050406030204" pitchFamily="18" charset="0"/>
                                </a:rPr>
                              </m:ctrlPr>
                            </m:naryPr>
                            <m:sub>
                              <m:r>
                                <m:rPr>
                                  <m:brk m:alnAt="1"/>
                                </m:rPr>
                                <a:rPr lang="en-US" altLang="ko-KR" sz="1400" b="0" i="1" smtClean="0">
                                  <a:latin typeface="Cambria Math" panose="02040503050406030204" pitchFamily="18" charset="0"/>
                                  <a:ea typeface="Cambria Math" panose="02040503050406030204" pitchFamily="18" charset="0"/>
                                </a:rPr>
                                <m:t>𝑖</m:t>
                              </m:r>
                              <m:r>
                                <a:rPr lang="en-US" altLang="ko-KR" sz="1400" i="1">
                                  <a:latin typeface="Cambria Math" panose="02040503050406030204" pitchFamily="18" charset="0"/>
                                  <a:ea typeface="Cambria Math" panose="02040503050406030204" pitchFamily="18" charset="0"/>
                                </a:rPr>
                                <m:t>=1</m:t>
                              </m:r>
                            </m:sub>
                            <m:sup>
                              <m:r>
                                <a:rPr lang="en-US" altLang="ko-KR" sz="1400" b="0" i="1" smtClean="0">
                                  <a:latin typeface="Cambria Math" panose="02040503050406030204" pitchFamily="18" charset="0"/>
                                  <a:ea typeface="Cambria Math" panose="02040503050406030204" pitchFamily="18" charset="0"/>
                                </a:rPr>
                                <m:t>𝐾</m:t>
                              </m:r>
                            </m:sup>
                            <m:e>
                              <m:sSub>
                                <m:sSubPr>
                                  <m:ctrlPr>
                                    <a:rPr lang="en-US" altLang="ko-KR" sz="1400" i="1">
                                      <a:latin typeface="Cambria Math" panose="02040503050406030204" pitchFamily="18" charset="0"/>
                                      <a:ea typeface="Cambria Math" panose="02040503050406030204" pitchFamily="18" charset="0"/>
                                    </a:rPr>
                                  </m:ctrlPr>
                                </m:sSubPr>
                                <m:e>
                                  <m:r>
                                    <a:rPr lang="ko-KR" altLang="en-US" sz="1400" i="1" smtClean="0">
                                      <a:latin typeface="Cambria Math" panose="02040503050406030204" pitchFamily="18" charset="0"/>
                                    </a:rPr>
                                    <m:t>𝛼</m:t>
                                  </m:r>
                                </m:e>
                                <m:sub>
                                  <m:r>
                                    <a:rPr lang="en-US" altLang="ko-KR" sz="1400" b="0" i="1" smtClean="0">
                                      <a:latin typeface="Cambria Math" panose="02040503050406030204" pitchFamily="18" charset="0"/>
                                    </a:rPr>
                                    <m:t>𝑖</m:t>
                                  </m:r>
                                </m:sub>
                              </m:sSub>
                            </m:e>
                          </m:nary>
                          <m:r>
                            <a:rPr lang="en-US" altLang="ko-KR" sz="1400" i="1">
                              <a:latin typeface="Cambria Math" panose="02040503050406030204" pitchFamily="18" charset="0"/>
                              <a:ea typeface="Cambria Math" panose="02040503050406030204" pitchFamily="18" charset="0"/>
                            </a:rPr>
                            <m:t>)</m:t>
                          </m:r>
                        </m:num>
                        <m:den>
                          <m:nary>
                            <m:naryPr>
                              <m:chr m:val="∏"/>
                              <m:limLoc m:val="subSup"/>
                              <m:ctrlPr>
                                <a:rPr lang="en-US" altLang="ko-KR" sz="1400" i="1">
                                  <a:latin typeface="Cambria Math" panose="02040503050406030204" pitchFamily="18" charset="0"/>
                                </a:rPr>
                              </m:ctrlPr>
                            </m:naryPr>
                            <m:sub>
                              <m:r>
                                <a:rPr lang="en-US" altLang="ko-KR" sz="1400" b="0" i="1" smtClean="0">
                                  <a:latin typeface="Cambria Math" panose="02040503050406030204" pitchFamily="18" charset="0"/>
                                </a:rPr>
                                <m:t>𝑖</m:t>
                              </m:r>
                              <m:r>
                                <a:rPr lang="en-US" altLang="ko-KR" sz="1400" i="1">
                                  <a:latin typeface="Cambria Math" panose="02040503050406030204" pitchFamily="18" charset="0"/>
                                </a:rPr>
                                <m:t>=1</m:t>
                              </m:r>
                            </m:sub>
                            <m:sup>
                              <m:r>
                                <a:rPr lang="en-US" altLang="ko-KR" sz="1400" b="0" i="1" smtClean="0">
                                  <a:latin typeface="Cambria Math" panose="02040503050406030204" pitchFamily="18" charset="0"/>
                                </a:rPr>
                                <m:t>𝐾</m:t>
                              </m:r>
                            </m:sup>
                            <m:e>
                              <m:sSub>
                                <m:sSubPr>
                                  <m:ctrlPr>
                                    <a:rPr lang="en-US" altLang="ko-KR" sz="1400" i="1">
                                      <a:latin typeface="Cambria Math" panose="02040503050406030204" pitchFamily="18" charset="0"/>
                                      <a:ea typeface="Cambria Math" panose="02040503050406030204" pitchFamily="18" charset="0"/>
                                    </a:rPr>
                                  </m:ctrlPr>
                                </m:sSubPr>
                                <m:e>
                                  <m:r>
                                    <m:rPr>
                                      <m:sty m:val="p"/>
                                    </m:rPr>
                                    <a:rPr lang="el-GR" altLang="ko-KR" sz="1400" i="1">
                                      <a:latin typeface="Cambria Math" panose="02040503050406030204" pitchFamily="18" charset="0"/>
                                      <a:ea typeface="Cambria Math" panose="02040503050406030204" pitchFamily="18" charset="0"/>
                                    </a:rPr>
                                    <m:t>Γ</m:t>
                                  </m:r>
                                  <m:r>
                                    <a:rPr lang="en-US" altLang="ko-KR" sz="1400" i="1">
                                      <a:latin typeface="Cambria Math" panose="02040503050406030204" pitchFamily="18" charset="0"/>
                                      <a:ea typeface="Cambria Math" panose="02040503050406030204" pitchFamily="18" charset="0"/>
                                    </a:rPr>
                                    <m:t>(</m:t>
                                  </m:r>
                                  <m:r>
                                    <a:rPr lang="ko-KR" altLang="en-US" sz="1400" i="1" smtClean="0">
                                      <a:latin typeface="Cambria Math" panose="02040503050406030204" pitchFamily="18" charset="0"/>
                                    </a:rPr>
                                    <m:t>𝛼</m:t>
                                  </m:r>
                                </m:e>
                                <m:sub>
                                  <m:r>
                                    <a:rPr lang="en-US" altLang="ko-KR" sz="1400" b="0" i="1" smtClean="0">
                                      <a:latin typeface="Cambria Math" panose="02040503050406030204" pitchFamily="18" charset="0"/>
                                    </a:rPr>
                                    <m:t>𝑖</m:t>
                                  </m:r>
                                </m:sub>
                              </m:sSub>
                              <m:r>
                                <a:rPr lang="en-US" altLang="ko-KR" sz="1400" i="1">
                                  <a:latin typeface="Cambria Math" panose="02040503050406030204" pitchFamily="18" charset="0"/>
                                  <a:ea typeface="Cambria Math" panose="02040503050406030204" pitchFamily="18" charset="0"/>
                                </a:rPr>
                                <m:t>)</m:t>
                              </m:r>
                            </m:e>
                          </m:nary>
                        </m:den>
                      </m:f>
                      <m:nary>
                        <m:naryPr>
                          <m:chr m:val="∏"/>
                          <m:ctrlPr>
                            <a:rPr lang="en-US" altLang="ko-KR" sz="1400" b="0" i="1" smtClean="0">
                              <a:latin typeface="Cambria Math" panose="02040503050406030204" pitchFamily="18" charset="0"/>
                            </a:rPr>
                          </m:ctrlPr>
                        </m:naryPr>
                        <m:sub>
                          <m:r>
                            <m:rPr>
                              <m:brk m:alnAt="23"/>
                            </m:rPr>
                            <a:rPr lang="en-US" altLang="ko-KR" sz="1400" b="0" i="1" smtClean="0">
                              <a:latin typeface="Cambria Math" panose="02040503050406030204" pitchFamily="18" charset="0"/>
                            </a:rPr>
                            <m:t>𝑖</m:t>
                          </m:r>
                          <m:r>
                            <a:rPr lang="en-US" altLang="ko-KR" sz="1400" b="0" i="1" smtClean="0">
                              <a:latin typeface="Cambria Math" panose="02040503050406030204" pitchFamily="18" charset="0"/>
                            </a:rPr>
                            <m:t>=1</m:t>
                          </m:r>
                        </m:sub>
                        <m:sup>
                          <m:r>
                            <a:rPr lang="en-US" altLang="ko-KR" sz="1400" b="0" i="1" smtClean="0">
                              <a:latin typeface="Cambria Math" panose="02040503050406030204" pitchFamily="18" charset="0"/>
                            </a:rPr>
                            <m:t>𝐾</m:t>
                          </m:r>
                        </m:sup>
                        <m:e>
                          <m:sSup>
                            <m:sSupPr>
                              <m:ctrlPr>
                                <a:rPr lang="en-US" altLang="ko-KR" sz="1400" b="0" i="1" smtClean="0">
                                  <a:latin typeface="Cambria Math" panose="02040503050406030204" pitchFamily="18" charset="0"/>
                                </a:rPr>
                              </m:ctrlPr>
                            </m:sSupPr>
                            <m:e>
                              <m:sSub>
                                <m:sSubPr>
                                  <m:ctrlPr>
                                    <a:rPr lang="en-US" altLang="ko-KR" sz="1400" i="1">
                                      <a:latin typeface="Cambria Math" panose="02040503050406030204" pitchFamily="18" charset="0"/>
                                    </a:rPr>
                                  </m:ctrlPr>
                                </m:sSubPr>
                                <m:e>
                                  <m:r>
                                    <a:rPr lang="en-US" altLang="ko-KR" sz="1400" b="0" i="1" smtClean="0">
                                      <a:latin typeface="Cambria Math" panose="02040503050406030204" pitchFamily="18" charset="0"/>
                                    </a:rPr>
                                    <m:t>𝑥</m:t>
                                  </m:r>
                                </m:e>
                                <m:sub>
                                  <m:r>
                                    <a:rPr lang="en-US" altLang="ko-KR" sz="1400" i="1">
                                      <a:latin typeface="Cambria Math" panose="02040503050406030204" pitchFamily="18" charset="0"/>
                                    </a:rPr>
                                    <m:t>𝑖</m:t>
                                  </m:r>
                                </m:sub>
                              </m:sSub>
                            </m:e>
                            <m:sup>
                              <m:sSub>
                                <m:sSubPr>
                                  <m:ctrlPr>
                                    <a:rPr lang="en-US" altLang="ko-KR" sz="1400" b="0" i="1" smtClean="0">
                                      <a:latin typeface="Cambria Math" panose="02040503050406030204" pitchFamily="18" charset="0"/>
                                    </a:rPr>
                                  </m:ctrlPr>
                                </m:sSubPr>
                                <m:e>
                                  <m:r>
                                    <a:rPr lang="ko-KR" altLang="en-US" sz="1400" i="1" smtClean="0">
                                      <a:latin typeface="Cambria Math" panose="02040503050406030204" pitchFamily="18" charset="0"/>
                                    </a:rPr>
                                    <m:t>𝛼</m:t>
                                  </m:r>
                                </m:e>
                                <m:sub>
                                  <m:r>
                                    <a:rPr lang="en-US" altLang="ko-KR" sz="1400" b="0" i="1" smtClean="0">
                                      <a:latin typeface="Cambria Math" panose="02040503050406030204" pitchFamily="18" charset="0"/>
                                    </a:rPr>
                                    <m:t>𝑖</m:t>
                                  </m:r>
                                </m:sub>
                              </m:sSub>
                              <m:r>
                                <a:rPr lang="en-US" altLang="ko-KR" sz="1400" b="0" i="1" smtClean="0">
                                  <a:latin typeface="Cambria Math" panose="02040503050406030204" pitchFamily="18" charset="0"/>
                                </a:rPr>
                                <m:t>−1</m:t>
                              </m:r>
                            </m:sup>
                          </m:sSup>
                        </m:e>
                      </m:nary>
                    </m:oMath>
                  </m:oMathPara>
                </a14:m>
                <a:endParaRPr lang="ko-KR" altLang="en-US" sz="1400" dirty="0"/>
              </a:p>
            </p:txBody>
          </p:sp>
        </mc:Choice>
        <mc:Fallback xmlns="">
          <p:sp>
            <p:nvSpPr>
              <p:cNvPr id="6" name="TextBox 5"/>
              <p:cNvSpPr txBox="1">
                <a:spLocks noRot="1" noChangeAspect="1" noMove="1" noResize="1" noEditPoints="1" noAdjustHandles="1" noChangeArrowheads="1" noChangeShapeType="1" noTextEdit="1"/>
              </p:cNvSpPr>
              <p:nvPr/>
            </p:nvSpPr>
            <p:spPr>
              <a:xfrm>
                <a:off x="6676145" y="0"/>
                <a:ext cx="2467855" cy="821250"/>
              </a:xfrm>
              <a:prstGeom prst="rect">
                <a:avLst/>
              </a:prstGeom>
              <a:blipFill>
                <a:blip r:embed="rId3"/>
                <a:stretch>
                  <a:fillRect/>
                </a:stretch>
              </a:blipFill>
            </p:spPr>
            <p:txBody>
              <a:bodyPr/>
              <a:lstStyle/>
              <a:p>
                <a:r>
                  <a:rPr lang="ko-KR" altLang="en-US">
                    <a:noFill/>
                  </a:rPr>
                  <a:t> </a:t>
                </a:r>
              </a:p>
            </p:txBody>
          </p:sp>
        </mc:Fallback>
      </mc:AlternateContent>
      <p:pic>
        <p:nvPicPr>
          <p:cNvPr id="7" name="Picture 6"/>
          <p:cNvPicPr>
            <a:picLocks noChangeAspect="1"/>
          </p:cNvPicPr>
          <p:nvPr/>
        </p:nvPicPr>
        <p:blipFill>
          <a:blip r:embed="rId4"/>
          <a:stretch>
            <a:fillRect/>
          </a:stretch>
        </p:blipFill>
        <p:spPr>
          <a:xfrm>
            <a:off x="6676145" y="745120"/>
            <a:ext cx="692636" cy="721272"/>
          </a:xfrm>
          <a:prstGeom prst="rect">
            <a:avLst/>
          </a:prstGeom>
        </p:spPr>
      </p:pic>
    </p:spTree>
    <p:extLst>
      <p:ext uri="{BB962C8B-B14F-4D97-AF65-F5344CB8AC3E}">
        <p14:creationId xmlns:p14="http://schemas.microsoft.com/office/powerpoint/2010/main" val="20223609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35280" cy="1138138"/>
          </a:xfrm>
        </p:spPr>
        <p:txBody>
          <a:bodyPr/>
          <a:lstStyle/>
          <a:p>
            <a:r>
              <a:rPr lang="en-US" altLang="ko-KR" dirty="0" smtClean="0"/>
              <a:t>Gibbs Sampling on Z (3)</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206" y="1053389"/>
                <a:ext cx="9132797" cy="5284129"/>
              </a:xfrm>
            </p:spPr>
            <p:txBody>
              <a:bodyPr>
                <a:normAutofit fontScale="77500" lnSpcReduction="20000"/>
              </a:bodyPr>
              <a:lstStyle/>
              <a:p>
                <a14:m>
                  <m:oMath xmlns:m="http://schemas.openxmlformats.org/officeDocument/2006/math">
                    <m:r>
                      <a:rPr lang="en-US" altLang="ko-KR" i="1" smtClean="0">
                        <a:latin typeface="Cambria Math" panose="02040503050406030204" pitchFamily="18" charset="0"/>
                      </a:rPr>
                      <m:t>𝑃</m:t>
                    </m:r>
                    <m:d>
                      <m:dPr>
                        <m:ctrlPr>
                          <a:rPr lang="en-US" altLang="ko-KR" i="1">
                            <a:latin typeface="Cambria Math" panose="02040503050406030204" pitchFamily="18" charset="0"/>
                          </a:rPr>
                        </m:ctrlPr>
                      </m:dPr>
                      <m:e>
                        <m:r>
                          <a:rPr lang="en-US" altLang="ko-KR" i="1">
                            <a:latin typeface="Cambria Math" panose="02040503050406030204" pitchFamily="18" charset="0"/>
                          </a:rPr>
                          <m:t>𝑊</m:t>
                        </m:r>
                        <m:r>
                          <a:rPr lang="en-US" altLang="ko-KR" i="1">
                            <a:latin typeface="Cambria Math" panose="02040503050406030204" pitchFamily="18" charset="0"/>
                          </a:rPr>
                          <m:t>,</m:t>
                        </m:r>
                        <m:r>
                          <a:rPr lang="en-US" altLang="ko-KR" i="1">
                            <a:latin typeface="Cambria Math" panose="02040503050406030204" pitchFamily="18" charset="0"/>
                          </a:rPr>
                          <m:t>𝑍</m:t>
                        </m:r>
                        <m:r>
                          <a:rPr lang="en-US" altLang="ko-KR" i="1">
                            <a:latin typeface="Cambria Math" panose="02040503050406030204" pitchFamily="18" charset="0"/>
                          </a:rPr>
                          <m:t>;</m:t>
                        </m:r>
                        <m:r>
                          <a:rPr lang="ko-KR" altLang="en-US" i="1">
                            <a:latin typeface="Cambria Math" panose="02040503050406030204" pitchFamily="18" charset="0"/>
                          </a:rPr>
                          <m:t>𝛼</m:t>
                        </m:r>
                        <m:r>
                          <a:rPr lang="en-US" altLang="ko-KR" i="1">
                            <a:latin typeface="Cambria Math" panose="02040503050406030204" pitchFamily="18" charset="0"/>
                          </a:rPr>
                          <m:t>,</m:t>
                        </m:r>
                        <m:r>
                          <a:rPr lang="ko-KR" altLang="en-US" i="1">
                            <a:latin typeface="Cambria Math" panose="02040503050406030204" pitchFamily="18" charset="0"/>
                          </a:rPr>
                          <m:t>𝛽</m:t>
                        </m:r>
                      </m:e>
                    </m:d>
                    <m:r>
                      <a:rPr lang="en-US" altLang="ko-KR" i="1">
                        <a:latin typeface="Cambria Math" panose="02040503050406030204" pitchFamily="18" charset="0"/>
                      </a:rPr>
                      <m:t>=</m:t>
                    </m:r>
                    <m:nary>
                      <m:naryPr>
                        <m:limLoc m:val="undOvr"/>
                        <m:ctrlPr>
                          <a:rPr lang="en-US" altLang="ko-KR" i="1">
                            <a:latin typeface="Cambria Math" panose="02040503050406030204" pitchFamily="18" charset="0"/>
                          </a:rPr>
                        </m:ctrlPr>
                      </m:naryPr>
                      <m:sub>
                        <m:r>
                          <a:rPr lang="ko-KR" altLang="en-US" i="1">
                            <a:latin typeface="Cambria Math" panose="02040503050406030204" pitchFamily="18" charset="0"/>
                          </a:rPr>
                          <m:t>𝜃</m:t>
                        </m:r>
                      </m:sub>
                      <m:sup/>
                      <m:e>
                        <m:nary>
                          <m:naryPr>
                            <m:limLoc m:val="undOvr"/>
                            <m:ctrlPr>
                              <a:rPr lang="en-US" altLang="ko-KR" i="1">
                                <a:latin typeface="Cambria Math" panose="02040503050406030204" pitchFamily="18" charset="0"/>
                              </a:rPr>
                            </m:ctrlPr>
                          </m:naryPr>
                          <m:sub>
                            <m:r>
                              <a:rPr lang="ko-KR" altLang="en-US" i="1">
                                <a:latin typeface="Cambria Math" panose="02040503050406030204" pitchFamily="18" charset="0"/>
                              </a:rPr>
                              <m:t>𝜑</m:t>
                            </m:r>
                          </m:sub>
                          <m:sup/>
                          <m:e>
                            <m:r>
                              <a:rPr lang="en-US" altLang="ko-KR" i="1">
                                <a:latin typeface="Cambria Math" panose="02040503050406030204" pitchFamily="18" charset="0"/>
                              </a:rPr>
                              <m:t>𝑃</m:t>
                            </m:r>
                            <m:d>
                              <m:dPr>
                                <m:ctrlPr>
                                  <a:rPr lang="en-US" altLang="ko-KR" i="1">
                                    <a:latin typeface="Cambria Math" panose="02040503050406030204" pitchFamily="18" charset="0"/>
                                  </a:rPr>
                                </m:ctrlPr>
                              </m:dPr>
                              <m:e>
                                <m:r>
                                  <a:rPr lang="en-US" altLang="ko-KR" i="1">
                                    <a:latin typeface="Cambria Math" panose="02040503050406030204" pitchFamily="18" charset="0"/>
                                  </a:rPr>
                                  <m:t>𝑊</m:t>
                                </m:r>
                                <m:r>
                                  <a:rPr lang="en-US" altLang="ko-KR" i="1">
                                    <a:latin typeface="Cambria Math" panose="02040503050406030204" pitchFamily="18" charset="0"/>
                                  </a:rPr>
                                  <m:t>,</m:t>
                                </m:r>
                                <m:r>
                                  <a:rPr lang="en-US" altLang="ko-KR" i="1">
                                    <a:latin typeface="Cambria Math" panose="02040503050406030204" pitchFamily="18" charset="0"/>
                                  </a:rPr>
                                  <m:t>𝑍</m:t>
                                </m:r>
                                <m:r>
                                  <a:rPr lang="en-US" altLang="ko-KR" i="1">
                                    <a:latin typeface="Cambria Math" panose="02040503050406030204" pitchFamily="18" charset="0"/>
                                  </a:rPr>
                                  <m:t>,</m:t>
                                </m:r>
                                <m:r>
                                  <a:rPr lang="ko-KR" altLang="en-US" i="1">
                                    <a:latin typeface="Cambria Math" panose="02040503050406030204" pitchFamily="18" charset="0"/>
                                  </a:rPr>
                                  <m:t>𝜃</m:t>
                                </m:r>
                                <m:r>
                                  <a:rPr lang="en-US" altLang="ko-KR" i="1">
                                    <a:latin typeface="Cambria Math" panose="02040503050406030204" pitchFamily="18" charset="0"/>
                                  </a:rPr>
                                  <m:t>,</m:t>
                                </m:r>
                                <m:r>
                                  <a:rPr lang="ko-KR" altLang="en-US" i="1">
                                    <a:latin typeface="Cambria Math" panose="02040503050406030204" pitchFamily="18" charset="0"/>
                                  </a:rPr>
                                  <m:t>𝜑</m:t>
                                </m:r>
                                <m:r>
                                  <a:rPr lang="en-US" altLang="ko-KR" i="1">
                                    <a:latin typeface="Cambria Math" panose="02040503050406030204" pitchFamily="18" charset="0"/>
                                  </a:rPr>
                                  <m:t>;</m:t>
                                </m:r>
                                <m:r>
                                  <a:rPr lang="ko-KR" altLang="en-US" i="1">
                                    <a:latin typeface="Cambria Math" panose="02040503050406030204" pitchFamily="18" charset="0"/>
                                  </a:rPr>
                                  <m:t>𝛼</m:t>
                                </m:r>
                                <m:r>
                                  <a:rPr lang="en-US" altLang="ko-KR" i="1">
                                    <a:latin typeface="Cambria Math" panose="02040503050406030204" pitchFamily="18" charset="0"/>
                                  </a:rPr>
                                  <m:t>,</m:t>
                                </m:r>
                                <m:r>
                                  <a:rPr lang="ko-KR" altLang="en-US" i="1">
                                    <a:latin typeface="Cambria Math" panose="02040503050406030204" pitchFamily="18" charset="0"/>
                                  </a:rPr>
                                  <m:t>𝛽</m:t>
                                </m:r>
                              </m:e>
                            </m:d>
                            <m:r>
                              <a:rPr lang="en-US" altLang="ko-KR" i="1">
                                <a:latin typeface="Cambria Math" panose="02040503050406030204" pitchFamily="18" charset="0"/>
                              </a:rPr>
                              <m:t>𝑑</m:t>
                            </m:r>
                            <m:r>
                              <a:rPr lang="ko-KR" altLang="en-US" i="1">
                                <a:latin typeface="Cambria Math" panose="02040503050406030204" pitchFamily="18" charset="0"/>
                              </a:rPr>
                              <m:t>𝜑</m:t>
                            </m:r>
                            <m:r>
                              <a:rPr lang="en-US" altLang="ko-KR" i="1">
                                <a:latin typeface="Cambria Math" panose="02040503050406030204" pitchFamily="18" charset="0"/>
                              </a:rPr>
                              <m:t>𝑑</m:t>
                            </m:r>
                            <m:r>
                              <a:rPr lang="ko-KR" altLang="en-US" i="1">
                                <a:latin typeface="Cambria Math" panose="02040503050406030204" pitchFamily="18" charset="0"/>
                              </a:rPr>
                              <m:t>𝜃</m:t>
                            </m:r>
                          </m:e>
                        </m:nary>
                      </m:e>
                    </m:nary>
                    <m:r>
                      <a:rPr lang="en-US" altLang="ko-KR" i="1">
                        <a:latin typeface="Cambria Math" panose="02040503050406030204" pitchFamily="18" charset="0"/>
                      </a:rPr>
                      <m:t>=</m:t>
                    </m:r>
                    <m:nary>
                      <m:naryPr>
                        <m:limLoc m:val="undOvr"/>
                        <m:ctrlPr>
                          <a:rPr lang="en-US" altLang="ko-KR" i="1">
                            <a:latin typeface="Cambria Math" panose="02040503050406030204" pitchFamily="18" charset="0"/>
                          </a:rPr>
                        </m:ctrlPr>
                      </m:naryPr>
                      <m:sub>
                        <m:r>
                          <a:rPr lang="ko-KR" altLang="en-US" i="1">
                            <a:latin typeface="Cambria Math" panose="02040503050406030204" pitchFamily="18" charset="0"/>
                          </a:rPr>
                          <m:t>𝜑</m:t>
                        </m:r>
                      </m:sub>
                      <m:sup/>
                      <m:e>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r>
                              <a:rPr lang="en-US" altLang="ko-KR" i="1">
                                <a:latin typeface="Cambria Math" panose="02040503050406030204" pitchFamily="18" charset="0"/>
                              </a:rPr>
                              <m:t>𝑃</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𝜑</m:t>
                                </m:r>
                              </m:e>
                              <m:sub>
                                <m:r>
                                  <a:rPr lang="en-US" altLang="ko-KR" i="1">
                                    <a:latin typeface="Cambria Math" panose="02040503050406030204" pitchFamily="18" charset="0"/>
                                  </a:rPr>
                                  <m:t>𝑖</m:t>
                                </m:r>
                              </m:sub>
                            </m:sSub>
                            <m:r>
                              <a:rPr lang="en-US" altLang="ko-KR" i="1">
                                <a:latin typeface="Cambria Math" panose="02040503050406030204" pitchFamily="18" charset="0"/>
                              </a:rPr>
                              <m:t>;</m:t>
                            </m:r>
                            <m:r>
                              <a:rPr lang="ko-KR" altLang="en-US" i="1">
                                <a:latin typeface="Cambria Math" panose="02040503050406030204" pitchFamily="18" charset="0"/>
                              </a:rPr>
                              <m:t>𝛽</m:t>
                            </m:r>
                            <m:r>
                              <a:rPr lang="en-US" altLang="ko-KR" i="1">
                                <a:latin typeface="Cambria Math" panose="02040503050406030204" pitchFamily="18" charset="0"/>
                              </a:rPr>
                              <m:t>)</m:t>
                            </m:r>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𝑙</m:t>
                                    </m:r>
                                    <m:r>
                                      <a:rPr lang="en-US" altLang="ko-KR" i="1">
                                        <a:latin typeface="Cambria Math" panose="02040503050406030204" pitchFamily="18" charset="0"/>
                                      </a:rPr>
                                      <m:t>=1</m:t>
                                    </m:r>
                                  </m:sub>
                                  <m:sup>
                                    <m:r>
                                      <a:rPr lang="en-US" altLang="ko-KR" i="1">
                                        <a:latin typeface="Cambria Math" panose="02040503050406030204" pitchFamily="18" charset="0"/>
                                      </a:rPr>
                                      <m:t>𝑁</m:t>
                                    </m:r>
                                  </m:sup>
                                  <m:e>
                                    <m:r>
                                      <a:rPr lang="en-US" altLang="ko-KR" i="1">
                                        <a:latin typeface="Cambria Math" panose="02040503050406030204" pitchFamily="18" charset="0"/>
                                      </a:rPr>
                                      <m:t>𝑃</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𝑙</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𝜑</m:t>
                                        </m:r>
                                      </m:e>
                                      <m:sub>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𝑙</m:t>
                                            </m:r>
                                          </m:sub>
                                        </m:sSub>
                                      </m:sub>
                                    </m:sSub>
                                    <m:r>
                                      <a:rPr lang="en-US" altLang="ko-KR" i="1">
                                        <a:latin typeface="Cambria Math" panose="02040503050406030204" pitchFamily="18" charset="0"/>
                                      </a:rPr>
                                      <m:t>)</m:t>
                                    </m:r>
                                  </m:e>
                                </m:nary>
                              </m:e>
                            </m:nary>
                            <m:r>
                              <a:rPr lang="en-US" altLang="ko-KR" i="1">
                                <a:latin typeface="Cambria Math" panose="02040503050406030204" pitchFamily="18" charset="0"/>
                              </a:rPr>
                              <m:t>𝑑</m:t>
                            </m:r>
                            <m:r>
                              <a:rPr lang="ko-KR" altLang="en-US" i="1">
                                <a:latin typeface="Cambria Math" panose="02040503050406030204" pitchFamily="18" charset="0"/>
                              </a:rPr>
                              <m:t>𝜑</m:t>
                            </m:r>
                          </m:e>
                        </m:nary>
                      </m:e>
                    </m:nary>
                    <m:r>
                      <a:rPr lang="en-US" altLang="ko-KR" i="1">
                        <a:latin typeface="Cambria Math" panose="02040503050406030204" pitchFamily="18" charset="0"/>
                        <a:ea typeface="Cambria Math" panose="02040503050406030204" pitchFamily="18" charset="0"/>
                      </a:rPr>
                      <m:t>×</m:t>
                    </m:r>
                    <m:nary>
                      <m:naryPr>
                        <m:limLoc m:val="undOvr"/>
                        <m:ctrlPr>
                          <a:rPr lang="en-US" altLang="ko-KR" i="1">
                            <a:latin typeface="Cambria Math" panose="02040503050406030204" pitchFamily="18" charset="0"/>
                          </a:rPr>
                        </m:ctrlPr>
                      </m:naryPr>
                      <m:sub>
                        <m:r>
                          <a:rPr lang="ko-KR" altLang="en-US" i="1">
                            <a:latin typeface="Cambria Math" panose="02040503050406030204" pitchFamily="18" charset="0"/>
                          </a:rPr>
                          <m:t>𝜃</m:t>
                        </m:r>
                      </m:sub>
                      <m:sup/>
                      <m:e>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r>
                              <a:rPr lang="en-US" altLang="ko-KR" i="1">
                                <a:latin typeface="Cambria Math" panose="02040503050406030204" pitchFamily="18" charset="0"/>
                              </a:rPr>
                              <m:t>𝑃</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r>
                              <a:rPr lang="en-US" altLang="ko-KR" i="1">
                                <a:latin typeface="Cambria Math" panose="02040503050406030204" pitchFamily="18" charset="0"/>
                              </a:rPr>
                              <m:t>;</m:t>
                            </m:r>
                            <m:r>
                              <a:rPr lang="ko-KR" altLang="en-US" i="1">
                                <a:latin typeface="Cambria Math" panose="02040503050406030204" pitchFamily="18" charset="0"/>
                              </a:rPr>
                              <m:t>𝛼</m:t>
                            </m:r>
                            <m:r>
                              <a:rPr lang="en-US" altLang="ko-KR" i="1">
                                <a:latin typeface="Cambria Math" panose="02040503050406030204" pitchFamily="18" charset="0"/>
                              </a:rPr>
                              <m:t>)</m:t>
                            </m:r>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𝑙</m:t>
                                </m:r>
                                <m:r>
                                  <a:rPr lang="en-US" altLang="ko-KR" i="1">
                                    <a:latin typeface="Cambria Math" panose="02040503050406030204" pitchFamily="18" charset="0"/>
                                  </a:rPr>
                                  <m:t>=1</m:t>
                                </m:r>
                              </m:sub>
                              <m:sup>
                                <m:r>
                                  <a:rPr lang="en-US" altLang="ko-KR" i="1">
                                    <a:latin typeface="Cambria Math" panose="02040503050406030204" pitchFamily="18" charset="0"/>
                                  </a:rPr>
                                  <m:t>𝑁</m:t>
                                </m:r>
                              </m:sup>
                              <m:e>
                                <m:r>
                                  <a:rPr lang="en-US" altLang="ko-KR" i="1">
                                    <a:latin typeface="Cambria Math" panose="02040503050406030204" pitchFamily="18" charset="0"/>
                                  </a:rPr>
                                  <m:t>𝑃</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𝑙</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r>
                                  <a:rPr lang="en-US" altLang="ko-KR" i="1">
                                    <a:latin typeface="Cambria Math" panose="02040503050406030204" pitchFamily="18" charset="0"/>
                                  </a:rPr>
                                  <m:t>)</m:t>
                                </m:r>
                              </m:e>
                            </m:nary>
                          </m:e>
                        </m:nary>
                        <m:r>
                          <a:rPr lang="en-US" altLang="ko-KR" i="1">
                            <a:latin typeface="Cambria Math" panose="02040503050406030204" pitchFamily="18" charset="0"/>
                          </a:rPr>
                          <m:t>𝑑</m:t>
                        </m:r>
                        <m:r>
                          <a:rPr lang="ko-KR" altLang="en-US" i="1">
                            <a:latin typeface="Cambria Math" panose="02040503050406030204" pitchFamily="18" charset="0"/>
                          </a:rPr>
                          <m:t>𝜃</m:t>
                        </m:r>
                      </m:e>
                    </m:nary>
                    <m:r>
                      <a:rPr lang="en-US" altLang="ko-KR" b="0" i="1" smtClean="0">
                        <a:latin typeface="Cambria Math" panose="02040503050406030204" pitchFamily="18" charset="0"/>
                      </a:rPr>
                      <m:t>=(1)</m:t>
                    </m:r>
                    <m:r>
                      <a:rPr lang="en-US" altLang="ko-KR" b="0" i="1" smtClean="0">
                        <a:latin typeface="Cambria Math" panose="02040503050406030204" pitchFamily="18" charset="0"/>
                        <a:ea typeface="Cambria Math" panose="02040503050406030204" pitchFamily="18" charset="0"/>
                      </a:rPr>
                      <m:t>×(2)</m:t>
                    </m:r>
                  </m:oMath>
                </a14:m>
                <a:endParaRPr lang="en-US" altLang="ko-KR" dirty="0" smtClean="0"/>
              </a:p>
              <a:p>
                <a14:m>
                  <m:oMath xmlns:m="http://schemas.openxmlformats.org/officeDocument/2006/math">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2</m:t>
                        </m:r>
                      </m:e>
                    </m:d>
                    <m:r>
                      <a:rPr lang="en-US" altLang="ko-KR" b="0" i="1" smtClean="0">
                        <a:latin typeface="Cambria Math" panose="02040503050406030204" pitchFamily="18" charset="0"/>
                      </a:rPr>
                      <m:t>=</m:t>
                    </m:r>
                    <m:nary>
                      <m:naryPr>
                        <m:limLoc m:val="undOvr"/>
                        <m:ctrlPr>
                          <a:rPr lang="en-US" altLang="ko-KR" i="1">
                            <a:latin typeface="Cambria Math" panose="02040503050406030204" pitchFamily="18" charset="0"/>
                          </a:rPr>
                        </m:ctrlPr>
                      </m:naryPr>
                      <m:sub>
                        <m:r>
                          <a:rPr lang="ko-KR" altLang="en-US" i="1">
                            <a:latin typeface="Cambria Math" panose="02040503050406030204" pitchFamily="18" charset="0"/>
                          </a:rPr>
                          <m:t>𝜃</m:t>
                        </m:r>
                      </m:sub>
                      <m:sup/>
                      <m:e>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r>
                              <a:rPr lang="en-US" altLang="ko-KR" i="1">
                                <a:latin typeface="Cambria Math" panose="02040503050406030204" pitchFamily="18" charset="0"/>
                              </a:rPr>
                              <m:t>𝑃</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r>
                                  <a:rPr lang="en-US" altLang="ko-KR" i="1">
                                    <a:latin typeface="Cambria Math" panose="02040503050406030204" pitchFamily="18" charset="0"/>
                                  </a:rPr>
                                  <m:t>;</m:t>
                                </m:r>
                                <m:r>
                                  <a:rPr lang="ko-KR" altLang="en-US" i="1">
                                    <a:latin typeface="Cambria Math" panose="02040503050406030204" pitchFamily="18" charset="0"/>
                                  </a:rPr>
                                  <m:t>𝛼</m:t>
                                </m:r>
                              </m:e>
                            </m:d>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𝑙</m:t>
                                </m:r>
                                <m:r>
                                  <a:rPr lang="en-US" altLang="ko-KR" i="1">
                                    <a:latin typeface="Cambria Math" panose="02040503050406030204" pitchFamily="18" charset="0"/>
                                  </a:rPr>
                                  <m:t>=1</m:t>
                                </m:r>
                              </m:sub>
                              <m:sup>
                                <m:r>
                                  <a:rPr lang="en-US" altLang="ko-KR" i="1">
                                    <a:latin typeface="Cambria Math" panose="02040503050406030204" pitchFamily="18" charset="0"/>
                                  </a:rPr>
                                  <m:t>𝑁</m:t>
                                </m:r>
                              </m:sup>
                              <m:e>
                                <m:r>
                                  <a:rPr lang="en-US" altLang="ko-KR" i="1">
                                    <a:latin typeface="Cambria Math" panose="02040503050406030204" pitchFamily="18" charset="0"/>
                                  </a:rPr>
                                  <m:t>𝑃</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𝑙</m:t>
                                        </m:r>
                                      </m:sub>
                                    </m:sSub>
                                  </m:e>
                                  <m:e>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e>
                                </m:d>
                              </m:e>
                            </m:nary>
                          </m:e>
                        </m:nary>
                        <m:r>
                          <a:rPr lang="en-US" altLang="ko-KR" i="1">
                            <a:latin typeface="Cambria Math" panose="02040503050406030204" pitchFamily="18" charset="0"/>
                          </a:rPr>
                          <m:t>𝑑</m:t>
                        </m:r>
                        <m:r>
                          <a:rPr lang="ko-KR" altLang="en-US" i="1">
                            <a:latin typeface="Cambria Math" panose="02040503050406030204" pitchFamily="18" charset="0"/>
                          </a:rPr>
                          <m:t>𝜃</m:t>
                        </m:r>
                      </m:e>
                    </m:nary>
                    <m:r>
                      <a:rPr lang="en-US" altLang="ko-KR" b="0" i="1" smtClean="0">
                        <a:latin typeface="Cambria Math" panose="02040503050406030204" pitchFamily="18" charset="0"/>
                      </a:rPr>
                      <m:t>=</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𝑗</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𝑀</m:t>
                        </m:r>
                      </m:sup>
                      <m:e>
                        <m:nary>
                          <m:naryPr>
                            <m:limLoc m:val="undOvr"/>
                            <m:ctrlPr>
                              <a:rPr lang="en-US" altLang="ko-KR" i="1">
                                <a:latin typeface="Cambria Math" panose="02040503050406030204" pitchFamily="18" charset="0"/>
                              </a:rPr>
                            </m:ctrlPr>
                          </m:naryPr>
                          <m:sub>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sub>
                          <m:sup/>
                          <m:e>
                            <m:r>
                              <a:rPr lang="en-US" altLang="ko-KR" i="1">
                                <a:latin typeface="Cambria Math" panose="02040503050406030204" pitchFamily="18" charset="0"/>
                              </a:rPr>
                              <m:t>𝑃</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r>
                                  <a:rPr lang="en-US" altLang="ko-KR" i="1">
                                    <a:latin typeface="Cambria Math" panose="02040503050406030204" pitchFamily="18" charset="0"/>
                                  </a:rPr>
                                  <m:t>;</m:t>
                                </m:r>
                                <m:r>
                                  <a:rPr lang="ko-KR" altLang="en-US" i="1">
                                    <a:latin typeface="Cambria Math" panose="02040503050406030204" pitchFamily="18" charset="0"/>
                                  </a:rPr>
                                  <m:t>𝛼</m:t>
                                </m:r>
                              </m:e>
                            </m:d>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𝑙</m:t>
                                </m:r>
                                <m:r>
                                  <a:rPr lang="en-US" altLang="ko-KR" i="1">
                                    <a:latin typeface="Cambria Math" panose="02040503050406030204" pitchFamily="18" charset="0"/>
                                  </a:rPr>
                                  <m:t>=1</m:t>
                                </m:r>
                              </m:sub>
                              <m:sup>
                                <m:r>
                                  <a:rPr lang="en-US" altLang="ko-KR" i="1">
                                    <a:latin typeface="Cambria Math" panose="02040503050406030204" pitchFamily="18" charset="0"/>
                                  </a:rPr>
                                  <m:t>𝑁</m:t>
                                </m:r>
                              </m:sup>
                              <m:e>
                                <m:r>
                                  <a:rPr lang="en-US" altLang="ko-KR" i="1">
                                    <a:latin typeface="Cambria Math" panose="02040503050406030204" pitchFamily="18" charset="0"/>
                                  </a:rPr>
                                  <m:t>𝑃</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𝑙</m:t>
                                        </m:r>
                                      </m:sub>
                                    </m:sSub>
                                  </m:e>
                                  <m:e>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e>
                                </m:d>
                              </m:e>
                            </m:nary>
                            <m:r>
                              <a:rPr lang="en-US" altLang="ko-KR" i="1">
                                <a:latin typeface="Cambria Math" panose="02040503050406030204" pitchFamily="18" charset="0"/>
                              </a:rPr>
                              <m:t>𝑑</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e>
                        </m:nary>
                      </m:e>
                    </m:nary>
                    <m:r>
                      <a:rPr lang="en-US" altLang="ko-KR" b="0" i="1" smtClean="0">
                        <a:latin typeface="Cambria Math" panose="02040503050406030204" pitchFamily="18" charset="0"/>
                      </a:rPr>
                      <m:t>=</m:t>
                    </m:r>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nary>
                          <m:naryPr>
                            <m:limLoc m:val="undOvr"/>
                            <m:ctrlPr>
                              <a:rPr lang="en-US" altLang="ko-KR" i="1">
                                <a:latin typeface="Cambria Math" panose="02040503050406030204" pitchFamily="18" charset="0"/>
                              </a:rPr>
                            </m:ctrlPr>
                          </m:naryPr>
                          <m:sub>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sub>
                          <m:sup/>
                          <m:e>
                            <m:f>
                              <m:fPr>
                                <m:ctrlPr>
                                  <a:rPr lang="en-US" altLang="ko-KR" i="1" smtClean="0">
                                    <a:latin typeface="Cambria Math" panose="02040503050406030204" pitchFamily="18" charset="0"/>
                                  </a:rPr>
                                </m:ctrlPr>
                              </m:fPr>
                              <m:num>
                                <m:r>
                                  <m:rPr>
                                    <m:sty m:val="p"/>
                                  </m:rPr>
                                  <a:rPr lang="el-GR" altLang="ko-KR" i="1" smtClean="0">
                                    <a:latin typeface="Cambria Math" panose="02040503050406030204" pitchFamily="18" charset="0"/>
                                    <a:ea typeface="Cambria Math" panose="02040503050406030204" pitchFamily="18" charset="0"/>
                                  </a:rPr>
                                  <m:t>Γ</m:t>
                                </m:r>
                                <m:r>
                                  <a:rPr lang="en-US" altLang="ko-KR" b="0" i="1" smtClean="0">
                                    <a:latin typeface="Cambria Math" panose="02040503050406030204" pitchFamily="18" charset="0"/>
                                    <a:ea typeface="Cambria Math" panose="02040503050406030204" pitchFamily="18" charset="0"/>
                                  </a:rPr>
                                  <m:t>(</m:t>
                                </m:r>
                                <m:nary>
                                  <m:naryPr>
                                    <m:chr m:val="∑"/>
                                    <m:limLoc m:val="subSup"/>
                                    <m:ctrlPr>
                                      <a:rPr lang="en-US" altLang="ko-KR" b="0" i="1" smtClean="0">
                                        <a:latin typeface="Cambria Math" panose="02040503050406030204" pitchFamily="18" charset="0"/>
                                        <a:ea typeface="Cambria Math" panose="02040503050406030204" pitchFamily="18" charset="0"/>
                                      </a:rPr>
                                    </m:ctrlPr>
                                  </m:naryPr>
                                  <m:sub>
                                    <m:r>
                                      <m:rPr>
                                        <m:brk m:alnAt="25"/>
                                      </m:rPr>
                                      <a:rPr lang="en-US" altLang="ko-KR" b="0" i="1" smtClean="0">
                                        <a:latin typeface="Cambria Math" panose="02040503050406030204" pitchFamily="18" charset="0"/>
                                        <a:ea typeface="Cambria Math" panose="02040503050406030204" pitchFamily="18" charset="0"/>
                                      </a:rPr>
                                      <m:t>𝑘</m:t>
                                    </m:r>
                                    <m:r>
                                      <a:rPr lang="en-US" altLang="ko-KR" b="0" i="1" smtClean="0">
                                        <a:latin typeface="Cambria Math" panose="02040503050406030204" pitchFamily="18" charset="0"/>
                                        <a:ea typeface="Cambria Math" panose="02040503050406030204" pitchFamily="18" charset="0"/>
                                      </a:rPr>
                                      <m:t>=1</m:t>
                                    </m:r>
                                  </m:sub>
                                  <m:sup>
                                    <m:r>
                                      <a:rPr lang="en-US" altLang="ko-KR" b="0" i="1" smtClean="0">
                                        <a:latin typeface="Cambria Math" panose="02040503050406030204" pitchFamily="18" charset="0"/>
                                        <a:ea typeface="Cambria Math" panose="02040503050406030204" pitchFamily="18" charset="0"/>
                                      </a:rPr>
                                      <m:t>𝐾</m:t>
                                    </m:r>
                                  </m:sup>
                                  <m:e>
                                    <m:sSub>
                                      <m:sSubPr>
                                        <m:ctrlPr>
                                          <a:rPr lang="en-US" altLang="ko-KR" b="0" i="1" smtClean="0">
                                            <a:latin typeface="Cambria Math" panose="02040503050406030204" pitchFamily="18" charset="0"/>
                                            <a:ea typeface="Cambria Math" panose="02040503050406030204" pitchFamily="18" charset="0"/>
                                          </a:rPr>
                                        </m:ctrlPr>
                                      </m:sSubPr>
                                      <m:e>
                                        <m:r>
                                          <a:rPr lang="ko-KR" altLang="en-US" b="0" i="1" smtClean="0">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𝑘</m:t>
                                        </m:r>
                                      </m:sub>
                                    </m:sSub>
                                  </m:e>
                                </m:nary>
                                <m:r>
                                  <a:rPr lang="en-US" altLang="ko-KR" b="0" i="1" smtClean="0">
                                    <a:latin typeface="Cambria Math" panose="02040503050406030204" pitchFamily="18" charset="0"/>
                                    <a:ea typeface="Cambria Math" panose="02040503050406030204" pitchFamily="18" charset="0"/>
                                  </a:rPr>
                                  <m:t>)</m:t>
                                </m:r>
                              </m:num>
                              <m:den>
                                <m:nary>
                                  <m:naryPr>
                                    <m:chr m:val="∏"/>
                                    <m:limLoc m:val="subSup"/>
                                    <m:ctrlPr>
                                      <a:rPr lang="en-US" altLang="ko-KR" i="1" smtClean="0">
                                        <a:latin typeface="Cambria Math" panose="02040503050406030204" pitchFamily="18" charset="0"/>
                                      </a:rPr>
                                    </m:ctrlPr>
                                  </m:naryPr>
                                  <m:sub>
                                    <m:r>
                                      <m:rPr>
                                        <m:brk m:alnAt="25"/>
                                      </m:rPr>
                                      <a:rPr lang="en-US" altLang="ko-KR" b="0" i="1" smtClean="0">
                                        <a:latin typeface="Cambria Math" panose="02040503050406030204" pitchFamily="18" charset="0"/>
                                      </a:rPr>
                                      <m:t>𝑘</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r>
                                      <a:rPr lang="en-US" altLang="ko-KR" i="1">
                                        <a:latin typeface="Cambria Math" panose="02040503050406030204" pitchFamily="18" charset="0"/>
                                        <a:ea typeface="Cambria Math" panose="02040503050406030204" pitchFamily="18" charset="0"/>
                                      </a:rPr>
                                      <m:t>)</m:t>
                                    </m:r>
                                  </m:e>
                                </m:nary>
                              </m:den>
                            </m:f>
                            <m:nary>
                              <m:naryPr>
                                <m:chr m:val="∏"/>
                                <m:ctrlPr>
                                  <a:rPr lang="en-US" altLang="ko-KR" i="1" smtClean="0">
                                    <a:latin typeface="Cambria Math" panose="02040503050406030204" pitchFamily="18" charset="0"/>
                                  </a:rPr>
                                </m:ctrlPr>
                              </m:naryPr>
                              <m:sub>
                                <m:r>
                                  <m:rPr>
                                    <m:brk m:alnAt="23"/>
                                  </m:rPr>
                                  <a:rPr lang="en-US" altLang="ko-KR" b="0" i="1" smtClean="0">
                                    <a:latin typeface="Cambria Math" panose="02040503050406030204" pitchFamily="18" charset="0"/>
                                  </a:rPr>
                                  <m:t>𝑘</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𝐾</m:t>
                                </m:r>
                              </m:sup>
                              <m:e>
                                <m:sSup>
                                  <m:sSupPr>
                                    <m:ctrlPr>
                                      <a:rPr lang="en-US" altLang="ko-KR" i="1" smtClean="0">
                                        <a:latin typeface="Cambria Math" panose="02040503050406030204" pitchFamily="18" charset="0"/>
                                      </a:rPr>
                                    </m:ctrlPr>
                                  </m:sSupPr>
                                  <m:e>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r>
                                          <a:rPr lang="en-US" altLang="ko-KR" b="0" i="1" smtClean="0">
                                            <a:latin typeface="Cambria Math" panose="02040503050406030204" pitchFamily="18" charset="0"/>
                                          </a:rPr>
                                          <m:t>,</m:t>
                                        </m:r>
                                        <m:r>
                                          <a:rPr lang="en-US" altLang="ko-KR" b="0" i="1" smtClean="0">
                                            <a:latin typeface="Cambria Math" panose="02040503050406030204" pitchFamily="18" charset="0"/>
                                          </a:rPr>
                                          <m:t>𝑘</m:t>
                                        </m:r>
                                      </m:sub>
                                    </m:sSub>
                                  </m:e>
                                  <m:sup>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r>
                                      <a:rPr lang="en-US" altLang="ko-KR" b="0" i="1" smtClean="0">
                                        <a:latin typeface="Cambria Math" panose="02040503050406030204" pitchFamily="18" charset="0"/>
                                        <a:ea typeface="Cambria Math" panose="02040503050406030204" pitchFamily="18" charset="0"/>
                                      </a:rPr>
                                      <m:t>−1</m:t>
                                    </m:r>
                                  </m:sup>
                                </m:sSup>
                              </m:e>
                            </m:nary>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𝑙</m:t>
                                </m:r>
                                <m:r>
                                  <a:rPr lang="en-US" altLang="ko-KR" i="1">
                                    <a:latin typeface="Cambria Math" panose="02040503050406030204" pitchFamily="18" charset="0"/>
                                  </a:rPr>
                                  <m:t>=1</m:t>
                                </m:r>
                              </m:sub>
                              <m:sup>
                                <m:r>
                                  <a:rPr lang="en-US" altLang="ko-KR" i="1">
                                    <a:latin typeface="Cambria Math" panose="02040503050406030204" pitchFamily="18" charset="0"/>
                                  </a:rPr>
                                  <m:t>𝑁</m:t>
                                </m:r>
                              </m:sup>
                              <m:e>
                                <m:r>
                                  <a:rPr lang="en-US" altLang="ko-KR" i="1">
                                    <a:latin typeface="Cambria Math" panose="02040503050406030204" pitchFamily="18" charset="0"/>
                                  </a:rPr>
                                  <m:t>𝑃</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𝑙</m:t>
                                        </m:r>
                                      </m:sub>
                                    </m:sSub>
                                  </m:e>
                                  <m:e>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e>
                                </m:d>
                              </m:e>
                            </m:nary>
                            <m:r>
                              <a:rPr lang="en-US" altLang="ko-KR" i="1">
                                <a:latin typeface="Cambria Math" panose="02040503050406030204" pitchFamily="18" charset="0"/>
                              </a:rPr>
                              <m:t>𝑑</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e>
                        </m:nary>
                      </m:e>
                    </m:nary>
                  </m:oMath>
                </a14:m>
                <a:endParaRPr lang="en-US" altLang="ko-KR" dirty="0" smtClean="0"/>
              </a:p>
              <a:p>
                <a:pPr lvl="1"/>
                <a:r>
                  <a:rPr lang="en-US" altLang="ko-KR" dirty="0" smtClean="0"/>
                  <a:t>We introduce a new count of </a:t>
                </a:r>
                <a14:m>
                  <m:oMath xmlns:m="http://schemas.openxmlformats.org/officeDocument/2006/math">
                    <m:sSubSup>
                      <m:sSubSupPr>
                        <m:ctrlPr>
                          <a:rPr lang="en-US" altLang="ko-KR" i="1" smtClean="0">
                            <a:latin typeface="Cambria Math" panose="02040503050406030204" pitchFamily="18" charset="0"/>
                          </a:rPr>
                        </m:ctrlPr>
                      </m:sSubSupPr>
                      <m:e>
                        <m:r>
                          <a:rPr lang="en-US" altLang="ko-KR" b="0" i="1" smtClean="0">
                            <a:latin typeface="Cambria Math" panose="02040503050406030204" pitchFamily="18" charset="0"/>
                          </a:rPr>
                          <m:t>𝑛</m:t>
                        </m:r>
                      </m:e>
                      <m:sub>
                        <m:r>
                          <a:rPr lang="en-US" altLang="ko-KR" b="0" i="1" smtClean="0">
                            <a:latin typeface="Cambria Math" panose="02040503050406030204" pitchFamily="18" charset="0"/>
                          </a:rPr>
                          <m:t>𝑗</m:t>
                        </m:r>
                        <m:r>
                          <a:rPr lang="en-US" altLang="ko-KR" b="0" i="1" smtClean="0">
                            <a:latin typeface="Cambria Math" panose="02040503050406030204" pitchFamily="18" charset="0"/>
                          </a:rPr>
                          <m:t>,</m:t>
                        </m:r>
                        <m:r>
                          <a:rPr lang="en-US" altLang="ko-KR" b="0" i="1" smtClean="0">
                            <a:latin typeface="Cambria Math" panose="02040503050406030204" pitchFamily="18" charset="0"/>
                          </a:rPr>
                          <m:t>𝑟</m:t>
                        </m:r>
                      </m:sub>
                      <m:sup>
                        <m:r>
                          <a:rPr lang="en-US" altLang="ko-KR" b="0" i="1" smtClean="0">
                            <a:latin typeface="Cambria Math" panose="02040503050406030204" pitchFamily="18" charset="0"/>
                          </a:rPr>
                          <m:t>𝑖</m:t>
                        </m:r>
                      </m:sup>
                    </m:sSubSup>
                  </m:oMath>
                </a14:m>
                <a:r>
                  <a:rPr lang="en-US" altLang="ko-KR" dirty="0" smtClean="0"/>
                  <a:t>: number of words assigned to </a:t>
                </a:r>
                <a:r>
                  <a:rPr lang="en-US" altLang="ko-KR" dirty="0" err="1" smtClean="0"/>
                  <a:t>i-th</a:t>
                </a:r>
                <a:r>
                  <a:rPr lang="en-US" altLang="ko-KR" dirty="0" smtClean="0"/>
                  <a:t> topic in j-</a:t>
                </a:r>
                <a:r>
                  <a:rPr lang="en-US" altLang="ko-KR" dirty="0" err="1" smtClean="0"/>
                  <a:t>th</a:t>
                </a:r>
                <a:r>
                  <a:rPr lang="en-US" altLang="ko-KR" dirty="0" smtClean="0"/>
                  <a:t> document with r-</a:t>
                </a:r>
                <a:r>
                  <a:rPr lang="en-US" altLang="ko-KR" dirty="0" err="1" smtClean="0"/>
                  <a:t>th</a:t>
                </a:r>
                <a:r>
                  <a:rPr lang="en-US" altLang="ko-KR" dirty="0" smtClean="0"/>
                  <a:t> unique word</a:t>
                </a:r>
              </a:p>
              <a:p>
                <a14:m>
                  <m:oMath xmlns:m="http://schemas.openxmlformats.org/officeDocument/2006/math">
                    <m:r>
                      <a:rPr lang="en-US" altLang="ko-KR" i="1">
                        <a:latin typeface="Cambria Math" panose="02040503050406030204" pitchFamily="18" charset="0"/>
                      </a:rPr>
                      <m:t>=</m:t>
                    </m:r>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nary>
                          <m:naryPr>
                            <m:limLoc m:val="undOvr"/>
                            <m:ctrlPr>
                              <a:rPr lang="en-US" altLang="ko-KR" i="1">
                                <a:latin typeface="Cambria Math" panose="02040503050406030204" pitchFamily="18" charset="0"/>
                              </a:rPr>
                            </m:ctrlPr>
                          </m:naryPr>
                          <m:sub>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sub>
                          <m:sup/>
                          <m:e>
                            <m:f>
                              <m:fPr>
                                <m:ctrlPr>
                                  <a:rPr lang="en-US" altLang="ko-KR" i="1">
                                    <a:latin typeface="Cambria Math" panose="02040503050406030204" pitchFamily="18" charset="0"/>
                                  </a:rPr>
                                </m:ctrlPr>
                              </m:fPr>
                              <m:num>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b="0" i="1" smtClean="0">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e>
                                </m:nary>
                                <m:r>
                                  <a:rPr lang="en-US" altLang="ko-KR" i="1">
                                    <a:latin typeface="Cambria Math" panose="02040503050406030204" pitchFamily="18" charset="0"/>
                                    <a:ea typeface="Cambria Math" panose="02040503050406030204" pitchFamily="18" charset="0"/>
                                  </a:rPr>
                                  <m:t>)</m:t>
                                </m:r>
                              </m:num>
                              <m:den>
                                <m:nary>
                                  <m:naryPr>
                                    <m:chr m:val="∏"/>
                                    <m:limLoc m:val="subSup"/>
                                    <m:ctrlPr>
                                      <a:rPr lang="en-US" altLang="ko-KR" i="1">
                                        <a:latin typeface="Cambria Math" panose="02040503050406030204" pitchFamily="18" charset="0"/>
                                      </a:rPr>
                                    </m:ctrlPr>
                                  </m:naryPr>
                                  <m:sub>
                                    <m:r>
                                      <m:rPr>
                                        <m:brk m:alnAt="1"/>
                                      </m:rP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den>
                            </m:f>
                            <m:nary>
                              <m:naryPr>
                                <m:chr m:val="∏"/>
                                <m:ctrlPr>
                                  <a:rPr lang="en-US" altLang="ko-KR" i="1">
                                    <a:latin typeface="Cambria Math" panose="02040503050406030204" pitchFamily="18" charset="0"/>
                                  </a:rPr>
                                </m:ctrlPr>
                              </m:naryPr>
                              <m:sub>
                                <m: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p>
                                  <m:sSupPr>
                                    <m:ctrlPr>
                                      <a:rPr lang="en-US" altLang="ko-KR" i="1">
                                        <a:latin typeface="Cambria Math" panose="02040503050406030204" pitchFamily="18" charset="0"/>
                                      </a:rPr>
                                    </m:ctrlPr>
                                  </m:sSupPr>
                                  <m:e>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b="0" i="1" smtClean="0">
                                            <a:latin typeface="Cambria Math" panose="02040503050406030204" pitchFamily="18" charset="0"/>
                                          </a:rPr>
                                          <m:t>𝑖</m:t>
                                        </m:r>
                                      </m:sub>
                                    </m:sSub>
                                  </m:e>
                                  <m:sup>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−1</m:t>
                                    </m:r>
                                  </m:sup>
                                </m:sSup>
                              </m:e>
                            </m:nary>
                            <m:nary>
                              <m:naryPr>
                                <m:chr m:val="∏"/>
                                <m:ctrlPr>
                                  <a:rPr lang="en-US" altLang="ko-KR" i="1">
                                    <a:latin typeface="Cambria Math" panose="02040503050406030204" pitchFamily="18" charset="0"/>
                                  </a:rPr>
                                </m:ctrlPr>
                              </m:naryPr>
                              <m:sub>
                                <m:r>
                                  <a:rPr lang="en-US" altLang="ko-KR" b="0" i="1" smtClean="0">
                                    <a:latin typeface="Cambria Math" panose="02040503050406030204" pitchFamily="18" charset="0"/>
                                  </a:rPr>
                                  <m:t>𝑘</m:t>
                                </m:r>
                                <m:r>
                                  <a:rPr lang="en-US" altLang="ko-KR" i="1">
                                    <a:latin typeface="Cambria Math" panose="02040503050406030204" pitchFamily="18" charset="0"/>
                                  </a:rPr>
                                  <m:t>=1</m:t>
                                </m:r>
                              </m:sub>
                              <m:sup>
                                <m:r>
                                  <a:rPr lang="en-US" altLang="ko-KR" b="0" i="1" smtClean="0">
                                    <a:latin typeface="Cambria Math" panose="02040503050406030204" pitchFamily="18" charset="0"/>
                                  </a:rPr>
                                  <m:t>𝐾</m:t>
                                </m:r>
                              </m:sup>
                              <m:e>
                                <m:sSup>
                                  <m:sSupPr>
                                    <m:ctrlPr>
                                      <a:rPr lang="en-US" altLang="ko-KR" i="1">
                                        <a:latin typeface="Cambria Math" panose="02040503050406030204" pitchFamily="18" charset="0"/>
                                      </a:rPr>
                                    </m:ctrlPr>
                                  </m:sSupPr>
                                  <m:e>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𝑘</m:t>
                                        </m:r>
                                      </m:sub>
                                    </m:sSub>
                                  </m:e>
                                  <m:sup>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b="0" i="1" smtClean="0">
                                            <a:latin typeface="Cambria Math" panose="02040503050406030204" pitchFamily="18" charset="0"/>
                                          </a:rPr>
                                          <m:t>𝑘</m:t>
                                        </m:r>
                                      </m:sup>
                                    </m:sSubSup>
                                  </m:sup>
                                </m:sSup>
                              </m:e>
                            </m:nary>
                            <m:r>
                              <a:rPr lang="en-US" altLang="ko-KR" i="1">
                                <a:latin typeface="Cambria Math" panose="02040503050406030204" pitchFamily="18" charset="0"/>
                              </a:rPr>
                              <m:t>𝑑</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e>
                        </m:nary>
                      </m:e>
                    </m:nary>
                  </m:oMath>
                </a14:m>
                <a:endParaRPr lang="en-US" altLang="ko-KR" dirty="0" smtClean="0"/>
              </a:p>
              <a:p>
                <a14:m>
                  <m:oMath xmlns:m="http://schemas.openxmlformats.org/officeDocument/2006/math">
                    <m:r>
                      <a:rPr lang="en-US" altLang="ko-KR" i="1">
                        <a:latin typeface="Cambria Math" panose="02040503050406030204" pitchFamily="18" charset="0"/>
                      </a:rPr>
                      <m:t>=</m:t>
                    </m:r>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nary>
                          <m:naryPr>
                            <m:limLoc m:val="undOvr"/>
                            <m:ctrlPr>
                              <a:rPr lang="en-US" altLang="ko-KR" i="1">
                                <a:latin typeface="Cambria Math" panose="02040503050406030204" pitchFamily="18" charset="0"/>
                              </a:rPr>
                            </m:ctrlPr>
                          </m:naryPr>
                          <m:sub>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sub>
                          <m:sup/>
                          <m:e>
                            <m:f>
                              <m:fPr>
                                <m:ctrlPr>
                                  <a:rPr lang="en-US" altLang="ko-KR" i="1">
                                    <a:latin typeface="Cambria Math" panose="02040503050406030204" pitchFamily="18" charset="0"/>
                                  </a:rPr>
                                </m:ctrlPr>
                              </m:fPr>
                              <m:num>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𝑖</m:t>
                                        </m:r>
                                      </m:sub>
                                    </m:sSub>
                                  </m:e>
                                </m:nary>
                                <m:r>
                                  <a:rPr lang="en-US" altLang="ko-KR" i="1">
                                    <a:latin typeface="Cambria Math" panose="02040503050406030204" pitchFamily="18" charset="0"/>
                                    <a:ea typeface="Cambria Math" panose="02040503050406030204" pitchFamily="18" charset="0"/>
                                  </a:rPr>
                                  <m:t>)</m:t>
                                </m:r>
                              </m:num>
                              <m:den>
                                <m:nary>
                                  <m:naryPr>
                                    <m:chr m:val="∏"/>
                                    <m:limLoc m:val="subSup"/>
                                    <m:ctrlPr>
                                      <a:rPr lang="en-US" altLang="ko-KR" i="1">
                                        <a:latin typeface="Cambria Math" panose="02040503050406030204" pitchFamily="18" charset="0"/>
                                      </a:rPr>
                                    </m:ctrlPr>
                                  </m:naryPr>
                                  <m:sub>
                                    <m:r>
                                      <m:rPr>
                                        <m:brk m:alnAt="1"/>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den>
                            </m:f>
                            <m:nary>
                              <m:naryPr>
                                <m:chr m:val="∏"/>
                                <m:ctrlPr>
                                  <a:rPr lang="en-US" altLang="ko-KR" i="1">
                                    <a:latin typeface="Cambria Math" panose="02040503050406030204" pitchFamily="18" charset="0"/>
                                  </a:rPr>
                                </m:ctrlPr>
                              </m:naryPr>
                              <m:sub>
                                <m: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p>
                                  <m:sSupPr>
                                    <m:ctrlPr>
                                      <a:rPr lang="en-US" altLang="ko-KR" i="1">
                                        <a:latin typeface="Cambria Math" panose="02040503050406030204" pitchFamily="18" charset="0"/>
                                      </a:rPr>
                                    </m:ctrlPr>
                                  </m:sSupPr>
                                  <m:e>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𝑘</m:t>
                                        </m:r>
                                      </m:sub>
                                    </m:sSub>
                                  </m:e>
                                  <m:sup>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b="0" i="1" smtClean="0">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r>
                                      <a:rPr lang="en-US" altLang="ko-KR" i="1">
                                        <a:latin typeface="Cambria Math" panose="02040503050406030204" pitchFamily="18" charset="0"/>
                                        <a:ea typeface="Cambria Math" panose="02040503050406030204" pitchFamily="18" charset="0"/>
                                      </a:rPr>
                                      <m:t>−1</m:t>
                                    </m:r>
                                  </m:sup>
                                </m:sSup>
                              </m:e>
                            </m:nary>
                            <m:r>
                              <a:rPr lang="en-US" altLang="ko-KR" i="1">
                                <a:latin typeface="Cambria Math" panose="02040503050406030204" pitchFamily="18" charset="0"/>
                              </a:rPr>
                              <m:t>𝑑</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e>
                        </m:nary>
                      </m:e>
                    </m:nary>
                  </m:oMath>
                </a14:m>
                <a:endParaRPr lang="ko-KR" altLang="en-US" dirty="0"/>
              </a:p>
              <a:p>
                <a14:m>
                  <m:oMath xmlns:m="http://schemas.openxmlformats.org/officeDocument/2006/math">
                    <m:r>
                      <a:rPr lang="en-US" altLang="ko-KR" i="1">
                        <a:latin typeface="Cambria Math" panose="02040503050406030204" pitchFamily="18" charset="0"/>
                      </a:rPr>
                      <m:t>=</m:t>
                    </m:r>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f>
                          <m:fPr>
                            <m:ctrlPr>
                              <a:rPr lang="en-US" altLang="ko-KR" i="1">
                                <a:latin typeface="Cambria Math" panose="02040503050406030204" pitchFamily="18" charset="0"/>
                              </a:rPr>
                            </m:ctrlPr>
                          </m:fPr>
                          <m:num>
                            <m:nary>
                              <m:naryPr>
                                <m:chr m:val="∏"/>
                                <m:limLoc m:val="subSup"/>
                                <m:ctrlPr>
                                  <a:rPr lang="en-US" altLang="ko-KR" i="1">
                                    <a:latin typeface="Cambria Math" panose="02040503050406030204" pitchFamily="18" charset="0"/>
                                  </a:rPr>
                                </m:ctrlPr>
                              </m:naryPr>
                              <m:sub>
                                <m:r>
                                  <m:rPr>
                                    <m:brk m:alnAt="1"/>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r>
                                  <a:rPr lang="en-US" altLang="ko-KR" i="1">
                                    <a:latin typeface="Cambria Math" panose="02040503050406030204" pitchFamily="18" charset="0"/>
                                    <a:ea typeface="Cambria Math" panose="02040503050406030204" pitchFamily="18" charset="0"/>
                                  </a:rPr>
                                  <m:t>)</m:t>
                                </m:r>
                              </m:e>
                            </m:nary>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e>
                            </m:nary>
                            <m:r>
                              <a:rPr lang="en-US" altLang="ko-KR" i="1">
                                <a:latin typeface="Cambria Math" panose="02040503050406030204" pitchFamily="18" charset="0"/>
                                <a:ea typeface="Cambria Math" panose="02040503050406030204" pitchFamily="18" charset="0"/>
                              </a:rPr>
                              <m:t>) </m:t>
                            </m:r>
                          </m:num>
                          <m:den>
                            <m:nary>
                              <m:naryPr>
                                <m:chr m:val="∏"/>
                                <m:limLoc m:val="subSup"/>
                                <m:ctrlPr>
                                  <a:rPr lang="en-US" altLang="ko-KR" i="1">
                                    <a:latin typeface="Cambria Math" panose="02040503050406030204" pitchFamily="18" charset="0"/>
                                  </a:rPr>
                                </m:ctrlPr>
                              </m:naryPr>
                              <m:sub>
                                <m:r>
                                  <m:rPr>
                                    <m:brk m:alnAt="1"/>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e>
                            </m:nary>
                            <m:r>
                              <a:rPr lang="en-US" altLang="ko-KR" i="1">
                                <a:latin typeface="Cambria Math" panose="02040503050406030204" pitchFamily="18" charset="0"/>
                                <a:ea typeface="Cambria Math" panose="02040503050406030204" pitchFamily="18" charset="0"/>
                              </a:rPr>
                              <m:t>)</m:t>
                            </m:r>
                          </m:den>
                        </m:f>
                        <m:nary>
                          <m:naryPr>
                            <m:limLoc m:val="undOvr"/>
                            <m:ctrlPr>
                              <a:rPr lang="en-US" altLang="ko-KR" i="1">
                                <a:latin typeface="Cambria Math" panose="02040503050406030204" pitchFamily="18" charset="0"/>
                              </a:rPr>
                            </m:ctrlPr>
                          </m:naryPr>
                          <m:sub>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sub>
                          <m:sup/>
                          <m:e>
                            <m:f>
                              <m:fPr>
                                <m:ctrlPr>
                                  <a:rPr lang="en-US" altLang="ko-KR" i="1">
                                    <a:latin typeface="Cambria Math" panose="02040503050406030204" pitchFamily="18" charset="0"/>
                                  </a:rPr>
                                </m:ctrlPr>
                              </m:fPr>
                              <m:num>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e>
                                </m:nary>
                                <m:r>
                                  <a:rPr lang="en-US" altLang="ko-KR" i="1">
                                    <a:latin typeface="Cambria Math" panose="02040503050406030204" pitchFamily="18" charset="0"/>
                                    <a:ea typeface="Cambria Math" panose="02040503050406030204" pitchFamily="18" charset="0"/>
                                  </a:rPr>
                                  <m:t>)</m:t>
                                </m:r>
                              </m:num>
                              <m:den>
                                <m:nary>
                                  <m:naryPr>
                                    <m:chr m:val="∏"/>
                                    <m:limLoc m:val="subSup"/>
                                    <m:ctrlPr>
                                      <a:rPr lang="en-US" altLang="ko-KR" i="1">
                                        <a:latin typeface="Cambria Math" panose="02040503050406030204" pitchFamily="18" charset="0"/>
                                      </a:rPr>
                                    </m:ctrlPr>
                                  </m:naryPr>
                                  <m:sub>
                                    <m:r>
                                      <m:rPr>
                                        <m:brk m:alnAt="1"/>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r>
                                      <a:rPr lang="en-US" altLang="ko-KR" i="1">
                                        <a:latin typeface="Cambria Math" panose="02040503050406030204" pitchFamily="18" charset="0"/>
                                        <a:ea typeface="Cambria Math" panose="02040503050406030204" pitchFamily="18" charset="0"/>
                                      </a:rPr>
                                      <m:t>)</m:t>
                                    </m:r>
                                  </m:e>
                                </m:nary>
                              </m:den>
                            </m:f>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p>
                                  <m:sSupPr>
                                    <m:ctrlPr>
                                      <a:rPr lang="en-US" altLang="ko-KR" i="1">
                                        <a:latin typeface="Cambria Math" panose="02040503050406030204" pitchFamily="18" charset="0"/>
                                      </a:rPr>
                                    </m:ctrlPr>
                                  </m:sSupPr>
                                  <m:e>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𝑖</m:t>
                                        </m:r>
                                      </m:sub>
                                    </m:sSub>
                                  </m:e>
                                  <m:sup>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r>
                                      <a:rPr lang="en-US" altLang="ko-KR" i="1">
                                        <a:latin typeface="Cambria Math" panose="02040503050406030204" pitchFamily="18" charset="0"/>
                                        <a:ea typeface="Cambria Math" panose="02040503050406030204" pitchFamily="18" charset="0"/>
                                      </a:rPr>
                                      <m:t>−1</m:t>
                                    </m:r>
                                  </m:sup>
                                </m:sSup>
                              </m:e>
                            </m:nary>
                            <m:r>
                              <a:rPr lang="en-US" altLang="ko-KR" i="1">
                                <a:latin typeface="Cambria Math" panose="02040503050406030204" pitchFamily="18" charset="0"/>
                              </a:rPr>
                              <m:t>𝑑</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e>
                        </m:nary>
                      </m:e>
                    </m:nary>
                  </m:oMath>
                </a14:m>
                <a:endParaRPr lang="en-US" altLang="ko-KR" dirty="0" smtClean="0"/>
              </a:p>
              <a:p>
                <a14:m>
                  <m:oMath xmlns:m="http://schemas.openxmlformats.org/officeDocument/2006/math">
                    <m:r>
                      <a:rPr lang="en-US" altLang="ko-KR" i="1">
                        <a:latin typeface="Cambria Math" panose="02040503050406030204" pitchFamily="18" charset="0"/>
                      </a:rPr>
                      <m:t>=</m:t>
                    </m:r>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f>
                          <m:fPr>
                            <m:ctrlPr>
                              <a:rPr lang="en-US" altLang="ko-KR" i="1">
                                <a:latin typeface="Cambria Math" panose="02040503050406030204" pitchFamily="18" charset="0"/>
                              </a:rPr>
                            </m:ctrlPr>
                          </m:fPr>
                          <m:num>
                            <m:nary>
                              <m:naryPr>
                                <m:chr m:val="∏"/>
                                <m:limLoc m:val="subSup"/>
                                <m:ctrlPr>
                                  <a:rPr lang="en-US" altLang="ko-KR" i="1">
                                    <a:latin typeface="Cambria Math" panose="02040503050406030204" pitchFamily="18" charset="0"/>
                                  </a:rPr>
                                </m:ctrlPr>
                              </m:naryPr>
                              <m:sub>
                                <m:r>
                                  <m:rPr>
                                    <m:brk m:alnAt="1"/>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𝑖</m:t>
                                    </m:r>
                                  </m:sub>
                                </m:sSub>
                              </m:e>
                            </m:nary>
                            <m:r>
                              <a:rPr lang="en-US" altLang="ko-KR" i="1">
                                <a:latin typeface="Cambria Math" panose="02040503050406030204" pitchFamily="18" charset="0"/>
                                <a:ea typeface="Cambria Math" panose="02040503050406030204" pitchFamily="18" charset="0"/>
                              </a:rPr>
                              <m:t>) </m:t>
                            </m:r>
                          </m:num>
                          <m:den>
                            <m:nary>
                              <m:naryPr>
                                <m:chr m:val="∏"/>
                                <m:limLoc m:val="subSup"/>
                                <m:ctrlPr>
                                  <a:rPr lang="en-US" altLang="ko-KR" i="1">
                                    <a:latin typeface="Cambria Math" panose="02040503050406030204" pitchFamily="18" charset="0"/>
                                  </a:rPr>
                                </m:ctrlPr>
                              </m:naryPr>
                              <m:sub>
                                <m:r>
                                  <m:rPr>
                                    <m:brk m:alnAt="1"/>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𝑖</m:t>
                                    </m:r>
                                  </m:sub>
                                </m:sSub>
                              </m:e>
                            </m:nary>
                            <m:r>
                              <a:rPr lang="en-US" altLang="ko-KR" i="1">
                                <a:latin typeface="Cambria Math" panose="02040503050406030204" pitchFamily="18" charset="0"/>
                                <a:ea typeface="Cambria Math" panose="02040503050406030204" pitchFamily="18" charset="0"/>
                              </a:rPr>
                              <m:t>)</m:t>
                            </m:r>
                          </m:den>
                        </m:f>
                      </m:e>
                    </m:nary>
                  </m:oMath>
                </a14:m>
                <a:endParaRPr lang="ko-KR" altLang="en-US" dirty="0"/>
              </a:p>
              <a:p>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206" y="1053389"/>
                <a:ext cx="9132797" cy="5284129"/>
              </a:xfrm>
              <a:blipFill>
                <a:blip r:embed="rId2"/>
                <a:stretch>
                  <a:fillRect l="-401" t="-8074"/>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31</a:t>
            </a:fld>
            <a:endParaRPr lang="ko-KR" altLang="en-US"/>
          </a:p>
        </p:txBody>
      </p:sp>
      <p:sp>
        <p:nvSpPr>
          <p:cNvPr id="5" name="Rectangle 4"/>
          <p:cNvSpPr/>
          <p:nvPr/>
        </p:nvSpPr>
        <p:spPr>
          <a:xfrm>
            <a:off x="0" y="6337517"/>
            <a:ext cx="4089197" cy="25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Wikipedia page on LDA</a:t>
            </a:r>
            <a:endParaRPr lang="ko-KR" altLang="en-US" dirty="0"/>
          </a:p>
        </p:txBody>
      </p:sp>
      <mc:AlternateContent xmlns:mc="http://schemas.openxmlformats.org/markup-compatibility/2006" xmlns:a14="http://schemas.microsoft.com/office/drawing/2010/main">
        <mc:Choice Requires="a14">
          <p:sp>
            <p:nvSpPr>
              <p:cNvPr id="6" name="TextBox 5"/>
              <p:cNvSpPr txBox="1"/>
              <p:nvPr/>
            </p:nvSpPr>
            <p:spPr>
              <a:xfrm>
                <a:off x="6676145" y="0"/>
                <a:ext cx="2467855" cy="821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𝑥</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𝐷𝑖𝑟</m:t>
                      </m:r>
                      <m:d>
                        <m:dPr>
                          <m:ctrlPr>
                            <a:rPr lang="en-US" altLang="ko-KR" sz="1400" b="0" i="1" smtClean="0">
                              <a:latin typeface="Cambria Math" panose="02040503050406030204" pitchFamily="18" charset="0"/>
                            </a:rPr>
                          </m:ctrlPr>
                        </m:dPr>
                        <m:e>
                          <m:r>
                            <a:rPr lang="ko-KR" altLang="en-US" sz="1400" b="0" i="1" smtClean="0">
                              <a:latin typeface="Cambria Math" panose="02040503050406030204" pitchFamily="18" charset="0"/>
                            </a:rPr>
                            <m:t>𝛼</m:t>
                          </m:r>
                        </m:e>
                      </m:d>
                    </m:oMath>
                  </m:oMathPara>
                </a14:m>
                <a:endParaRPr lang="en-US" altLang="ko-KR" sz="1400" b="0" dirty="0" smtClean="0"/>
              </a:p>
              <a:p>
                <a:pPr/>
                <a14:m>
                  <m:oMathPara xmlns:m="http://schemas.openxmlformats.org/officeDocument/2006/math">
                    <m:oMathParaPr>
                      <m:jc m:val="centerGroup"/>
                    </m:oMathParaPr>
                    <m:oMath xmlns:m="http://schemas.openxmlformats.org/officeDocument/2006/math">
                      <m:r>
                        <m:rPr>
                          <m:sty m:val="p"/>
                        </m:rPr>
                        <a:rPr lang="en-US" altLang="ko-KR" sz="1400" b="0" i="0" smtClean="0">
                          <a:latin typeface="Cambria Math" panose="02040503050406030204" pitchFamily="18" charset="0"/>
                        </a:rPr>
                        <m:t>P</m:t>
                      </m:r>
                      <m:d>
                        <m:dPr>
                          <m:ctrlPr>
                            <a:rPr lang="en-US" altLang="ko-KR" sz="1400" b="0" i="1" smtClean="0">
                              <a:latin typeface="Cambria Math" panose="02040503050406030204" pitchFamily="18" charset="0"/>
                            </a:rPr>
                          </m:ctrlPr>
                        </m:dPr>
                        <m:e>
                          <m:r>
                            <m:rPr>
                              <m:sty m:val="p"/>
                            </m:rPr>
                            <a:rPr lang="en-US" altLang="ko-KR" sz="1400" b="0" i="0" smtClean="0">
                              <a:latin typeface="Cambria Math" panose="02040503050406030204" pitchFamily="18" charset="0"/>
                            </a:rPr>
                            <m:t>X</m:t>
                          </m:r>
                        </m:e>
                        <m:e>
                          <m:r>
                            <a:rPr lang="ko-KR" altLang="en-US" sz="1400" i="1">
                              <a:latin typeface="Cambria Math" panose="02040503050406030204" pitchFamily="18" charset="0"/>
                            </a:rPr>
                            <m:t>𝛼</m:t>
                          </m:r>
                        </m:e>
                      </m:d>
                      <m:r>
                        <a:rPr lang="en-US" altLang="ko-KR" sz="1400" b="0" i="1" smtClean="0">
                          <a:latin typeface="Cambria Math" panose="02040503050406030204" pitchFamily="18" charset="0"/>
                        </a:rPr>
                        <m:t>=</m:t>
                      </m:r>
                      <m:f>
                        <m:fPr>
                          <m:ctrlPr>
                            <a:rPr lang="en-US" altLang="ko-KR" sz="1400" i="1">
                              <a:latin typeface="Cambria Math" panose="02040503050406030204" pitchFamily="18" charset="0"/>
                            </a:rPr>
                          </m:ctrlPr>
                        </m:fPr>
                        <m:num>
                          <m:r>
                            <m:rPr>
                              <m:sty m:val="p"/>
                            </m:rPr>
                            <a:rPr lang="el-GR" altLang="ko-KR" sz="1400" i="1">
                              <a:latin typeface="Cambria Math" panose="02040503050406030204" pitchFamily="18" charset="0"/>
                              <a:ea typeface="Cambria Math" panose="02040503050406030204" pitchFamily="18" charset="0"/>
                            </a:rPr>
                            <m:t>Γ</m:t>
                          </m:r>
                          <m:r>
                            <a:rPr lang="en-US" altLang="ko-KR" sz="1400" i="1">
                              <a:latin typeface="Cambria Math" panose="02040503050406030204" pitchFamily="18" charset="0"/>
                              <a:ea typeface="Cambria Math" panose="02040503050406030204" pitchFamily="18" charset="0"/>
                            </a:rPr>
                            <m:t>(</m:t>
                          </m:r>
                          <m:nary>
                            <m:naryPr>
                              <m:chr m:val="∑"/>
                              <m:limLoc m:val="subSup"/>
                              <m:ctrlPr>
                                <a:rPr lang="en-US" altLang="ko-KR" sz="1400" i="1">
                                  <a:latin typeface="Cambria Math" panose="02040503050406030204" pitchFamily="18" charset="0"/>
                                  <a:ea typeface="Cambria Math" panose="02040503050406030204" pitchFamily="18" charset="0"/>
                                </a:rPr>
                              </m:ctrlPr>
                            </m:naryPr>
                            <m:sub>
                              <m:r>
                                <m:rPr>
                                  <m:brk m:alnAt="1"/>
                                </m:rPr>
                                <a:rPr lang="en-US" altLang="ko-KR" sz="1400" b="0" i="1" smtClean="0">
                                  <a:latin typeface="Cambria Math" panose="02040503050406030204" pitchFamily="18" charset="0"/>
                                  <a:ea typeface="Cambria Math" panose="02040503050406030204" pitchFamily="18" charset="0"/>
                                </a:rPr>
                                <m:t>𝑖</m:t>
                              </m:r>
                              <m:r>
                                <a:rPr lang="en-US" altLang="ko-KR" sz="1400" i="1">
                                  <a:latin typeface="Cambria Math" panose="02040503050406030204" pitchFamily="18" charset="0"/>
                                  <a:ea typeface="Cambria Math" panose="02040503050406030204" pitchFamily="18" charset="0"/>
                                </a:rPr>
                                <m:t>=1</m:t>
                              </m:r>
                            </m:sub>
                            <m:sup>
                              <m:r>
                                <a:rPr lang="en-US" altLang="ko-KR" sz="1400" b="0" i="1" smtClean="0">
                                  <a:latin typeface="Cambria Math" panose="02040503050406030204" pitchFamily="18" charset="0"/>
                                  <a:ea typeface="Cambria Math" panose="02040503050406030204" pitchFamily="18" charset="0"/>
                                </a:rPr>
                                <m:t>𝐾</m:t>
                              </m:r>
                            </m:sup>
                            <m:e>
                              <m:sSub>
                                <m:sSubPr>
                                  <m:ctrlPr>
                                    <a:rPr lang="en-US" altLang="ko-KR" sz="1400" i="1">
                                      <a:latin typeface="Cambria Math" panose="02040503050406030204" pitchFamily="18" charset="0"/>
                                      <a:ea typeface="Cambria Math" panose="02040503050406030204" pitchFamily="18" charset="0"/>
                                    </a:rPr>
                                  </m:ctrlPr>
                                </m:sSubPr>
                                <m:e>
                                  <m:r>
                                    <a:rPr lang="ko-KR" altLang="en-US" sz="1400" i="1" smtClean="0">
                                      <a:latin typeface="Cambria Math" panose="02040503050406030204" pitchFamily="18" charset="0"/>
                                    </a:rPr>
                                    <m:t>𝛼</m:t>
                                  </m:r>
                                </m:e>
                                <m:sub>
                                  <m:r>
                                    <a:rPr lang="en-US" altLang="ko-KR" sz="1400" b="0" i="1" smtClean="0">
                                      <a:latin typeface="Cambria Math" panose="02040503050406030204" pitchFamily="18" charset="0"/>
                                    </a:rPr>
                                    <m:t>𝑖</m:t>
                                  </m:r>
                                </m:sub>
                              </m:sSub>
                            </m:e>
                          </m:nary>
                          <m:r>
                            <a:rPr lang="en-US" altLang="ko-KR" sz="1400" i="1">
                              <a:latin typeface="Cambria Math" panose="02040503050406030204" pitchFamily="18" charset="0"/>
                              <a:ea typeface="Cambria Math" panose="02040503050406030204" pitchFamily="18" charset="0"/>
                            </a:rPr>
                            <m:t>)</m:t>
                          </m:r>
                        </m:num>
                        <m:den>
                          <m:nary>
                            <m:naryPr>
                              <m:chr m:val="∏"/>
                              <m:limLoc m:val="subSup"/>
                              <m:ctrlPr>
                                <a:rPr lang="en-US" altLang="ko-KR" sz="1400" i="1">
                                  <a:latin typeface="Cambria Math" panose="02040503050406030204" pitchFamily="18" charset="0"/>
                                </a:rPr>
                              </m:ctrlPr>
                            </m:naryPr>
                            <m:sub>
                              <m:r>
                                <a:rPr lang="en-US" altLang="ko-KR" sz="1400" b="0" i="1" smtClean="0">
                                  <a:latin typeface="Cambria Math" panose="02040503050406030204" pitchFamily="18" charset="0"/>
                                </a:rPr>
                                <m:t>𝑖</m:t>
                              </m:r>
                              <m:r>
                                <a:rPr lang="en-US" altLang="ko-KR" sz="1400" i="1">
                                  <a:latin typeface="Cambria Math" panose="02040503050406030204" pitchFamily="18" charset="0"/>
                                </a:rPr>
                                <m:t>=1</m:t>
                              </m:r>
                            </m:sub>
                            <m:sup>
                              <m:r>
                                <a:rPr lang="en-US" altLang="ko-KR" sz="1400" b="0" i="1" smtClean="0">
                                  <a:latin typeface="Cambria Math" panose="02040503050406030204" pitchFamily="18" charset="0"/>
                                </a:rPr>
                                <m:t>𝐾</m:t>
                              </m:r>
                            </m:sup>
                            <m:e>
                              <m:sSub>
                                <m:sSubPr>
                                  <m:ctrlPr>
                                    <a:rPr lang="en-US" altLang="ko-KR" sz="1400" i="1">
                                      <a:latin typeface="Cambria Math" panose="02040503050406030204" pitchFamily="18" charset="0"/>
                                      <a:ea typeface="Cambria Math" panose="02040503050406030204" pitchFamily="18" charset="0"/>
                                    </a:rPr>
                                  </m:ctrlPr>
                                </m:sSubPr>
                                <m:e>
                                  <m:r>
                                    <m:rPr>
                                      <m:sty m:val="p"/>
                                    </m:rPr>
                                    <a:rPr lang="el-GR" altLang="ko-KR" sz="1400" i="1">
                                      <a:latin typeface="Cambria Math" panose="02040503050406030204" pitchFamily="18" charset="0"/>
                                      <a:ea typeface="Cambria Math" panose="02040503050406030204" pitchFamily="18" charset="0"/>
                                    </a:rPr>
                                    <m:t>Γ</m:t>
                                  </m:r>
                                  <m:r>
                                    <a:rPr lang="en-US" altLang="ko-KR" sz="1400" i="1">
                                      <a:latin typeface="Cambria Math" panose="02040503050406030204" pitchFamily="18" charset="0"/>
                                      <a:ea typeface="Cambria Math" panose="02040503050406030204" pitchFamily="18" charset="0"/>
                                    </a:rPr>
                                    <m:t>(</m:t>
                                  </m:r>
                                  <m:r>
                                    <a:rPr lang="ko-KR" altLang="en-US" sz="1400" i="1" smtClean="0">
                                      <a:latin typeface="Cambria Math" panose="02040503050406030204" pitchFamily="18" charset="0"/>
                                    </a:rPr>
                                    <m:t>𝛼</m:t>
                                  </m:r>
                                </m:e>
                                <m:sub>
                                  <m:r>
                                    <a:rPr lang="en-US" altLang="ko-KR" sz="1400" b="0" i="1" smtClean="0">
                                      <a:latin typeface="Cambria Math" panose="02040503050406030204" pitchFamily="18" charset="0"/>
                                    </a:rPr>
                                    <m:t>𝑖</m:t>
                                  </m:r>
                                </m:sub>
                              </m:sSub>
                              <m:r>
                                <a:rPr lang="en-US" altLang="ko-KR" sz="1400" i="1">
                                  <a:latin typeface="Cambria Math" panose="02040503050406030204" pitchFamily="18" charset="0"/>
                                  <a:ea typeface="Cambria Math" panose="02040503050406030204" pitchFamily="18" charset="0"/>
                                </a:rPr>
                                <m:t>)</m:t>
                              </m:r>
                            </m:e>
                          </m:nary>
                        </m:den>
                      </m:f>
                      <m:nary>
                        <m:naryPr>
                          <m:chr m:val="∏"/>
                          <m:ctrlPr>
                            <a:rPr lang="en-US" altLang="ko-KR" sz="1400" b="0" i="1" smtClean="0">
                              <a:latin typeface="Cambria Math" panose="02040503050406030204" pitchFamily="18" charset="0"/>
                            </a:rPr>
                          </m:ctrlPr>
                        </m:naryPr>
                        <m:sub>
                          <m:r>
                            <m:rPr>
                              <m:brk m:alnAt="23"/>
                            </m:rPr>
                            <a:rPr lang="en-US" altLang="ko-KR" sz="1400" b="0" i="1" smtClean="0">
                              <a:latin typeface="Cambria Math" panose="02040503050406030204" pitchFamily="18" charset="0"/>
                            </a:rPr>
                            <m:t>𝑖</m:t>
                          </m:r>
                          <m:r>
                            <a:rPr lang="en-US" altLang="ko-KR" sz="1400" b="0" i="1" smtClean="0">
                              <a:latin typeface="Cambria Math" panose="02040503050406030204" pitchFamily="18" charset="0"/>
                            </a:rPr>
                            <m:t>=1</m:t>
                          </m:r>
                        </m:sub>
                        <m:sup>
                          <m:r>
                            <a:rPr lang="en-US" altLang="ko-KR" sz="1400" b="0" i="1" smtClean="0">
                              <a:latin typeface="Cambria Math" panose="02040503050406030204" pitchFamily="18" charset="0"/>
                            </a:rPr>
                            <m:t>𝐾</m:t>
                          </m:r>
                        </m:sup>
                        <m:e>
                          <m:sSup>
                            <m:sSupPr>
                              <m:ctrlPr>
                                <a:rPr lang="en-US" altLang="ko-KR" sz="1400" b="0" i="1" smtClean="0">
                                  <a:latin typeface="Cambria Math" panose="02040503050406030204" pitchFamily="18" charset="0"/>
                                </a:rPr>
                              </m:ctrlPr>
                            </m:sSupPr>
                            <m:e>
                              <m:sSub>
                                <m:sSubPr>
                                  <m:ctrlPr>
                                    <a:rPr lang="en-US" altLang="ko-KR" sz="1400" i="1">
                                      <a:latin typeface="Cambria Math" panose="02040503050406030204" pitchFamily="18" charset="0"/>
                                    </a:rPr>
                                  </m:ctrlPr>
                                </m:sSubPr>
                                <m:e>
                                  <m:r>
                                    <a:rPr lang="en-US" altLang="ko-KR" sz="1400" b="0" i="1" smtClean="0">
                                      <a:latin typeface="Cambria Math" panose="02040503050406030204" pitchFamily="18" charset="0"/>
                                    </a:rPr>
                                    <m:t>𝑥</m:t>
                                  </m:r>
                                </m:e>
                                <m:sub>
                                  <m:r>
                                    <a:rPr lang="en-US" altLang="ko-KR" sz="1400" i="1">
                                      <a:latin typeface="Cambria Math" panose="02040503050406030204" pitchFamily="18" charset="0"/>
                                    </a:rPr>
                                    <m:t>𝑖</m:t>
                                  </m:r>
                                </m:sub>
                              </m:sSub>
                            </m:e>
                            <m:sup>
                              <m:sSub>
                                <m:sSubPr>
                                  <m:ctrlPr>
                                    <a:rPr lang="en-US" altLang="ko-KR" sz="1400" b="0" i="1" smtClean="0">
                                      <a:latin typeface="Cambria Math" panose="02040503050406030204" pitchFamily="18" charset="0"/>
                                    </a:rPr>
                                  </m:ctrlPr>
                                </m:sSubPr>
                                <m:e>
                                  <m:r>
                                    <a:rPr lang="ko-KR" altLang="en-US" sz="1400" i="1" smtClean="0">
                                      <a:latin typeface="Cambria Math" panose="02040503050406030204" pitchFamily="18" charset="0"/>
                                    </a:rPr>
                                    <m:t>𝛼</m:t>
                                  </m:r>
                                </m:e>
                                <m:sub>
                                  <m:r>
                                    <a:rPr lang="en-US" altLang="ko-KR" sz="1400" b="0" i="1" smtClean="0">
                                      <a:latin typeface="Cambria Math" panose="02040503050406030204" pitchFamily="18" charset="0"/>
                                    </a:rPr>
                                    <m:t>𝑖</m:t>
                                  </m:r>
                                </m:sub>
                              </m:sSub>
                              <m:r>
                                <a:rPr lang="en-US" altLang="ko-KR" sz="1400" b="0" i="1" smtClean="0">
                                  <a:latin typeface="Cambria Math" panose="02040503050406030204" pitchFamily="18" charset="0"/>
                                </a:rPr>
                                <m:t>−1</m:t>
                              </m:r>
                            </m:sup>
                          </m:sSup>
                        </m:e>
                      </m:nary>
                    </m:oMath>
                  </m:oMathPara>
                </a14:m>
                <a:endParaRPr lang="ko-KR" altLang="en-US" sz="1400" dirty="0"/>
              </a:p>
            </p:txBody>
          </p:sp>
        </mc:Choice>
        <mc:Fallback xmlns="">
          <p:sp>
            <p:nvSpPr>
              <p:cNvPr id="6" name="TextBox 5"/>
              <p:cNvSpPr txBox="1">
                <a:spLocks noRot="1" noChangeAspect="1" noMove="1" noResize="1" noEditPoints="1" noAdjustHandles="1" noChangeArrowheads="1" noChangeShapeType="1" noTextEdit="1"/>
              </p:cNvSpPr>
              <p:nvPr/>
            </p:nvSpPr>
            <p:spPr>
              <a:xfrm>
                <a:off x="6676145" y="0"/>
                <a:ext cx="2467855" cy="821250"/>
              </a:xfrm>
              <a:prstGeom prst="rect">
                <a:avLst/>
              </a:prstGeom>
              <a:blipFill>
                <a:blip r:embed="rId3"/>
                <a:stretch>
                  <a:fillRect/>
                </a:stretch>
              </a:blipFill>
            </p:spPr>
            <p:txBody>
              <a:bodyPr/>
              <a:lstStyle/>
              <a:p>
                <a:r>
                  <a:rPr lang="ko-KR" altLang="en-US">
                    <a:noFill/>
                  </a:rPr>
                  <a:t> </a:t>
                </a:r>
              </a:p>
            </p:txBody>
          </p:sp>
        </mc:Fallback>
      </mc:AlternateContent>
      <p:pic>
        <p:nvPicPr>
          <p:cNvPr id="7" name="Picture 6"/>
          <p:cNvPicPr>
            <a:picLocks noChangeAspect="1"/>
          </p:cNvPicPr>
          <p:nvPr/>
        </p:nvPicPr>
        <p:blipFill>
          <a:blip r:embed="rId4"/>
          <a:stretch>
            <a:fillRect/>
          </a:stretch>
        </p:blipFill>
        <p:spPr>
          <a:xfrm>
            <a:off x="6676145" y="745120"/>
            <a:ext cx="692636" cy="721272"/>
          </a:xfrm>
          <a:prstGeom prst="rect">
            <a:avLst/>
          </a:prstGeom>
        </p:spPr>
      </p:pic>
    </p:spTree>
    <p:extLst>
      <p:ext uri="{BB962C8B-B14F-4D97-AF65-F5344CB8AC3E}">
        <p14:creationId xmlns:p14="http://schemas.microsoft.com/office/powerpoint/2010/main" val="29512926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Collapse from Conjugacy</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6305" y="1600200"/>
                <a:ext cx="8935286" cy="4925144"/>
              </a:xfrm>
            </p:spPr>
            <p:txBody>
              <a:bodyPr>
                <a:normAutofit fontScale="92500" lnSpcReduction="10000"/>
              </a:bodyPr>
              <a:lstStyle/>
              <a:p>
                <a:r>
                  <a:rPr lang="en-US" altLang="ko-KR" dirty="0" smtClean="0"/>
                  <a:t>Same mechanism to remove </a:t>
                </a:r>
                <a14:m>
                  <m:oMath xmlns:m="http://schemas.openxmlformats.org/officeDocument/2006/math">
                    <m:r>
                      <a:rPr lang="ko-KR" altLang="en-US" i="1" smtClean="0">
                        <a:latin typeface="Cambria Math" panose="02040503050406030204" pitchFamily="18" charset="0"/>
                      </a:rPr>
                      <m:t>𝜃</m:t>
                    </m:r>
                  </m:oMath>
                </a14:m>
                <a:r>
                  <a:rPr lang="en-US" altLang="ko-KR" dirty="0" smtClean="0"/>
                  <a:t> and </a:t>
                </a:r>
                <a14:m>
                  <m:oMath xmlns:m="http://schemas.openxmlformats.org/officeDocument/2006/math">
                    <m:r>
                      <a:rPr lang="ko-KR" altLang="en-US" i="1" smtClean="0">
                        <a:latin typeface="Cambria Math" panose="02040503050406030204" pitchFamily="18" charset="0"/>
                      </a:rPr>
                      <m:t>𝜑</m:t>
                    </m:r>
                  </m:oMath>
                </a14:m>
                <a:endParaRPr lang="en-US" altLang="ko-KR" dirty="0" smtClean="0"/>
              </a:p>
              <a:p>
                <a:pPr lvl="1"/>
                <a:r>
                  <a:rPr lang="en-US" altLang="ko-KR" dirty="0" smtClean="0"/>
                  <a:t>=</a:t>
                </a:r>
                <a14:m>
                  <m:oMath xmlns:m="http://schemas.openxmlformats.org/officeDocument/2006/math">
                    <m:nary>
                      <m:naryPr>
                        <m:chr m:val="∏"/>
                        <m:ctrlPr>
                          <a:rPr lang="en-US" altLang="ko-KR" i="1">
                            <a:latin typeface="Cambria Math" panose="02040503050406030204" pitchFamily="18" charset="0"/>
                          </a:rPr>
                        </m:ctrlPr>
                      </m:naryPr>
                      <m:sub>
                        <m:r>
                          <a:rPr lang="en-US" altLang="ko-KR">
                            <a:latin typeface="Cambria Math" panose="02040503050406030204" pitchFamily="18" charset="0"/>
                          </a:rPr>
                          <m:t>𝑖</m:t>
                        </m:r>
                        <m:r>
                          <a:rPr lang="en-US" altLang="ko-KR">
                            <a:latin typeface="Cambria Math" panose="02040503050406030204" pitchFamily="18" charset="0"/>
                          </a:rPr>
                          <m:t>=1</m:t>
                        </m:r>
                      </m:sub>
                      <m:sup>
                        <m:r>
                          <a:rPr lang="en-US" altLang="ko-KR">
                            <a:latin typeface="Cambria Math" panose="02040503050406030204" pitchFamily="18" charset="0"/>
                          </a:rPr>
                          <m:t>𝐾</m:t>
                        </m:r>
                      </m:sup>
                      <m:e>
                        <m:f>
                          <m:fPr>
                            <m:ctrlPr>
                              <a:rPr lang="en-US" altLang="ko-KR" i="1">
                                <a:latin typeface="Cambria Math" panose="02040503050406030204" pitchFamily="18" charset="0"/>
                              </a:rPr>
                            </m:ctrlPr>
                          </m:fPr>
                          <m:num>
                            <m:nary>
                              <m:naryPr>
                                <m:chr m:val="∏"/>
                                <m:limLoc m:val="subSup"/>
                                <m:ctrlPr>
                                  <a:rPr lang="en-US" altLang="ko-KR" i="1">
                                    <a:latin typeface="Cambria Math" panose="02040503050406030204" pitchFamily="18" charset="0"/>
                                  </a:rPr>
                                </m:ctrlPr>
                              </m:naryPr>
                              <m:sub>
                                <m:r>
                                  <m:rPr>
                                    <m:brk m:alnAt="1"/>
                                  </m:rPr>
                                  <a:rPr lang="en-US" altLang="ko-KR">
                                    <a:latin typeface="Cambria Math" panose="02040503050406030204" pitchFamily="18" charset="0"/>
                                  </a:rPr>
                                  <m:t>𝑣</m:t>
                                </m:r>
                                <m:r>
                                  <a:rPr lang="en-US" altLang="ko-KR">
                                    <a:latin typeface="Cambria Math" panose="02040503050406030204" pitchFamily="18" charset="0"/>
                                  </a:rPr>
                                  <m:t>=1</m:t>
                                </m:r>
                              </m:sub>
                              <m:sup>
                                <m:r>
                                  <a:rPr lang="en-US" altLang="ko-KR">
                                    <a:latin typeface="Cambria Math" panose="02040503050406030204" pitchFamily="18" charset="0"/>
                                  </a:rPr>
                                  <m:t>𝑉</m:t>
                                </m:r>
                              </m:sup>
                              <m:e>
                                <m:r>
                                  <m:rPr>
                                    <m:sty m:val="p"/>
                                  </m:rPr>
                                  <a:rPr lang="el-GR" altLang="ko-KR">
                                    <a:latin typeface="Cambria Math" panose="02040503050406030204" pitchFamily="18" charset="0"/>
                                  </a:rPr>
                                  <m:t>Γ</m:t>
                                </m:r>
                                <m:r>
                                  <a:rPr lang="en-US" altLang="ko-KR">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a:latin typeface="Cambria Math" panose="02040503050406030204" pitchFamily="18" charset="0"/>
                                      </a:rPr>
                                      <m:t>𝑛</m:t>
                                    </m:r>
                                  </m:e>
                                  <m:sub>
                                    <m:d>
                                      <m:dPr>
                                        <m:ctrlPr>
                                          <a:rPr lang="en-US" altLang="ko-KR" i="1">
                                            <a:latin typeface="Cambria Math" panose="02040503050406030204" pitchFamily="18" charset="0"/>
                                          </a:rPr>
                                        </m:ctrlPr>
                                      </m:dPr>
                                      <m:e>
                                        <m:r>
                                          <a:rPr lang="en-US" altLang="ko-KR">
                                            <a:latin typeface="Cambria Math" panose="02040503050406030204" pitchFamily="18" charset="0"/>
                                          </a:rPr>
                                          <m:t>.</m:t>
                                        </m:r>
                                      </m:e>
                                    </m:d>
                                    <m:r>
                                      <a:rPr lang="en-US" altLang="ko-KR">
                                        <a:latin typeface="Cambria Math" panose="02040503050406030204" pitchFamily="18" charset="0"/>
                                      </a:rPr>
                                      <m:t>,</m:t>
                                    </m:r>
                                    <m:r>
                                      <a:rPr lang="en-US" altLang="ko-KR">
                                        <a:latin typeface="Cambria Math" panose="02040503050406030204" pitchFamily="18" charset="0"/>
                                      </a:rPr>
                                      <m:t>𝑣</m:t>
                                    </m:r>
                                  </m:sub>
                                  <m:sup>
                                    <m:r>
                                      <a:rPr lang="en-US" altLang="ko-KR">
                                        <a:latin typeface="Cambria Math" panose="02040503050406030204" pitchFamily="18" charset="0"/>
                                      </a:rPr>
                                      <m:t>𝑖</m:t>
                                    </m:r>
                                  </m:sup>
                                </m:sSubSup>
                                <m:r>
                                  <a:rPr lang="en-US" altLang="ko-KR">
                                    <a:latin typeface="Cambria Math" panose="02040503050406030204" pitchFamily="18" charset="0"/>
                                  </a:rPr>
                                  <m:t>+</m:t>
                                </m:r>
                                <m:sSub>
                                  <m:sSubPr>
                                    <m:ctrlPr>
                                      <a:rPr lang="en-US" altLang="ko-KR" i="1">
                                        <a:latin typeface="Cambria Math" panose="02040503050406030204" pitchFamily="18" charset="0"/>
                                      </a:rPr>
                                    </m:ctrlPr>
                                  </m:sSubPr>
                                  <m:e>
                                    <m:r>
                                      <a:rPr lang="ko-KR" altLang="en-US">
                                        <a:latin typeface="Cambria Math" panose="02040503050406030204" pitchFamily="18" charset="0"/>
                                      </a:rPr>
                                      <m:t>𝛽</m:t>
                                    </m:r>
                                  </m:e>
                                  <m:sub>
                                    <m:r>
                                      <a:rPr lang="en-US" altLang="ko-KR">
                                        <a:latin typeface="Cambria Math" panose="02040503050406030204" pitchFamily="18" charset="0"/>
                                      </a:rPr>
                                      <m:t>𝑣</m:t>
                                    </m:r>
                                  </m:sub>
                                </m:sSub>
                                <m:r>
                                  <a:rPr lang="en-US" altLang="ko-KR">
                                    <a:latin typeface="Cambria Math" panose="02040503050406030204" pitchFamily="18" charset="0"/>
                                  </a:rPr>
                                  <m:t>)</m:t>
                                </m:r>
                              </m:e>
                            </m:nary>
                            <m:r>
                              <m:rPr>
                                <m:sty m:val="p"/>
                              </m:rPr>
                              <a:rPr lang="el-GR" altLang="ko-KR">
                                <a:latin typeface="Cambria Math" panose="02040503050406030204" pitchFamily="18" charset="0"/>
                              </a:rPr>
                              <m:t>Γ</m:t>
                            </m:r>
                            <m:r>
                              <a:rPr lang="en-US" altLang="ko-KR">
                                <a:latin typeface="Cambria Math" panose="02040503050406030204" pitchFamily="18" charset="0"/>
                              </a:rPr>
                              <m:t>(</m:t>
                            </m:r>
                            <m:nary>
                              <m:naryPr>
                                <m:chr m:val="∑"/>
                                <m:limLoc m:val="subSup"/>
                                <m:ctrlPr>
                                  <a:rPr lang="en-US" altLang="ko-KR" i="1">
                                    <a:latin typeface="Cambria Math" panose="02040503050406030204" pitchFamily="18" charset="0"/>
                                  </a:rPr>
                                </m:ctrlPr>
                              </m:naryPr>
                              <m:sub>
                                <m:r>
                                  <m:rPr>
                                    <m:brk m:alnAt="1"/>
                                  </m:rPr>
                                  <a:rPr lang="en-US" altLang="ko-KR">
                                    <a:latin typeface="Cambria Math" panose="02040503050406030204" pitchFamily="18" charset="0"/>
                                  </a:rPr>
                                  <m:t>𝑣</m:t>
                                </m:r>
                                <m:r>
                                  <a:rPr lang="en-US" altLang="ko-KR">
                                    <a:latin typeface="Cambria Math" panose="02040503050406030204" pitchFamily="18" charset="0"/>
                                  </a:rPr>
                                  <m:t>=1</m:t>
                                </m:r>
                              </m:sub>
                              <m:sup>
                                <m:r>
                                  <a:rPr lang="en-US" altLang="ko-KR">
                                    <a:latin typeface="Cambria Math" panose="02040503050406030204" pitchFamily="18" charset="0"/>
                                  </a:rPr>
                                  <m:t>𝑉</m:t>
                                </m:r>
                              </m:sup>
                              <m:e>
                                <m:sSub>
                                  <m:sSubPr>
                                    <m:ctrlPr>
                                      <a:rPr lang="en-US" altLang="ko-KR" i="1">
                                        <a:latin typeface="Cambria Math" panose="02040503050406030204" pitchFamily="18" charset="0"/>
                                      </a:rPr>
                                    </m:ctrlPr>
                                  </m:sSubPr>
                                  <m:e>
                                    <m:r>
                                      <a:rPr lang="ko-KR" altLang="en-US">
                                        <a:latin typeface="Cambria Math" panose="02040503050406030204" pitchFamily="18" charset="0"/>
                                      </a:rPr>
                                      <m:t>𝛽</m:t>
                                    </m:r>
                                  </m:e>
                                  <m:sub>
                                    <m:r>
                                      <a:rPr lang="en-US" altLang="ko-KR">
                                        <a:latin typeface="Cambria Math" panose="02040503050406030204" pitchFamily="18" charset="0"/>
                                      </a:rPr>
                                      <m:t>𝑣</m:t>
                                    </m:r>
                                  </m:sub>
                                </m:sSub>
                              </m:e>
                            </m:nary>
                            <m:r>
                              <a:rPr lang="en-US" altLang="ko-KR">
                                <a:latin typeface="Cambria Math" panose="02040503050406030204" pitchFamily="18" charset="0"/>
                              </a:rPr>
                              <m:t>)</m:t>
                            </m:r>
                          </m:num>
                          <m:den>
                            <m:nary>
                              <m:naryPr>
                                <m:chr m:val="∏"/>
                                <m:limLoc m:val="subSup"/>
                                <m:ctrlPr>
                                  <a:rPr lang="en-US" altLang="ko-KR" i="1">
                                    <a:latin typeface="Cambria Math" panose="02040503050406030204" pitchFamily="18" charset="0"/>
                                  </a:rPr>
                                </m:ctrlPr>
                              </m:naryPr>
                              <m:sub>
                                <m:r>
                                  <m:rPr>
                                    <m:brk m:alnAt="1"/>
                                  </m:rPr>
                                  <a:rPr lang="en-US" altLang="ko-KR">
                                    <a:latin typeface="Cambria Math" panose="02040503050406030204" pitchFamily="18" charset="0"/>
                                  </a:rPr>
                                  <m:t>𝑣</m:t>
                                </m:r>
                                <m:r>
                                  <a:rPr lang="en-US" altLang="ko-KR">
                                    <a:latin typeface="Cambria Math" panose="02040503050406030204" pitchFamily="18" charset="0"/>
                                  </a:rPr>
                                  <m:t>=1</m:t>
                                </m:r>
                              </m:sub>
                              <m:sup>
                                <m:r>
                                  <a:rPr lang="en-US" altLang="ko-KR">
                                    <a:latin typeface="Cambria Math" panose="02040503050406030204" pitchFamily="18" charset="0"/>
                                  </a:rPr>
                                  <m:t>𝑉</m:t>
                                </m:r>
                              </m:sup>
                              <m:e>
                                <m:sSub>
                                  <m:sSubPr>
                                    <m:ctrlPr>
                                      <a:rPr lang="en-US" altLang="ko-KR" i="1">
                                        <a:latin typeface="Cambria Math" panose="02040503050406030204" pitchFamily="18" charset="0"/>
                                      </a:rPr>
                                    </m:ctrlPr>
                                  </m:sSubPr>
                                  <m:e>
                                    <m:r>
                                      <m:rPr>
                                        <m:sty m:val="p"/>
                                      </m:rPr>
                                      <a:rPr lang="el-GR" altLang="ko-KR">
                                        <a:latin typeface="Cambria Math" panose="02040503050406030204" pitchFamily="18" charset="0"/>
                                      </a:rPr>
                                      <m:t>Γ</m:t>
                                    </m:r>
                                    <m:r>
                                      <a:rPr lang="en-US" altLang="ko-KR">
                                        <a:latin typeface="Cambria Math" panose="02040503050406030204" pitchFamily="18" charset="0"/>
                                      </a:rPr>
                                      <m:t>(</m:t>
                                    </m:r>
                                    <m:r>
                                      <a:rPr lang="ko-KR" altLang="en-US">
                                        <a:latin typeface="Cambria Math" panose="02040503050406030204" pitchFamily="18" charset="0"/>
                                      </a:rPr>
                                      <m:t>𝛽</m:t>
                                    </m:r>
                                  </m:e>
                                  <m:sub>
                                    <m:r>
                                      <a:rPr lang="en-US" altLang="ko-KR">
                                        <a:latin typeface="Cambria Math" panose="02040503050406030204" pitchFamily="18" charset="0"/>
                                      </a:rPr>
                                      <m:t>𝑣</m:t>
                                    </m:r>
                                  </m:sub>
                                </m:sSub>
                                <m:r>
                                  <a:rPr lang="en-US" altLang="ko-KR">
                                    <a:latin typeface="Cambria Math" panose="02040503050406030204" pitchFamily="18" charset="0"/>
                                  </a:rPr>
                                  <m:t>)</m:t>
                                </m:r>
                              </m:e>
                            </m:nary>
                            <m:r>
                              <m:rPr>
                                <m:sty m:val="p"/>
                              </m:rPr>
                              <a:rPr lang="el-GR" altLang="ko-KR">
                                <a:latin typeface="Cambria Math" panose="02040503050406030204" pitchFamily="18" charset="0"/>
                              </a:rPr>
                              <m:t>Γ</m:t>
                            </m:r>
                            <m:r>
                              <a:rPr lang="en-US" altLang="ko-KR">
                                <a:latin typeface="Cambria Math" panose="02040503050406030204" pitchFamily="18" charset="0"/>
                              </a:rPr>
                              <m:t>(</m:t>
                            </m:r>
                            <m:nary>
                              <m:naryPr>
                                <m:chr m:val="∑"/>
                                <m:limLoc m:val="subSup"/>
                                <m:ctrlPr>
                                  <a:rPr lang="en-US" altLang="ko-KR" i="1">
                                    <a:latin typeface="Cambria Math" panose="02040503050406030204" pitchFamily="18" charset="0"/>
                                  </a:rPr>
                                </m:ctrlPr>
                              </m:naryPr>
                              <m:sub>
                                <m:r>
                                  <m:rPr>
                                    <m:brk m:alnAt="1"/>
                                  </m:rPr>
                                  <a:rPr lang="en-US" altLang="ko-KR">
                                    <a:latin typeface="Cambria Math" panose="02040503050406030204" pitchFamily="18" charset="0"/>
                                  </a:rPr>
                                  <m:t>𝑣</m:t>
                                </m:r>
                                <m:r>
                                  <a:rPr lang="en-US" altLang="ko-KR">
                                    <a:latin typeface="Cambria Math" panose="02040503050406030204" pitchFamily="18" charset="0"/>
                                  </a:rPr>
                                  <m:t>=1</m:t>
                                </m:r>
                              </m:sub>
                              <m:sup>
                                <m:r>
                                  <a:rPr lang="en-US" altLang="ko-KR">
                                    <a:latin typeface="Cambria Math" panose="02040503050406030204" pitchFamily="18" charset="0"/>
                                  </a:rPr>
                                  <m:t>𝑉</m:t>
                                </m:r>
                              </m:sup>
                              <m:e>
                                <m:sSubSup>
                                  <m:sSubSupPr>
                                    <m:ctrlPr>
                                      <a:rPr lang="en-US" altLang="ko-KR" i="1">
                                        <a:latin typeface="Cambria Math" panose="02040503050406030204" pitchFamily="18" charset="0"/>
                                      </a:rPr>
                                    </m:ctrlPr>
                                  </m:sSubSupPr>
                                  <m:e>
                                    <m:r>
                                      <a:rPr lang="en-US" altLang="ko-KR">
                                        <a:latin typeface="Cambria Math" panose="02040503050406030204" pitchFamily="18" charset="0"/>
                                      </a:rPr>
                                      <m:t>𝑛</m:t>
                                    </m:r>
                                  </m:e>
                                  <m:sub>
                                    <m:d>
                                      <m:dPr>
                                        <m:ctrlPr>
                                          <a:rPr lang="en-US" altLang="ko-KR" i="1">
                                            <a:latin typeface="Cambria Math" panose="02040503050406030204" pitchFamily="18" charset="0"/>
                                          </a:rPr>
                                        </m:ctrlPr>
                                      </m:dPr>
                                      <m:e>
                                        <m:r>
                                          <a:rPr lang="en-US" altLang="ko-KR">
                                            <a:latin typeface="Cambria Math" panose="02040503050406030204" pitchFamily="18" charset="0"/>
                                          </a:rPr>
                                          <m:t>.</m:t>
                                        </m:r>
                                      </m:e>
                                    </m:d>
                                    <m:r>
                                      <a:rPr lang="en-US" altLang="ko-KR">
                                        <a:latin typeface="Cambria Math" panose="02040503050406030204" pitchFamily="18" charset="0"/>
                                      </a:rPr>
                                      <m:t>,</m:t>
                                    </m:r>
                                    <m:r>
                                      <a:rPr lang="en-US" altLang="ko-KR">
                                        <a:latin typeface="Cambria Math" panose="02040503050406030204" pitchFamily="18" charset="0"/>
                                      </a:rPr>
                                      <m:t>𝑣</m:t>
                                    </m:r>
                                  </m:sub>
                                  <m:sup>
                                    <m:r>
                                      <a:rPr lang="en-US" altLang="ko-KR">
                                        <a:latin typeface="Cambria Math" panose="02040503050406030204" pitchFamily="18" charset="0"/>
                                      </a:rPr>
                                      <m:t>𝑖</m:t>
                                    </m:r>
                                  </m:sup>
                                </m:sSubSup>
                                <m:r>
                                  <a:rPr lang="en-US" altLang="ko-KR">
                                    <a:latin typeface="Cambria Math" panose="02040503050406030204" pitchFamily="18" charset="0"/>
                                  </a:rPr>
                                  <m:t>+</m:t>
                                </m:r>
                                <m:sSub>
                                  <m:sSubPr>
                                    <m:ctrlPr>
                                      <a:rPr lang="en-US" altLang="ko-KR" i="1">
                                        <a:latin typeface="Cambria Math" panose="02040503050406030204" pitchFamily="18" charset="0"/>
                                      </a:rPr>
                                    </m:ctrlPr>
                                  </m:sSubPr>
                                  <m:e>
                                    <m:r>
                                      <a:rPr lang="ko-KR" altLang="en-US">
                                        <a:latin typeface="Cambria Math" panose="02040503050406030204" pitchFamily="18" charset="0"/>
                                      </a:rPr>
                                      <m:t>𝛽</m:t>
                                    </m:r>
                                  </m:e>
                                  <m:sub>
                                    <m:r>
                                      <a:rPr lang="en-US" altLang="ko-KR">
                                        <a:latin typeface="Cambria Math" panose="02040503050406030204" pitchFamily="18" charset="0"/>
                                      </a:rPr>
                                      <m:t>𝑣</m:t>
                                    </m:r>
                                  </m:sub>
                                </m:sSub>
                              </m:e>
                            </m:nary>
                            <m:r>
                              <a:rPr lang="en-US" altLang="ko-KR">
                                <a:latin typeface="Cambria Math" panose="02040503050406030204" pitchFamily="18" charset="0"/>
                              </a:rPr>
                              <m:t>)</m:t>
                            </m:r>
                          </m:den>
                        </m:f>
                        <m:nary>
                          <m:naryPr>
                            <m:limLoc m:val="undOvr"/>
                            <m:ctrlPr>
                              <a:rPr lang="en-US" altLang="ko-KR" i="1">
                                <a:latin typeface="Cambria Math" panose="02040503050406030204" pitchFamily="18" charset="0"/>
                              </a:rPr>
                            </m:ctrlPr>
                          </m:naryPr>
                          <m:sub>
                            <m:sSub>
                              <m:sSubPr>
                                <m:ctrlPr>
                                  <a:rPr lang="en-US" altLang="ko-KR" i="1">
                                    <a:latin typeface="Cambria Math" panose="02040503050406030204" pitchFamily="18" charset="0"/>
                                  </a:rPr>
                                </m:ctrlPr>
                              </m:sSubPr>
                              <m:e>
                                <m:r>
                                  <a:rPr lang="ko-KR" altLang="en-US">
                                    <a:latin typeface="Cambria Math" panose="02040503050406030204" pitchFamily="18" charset="0"/>
                                  </a:rPr>
                                  <m:t>𝜑</m:t>
                                </m:r>
                              </m:e>
                              <m:sub>
                                <m:r>
                                  <a:rPr lang="en-US" altLang="ko-KR">
                                    <a:latin typeface="Cambria Math" panose="02040503050406030204" pitchFamily="18" charset="0"/>
                                  </a:rPr>
                                  <m:t>𝑖</m:t>
                                </m:r>
                              </m:sub>
                            </m:sSub>
                          </m:sub>
                          <m:sup/>
                          <m:e>
                            <m:f>
                              <m:fPr>
                                <m:ctrlPr>
                                  <a:rPr lang="en-US" altLang="ko-KR" i="1">
                                    <a:latin typeface="Cambria Math" panose="02040503050406030204" pitchFamily="18" charset="0"/>
                                  </a:rPr>
                                </m:ctrlPr>
                              </m:fPr>
                              <m:num>
                                <m:r>
                                  <m:rPr>
                                    <m:sty m:val="p"/>
                                  </m:rPr>
                                  <a:rPr lang="el-GR" altLang="ko-KR">
                                    <a:latin typeface="Cambria Math" panose="02040503050406030204" pitchFamily="18" charset="0"/>
                                  </a:rPr>
                                  <m:t>Γ</m:t>
                                </m:r>
                                <m:r>
                                  <a:rPr lang="en-US" altLang="ko-KR">
                                    <a:latin typeface="Cambria Math" panose="02040503050406030204" pitchFamily="18" charset="0"/>
                                  </a:rPr>
                                  <m:t>(</m:t>
                                </m:r>
                                <m:nary>
                                  <m:naryPr>
                                    <m:chr m:val="∑"/>
                                    <m:limLoc m:val="subSup"/>
                                    <m:ctrlPr>
                                      <a:rPr lang="en-US" altLang="ko-KR" i="1">
                                        <a:latin typeface="Cambria Math" panose="02040503050406030204" pitchFamily="18" charset="0"/>
                                      </a:rPr>
                                    </m:ctrlPr>
                                  </m:naryPr>
                                  <m:sub>
                                    <m:r>
                                      <m:rPr>
                                        <m:brk m:alnAt="1"/>
                                      </m:rPr>
                                      <a:rPr lang="en-US" altLang="ko-KR">
                                        <a:latin typeface="Cambria Math" panose="02040503050406030204" pitchFamily="18" charset="0"/>
                                      </a:rPr>
                                      <m:t>𝑣</m:t>
                                    </m:r>
                                    <m:r>
                                      <a:rPr lang="en-US" altLang="ko-KR">
                                        <a:latin typeface="Cambria Math" panose="02040503050406030204" pitchFamily="18" charset="0"/>
                                      </a:rPr>
                                      <m:t>=1</m:t>
                                    </m:r>
                                  </m:sub>
                                  <m:sup>
                                    <m:r>
                                      <a:rPr lang="en-US" altLang="ko-KR">
                                        <a:latin typeface="Cambria Math" panose="02040503050406030204" pitchFamily="18" charset="0"/>
                                      </a:rPr>
                                      <m:t>𝑉</m:t>
                                    </m:r>
                                  </m:sup>
                                  <m:e>
                                    <m:sSubSup>
                                      <m:sSubSupPr>
                                        <m:ctrlPr>
                                          <a:rPr lang="en-US" altLang="ko-KR" i="1">
                                            <a:latin typeface="Cambria Math" panose="02040503050406030204" pitchFamily="18" charset="0"/>
                                          </a:rPr>
                                        </m:ctrlPr>
                                      </m:sSubSupPr>
                                      <m:e>
                                        <m:r>
                                          <a:rPr lang="en-US" altLang="ko-KR">
                                            <a:latin typeface="Cambria Math" panose="02040503050406030204" pitchFamily="18" charset="0"/>
                                          </a:rPr>
                                          <m:t>𝑛</m:t>
                                        </m:r>
                                      </m:e>
                                      <m:sub>
                                        <m:d>
                                          <m:dPr>
                                            <m:ctrlPr>
                                              <a:rPr lang="en-US" altLang="ko-KR" i="1">
                                                <a:latin typeface="Cambria Math" panose="02040503050406030204" pitchFamily="18" charset="0"/>
                                              </a:rPr>
                                            </m:ctrlPr>
                                          </m:dPr>
                                          <m:e>
                                            <m:r>
                                              <a:rPr lang="en-US" altLang="ko-KR">
                                                <a:latin typeface="Cambria Math" panose="02040503050406030204" pitchFamily="18" charset="0"/>
                                              </a:rPr>
                                              <m:t>.</m:t>
                                            </m:r>
                                          </m:e>
                                        </m:d>
                                        <m:r>
                                          <a:rPr lang="en-US" altLang="ko-KR">
                                            <a:latin typeface="Cambria Math" panose="02040503050406030204" pitchFamily="18" charset="0"/>
                                          </a:rPr>
                                          <m:t>,</m:t>
                                        </m:r>
                                        <m:r>
                                          <a:rPr lang="en-US" altLang="ko-KR">
                                            <a:latin typeface="Cambria Math" panose="02040503050406030204" pitchFamily="18" charset="0"/>
                                          </a:rPr>
                                          <m:t>𝑣</m:t>
                                        </m:r>
                                      </m:sub>
                                      <m:sup>
                                        <m:r>
                                          <a:rPr lang="en-US" altLang="ko-KR">
                                            <a:latin typeface="Cambria Math" panose="02040503050406030204" pitchFamily="18" charset="0"/>
                                          </a:rPr>
                                          <m:t>𝑖</m:t>
                                        </m:r>
                                      </m:sup>
                                    </m:sSubSup>
                                    <m:r>
                                      <a:rPr lang="en-US" altLang="ko-KR">
                                        <a:latin typeface="Cambria Math" panose="02040503050406030204" pitchFamily="18" charset="0"/>
                                      </a:rPr>
                                      <m:t>+</m:t>
                                    </m:r>
                                    <m:sSub>
                                      <m:sSubPr>
                                        <m:ctrlPr>
                                          <a:rPr lang="en-US" altLang="ko-KR" i="1">
                                            <a:latin typeface="Cambria Math" panose="02040503050406030204" pitchFamily="18" charset="0"/>
                                          </a:rPr>
                                        </m:ctrlPr>
                                      </m:sSubPr>
                                      <m:e>
                                        <m:r>
                                          <a:rPr lang="ko-KR" altLang="en-US">
                                            <a:latin typeface="Cambria Math" panose="02040503050406030204" pitchFamily="18" charset="0"/>
                                          </a:rPr>
                                          <m:t>𝛽</m:t>
                                        </m:r>
                                      </m:e>
                                      <m:sub>
                                        <m:r>
                                          <a:rPr lang="en-US" altLang="ko-KR">
                                            <a:latin typeface="Cambria Math" panose="02040503050406030204" pitchFamily="18" charset="0"/>
                                          </a:rPr>
                                          <m:t>𝑣</m:t>
                                        </m:r>
                                      </m:sub>
                                    </m:sSub>
                                  </m:e>
                                </m:nary>
                                <m:r>
                                  <a:rPr lang="en-US" altLang="ko-KR">
                                    <a:latin typeface="Cambria Math" panose="02040503050406030204" pitchFamily="18" charset="0"/>
                                  </a:rPr>
                                  <m:t>)</m:t>
                                </m:r>
                              </m:num>
                              <m:den>
                                <m:nary>
                                  <m:naryPr>
                                    <m:chr m:val="∏"/>
                                    <m:limLoc m:val="subSup"/>
                                    <m:ctrlPr>
                                      <a:rPr lang="en-US" altLang="ko-KR" i="1">
                                        <a:latin typeface="Cambria Math" panose="02040503050406030204" pitchFamily="18" charset="0"/>
                                      </a:rPr>
                                    </m:ctrlPr>
                                  </m:naryPr>
                                  <m:sub>
                                    <m:r>
                                      <m:rPr>
                                        <m:brk m:alnAt="1"/>
                                      </m:rPr>
                                      <a:rPr lang="en-US" altLang="ko-KR">
                                        <a:latin typeface="Cambria Math" panose="02040503050406030204" pitchFamily="18" charset="0"/>
                                      </a:rPr>
                                      <m:t>𝑣</m:t>
                                    </m:r>
                                    <m:r>
                                      <a:rPr lang="en-US" altLang="ko-KR">
                                        <a:latin typeface="Cambria Math" panose="02040503050406030204" pitchFamily="18" charset="0"/>
                                      </a:rPr>
                                      <m:t>=1</m:t>
                                    </m:r>
                                  </m:sub>
                                  <m:sup>
                                    <m:r>
                                      <a:rPr lang="en-US" altLang="ko-KR">
                                        <a:latin typeface="Cambria Math" panose="02040503050406030204" pitchFamily="18" charset="0"/>
                                      </a:rPr>
                                      <m:t>𝑉</m:t>
                                    </m:r>
                                  </m:sup>
                                  <m:e>
                                    <m:r>
                                      <m:rPr>
                                        <m:sty m:val="p"/>
                                      </m:rPr>
                                      <a:rPr lang="el-GR" altLang="ko-KR">
                                        <a:latin typeface="Cambria Math" panose="02040503050406030204" pitchFamily="18" charset="0"/>
                                      </a:rPr>
                                      <m:t>Γ</m:t>
                                    </m:r>
                                    <m:r>
                                      <a:rPr lang="en-US" altLang="ko-KR">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a:latin typeface="Cambria Math" panose="02040503050406030204" pitchFamily="18" charset="0"/>
                                          </a:rPr>
                                          <m:t>𝑛</m:t>
                                        </m:r>
                                      </m:e>
                                      <m:sub>
                                        <m:d>
                                          <m:dPr>
                                            <m:ctrlPr>
                                              <a:rPr lang="en-US" altLang="ko-KR" i="1">
                                                <a:latin typeface="Cambria Math" panose="02040503050406030204" pitchFamily="18" charset="0"/>
                                              </a:rPr>
                                            </m:ctrlPr>
                                          </m:dPr>
                                          <m:e>
                                            <m:r>
                                              <a:rPr lang="en-US" altLang="ko-KR">
                                                <a:latin typeface="Cambria Math" panose="02040503050406030204" pitchFamily="18" charset="0"/>
                                              </a:rPr>
                                              <m:t>.</m:t>
                                            </m:r>
                                          </m:e>
                                        </m:d>
                                        <m:r>
                                          <a:rPr lang="en-US" altLang="ko-KR">
                                            <a:latin typeface="Cambria Math" panose="02040503050406030204" pitchFamily="18" charset="0"/>
                                          </a:rPr>
                                          <m:t>,</m:t>
                                        </m:r>
                                        <m:r>
                                          <a:rPr lang="en-US" altLang="ko-KR">
                                            <a:latin typeface="Cambria Math" panose="02040503050406030204" pitchFamily="18" charset="0"/>
                                          </a:rPr>
                                          <m:t>𝑣</m:t>
                                        </m:r>
                                      </m:sub>
                                      <m:sup>
                                        <m:r>
                                          <a:rPr lang="en-US" altLang="ko-KR">
                                            <a:latin typeface="Cambria Math" panose="02040503050406030204" pitchFamily="18" charset="0"/>
                                          </a:rPr>
                                          <m:t>𝑖</m:t>
                                        </m:r>
                                      </m:sup>
                                    </m:sSubSup>
                                    <m:r>
                                      <a:rPr lang="en-US" altLang="ko-KR">
                                        <a:latin typeface="Cambria Math" panose="02040503050406030204" pitchFamily="18" charset="0"/>
                                      </a:rPr>
                                      <m:t>+</m:t>
                                    </m:r>
                                    <m:sSub>
                                      <m:sSubPr>
                                        <m:ctrlPr>
                                          <a:rPr lang="en-US" altLang="ko-KR" i="1">
                                            <a:latin typeface="Cambria Math" panose="02040503050406030204" pitchFamily="18" charset="0"/>
                                          </a:rPr>
                                        </m:ctrlPr>
                                      </m:sSubPr>
                                      <m:e>
                                        <m:r>
                                          <a:rPr lang="ko-KR" altLang="en-US">
                                            <a:latin typeface="Cambria Math" panose="02040503050406030204" pitchFamily="18" charset="0"/>
                                          </a:rPr>
                                          <m:t>𝛽</m:t>
                                        </m:r>
                                      </m:e>
                                      <m:sub>
                                        <m:r>
                                          <a:rPr lang="en-US" altLang="ko-KR">
                                            <a:latin typeface="Cambria Math" panose="02040503050406030204" pitchFamily="18" charset="0"/>
                                          </a:rPr>
                                          <m:t>𝑣</m:t>
                                        </m:r>
                                      </m:sub>
                                    </m:sSub>
                                    <m:r>
                                      <a:rPr lang="en-US" altLang="ko-KR">
                                        <a:latin typeface="Cambria Math" panose="02040503050406030204" pitchFamily="18" charset="0"/>
                                      </a:rPr>
                                      <m:t>)</m:t>
                                    </m:r>
                                  </m:e>
                                </m:nary>
                              </m:den>
                            </m:f>
                            <m:nary>
                              <m:naryPr>
                                <m:chr m:val="∏"/>
                                <m:ctrlPr>
                                  <a:rPr lang="en-US" altLang="ko-KR" i="1">
                                    <a:latin typeface="Cambria Math" panose="02040503050406030204" pitchFamily="18" charset="0"/>
                                  </a:rPr>
                                </m:ctrlPr>
                              </m:naryPr>
                              <m:sub>
                                <m:r>
                                  <a:rPr lang="en-US" altLang="ko-KR">
                                    <a:latin typeface="Cambria Math" panose="02040503050406030204" pitchFamily="18" charset="0"/>
                                  </a:rPr>
                                  <m:t>𝑣</m:t>
                                </m:r>
                                <m:r>
                                  <a:rPr lang="en-US" altLang="ko-KR">
                                    <a:latin typeface="Cambria Math" panose="02040503050406030204" pitchFamily="18" charset="0"/>
                                  </a:rPr>
                                  <m:t>=1</m:t>
                                </m:r>
                              </m:sub>
                              <m:sup>
                                <m:r>
                                  <a:rPr lang="en-US" altLang="ko-KR">
                                    <a:latin typeface="Cambria Math" panose="02040503050406030204" pitchFamily="18" charset="0"/>
                                  </a:rPr>
                                  <m:t>𝑉</m:t>
                                </m:r>
                              </m:sup>
                              <m:e>
                                <m:sSup>
                                  <m:sSupPr>
                                    <m:ctrlPr>
                                      <a:rPr lang="en-US" altLang="ko-KR" i="1">
                                        <a:latin typeface="Cambria Math" panose="02040503050406030204" pitchFamily="18" charset="0"/>
                                      </a:rPr>
                                    </m:ctrlPr>
                                  </m:sSupPr>
                                  <m:e>
                                    <m:sSub>
                                      <m:sSubPr>
                                        <m:ctrlPr>
                                          <a:rPr lang="en-US" altLang="ko-KR" i="1">
                                            <a:latin typeface="Cambria Math" panose="02040503050406030204" pitchFamily="18" charset="0"/>
                                          </a:rPr>
                                        </m:ctrlPr>
                                      </m:sSubPr>
                                      <m:e>
                                        <m:r>
                                          <a:rPr lang="ko-KR" altLang="en-US">
                                            <a:latin typeface="Cambria Math" panose="02040503050406030204" pitchFamily="18" charset="0"/>
                                          </a:rPr>
                                          <m:t>𝜑</m:t>
                                        </m:r>
                                      </m:e>
                                      <m:sub>
                                        <m:r>
                                          <a:rPr lang="en-US" altLang="ko-KR">
                                            <a:latin typeface="Cambria Math" panose="02040503050406030204" pitchFamily="18" charset="0"/>
                                          </a:rPr>
                                          <m:t>𝑖</m:t>
                                        </m:r>
                                        <m:r>
                                          <a:rPr lang="en-US" altLang="ko-KR">
                                            <a:latin typeface="Cambria Math" panose="02040503050406030204" pitchFamily="18" charset="0"/>
                                          </a:rPr>
                                          <m:t>,</m:t>
                                        </m:r>
                                        <m:r>
                                          <a:rPr lang="en-US" altLang="ko-KR">
                                            <a:latin typeface="Cambria Math" panose="02040503050406030204" pitchFamily="18" charset="0"/>
                                          </a:rPr>
                                          <m:t>𝑣</m:t>
                                        </m:r>
                                      </m:sub>
                                    </m:sSub>
                                  </m:e>
                                  <m:sup>
                                    <m:sSubSup>
                                      <m:sSubSupPr>
                                        <m:ctrlPr>
                                          <a:rPr lang="en-US" altLang="ko-KR" i="1">
                                            <a:latin typeface="Cambria Math" panose="02040503050406030204" pitchFamily="18" charset="0"/>
                                          </a:rPr>
                                        </m:ctrlPr>
                                      </m:sSubSupPr>
                                      <m:e>
                                        <m:r>
                                          <a:rPr lang="en-US" altLang="ko-KR">
                                            <a:latin typeface="Cambria Math" panose="02040503050406030204" pitchFamily="18" charset="0"/>
                                          </a:rPr>
                                          <m:t>𝑛</m:t>
                                        </m:r>
                                      </m:e>
                                      <m:sub>
                                        <m:d>
                                          <m:dPr>
                                            <m:ctrlPr>
                                              <a:rPr lang="en-US" altLang="ko-KR" i="1">
                                                <a:latin typeface="Cambria Math" panose="02040503050406030204" pitchFamily="18" charset="0"/>
                                              </a:rPr>
                                            </m:ctrlPr>
                                          </m:dPr>
                                          <m:e>
                                            <m:r>
                                              <a:rPr lang="en-US" altLang="ko-KR">
                                                <a:latin typeface="Cambria Math" panose="02040503050406030204" pitchFamily="18" charset="0"/>
                                              </a:rPr>
                                              <m:t>.</m:t>
                                            </m:r>
                                          </m:e>
                                        </m:d>
                                        <m:r>
                                          <a:rPr lang="en-US" altLang="ko-KR">
                                            <a:latin typeface="Cambria Math" panose="02040503050406030204" pitchFamily="18" charset="0"/>
                                          </a:rPr>
                                          <m:t>,</m:t>
                                        </m:r>
                                        <m:r>
                                          <a:rPr lang="en-US" altLang="ko-KR">
                                            <a:latin typeface="Cambria Math" panose="02040503050406030204" pitchFamily="18" charset="0"/>
                                          </a:rPr>
                                          <m:t>𝑣</m:t>
                                        </m:r>
                                      </m:sub>
                                      <m:sup>
                                        <m:r>
                                          <a:rPr lang="en-US" altLang="ko-KR">
                                            <a:latin typeface="Cambria Math" panose="02040503050406030204" pitchFamily="18" charset="0"/>
                                          </a:rPr>
                                          <m:t>𝑖</m:t>
                                        </m:r>
                                      </m:sup>
                                    </m:sSubSup>
                                    <m:r>
                                      <a:rPr lang="en-US" altLang="ko-KR">
                                        <a:latin typeface="Cambria Math" panose="02040503050406030204" pitchFamily="18" charset="0"/>
                                      </a:rPr>
                                      <m:t>+</m:t>
                                    </m:r>
                                    <m:sSub>
                                      <m:sSubPr>
                                        <m:ctrlPr>
                                          <a:rPr lang="en-US" altLang="ko-KR" i="1">
                                            <a:latin typeface="Cambria Math" panose="02040503050406030204" pitchFamily="18" charset="0"/>
                                          </a:rPr>
                                        </m:ctrlPr>
                                      </m:sSubPr>
                                      <m:e>
                                        <m:r>
                                          <a:rPr lang="ko-KR" altLang="en-US">
                                            <a:latin typeface="Cambria Math" panose="02040503050406030204" pitchFamily="18" charset="0"/>
                                          </a:rPr>
                                          <m:t>𝛽</m:t>
                                        </m:r>
                                      </m:e>
                                      <m:sub>
                                        <m:r>
                                          <a:rPr lang="en-US" altLang="ko-KR">
                                            <a:latin typeface="Cambria Math" panose="02040503050406030204" pitchFamily="18" charset="0"/>
                                          </a:rPr>
                                          <m:t>𝑣</m:t>
                                        </m:r>
                                      </m:sub>
                                    </m:sSub>
                                    <m:r>
                                      <a:rPr lang="en-US" altLang="ko-KR">
                                        <a:latin typeface="Cambria Math" panose="02040503050406030204" pitchFamily="18" charset="0"/>
                                      </a:rPr>
                                      <m:t>−1</m:t>
                                    </m:r>
                                  </m:sup>
                                </m:sSup>
                              </m:e>
                            </m:nary>
                          </m:e>
                        </m:nary>
                        <m:r>
                          <a:rPr lang="en-US" altLang="ko-KR">
                            <a:latin typeface="Cambria Math" panose="02040503050406030204" pitchFamily="18" charset="0"/>
                          </a:rPr>
                          <m:t>𝑑</m:t>
                        </m:r>
                        <m:sSub>
                          <m:sSubPr>
                            <m:ctrlPr>
                              <a:rPr lang="en-US" altLang="ko-KR" i="1">
                                <a:latin typeface="Cambria Math" panose="02040503050406030204" pitchFamily="18" charset="0"/>
                              </a:rPr>
                            </m:ctrlPr>
                          </m:sSubPr>
                          <m:e>
                            <m:r>
                              <a:rPr lang="ko-KR" altLang="en-US">
                                <a:latin typeface="Cambria Math" panose="02040503050406030204" pitchFamily="18" charset="0"/>
                              </a:rPr>
                              <m:t>𝜑</m:t>
                            </m:r>
                          </m:e>
                          <m:sub>
                            <m:r>
                              <a:rPr lang="en-US" altLang="ko-KR">
                                <a:latin typeface="Cambria Math" panose="02040503050406030204" pitchFamily="18" charset="0"/>
                              </a:rPr>
                              <m:t>𝑖</m:t>
                            </m:r>
                          </m:sub>
                        </m:sSub>
                      </m:e>
                    </m:nary>
                  </m:oMath>
                </a14:m>
                <a:endParaRPr lang="en-US" altLang="ko-KR" dirty="0"/>
              </a:p>
              <a:p>
                <a:pPr lvl="1"/>
                <a14:m>
                  <m:oMath xmlns:m="http://schemas.openxmlformats.org/officeDocument/2006/math">
                    <m:r>
                      <a:rPr lang="en-US" altLang="ko-KR" i="1">
                        <a:latin typeface="Cambria Math" panose="02040503050406030204" pitchFamily="18" charset="0"/>
                      </a:rPr>
                      <m:t>=</m:t>
                    </m:r>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f>
                          <m:fPr>
                            <m:ctrlPr>
                              <a:rPr lang="en-US" altLang="ko-KR" i="1">
                                <a:latin typeface="Cambria Math" panose="02040503050406030204" pitchFamily="18" charset="0"/>
                              </a:rPr>
                            </m:ctrlPr>
                          </m:fPr>
                          <m:num>
                            <m:nary>
                              <m:naryPr>
                                <m:chr m:val="∏"/>
                                <m:limLoc m:val="subSup"/>
                                <m:ctrlPr>
                                  <a:rPr lang="en-US" altLang="ko-KR" i="1">
                                    <a:latin typeface="Cambria Math" panose="02040503050406030204" pitchFamily="18" charset="0"/>
                                  </a:rPr>
                                </m:ctrlPr>
                              </m:naryPr>
                              <m:sub>
                                <m:r>
                                  <m:rPr>
                                    <m:brk m:alnAt="1"/>
                                  </m:rP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r>
                                  <a:rPr lang="en-US" altLang="ko-KR" i="1">
                                    <a:latin typeface="Cambria Math" panose="02040503050406030204" pitchFamily="18" charset="0"/>
                                    <a:ea typeface="Cambria Math" panose="02040503050406030204" pitchFamily="18" charset="0"/>
                                  </a:rPr>
                                  <m:t>)</m:t>
                                </m:r>
                              </m:e>
                            </m:nary>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b="0" i="1" smtClean="0">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e>
                            </m:nary>
                            <m:r>
                              <a:rPr lang="en-US" altLang="ko-KR" i="1">
                                <a:latin typeface="Cambria Math" panose="02040503050406030204" pitchFamily="18" charset="0"/>
                                <a:ea typeface="Cambria Math" panose="02040503050406030204" pitchFamily="18" charset="0"/>
                              </a:rPr>
                              <m:t>) </m:t>
                            </m:r>
                          </m:num>
                          <m:den>
                            <m:nary>
                              <m:naryPr>
                                <m:chr m:val="∏"/>
                                <m:limLoc m:val="subSup"/>
                                <m:ctrlPr>
                                  <a:rPr lang="en-US" altLang="ko-KR" i="1">
                                    <a:latin typeface="Cambria Math" panose="02040503050406030204" pitchFamily="18" charset="0"/>
                                  </a:rPr>
                                </m:ctrlPr>
                              </m:naryPr>
                              <m:sub>
                                <m:r>
                                  <m:rPr>
                                    <m:brk m:alnAt="1"/>
                                  </m:rP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b="0" i="1" smtClean="0">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e>
                            </m:nary>
                            <m:r>
                              <a:rPr lang="en-US" altLang="ko-KR" i="1">
                                <a:latin typeface="Cambria Math" panose="02040503050406030204" pitchFamily="18" charset="0"/>
                                <a:ea typeface="Cambria Math" panose="02040503050406030204" pitchFamily="18" charset="0"/>
                              </a:rPr>
                              <m:t>)</m:t>
                            </m:r>
                          </m:den>
                        </m:f>
                        <m:nary>
                          <m:naryPr>
                            <m:limLoc m:val="undOvr"/>
                            <m:ctrlPr>
                              <a:rPr lang="en-US" altLang="ko-KR" i="1">
                                <a:latin typeface="Cambria Math" panose="02040503050406030204" pitchFamily="18" charset="0"/>
                              </a:rPr>
                            </m:ctrlPr>
                          </m:naryPr>
                          <m:sub>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sub>
                          <m:sup/>
                          <m:e>
                            <m:f>
                              <m:fPr>
                                <m:ctrlPr>
                                  <a:rPr lang="en-US" altLang="ko-KR" i="1">
                                    <a:latin typeface="Cambria Math" panose="02040503050406030204" pitchFamily="18" charset="0"/>
                                  </a:rPr>
                                </m:ctrlPr>
                              </m:fPr>
                              <m:num>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b="0" i="1" smtClean="0">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e>
                                </m:nary>
                                <m:r>
                                  <a:rPr lang="en-US" altLang="ko-KR" i="1">
                                    <a:latin typeface="Cambria Math" panose="02040503050406030204" pitchFamily="18" charset="0"/>
                                    <a:ea typeface="Cambria Math" panose="02040503050406030204" pitchFamily="18" charset="0"/>
                                  </a:rPr>
                                  <m:t>)</m:t>
                                </m:r>
                              </m:num>
                              <m:den>
                                <m:nary>
                                  <m:naryPr>
                                    <m:chr m:val="∏"/>
                                    <m:limLoc m:val="subSup"/>
                                    <m:ctrlPr>
                                      <a:rPr lang="en-US" altLang="ko-KR" i="1">
                                        <a:latin typeface="Cambria Math" panose="02040503050406030204" pitchFamily="18" charset="0"/>
                                      </a:rPr>
                                    </m:ctrlPr>
                                  </m:naryPr>
                                  <m:sub>
                                    <m:r>
                                      <m:rPr>
                                        <m:brk m:alnAt="1"/>
                                      </m:rP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r>
                                      <a:rPr lang="en-US" altLang="ko-KR" i="1">
                                        <a:latin typeface="Cambria Math" panose="02040503050406030204" pitchFamily="18" charset="0"/>
                                        <a:ea typeface="Cambria Math" panose="02040503050406030204" pitchFamily="18" charset="0"/>
                                      </a:rPr>
                                      <m:t>)</m:t>
                                    </m:r>
                                  </m:e>
                                </m:nary>
                              </m:den>
                            </m:f>
                            <m:nary>
                              <m:naryPr>
                                <m:chr m:val="∏"/>
                                <m:ctrlPr>
                                  <a:rPr lang="en-US" altLang="ko-KR" i="1">
                                    <a:latin typeface="Cambria Math" panose="02040503050406030204" pitchFamily="18" charset="0"/>
                                  </a:rPr>
                                </m:ctrlPr>
                              </m:naryPr>
                              <m:sub>
                                <m: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p>
                                  <m:sSupPr>
                                    <m:ctrlPr>
                                      <a:rPr lang="en-US" altLang="ko-KR" i="1">
                                        <a:latin typeface="Cambria Math" panose="02040503050406030204" pitchFamily="18" charset="0"/>
                                      </a:rPr>
                                    </m:ctrlPr>
                                  </m:sSupPr>
                                  <m:e>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b="0" i="1" smtClean="0">
                                            <a:latin typeface="Cambria Math" panose="02040503050406030204" pitchFamily="18" charset="0"/>
                                          </a:rPr>
                                          <m:t>𝑖</m:t>
                                        </m:r>
                                      </m:sub>
                                    </m:sSub>
                                  </m:e>
                                  <m:sup>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𝑘</m:t>
                                        </m:r>
                                      </m:sub>
                                    </m:sSub>
                                    <m:r>
                                      <a:rPr lang="en-US" altLang="ko-KR" i="1">
                                        <a:latin typeface="Cambria Math" panose="02040503050406030204" pitchFamily="18" charset="0"/>
                                        <a:ea typeface="Cambria Math" panose="02040503050406030204" pitchFamily="18" charset="0"/>
                                      </a:rPr>
                                      <m:t>−1</m:t>
                                    </m:r>
                                  </m:sup>
                                </m:sSup>
                              </m:e>
                            </m:nary>
                            <m:r>
                              <a:rPr lang="en-US" altLang="ko-KR" i="1">
                                <a:latin typeface="Cambria Math" panose="02040503050406030204" pitchFamily="18" charset="0"/>
                              </a:rPr>
                              <m:t>𝑑</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e>
                        </m:nary>
                      </m:e>
                    </m:nary>
                  </m:oMath>
                </a14:m>
                <a:endParaRPr lang="en-US" altLang="ko-KR" dirty="0" smtClean="0"/>
              </a:p>
              <a:p>
                <a:r>
                  <a:rPr lang="en-US" altLang="ko-KR" dirty="0" smtClean="0">
                    <a:latin typeface="Cambria Math" panose="02040503050406030204" pitchFamily="18" charset="0"/>
                  </a:rPr>
                  <a:t>This is a multiplication of the </a:t>
                </a:r>
                <a:r>
                  <a:rPr lang="en-US" altLang="ko-KR" dirty="0" err="1" smtClean="0">
                    <a:latin typeface="Cambria Math" panose="02040503050406030204" pitchFamily="18" charset="0"/>
                  </a:rPr>
                  <a:t>Dirichlet</a:t>
                </a:r>
                <a:r>
                  <a:rPr lang="en-US" altLang="ko-KR" dirty="0" smtClean="0">
                    <a:latin typeface="Cambria Math" panose="02040503050406030204" pitchFamily="18" charset="0"/>
                  </a:rPr>
                  <a:t> distribution and the multinomial distribution. After multiplication, another </a:t>
                </a:r>
                <a:r>
                  <a:rPr lang="en-US" altLang="ko-KR" dirty="0" err="1" smtClean="0">
                    <a:latin typeface="Cambria Math" panose="02040503050406030204" pitchFamily="18" charset="0"/>
                  </a:rPr>
                  <a:t>Dirichlet</a:t>
                </a:r>
                <a:r>
                  <a:rPr lang="en-US" altLang="ko-KR" dirty="0" smtClean="0">
                    <a:latin typeface="Cambria Math" panose="02040503050406030204" pitchFamily="18" charset="0"/>
                  </a:rPr>
                  <a:t> distribution emerges. </a:t>
                </a:r>
              </a:p>
              <a:p>
                <a:pPr lvl="1"/>
                <a:r>
                  <a:rPr lang="en-US" altLang="ko-KR" dirty="0" smtClean="0"/>
                  <a:t>In LDA: i.e. </a:t>
                </a:r>
                <a14:m>
                  <m:oMath xmlns:m="http://schemas.openxmlformats.org/officeDocument/2006/math">
                    <m:nary>
                      <m:naryPr>
                        <m:limLoc m:val="undOvr"/>
                        <m:ctrlPr>
                          <a:rPr lang="en-US" altLang="ko-KR" i="1">
                            <a:latin typeface="Cambria Math" panose="02040503050406030204" pitchFamily="18" charset="0"/>
                          </a:rPr>
                        </m:ctrlPr>
                      </m:naryPr>
                      <m:sub>
                        <m:r>
                          <a:rPr lang="ko-KR" altLang="en-US" i="1">
                            <a:latin typeface="Cambria Math" panose="02040503050406030204" pitchFamily="18" charset="0"/>
                          </a:rPr>
                          <m:t>𝜃</m:t>
                        </m:r>
                      </m:sub>
                      <m:sup/>
                      <m:e>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r>
                              <a:rPr lang="en-US" altLang="ko-KR" i="1">
                                <a:latin typeface="Cambria Math" panose="02040503050406030204" pitchFamily="18" charset="0"/>
                              </a:rPr>
                              <m:t>𝑃</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r>
                              <a:rPr lang="en-US" altLang="ko-KR" i="1">
                                <a:latin typeface="Cambria Math" panose="02040503050406030204" pitchFamily="18" charset="0"/>
                              </a:rPr>
                              <m:t>;</m:t>
                            </m:r>
                            <m:r>
                              <a:rPr lang="ko-KR" altLang="en-US" i="1">
                                <a:latin typeface="Cambria Math" panose="02040503050406030204" pitchFamily="18" charset="0"/>
                              </a:rPr>
                              <m:t>𝛼</m:t>
                            </m:r>
                            <m:r>
                              <a:rPr lang="en-US" altLang="ko-KR" i="1">
                                <a:latin typeface="Cambria Math" panose="02040503050406030204" pitchFamily="18" charset="0"/>
                              </a:rPr>
                              <m:t>)</m:t>
                            </m:r>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𝑙</m:t>
                                </m:r>
                                <m:r>
                                  <a:rPr lang="en-US" altLang="ko-KR" i="1">
                                    <a:latin typeface="Cambria Math" panose="02040503050406030204" pitchFamily="18" charset="0"/>
                                  </a:rPr>
                                  <m:t>=1</m:t>
                                </m:r>
                              </m:sub>
                              <m:sup>
                                <m:r>
                                  <a:rPr lang="en-US" altLang="ko-KR" i="1">
                                    <a:latin typeface="Cambria Math" panose="02040503050406030204" pitchFamily="18" charset="0"/>
                                  </a:rPr>
                                  <m:t>𝑁</m:t>
                                </m:r>
                              </m:sup>
                              <m:e>
                                <m:r>
                                  <a:rPr lang="en-US" altLang="ko-KR" i="1">
                                    <a:latin typeface="Cambria Math" panose="02040503050406030204" pitchFamily="18" charset="0"/>
                                  </a:rPr>
                                  <m:t>𝑃</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𝑙</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𝑗</m:t>
                                    </m:r>
                                  </m:sub>
                                </m:sSub>
                                <m:r>
                                  <a:rPr lang="en-US" altLang="ko-KR" i="1">
                                    <a:latin typeface="Cambria Math" panose="02040503050406030204" pitchFamily="18" charset="0"/>
                                  </a:rPr>
                                  <m:t>)</m:t>
                                </m:r>
                              </m:e>
                            </m:nary>
                          </m:e>
                        </m:nary>
                        <m:r>
                          <a:rPr lang="en-US" altLang="ko-KR" i="1">
                            <a:latin typeface="Cambria Math" panose="02040503050406030204" pitchFamily="18" charset="0"/>
                          </a:rPr>
                          <m:t>𝑑</m:t>
                        </m:r>
                        <m:r>
                          <a:rPr lang="ko-KR" altLang="en-US" i="1">
                            <a:latin typeface="Cambria Math" panose="02040503050406030204" pitchFamily="18" charset="0"/>
                          </a:rPr>
                          <m:t>𝜃</m:t>
                        </m:r>
                      </m:e>
                    </m:nary>
                  </m:oMath>
                </a14:m>
                <a:endParaRPr lang="en-US" altLang="ko-KR" dirty="0" smtClean="0"/>
              </a:p>
              <a:p>
                <a:pPr lvl="1"/>
                <a:r>
                  <a:rPr lang="en-US" altLang="ko-KR" dirty="0" smtClean="0"/>
                  <a:t>In general: </a:t>
                </a:r>
                <a14:m>
                  <m:oMath xmlns:m="http://schemas.openxmlformats.org/officeDocument/2006/math">
                    <m:r>
                      <m:rPr>
                        <m:sty m:val="p"/>
                      </m:rPr>
                      <a:rPr lang="en-US" altLang="ko-KR" b="0" i="0" smtClean="0">
                        <a:latin typeface="Cambria Math" panose="02040503050406030204" pitchFamily="18" charset="0"/>
                      </a:rPr>
                      <m:t>P</m:t>
                    </m:r>
                    <m:r>
                      <a:rPr lang="en-US" altLang="ko-KR" b="0" i="0" smtClean="0">
                        <a:latin typeface="Cambria Math" panose="02040503050406030204" pitchFamily="18" charset="0"/>
                      </a:rPr>
                      <m:t>(</m:t>
                    </m:r>
                    <m:r>
                      <a:rPr lang="en-US" altLang="ko-KR" b="0" i="1" smtClean="0">
                        <a:latin typeface="Cambria Math" panose="02040503050406030204" pitchFamily="18" charset="0"/>
                      </a:rPr>
                      <m:t>𝑋</m:t>
                    </m:r>
                    <m:r>
                      <a:rPr lang="en-US" altLang="ko-KR" b="0" i="1" smtClean="0">
                        <a:latin typeface="Cambria Math" panose="02040503050406030204" pitchFamily="18" charset="0"/>
                      </a:rPr>
                      <m:t>|</m:t>
                    </m:r>
                    <m:r>
                      <a:rPr lang="ko-KR" altLang="en-US" i="1">
                        <a:latin typeface="Cambria Math" panose="02040503050406030204" pitchFamily="18" charset="0"/>
                      </a:rPr>
                      <m:t>𝜃</m:t>
                    </m:r>
                    <m:r>
                      <a:rPr lang="en-US" altLang="ko-KR" b="0" i="1" smtClean="0">
                        <a:latin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𝑃</m:t>
                    </m:r>
                    <m:r>
                      <a:rPr lang="en-US" altLang="ko-KR" b="0" i="1" smtClean="0">
                        <a:latin typeface="Cambria Math" panose="02040503050406030204" pitchFamily="18" charset="0"/>
                        <a:ea typeface="Cambria Math" panose="02040503050406030204" pitchFamily="18" charset="0"/>
                      </a:rPr>
                      <m:t>(</m:t>
                    </m:r>
                    <m:r>
                      <a:rPr lang="ko-KR" altLang="en-US" i="1">
                        <a:latin typeface="Cambria Math" panose="02040503050406030204" pitchFamily="18" charset="0"/>
                      </a:rPr>
                      <m:t>𝜃</m:t>
                    </m:r>
                    <m:r>
                      <a:rPr lang="en-US" altLang="ko-KR" b="0" i="1" smtClean="0">
                        <a:latin typeface="Cambria Math" panose="02040503050406030204" pitchFamily="18" charset="0"/>
                      </a:rPr>
                      <m:t>)</m:t>
                    </m:r>
                  </m:oMath>
                </a14:m>
                <a:endParaRPr lang="en-US" altLang="ko-KR" dirty="0" smtClean="0"/>
              </a:p>
              <a:p>
                <a:pPr lvl="1"/>
                <a:r>
                  <a:rPr lang="en-US" altLang="ko-KR" dirty="0" smtClean="0"/>
                  <a:t>Likelihood and prior multiplication results in the prior distribution </a:t>
                </a:r>
                <a:r>
                  <a:rPr lang="en-US" altLang="ko-KR" dirty="0" smtClean="0">
                    <a:sym typeface="Wingdings" panose="05000000000000000000" pitchFamily="2" charset="2"/>
                  </a:rPr>
                  <a:t> Conjugate prior</a:t>
                </a:r>
              </a:p>
              <a:p>
                <a:r>
                  <a:rPr lang="en-US" altLang="ko-KR" dirty="0" smtClean="0">
                    <a:sym typeface="Wingdings" panose="05000000000000000000" pitchFamily="2" charset="2"/>
                  </a:rPr>
                  <a:t>LDA utilizes the multinomial </a:t>
                </a:r>
                <a:r>
                  <a:rPr lang="en-US" altLang="ko-KR" dirty="0">
                    <a:sym typeface="Wingdings" panose="05000000000000000000" pitchFamily="2" charset="2"/>
                  </a:rPr>
                  <a:t>distribution</a:t>
                </a:r>
                <a:r>
                  <a:rPr lang="en-US" altLang="ko-KR" dirty="0" smtClean="0">
                    <a:sym typeface="Wingdings" panose="05000000000000000000" pitchFamily="2" charset="2"/>
                  </a:rPr>
                  <a:t> and the </a:t>
                </a:r>
                <a:r>
                  <a:rPr lang="en-US" altLang="ko-KR" dirty="0" err="1" smtClean="0">
                    <a:sym typeface="Wingdings" panose="05000000000000000000" pitchFamily="2" charset="2"/>
                  </a:rPr>
                  <a:t>Dirichlet</a:t>
                </a:r>
                <a:r>
                  <a:rPr lang="en-US" altLang="ko-KR" dirty="0" smtClean="0">
                    <a:sym typeface="Wingdings" panose="05000000000000000000" pitchFamily="2" charset="2"/>
                  </a:rPr>
                  <a:t> </a:t>
                </a:r>
                <a:r>
                  <a:rPr lang="en-US" altLang="ko-KR" dirty="0">
                    <a:sym typeface="Wingdings" panose="05000000000000000000" pitchFamily="2" charset="2"/>
                  </a:rPr>
                  <a:t>distribution</a:t>
                </a:r>
                <a:endParaRPr lang="en-US" altLang="ko-KR" dirty="0" smtClean="0">
                  <a:sym typeface="Wingdings" panose="05000000000000000000" pitchFamily="2" charset="2"/>
                </a:endParaRPr>
              </a:p>
              <a:p>
                <a:pPr lvl="1"/>
                <a:r>
                  <a:rPr lang="en-US" altLang="ko-KR" dirty="0" err="1" smtClean="0">
                    <a:sym typeface="Wingdings" panose="05000000000000000000" pitchFamily="2" charset="2"/>
                  </a:rPr>
                  <a:t>Dirichlet</a:t>
                </a:r>
                <a:r>
                  <a:rPr lang="en-US" altLang="ko-KR" dirty="0" smtClean="0">
                    <a:sym typeface="Wingdings" panose="05000000000000000000" pitchFamily="2" charset="2"/>
                  </a:rPr>
                  <a:t> distribution is the conjugate prior of the </a:t>
                </a:r>
                <a:r>
                  <a:rPr lang="en-US" altLang="ko-KR" dirty="0" err="1" smtClean="0">
                    <a:sym typeface="Wingdings" panose="05000000000000000000" pitchFamily="2" charset="2"/>
                  </a:rPr>
                  <a:t>multinomical</a:t>
                </a:r>
                <a:r>
                  <a:rPr lang="en-US" altLang="ko-KR" dirty="0" smtClean="0">
                    <a:sym typeface="Wingdings" panose="05000000000000000000" pitchFamily="2" charset="2"/>
                  </a:rPr>
                  <a:t> distribution</a:t>
                </a:r>
              </a:p>
              <a:p>
                <a:pPr lvl="1"/>
                <a:r>
                  <a:rPr lang="en-US" altLang="ko-KR" dirty="0" smtClean="0">
                    <a:sym typeface="Wingdings" panose="05000000000000000000" pitchFamily="2" charset="2"/>
                  </a:rPr>
                  <a:t>Enables sum to one technique!</a:t>
                </a:r>
                <a:endParaRPr lang="en-US" altLang="ko-KR" dirty="0" smtClean="0"/>
              </a:p>
              <a:p>
                <a:pPr lvl="1"/>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6305" y="1600200"/>
                <a:ext cx="8935286" cy="4925144"/>
              </a:xfrm>
              <a:blipFill>
                <a:blip r:embed="rId2"/>
                <a:stretch>
                  <a:fillRect t="-1363"/>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32</a:t>
            </a:fld>
            <a:endParaRPr lang="ko-KR" altLang="en-US"/>
          </a:p>
        </p:txBody>
      </p:sp>
    </p:spTree>
    <p:extLst>
      <p:ext uri="{BB962C8B-B14F-4D97-AF65-F5344CB8AC3E}">
        <p14:creationId xmlns:p14="http://schemas.microsoft.com/office/powerpoint/2010/main" val="30627168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Gibbs Sampling Formula (1)</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600200"/>
                <a:ext cx="9144000" cy="3900759"/>
              </a:xfrm>
            </p:spPr>
            <p:txBody>
              <a:bodyPr>
                <a:normAutofit fontScale="92500"/>
              </a:bodyPr>
              <a:lstStyle/>
              <a:p>
                <a14:m>
                  <m:oMath xmlns:m="http://schemas.openxmlformats.org/officeDocument/2006/math">
                    <m:r>
                      <a:rPr lang="en-US" altLang="ko-KR" sz="2400" i="1" smtClean="0">
                        <a:latin typeface="Cambria Math" panose="02040503050406030204" pitchFamily="18" charset="0"/>
                      </a:rPr>
                      <m:t>𝑃</m:t>
                    </m:r>
                    <m:d>
                      <m:dPr>
                        <m:ctrlPr>
                          <a:rPr lang="en-US" altLang="ko-KR" sz="2400" i="1">
                            <a:latin typeface="Cambria Math" panose="02040503050406030204" pitchFamily="18" charset="0"/>
                          </a:rPr>
                        </m:ctrlPr>
                      </m:dPr>
                      <m:e>
                        <m:r>
                          <a:rPr lang="en-US" altLang="ko-KR" sz="2400" i="1">
                            <a:latin typeface="Cambria Math" panose="02040503050406030204" pitchFamily="18" charset="0"/>
                          </a:rPr>
                          <m:t>𝑊</m:t>
                        </m:r>
                        <m:r>
                          <a:rPr lang="en-US" altLang="ko-KR" sz="2400" i="1">
                            <a:latin typeface="Cambria Math" panose="02040503050406030204" pitchFamily="18" charset="0"/>
                          </a:rPr>
                          <m:t>,</m:t>
                        </m:r>
                        <m:r>
                          <a:rPr lang="en-US" altLang="ko-KR" sz="2400" i="1">
                            <a:latin typeface="Cambria Math" panose="02040503050406030204" pitchFamily="18" charset="0"/>
                          </a:rPr>
                          <m:t>𝑍</m:t>
                        </m:r>
                        <m:r>
                          <a:rPr lang="en-US" altLang="ko-KR" sz="2400" i="1">
                            <a:latin typeface="Cambria Math" panose="02040503050406030204" pitchFamily="18" charset="0"/>
                          </a:rPr>
                          <m:t>;</m:t>
                        </m:r>
                        <m:r>
                          <a:rPr lang="ko-KR" altLang="en-US" sz="2400" i="1">
                            <a:latin typeface="Cambria Math" panose="02040503050406030204" pitchFamily="18" charset="0"/>
                          </a:rPr>
                          <m:t>𝛼</m:t>
                        </m:r>
                        <m:r>
                          <a:rPr lang="en-US" altLang="ko-KR" sz="2400" i="1">
                            <a:latin typeface="Cambria Math" panose="02040503050406030204" pitchFamily="18" charset="0"/>
                          </a:rPr>
                          <m:t>,</m:t>
                        </m:r>
                        <m:r>
                          <a:rPr lang="ko-KR" altLang="en-US" sz="2400" i="1">
                            <a:latin typeface="Cambria Math" panose="02040503050406030204" pitchFamily="18" charset="0"/>
                          </a:rPr>
                          <m:t>𝛽</m:t>
                        </m:r>
                      </m:e>
                    </m:d>
                    <m:r>
                      <a:rPr lang="en-US" altLang="ko-KR" sz="2400" i="1">
                        <a:latin typeface="Cambria Math" panose="02040503050406030204" pitchFamily="18" charset="0"/>
                      </a:rPr>
                      <m:t>=</m:t>
                    </m:r>
                    <m:nary>
                      <m:naryPr>
                        <m:chr m:val="∏"/>
                        <m:ctrlPr>
                          <a:rPr lang="en-US" altLang="ko-KR" sz="2400" i="1">
                            <a:latin typeface="Cambria Math" panose="02040503050406030204" pitchFamily="18" charset="0"/>
                          </a:rPr>
                        </m:ctrlPr>
                      </m:naryPr>
                      <m:sub>
                        <m:r>
                          <a:rPr lang="en-US" altLang="ko-KR" sz="2400" i="1">
                            <a:latin typeface="Cambria Math" panose="02040503050406030204" pitchFamily="18" charset="0"/>
                          </a:rPr>
                          <m:t>𝑖</m:t>
                        </m:r>
                        <m:r>
                          <a:rPr lang="en-US" altLang="ko-KR" sz="2400" i="1">
                            <a:latin typeface="Cambria Math" panose="02040503050406030204" pitchFamily="18" charset="0"/>
                          </a:rPr>
                          <m:t>=1</m:t>
                        </m:r>
                      </m:sub>
                      <m:sup>
                        <m:r>
                          <a:rPr lang="en-US" altLang="ko-KR" sz="2400" i="1">
                            <a:latin typeface="Cambria Math" panose="02040503050406030204" pitchFamily="18" charset="0"/>
                          </a:rPr>
                          <m:t>𝐾</m:t>
                        </m:r>
                      </m:sup>
                      <m:e>
                        <m:f>
                          <m:fPr>
                            <m:ctrlPr>
                              <a:rPr lang="en-US" altLang="ko-KR" sz="2400" i="1">
                                <a:latin typeface="Cambria Math" panose="02040503050406030204" pitchFamily="18" charset="0"/>
                              </a:rPr>
                            </m:ctrlPr>
                          </m:fPr>
                          <m:num>
                            <m:nary>
                              <m:naryPr>
                                <m:chr m:val="∏"/>
                                <m:limLoc m:val="subSup"/>
                                <m:ctrlPr>
                                  <a:rPr lang="en-US" altLang="ko-KR" sz="2400" i="1">
                                    <a:latin typeface="Cambria Math" panose="02040503050406030204" pitchFamily="18" charset="0"/>
                                  </a:rPr>
                                </m:ctrlPr>
                              </m:naryPr>
                              <m:sub>
                                <m:r>
                                  <m:rPr>
                                    <m:brk m:alnAt="1"/>
                                  </m:rPr>
                                  <a:rPr lang="en-US" altLang="ko-KR" sz="2400" i="1">
                                    <a:latin typeface="Cambria Math" panose="02040503050406030204" pitchFamily="18" charset="0"/>
                                  </a:rPr>
                                  <m:t>𝑣</m:t>
                                </m:r>
                                <m:r>
                                  <a:rPr lang="en-US" altLang="ko-KR" sz="2400" i="1">
                                    <a:latin typeface="Cambria Math" panose="02040503050406030204" pitchFamily="18" charset="0"/>
                                  </a:rPr>
                                  <m:t>=1</m:t>
                                </m:r>
                              </m:sub>
                              <m:sup>
                                <m:r>
                                  <a:rPr lang="en-US" altLang="ko-KR" sz="2400" i="1">
                                    <a:latin typeface="Cambria Math" panose="02040503050406030204" pitchFamily="18" charset="0"/>
                                  </a:rPr>
                                  <m:t>𝑉</m:t>
                                </m:r>
                              </m:sup>
                              <m:e>
                                <m:r>
                                  <m:rPr>
                                    <m:sty m:val="p"/>
                                  </m:rPr>
                                  <a:rPr lang="el-GR" altLang="ko-KR" sz="2400" i="1">
                                    <a:latin typeface="Cambria Math" panose="02040503050406030204" pitchFamily="18" charset="0"/>
                                    <a:ea typeface="Cambria Math" panose="02040503050406030204" pitchFamily="18" charset="0"/>
                                  </a:rPr>
                                  <m:t>Γ</m:t>
                                </m:r>
                                <m:r>
                                  <a:rPr lang="en-US" altLang="ko-KR" sz="2400" i="1">
                                    <a:latin typeface="Cambria Math" panose="02040503050406030204" pitchFamily="18" charset="0"/>
                                    <a:ea typeface="Cambria Math" panose="02040503050406030204" pitchFamily="18" charset="0"/>
                                  </a:rPr>
                                  <m:t>(</m:t>
                                </m:r>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𝑛</m:t>
                                    </m:r>
                                  </m:e>
                                  <m:sub>
                                    <m:d>
                                      <m:dPr>
                                        <m:ctrlPr>
                                          <a:rPr lang="en-US" altLang="ko-KR" sz="2400" i="1">
                                            <a:latin typeface="Cambria Math" panose="02040503050406030204" pitchFamily="18" charset="0"/>
                                          </a:rPr>
                                        </m:ctrlPr>
                                      </m:dPr>
                                      <m:e>
                                        <m:r>
                                          <a:rPr lang="en-US" altLang="ko-KR" sz="2400" i="1">
                                            <a:latin typeface="Cambria Math" panose="02040503050406030204" pitchFamily="18" charset="0"/>
                                          </a:rPr>
                                          <m:t>.</m:t>
                                        </m:r>
                                      </m:e>
                                    </m:d>
                                    <m:r>
                                      <a:rPr lang="en-US" altLang="ko-KR" sz="2400" i="1">
                                        <a:latin typeface="Cambria Math" panose="02040503050406030204" pitchFamily="18" charset="0"/>
                                      </a:rPr>
                                      <m:t>,</m:t>
                                    </m:r>
                                    <m:r>
                                      <a:rPr lang="en-US" altLang="ko-KR" sz="2400" i="1">
                                        <a:latin typeface="Cambria Math" panose="02040503050406030204" pitchFamily="18" charset="0"/>
                                      </a:rPr>
                                      <m:t>𝑣</m:t>
                                    </m:r>
                                  </m:sub>
                                  <m:sup>
                                    <m:r>
                                      <a:rPr lang="en-US" altLang="ko-KR" sz="2400" i="1">
                                        <a:latin typeface="Cambria Math" panose="02040503050406030204" pitchFamily="18" charset="0"/>
                                      </a:rPr>
                                      <m:t>𝑖</m:t>
                                    </m:r>
                                  </m:sup>
                                </m:sSubSup>
                                <m:r>
                                  <a:rPr lang="en-US" altLang="ko-KR" sz="2400" i="1">
                                    <a:latin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ko-KR" altLang="en-US" sz="2400" i="1">
                                        <a:latin typeface="Cambria Math" panose="02040503050406030204" pitchFamily="18" charset="0"/>
                                      </a:rPr>
                                      <m:t>𝛽</m:t>
                                    </m:r>
                                  </m:e>
                                  <m:sub>
                                    <m:r>
                                      <a:rPr lang="en-US" altLang="ko-KR" sz="2400" i="1">
                                        <a:latin typeface="Cambria Math" panose="02040503050406030204" pitchFamily="18" charset="0"/>
                                        <a:ea typeface="Cambria Math" panose="02040503050406030204" pitchFamily="18" charset="0"/>
                                      </a:rPr>
                                      <m:t>𝑣</m:t>
                                    </m:r>
                                  </m:sub>
                                </m:sSub>
                                <m:r>
                                  <a:rPr lang="en-US" altLang="ko-KR" sz="2400" i="1">
                                    <a:latin typeface="Cambria Math" panose="02040503050406030204" pitchFamily="18" charset="0"/>
                                    <a:ea typeface="Cambria Math" panose="02040503050406030204" pitchFamily="18" charset="0"/>
                                  </a:rPr>
                                  <m:t>)</m:t>
                                </m:r>
                              </m:e>
                            </m:nary>
                            <m:r>
                              <m:rPr>
                                <m:sty m:val="p"/>
                              </m:rPr>
                              <a:rPr lang="el-GR" altLang="ko-KR" sz="2400" i="1">
                                <a:latin typeface="Cambria Math" panose="02040503050406030204" pitchFamily="18" charset="0"/>
                                <a:ea typeface="Cambria Math" panose="02040503050406030204" pitchFamily="18" charset="0"/>
                              </a:rPr>
                              <m:t>Γ</m:t>
                            </m:r>
                            <m:r>
                              <a:rPr lang="en-US" altLang="ko-KR" sz="2400" i="1">
                                <a:latin typeface="Cambria Math" panose="02040503050406030204" pitchFamily="18" charset="0"/>
                                <a:ea typeface="Cambria Math" panose="02040503050406030204" pitchFamily="18" charset="0"/>
                              </a:rPr>
                              <m:t>(</m:t>
                            </m:r>
                            <m:nary>
                              <m:naryPr>
                                <m:chr m:val="∑"/>
                                <m:limLoc m:val="subSup"/>
                                <m:ctrlPr>
                                  <a:rPr lang="en-US" altLang="ko-KR" sz="2400" i="1">
                                    <a:latin typeface="Cambria Math" panose="02040503050406030204" pitchFamily="18" charset="0"/>
                                    <a:ea typeface="Cambria Math" panose="02040503050406030204" pitchFamily="18" charset="0"/>
                                  </a:rPr>
                                </m:ctrlPr>
                              </m:naryPr>
                              <m:sub>
                                <m:r>
                                  <m:rPr>
                                    <m:brk m:alnAt="1"/>
                                  </m:rPr>
                                  <a:rPr lang="en-US" altLang="ko-KR" sz="2400" i="1">
                                    <a:latin typeface="Cambria Math" panose="02040503050406030204" pitchFamily="18" charset="0"/>
                                    <a:ea typeface="Cambria Math" panose="02040503050406030204" pitchFamily="18" charset="0"/>
                                  </a:rPr>
                                  <m:t>𝑣</m:t>
                                </m:r>
                                <m:r>
                                  <a:rPr lang="en-US" altLang="ko-KR" sz="2400" i="1">
                                    <a:latin typeface="Cambria Math" panose="02040503050406030204" pitchFamily="18" charset="0"/>
                                    <a:ea typeface="Cambria Math" panose="02040503050406030204" pitchFamily="18" charset="0"/>
                                  </a:rPr>
                                  <m:t>=1</m:t>
                                </m:r>
                              </m:sub>
                              <m:sup>
                                <m:r>
                                  <a:rPr lang="en-US" altLang="ko-KR" sz="2400" i="1">
                                    <a:latin typeface="Cambria Math" panose="02040503050406030204" pitchFamily="18" charset="0"/>
                                    <a:ea typeface="Cambria Math" panose="02040503050406030204" pitchFamily="18" charset="0"/>
                                  </a:rPr>
                                  <m:t>𝑉</m:t>
                                </m:r>
                              </m:sup>
                              <m:e>
                                <m:sSub>
                                  <m:sSubPr>
                                    <m:ctrlPr>
                                      <a:rPr lang="en-US" altLang="ko-KR" sz="2400" i="1">
                                        <a:latin typeface="Cambria Math" panose="02040503050406030204" pitchFamily="18" charset="0"/>
                                        <a:ea typeface="Cambria Math" panose="02040503050406030204" pitchFamily="18" charset="0"/>
                                      </a:rPr>
                                    </m:ctrlPr>
                                  </m:sSubPr>
                                  <m:e>
                                    <m:r>
                                      <a:rPr lang="ko-KR" altLang="en-US" sz="2400" i="1">
                                        <a:latin typeface="Cambria Math" panose="02040503050406030204" pitchFamily="18" charset="0"/>
                                      </a:rPr>
                                      <m:t>𝛽</m:t>
                                    </m:r>
                                  </m:e>
                                  <m:sub>
                                    <m:r>
                                      <a:rPr lang="en-US" altLang="ko-KR" sz="2400" i="1">
                                        <a:latin typeface="Cambria Math" panose="02040503050406030204" pitchFamily="18" charset="0"/>
                                        <a:ea typeface="Cambria Math" panose="02040503050406030204" pitchFamily="18" charset="0"/>
                                      </a:rPr>
                                      <m:t>𝑣</m:t>
                                    </m:r>
                                  </m:sub>
                                </m:sSub>
                              </m:e>
                            </m:nary>
                            <m:r>
                              <a:rPr lang="en-US" altLang="ko-KR" sz="2400" i="1">
                                <a:latin typeface="Cambria Math" panose="02040503050406030204" pitchFamily="18" charset="0"/>
                                <a:ea typeface="Cambria Math" panose="02040503050406030204" pitchFamily="18" charset="0"/>
                              </a:rPr>
                              <m:t>)</m:t>
                            </m:r>
                          </m:num>
                          <m:den>
                            <m:nary>
                              <m:naryPr>
                                <m:chr m:val="∏"/>
                                <m:limLoc m:val="subSup"/>
                                <m:ctrlPr>
                                  <a:rPr lang="en-US" altLang="ko-KR" sz="2400" i="1">
                                    <a:latin typeface="Cambria Math" panose="02040503050406030204" pitchFamily="18" charset="0"/>
                                  </a:rPr>
                                </m:ctrlPr>
                              </m:naryPr>
                              <m:sub>
                                <m:r>
                                  <m:rPr>
                                    <m:brk m:alnAt="1"/>
                                  </m:rPr>
                                  <a:rPr lang="en-US" altLang="ko-KR" sz="2400" i="1">
                                    <a:latin typeface="Cambria Math" panose="02040503050406030204" pitchFamily="18" charset="0"/>
                                  </a:rPr>
                                  <m:t>𝑣</m:t>
                                </m:r>
                                <m:r>
                                  <a:rPr lang="en-US" altLang="ko-KR" sz="2400" i="1">
                                    <a:latin typeface="Cambria Math" panose="02040503050406030204" pitchFamily="18" charset="0"/>
                                  </a:rPr>
                                  <m:t>=1</m:t>
                                </m:r>
                              </m:sub>
                              <m:sup>
                                <m:r>
                                  <a:rPr lang="en-US" altLang="ko-KR" sz="2400" i="1">
                                    <a:latin typeface="Cambria Math" panose="02040503050406030204" pitchFamily="18" charset="0"/>
                                  </a:rPr>
                                  <m:t>𝑉</m:t>
                                </m:r>
                              </m:sup>
                              <m:e>
                                <m:sSub>
                                  <m:sSubPr>
                                    <m:ctrlPr>
                                      <a:rPr lang="en-US" altLang="ko-KR" sz="2400" i="1">
                                        <a:latin typeface="Cambria Math" panose="02040503050406030204" pitchFamily="18" charset="0"/>
                                        <a:ea typeface="Cambria Math" panose="02040503050406030204" pitchFamily="18" charset="0"/>
                                      </a:rPr>
                                    </m:ctrlPr>
                                  </m:sSubPr>
                                  <m:e>
                                    <m:r>
                                      <m:rPr>
                                        <m:sty m:val="p"/>
                                      </m:rPr>
                                      <a:rPr lang="el-GR" altLang="ko-KR" sz="2400" i="1">
                                        <a:latin typeface="Cambria Math" panose="02040503050406030204" pitchFamily="18" charset="0"/>
                                        <a:ea typeface="Cambria Math" panose="02040503050406030204" pitchFamily="18" charset="0"/>
                                      </a:rPr>
                                      <m:t>Γ</m:t>
                                    </m:r>
                                    <m:r>
                                      <a:rPr lang="en-US" altLang="ko-KR" sz="2400" i="1">
                                        <a:latin typeface="Cambria Math" panose="02040503050406030204" pitchFamily="18" charset="0"/>
                                        <a:ea typeface="Cambria Math" panose="02040503050406030204" pitchFamily="18" charset="0"/>
                                      </a:rPr>
                                      <m:t>(</m:t>
                                    </m:r>
                                    <m:r>
                                      <a:rPr lang="ko-KR" altLang="en-US" sz="2400" i="1">
                                        <a:latin typeface="Cambria Math" panose="02040503050406030204" pitchFamily="18" charset="0"/>
                                      </a:rPr>
                                      <m:t>𝛽</m:t>
                                    </m:r>
                                  </m:e>
                                  <m:sub>
                                    <m:r>
                                      <a:rPr lang="en-US" altLang="ko-KR" sz="2400" i="1">
                                        <a:latin typeface="Cambria Math" panose="02040503050406030204" pitchFamily="18" charset="0"/>
                                      </a:rPr>
                                      <m:t>𝑣</m:t>
                                    </m:r>
                                  </m:sub>
                                </m:sSub>
                                <m:r>
                                  <a:rPr lang="en-US" altLang="ko-KR" sz="2400" i="1">
                                    <a:latin typeface="Cambria Math" panose="02040503050406030204" pitchFamily="18" charset="0"/>
                                    <a:ea typeface="Cambria Math" panose="02040503050406030204" pitchFamily="18" charset="0"/>
                                  </a:rPr>
                                  <m:t>)</m:t>
                                </m:r>
                              </m:e>
                            </m:nary>
                            <m:r>
                              <m:rPr>
                                <m:sty m:val="p"/>
                              </m:rPr>
                              <a:rPr lang="el-GR" altLang="ko-KR" sz="2400" i="1">
                                <a:latin typeface="Cambria Math" panose="02040503050406030204" pitchFamily="18" charset="0"/>
                                <a:ea typeface="Cambria Math" panose="02040503050406030204" pitchFamily="18" charset="0"/>
                              </a:rPr>
                              <m:t>Γ</m:t>
                            </m:r>
                            <m:r>
                              <a:rPr lang="en-US" altLang="ko-KR" sz="2400" i="1">
                                <a:latin typeface="Cambria Math" panose="02040503050406030204" pitchFamily="18" charset="0"/>
                                <a:ea typeface="Cambria Math" panose="02040503050406030204" pitchFamily="18" charset="0"/>
                              </a:rPr>
                              <m:t>(</m:t>
                            </m:r>
                            <m:nary>
                              <m:naryPr>
                                <m:chr m:val="∑"/>
                                <m:limLoc m:val="subSup"/>
                                <m:ctrlPr>
                                  <a:rPr lang="en-US" altLang="ko-KR" sz="2400" i="1">
                                    <a:latin typeface="Cambria Math" panose="02040503050406030204" pitchFamily="18" charset="0"/>
                                    <a:ea typeface="Cambria Math" panose="02040503050406030204" pitchFamily="18" charset="0"/>
                                  </a:rPr>
                                </m:ctrlPr>
                              </m:naryPr>
                              <m:sub>
                                <m:r>
                                  <m:rPr>
                                    <m:brk m:alnAt="1"/>
                                  </m:rPr>
                                  <a:rPr lang="en-US" altLang="ko-KR" sz="2400" i="1">
                                    <a:latin typeface="Cambria Math" panose="02040503050406030204" pitchFamily="18" charset="0"/>
                                    <a:ea typeface="Cambria Math" panose="02040503050406030204" pitchFamily="18" charset="0"/>
                                  </a:rPr>
                                  <m:t>𝑣</m:t>
                                </m:r>
                                <m:r>
                                  <a:rPr lang="en-US" altLang="ko-KR" sz="2400" i="1">
                                    <a:latin typeface="Cambria Math" panose="02040503050406030204" pitchFamily="18" charset="0"/>
                                    <a:ea typeface="Cambria Math" panose="02040503050406030204" pitchFamily="18" charset="0"/>
                                  </a:rPr>
                                  <m:t>=1</m:t>
                                </m:r>
                              </m:sub>
                              <m:sup>
                                <m:r>
                                  <a:rPr lang="en-US" altLang="ko-KR" sz="2400" i="1">
                                    <a:latin typeface="Cambria Math" panose="02040503050406030204" pitchFamily="18" charset="0"/>
                                    <a:ea typeface="Cambria Math" panose="02040503050406030204" pitchFamily="18" charset="0"/>
                                  </a:rPr>
                                  <m:t>𝑉</m:t>
                                </m:r>
                              </m:sup>
                              <m:e>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𝑛</m:t>
                                    </m:r>
                                  </m:e>
                                  <m:sub>
                                    <m:d>
                                      <m:dPr>
                                        <m:ctrlPr>
                                          <a:rPr lang="en-US" altLang="ko-KR" sz="2400" i="1">
                                            <a:latin typeface="Cambria Math" panose="02040503050406030204" pitchFamily="18" charset="0"/>
                                          </a:rPr>
                                        </m:ctrlPr>
                                      </m:dPr>
                                      <m:e>
                                        <m:r>
                                          <a:rPr lang="en-US" altLang="ko-KR" sz="2400" i="1">
                                            <a:latin typeface="Cambria Math" panose="02040503050406030204" pitchFamily="18" charset="0"/>
                                          </a:rPr>
                                          <m:t>.</m:t>
                                        </m:r>
                                      </m:e>
                                    </m:d>
                                    <m:r>
                                      <a:rPr lang="en-US" altLang="ko-KR" sz="2400" i="1">
                                        <a:latin typeface="Cambria Math" panose="02040503050406030204" pitchFamily="18" charset="0"/>
                                      </a:rPr>
                                      <m:t>,</m:t>
                                    </m:r>
                                    <m:r>
                                      <a:rPr lang="en-US" altLang="ko-KR" sz="2400" i="1">
                                        <a:latin typeface="Cambria Math" panose="02040503050406030204" pitchFamily="18" charset="0"/>
                                      </a:rPr>
                                      <m:t>𝑣</m:t>
                                    </m:r>
                                  </m:sub>
                                  <m:sup>
                                    <m:r>
                                      <a:rPr lang="en-US" altLang="ko-KR" sz="2400" i="1">
                                        <a:latin typeface="Cambria Math" panose="02040503050406030204" pitchFamily="18" charset="0"/>
                                      </a:rPr>
                                      <m:t>𝑖</m:t>
                                    </m:r>
                                  </m:sup>
                                </m:sSubSup>
                                <m:r>
                                  <a:rPr lang="en-US" altLang="ko-KR" sz="2400" i="1">
                                    <a:latin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ko-KR" altLang="en-US" sz="2400" i="1">
                                        <a:latin typeface="Cambria Math" panose="02040503050406030204" pitchFamily="18" charset="0"/>
                                      </a:rPr>
                                      <m:t>𝛽</m:t>
                                    </m:r>
                                  </m:e>
                                  <m:sub>
                                    <m:r>
                                      <a:rPr lang="en-US" altLang="ko-KR" sz="2400" i="1">
                                        <a:latin typeface="Cambria Math" panose="02040503050406030204" pitchFamily="18" charset="0"/>
                                        <a:ea typeface="Cambria Math" panose="02040503050406030204" pitchFamily="18" charset="0"/>
                                      </a:rPr>
                                      <m:t>𝑣</m:t>
                                    </m:r>
                                  </m:sub>
                                </m:sSub>
                              </m:e>
                            </m:nary>
                            <m:r>
                              <a:rPr lang="en-US" altLang="ko-KR" sz="2400" i="1">
                                <a:latin typeface="Cambria Math" panose="02040503050406030204" pitchFamily="18" charset="0"/>
                                <a:ea typeface="Cambria Math" panose="02040503050406030204" pitchFamily="18" charset="0"/>
                              </a:rPr>
                              <m:t>)</m:t>
                            </m:r>
                          </m:den>
                        </m:f>
                      </m:e>
                    </m:nary>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f>
                          <m:fPr>
                            <m:ctrlPr>
                              <a:rPr lang="en-US" altLang="ko-KR" i="1">
                                <a:latin typeface="Cambria Math" panose="02040503050406030204" pitchFamily="18" charset="0"/>
                              </a:rPr>
                            </m:ctrlPr>
                          </m:fPr>
                          <m:num>
                            <m:nary>
                              <m:naryPr>
                                <m:chr m:val="∏"/>
                                <m:limLoc m:val="subSup"/>
                                <m:ctrlPr>
                                  <a:rPr lang="en-US" altLang="ko-KR" i="1">
                                    <a:latin typeface="Cambria Math" panose="02040503050406030204" pitchFamily="18" charset="0"/>
                                  </a:rPr>
                                </m:ctrlPr>
                              </m:naryPr>
                              <m:sub>
                                <m:r>
                                  <m:rPr>
                                    <m:brk m:alnAt="1"/>
                                  </m:rP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b="0" i="1" smtClean="0">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e>
                            </m:nary>
                            <m:r>
                              <a:rPr lang="en-US" altLang="ko-KR" i="1">
                                <a:latin typeface="Cambria Math" panose="02040503050406030204" pitchFamily="18" charset="0"/>
                                <a:ea typeface="Cambria Math" panose="02040503050406030204" pitchFamily="18" charset="0"/>
                              </a:rPr>
                              <m:t>) </m:t>
                            </m:r>
                          </m:num>
                          <m:den>
                            <m:nary>
                              <m:naryPr>
                                <m:chr m:val="∏"/>
                                <m:limLoc m:val="subSup"/>
                                <m:ctrlPr>
                                  <a:rPr lang="en-US" altLang="ko-KR" i="1">
                                    <a:latin typeface="Cambria Math" panose="02040503050406030204" pitchFamily="18" charset="0"/>
                                  </a:rPr>
                                </m:ctrlPr>
                              </m:naryPr>
                              <m:sub>
                                <m:r>
                                  <m:rPr>
                                    <m:brk m:alnAt="1"/>
                                  </m:rP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b="0" i="1" smtClean="0">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e>
                            </m:nary>
                            <m:r>
                              <a:rPr lang="en-US" altLang="ko-KR" i="1">
                                <a:latin typeface="Cambria Math" panose="02040503050406030204" pitchFamily="18" charset="0"/>
                                <a:ea typeface="Cambria Math" panose="02040503050406030204" pitchFamily="18" charset="0"/>
                              </a:rPr>
                              <m:t>)</m:t>
                            </m:r>
                          </m:den>
                        </m:f>
                      </m:e>
                    </m:nary>
                  </m:oMath>
                </a14:m>
                <a:endParaRPr lang="en-US" altLang="ko-KR" dirty="0" smtClean="0">
                  <a:ea typeface="Cambria Math" panose="02040503050406030204" pitchFamily="18" charset="0"/>
                </a:endParaRPr>
              </a:p>
              <a:p>
                <a:r>
                  <a:rPr lang="en-US" altLang="ko-KR" dirty="0" smtClean="0"/>
                  <a:t>Here, W, </a:t>
                </a:r>
                <a14:m>
                  <m:oMath xmlns:m="http://schemas.openxmlformats.org/officeDocument/2006/math">
                    <m:r>
                      <a:rPr lang="ko-KR" altLang="en-US" sz="2000" i="1">
                        <a:latin typeface="Cambria Math" panose="02040503050406030204" pitchFamily="18" charset="0"/>
                      </a:rPr>
                      <m:t>𝛼</m:t>
                    </m:r>
                  </m:oMath>
                </a14:m>
                <a:r>
                  <a:rPr lang="ko-KR" altLang="en-US" dirty="0" smtClean="0"/>
                  <a:t> </a:t>
                </a:r>
                <a:r>
                  <a:rPr lang="en-US" altLang="ko-KR" dirty="0" smtClean="0"/>
                  <a:t>and </a:t>
                </a:r>
                <a14:m>
                  <m:oMath xmlns:m="http://schemas.openxmlformats.org/officeDocument/2006/math">
                    <m:r>
                      <a:rPr lang="ko-KR" altLang="en-US" sz="2000" i="1">
                        <a:latin typeface="Cambria Math" panose="02040503050406030204" pitchFamily="18" charset="0"/>
                      </a:rPr>
                      <m:t>𝛽</m:t>
                    </m:r>
                  </m:oMath>
                </a14:m>
                <a:r>
                  <a:rPr lang="ko-KR" altLang="en-US" dirty="0" smtClean="0"/>
                  <a:t> </a:t>
                </a:r>
                <a:r>
                  <a:rPr lang="en-US" altLang="ko-KR" dirty="0" smtClean="0"/>
                  <a:t>are assumed or data-points, and Z is the target of sampling.</a:t>
                </a:r>
              </a:p>
              <a:p>
                <a:pPr lvl="1"/>
                <a:r>
                  <a:rPr lang="en-US" altLang="ko-KR" dirty="0" smtClean="0"/>
                  <a:t>Gibbs sampling iterates the element of Z, one by one.</a:t>
                </a:r>
              </a:p>
              <a:p>
                <a:pPr lvl="1"/>
                <a:r>
                  <a:rPr lang="en-US" altLang="ko-KR" dirty="0" smtClean="0"/>
                  <a:t>Therefore, we need to derive a formula of a single element Z when all other element of Z, W, </a:t>
                </a:r>
                <a14:m>
                  <m:oMath xmlns:m="http://schemas.openxmlformats.org/officeDocument/2006/math">
                    <m:r>
                      <a:rPr lang="ko-KR" altLang="en-US" sz="1800" i="1">
                        <a:latin typeface="Cambria Math" panose="02040503050406030204" pitchFamily="18" charset="0"/>
                      </a:rPr>
                      <m:t>𝛼</m:t>
                    </m:r>
                  </m:oMath>
                </a14:m>
                <a:r>
                  <a:rPr lang="ko-KR" altLang="en-US" dirty="0"/>
                  <a:t> </a:t>
                </a:r>
                <a:r>
                  <a:rPr lang="en-US" altLang="ko-KR" dirty="0"/>
                  <a:t>and </a:t>
                </a:r>
                <a14:m>
                  <m:oMath xmlns:m="http://schemas.openxmlformats.org/officeDocument/2006/math">
                    <m:r>
                      <a:rPr lang="ko-KR" altLang="en-US" sz="1800" i="1">
                        <a:latin typeface="Cambria Math" panose="02040503050406030204" pitchFamily="18" charset="0"/>
                      </a:rPr>
                      <m:t>𝛽</m:t>
                    </m:r>
                  </m:oMath>
                </a14:m>
                <a:r>
                  <a:rPr lang="ko-KR" altLang="en-US" dirty="0"/>
                  <a:t> </a:t>
                </a:r>
                <a:r>
                  <a:rPr lang="en-US" altLang="ko-KR" dirty="0" smtClean="0"/>
                  <a:t>are given.</a:t>
                </a:r>
              </a:p>
              <a:p>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𝑍</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𝑚</m:t>
                                </m:r>
                                <m:r>
                                  <a:rPr lang="en-US" altLang="ko-KR" b="0" i="1" smtClean="0">
                                    <a:latin typeface="Cambria Math" panose="02040503050406030204" pitchFamily="18" charset="0"/>
                                  </a:rPr>
                                  <m:t>,</m:t>
                                </m:r>
                                <m:r>
                                  <a:rPr lang="en-US" altLang="ko-KR" b="0" i="1" smtClean="0">
                                    <a:latin typeface="Cambria Math" panose="02040503050406030204" pitchFamily="18" charset="0"/>
                                  </a:rPr>
                                  <m:t>𝑙</m:t>
                                </m:r>
                              </m:e>
                            </m:d>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𝑘</m:t>
                        </m:r>
                      </m:e>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𝑍</m:t>
                            </m:r>
                          </m:e>
                          <m:sub>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𝑚</m:t>
                                </m:r>
                                <m:r>
                                  <a:rPr lang="en-US" altLang="ko-KR" b="0" i="1" smtClean="0">
                                    <a:latin typeface="Cambria Math" panose="02040503050406030204" pitchFamily="18" charset="0"/>
                                  </a:rPr>
                                  <m:t>,</m:t>
                                </m:r>
                                <m:r>
                                  <a:rPr lang="en-US" altLang="ko-KR" b="0" i="1" smtClean="0">
                                    <a:latin typeface="Cambria Math" panose="02040503050406030204" pitchFamily="18" charset="0"/>
                                  </a:rPr>
                                  <m:t>𝑙</m:t>
                                </m:r>
                              </m:e>
                            </m:d>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𝑊</m:t>
                        </m:r>
                        <m:r>
                          <a:rPr lang="en-US" altLang="ko-KR" b="0" i="1" smtClean="0">
                            <a:latin typeface="Cambria Math" panose="02040503050406030204" pitchFamily="18" charset="0"/>
                          </a:rPr>
                          <m:t>;</m:t>
                        </m:r>
                        <m:r>
                          <a:rPr lang="ko-KR" altLang="en-US" sz="2000" i="1">
                            <a:latin typeface="Cambria Math" panose="02040503050406030204" pitchFamily="18" charset="0"/>
                          </a:rPr>
                          <m:t>𝛼</m:t>
                        </m:r>
                        <m:r>
                          <a:rPr lang="en-US" altLang="ko-KR" sz="2000" i="1">
                            <a:latin typeface="Cambria Math" panose="02040503050406030204" pitchFamily="18" charset="0"/>
                          </a:rPr>
                          <m:t>,</m:t>
                        </m:r>
                        <m:r>
                          <a:rPr lang="ko-KR" altLang="en-US" sz="2000" i="1">
                            <a:latin typeface="Cambria Math" panose="02040503050406030204" pitchFamily="18" charset="0"/>
                          </a:rPr>
                          <m:t>𝛽</m:t>
                        </m:r>
                      </m:e>
                    </m:d>
                    <m:r>
                      <a:rPr lang="en-US" altLang="ko-KR" sz="2000" b="0" i="1" smtClean="0">
                        <a:latin typeface="Cambria Math" panose="02040503050406030204" pitchFamily="18" charset="0"/>
                      </a:rPr>
                      <m:t>=</m:t>
                    </m:r>
                    <m:f>
                      <m:fPr>
                        <m:ctrlPr>
                          <a:rPr lang="en-US" altLang="ko-KR" sz="2000" b="0" i="1" smtClean="0">
                            <a:latin typeface="Cambria Math" panose="02040503050406030204" pitchFamily="18" charset="0"/>
                          </a:rPr>
                        </m:ctrlPr>
                      </m:fPr>
                      <m:num>
                        <m:r>
                          <a:rPr lang="en-US" altLang="ko-KR" sz="2000" i="1">
                            <a:latin typeface="Cambria Math" panose="02040503050406030204" pitchFamily="18" charset="0"/>
                          </a:rPr>
                          <m:t>𝑃</m:t>
                        </m:r>
                        <m:d>
                          <m:dPr>
                            <m:ctrlPr>
                              <a:rPr lang="en-US" altLang="ko-KR" sz="2000" i="1">
                                <a:latin typeface="Cambria Math" panose="02040503050406030204" pitchFamily="18" charset="0"/>
                              </a:rPr>
                            </m:ctrlPr>
                          </m:dP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d>
                                  <m:dPr>
                                    <m:ctrlPr>
                                      <a:rPr lang="en-US" altLang="ko-KR" sz="2000" i="1">
                                        <a:latin typeface="Cambria Math" panose="02040503050406030204" pitchFamily="18" charset="0"/>
                                      </a:rPr>
                                    </m:ctrlPr>
                                  </m:dPr>
                                  <m:e>
                                    <m:r>
                                      <a:rPr lang="en-US" altLang="ko-KR" sz="2000" i="1">
                                        <a:latin typeface="Cambria Math" panose="02040503050406030204" pitchFamily="18" charset="0"/>
                                      </a:rPr>
                                      <m:t>𝑚</m:t>
                                    </m:r>
                                    <m:r>
                                      <a:rPr lang="en-US" altLang="ko-KR" sz="2000" i="1">
                                        <a:latin typeface="Cambria Math" panose="02040503050406030204" pitchFamily="18" charset="0"/>
                                      </a:rPr>
                                      <m:t>,</m:t>
                                    </m:r>
                                    <m:r>
                                      <a:rPr lang="en-US" altLang="ko-KR" sz="2000" i="1">
                                        <a:latin typeface="Cambria Math" panose="02040503050406030204" pitchFamily="18" charset="0"/>
                                      </a:rPr>
                                      <m:t>𝑙</m:t>
                                    </m:r>
                                  </m:e>
                                </m:d>
                              </m:sub>
                            </m:sSub>
                            <m:r>
                              <a:rPr lang="en-US" altLang="ko-KR" sz="2000" i="1">
                                <a:latin typeface="Cambria Math" panose="02040503050406030204" pitchFamily="18" charset="0"/>
                              </a:rPr>
                              <m:t>=</m:t>
                            </m:r>
                            <m:r>
                              <a:rPr lang="en-US" altLang="ko-KR" sz="2000" i="1">
                                <a:latin typeface="Cambria Math" panose="02040503050406030204" pitchFamily="18" charset="0"/>
                              </a:rPr>
                              <m:t>𝑘</m:t>
                            </m:r>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m:t>
                                </m:r>
                                <m:d>
                                  <m:dPr>
                                    <m:ctrlPr>
                                      <a:rPr lang="en-US" altLang="ko-KR" sz="2000" i="1">
                                        <a:latin typeface="Cambria Math" panose="02040503050406030204" pitchFamily="18" charset="0"/>
                                      </a:rPr>
                                    </m:ctrlPr>
                                  </m:dPr>
                                  <m:e>
                                    <m:r>
                                      <a:rPr lang="en-US" altLang="ko-KR" sz="2000" i="1">
                                        <a:latin typeface="Cambria Math" panose="02040503050406030204" pitchFamily="18" charset="0"/>
                                      </a:rPr>
                                      <m:t>𝑚</m:t>
                                    </m:r>
                                    <m:r>
                                      <a:rPr lang="en-US" altLang="ko-KR" sz="2000" i="1">
                                        <a:latin typeface="Cambria Math" panose="02040503050406030204" pitchFamily="18" charset="0"/>
                                      </a:rPr>
                                      <m:t>,</m:t>
                                    </m:r>
                                    <m:r>
                                      <a:rPr lang="en-US" altLang="ko-KR" sz="2000" i="1">
                                        <a:latin typeface="Cambria Math" panose="02040503050406030204" pitchFamily="18" charset="0"/>
                                      </a:rPr>
                                      <m:t>𝑙</m:t>
                                    </m:r>
                                  </m:e>
                                </m:d>
                              </m:sub>
                            </m:sSub>
                            <m:r>
                              <a:rPr lang="en-US" altLang="ko-KR" sz="2000" i="1">
                                <a:latin typeface="Cambria Math" panose="02040503050406030204" pitchFamily="18" charset="0"/>
                              </a:rPr>
                              <m:t>,</m:t>
                            </m:r>
                            <m:r>
                              <a:rPr lang="en-US" altLang="ko-KR" sz="2000" i="1">
                                <a:latin typeface="Cambria Math" panose="02040503050406030204" pitchFamily="18" charset="0"/>
                              </a:rPr>
                              <m:t>𝑊</m:t>
                            </m:r>
                            <m:r>
                              <a:rPr lang="en-US" altLang="ko-KR" sz="2000" i="1">
                                <a:latin typeface="Cambria Math" panose="02040503050406030204" pitchFamily="18" charset="0"/>
                              </a:rPr>
                              <m:t>;</m:t>
                            </m:r>
                            <m:r>
                              <a:rPr lang="ko-KR" altLang="en-US" sz="1800" i="1">
                                <a:latin typeface="Cambria Math" panose="02040503050406030204" pitchFamily="18" charset="0"/>
                              </a:rPr>
                              <m:t>𝛼</m:t>
                            </m:r>
                            <m:r>
                              <a:rPr lang="en-US" altLang="ko-KR" sz="1800" i="1">
                                <a:latin typeface="Cambria Math" panose="02040503050406030204" pitchFamily="18" charset="0"/>
                              </a:rPr>
                              <m:t>,</m:t>
                            </m:r>
                            <m:r>
                              <a:rPr lang="ko-KR" altLang="en-US" sz="1800" i="1">
                                <a:latin typeface="Cambria Math" panose="02040503050406030204" pitchFamily="18" charset="0"/>
                              </a:rPr>
                              <m:t>𝛽</m:t>
                            </m:r>
                          </m:e>
                        </m:d>
                      </m:num>
                      <m:den>
                        <m:r>
                          <a:rPr lang="en-US" altLang="ko-KR" sz="2000" b="0" i="1" smtClean="0">
                            <a:latin typeface="Cambria Math" panose="02040503050406030204" pitchFamily="18" charset="0"/>
                          </a:rPr>
                          <m:t>𝑃</m:t>
                        </m:r>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m:t>
                            </m:r>
                            <m:d>
                              <m:dPr>
                                <m:ctrlPr>
                                  <a:rPr lang="en-US" altLang="ko-KR" sz="2000" i="1">
                                    <a:latin typeface="Cambria Math" panose="02040503050406030204" pitchFamily="18" charset="0"/>
                                  </a:rPr>
                                </m:ctrlPr>
                              </m:dPr>
                              <m:e>
                                <m:r>
                                  <a:rPr lang="en-US" altLang="ko-KR" sz="2000" i="1">
                                    <a:latin typeface="Cambria Math" panose="02040503050406030204" pitchFamily="18" charset="0"/>
                                  </a:rPr>
                                  <m:t>𝑚</m:t>
                                </m:r>
                                <m:r>
                                  <a:rPr lang="en-US" altLang="ko-KR" sz="2000" i="1">
                                    <a:latin typeface="Cambria Math" panose="02040503050406030204" pitchFamily="18" charset="0"/>
                                  </a:rPr>
                                  <m:t>,</m:t>
                                </m:r>
                                <m:r>
                                  <a:rPr lang="en-US" altLang="ko-KR" sz="2000" i="1">
                                    <a:latin typeface="Cambria Math" panose="02040503050406030204" pitchFamily="18" charset="0"/>
                                  </a:rPr>
                                  <m:t>𝑙</m:t>
                                </m:r>
                              </m:e>
                            </m:d>
                          </m:sub>
                        </m:sSub>
                        <m:r>
                          <a:rPr lang="en-US" altLang="ko-KR" sz="2000" i="1">
                            <a:latin typeface="Cambria Math" panose="02040503050406030204" pitchFamily="18" charset="0"/>
                          </a:rPr>
                          <m:t>,</m:t>
                        </m:r>
                        <m:r>
                          <a:rPr lang="en-US" altLang="ko-KR" sz="2000" i="1">
                            <a:latin typeface="Cambria Math" panose="02040503050406030204" pitchFamily="18" charset="0"/>
                          </a:rPr>
                          <m:t>𝑊</m:t>
                        </m:r>
                        <m:r>
                          <a:rPr lang="en-US" altLang="ko-KR" sz="2000" i="1">
                            <a:latin typeface="Cambria Math" panose="02040503050406030204" pitchFamily="18" charset="0"/>
                          </a:rPr>
                          <m:t>;</m:t>
                        </m:r>
                        <m:r>
                          <a:rPr lang="ko-KR" altLang="en-US" sz="1800" i="1">
                            <a:latin typeface="Cambria Math" panose="02040503050406030204" pitchFamily="18" charset="0"/>
                          </a:rPr>
                          <m:t>𝛼</m:t>
                        </m:r>
                        <m:r>
                          <a:rPr lang="en-US" altLang="ko-KR" sz="1800" i="1">
                            <a:latin typeface="Cambria Math" panose="02040503050406030204" pitchFamily="18" charset="0"/>
                          </a:rPr>
                          <m:t>,</m:t>
                        </m:r>
                        <m:r>
                          <a:rPr lang="ko-KR" altLang="en-US" sz="1800" i="1">
                            <a:latin typeface="Cambria Math" panose="02040503050406030204" pitchFamily="18" charset="0"/>
                          </a:rPr>
                          <m:t>𝛽</m:t>
                        </m:r>
                        <m:r>
                          <a:rPr lang="en-US" altLang="ko-KR" sz="1800" b="0" i="1" smtClean="0">
                            <a:latin typeface="Cambria Math" panose="02040503050406030204" pitchFamily="18" charset="0"/>
                          </a:rPr>
                          <m:t>)</m:t>
                        </m:r>
                      </m:den>
                    </m:f>
                  </m:oMath>
                </a14:m>
                <a:r>
                  <a:rPr lang="en-US" altLang="ko-KR" sz="2000" b="0" i="1" dirty="0" smtClean="0">
                    <a:latin typeface="Cambria Math" panose="02040503050406030204" pitchFamily="18" charset="0"/>
                  </a:rPr>
                  <a:t/>
                </a:r>
                <a:br>
                  <a:rPr lang="en-US" altLang="ko-KR" sz="2000" b="0" i="1" dirty="0" smtClean="0">
                    <a:latin typeface="Cambria Math" panose="02040503050406030204" pitchFamily="18" charset="0"/>
                  </a:rPr>
                </a:br>
                <a14:m>
                  <m:oMath xmlns:m="http://schemas.openxmlformats.org/officeDocument/2006/math">
                    <m:r>
                      <a:rPr lang="en-US" altLang="ko-KR" sz="2000" b="0" i="1" smtClean="0">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rPr>
                      <m:t>𝑃</m:t>
                    </m:r>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r>
                          <a:rPr lang="en-US" altLang="ko-KR" sz="2400" i="1">
                            <a:latin typeface="Cambria Math" panose="02040503050406030204" pitchFamily="18" charset="0"/>
                          </a:rPr>
                          <m:t>=</m:t>
                        </m:r>
                        <m:r>
                          <a:rPr lang="en-US" altLang="ko-KR" sz="2400" i="1">
                            <a:latin typeface="Cambria Math" panose="02040503050406030204" pitchFamily="18" charset="0"/>
                          </a:rPr>
                          <m:t>𝑘</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m:t>
                            </m:r>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r>
                          <a:rPr lang="en-US" altLang="ko-KR" sz="2400" i="1">
                            <a:latin typeface="Cambria Math" panose="02040503050406030204" pitchFamily="18" charset="0"/>
                          </a:rPr>
                          <m:t>,</m:t>
                        </m:r>
                        <m:r>
                          <a:rPr lang="en-US" altLang="ko-KR" sz="2400" i="1">
                            <a:latin typeface="Cambria Math" panose="02040503050406030204" pitchFamily="18" charset="0"/>
                          </a:rPr>
                          <m:t>𝑊</m:t>
                        </m:r>
                        <m:r>
                          <a:rPr lang="en-US" altLang="ko-KR" sz="2400" i="1">
                            <a:latin typeface="Cambria Math" panose="02040503050406030204" pitchFamily="18" charset="0"/>
                          </a:rPr>
                          <m:t>;</m:t>
                        </m:r>
                        <m:r>
                          <a:rPr lang="ko-KR" altLang="en-US" sz="2000" i="1">
                            <a:latin typeface="Cambria Math" panose="02040503050406030204" pitchFamily="18" charset="0"/>
                          </a:rPr>
                          <m:t>𝛼</m:t>
                        </m:r>
                        <m:r>
                          <a:rPr lang="en-US" altLang="ko-KR" sz="2000" i="1">
                            <a:latin typeface="Cambria Math" panose="02040503050406030204" pitchFamily="18" charset="0"/>
                          </a:rPr>
                          <m:t>,</m:t>
                        </m:r>
                        <m:r>
                          <a:rPr lang="ko-KR" altLang="en-US" sz="2000" i="1">
                            <a:latin typeface="Cambria Math" panose="02040503050406030204" pitchFamily="18" charset="0"/>
                          </a:rPr>
                          <m:t>𝛽</m:t>
                        </m:r>
                      </m:e>
                    </m:d>
                  </m:oMath>
                </a14:m>
                <a:endParaRPr lang="en-US" altLang="ko-KR" dirty="0" smtClean="0"/>
              </a:p>
              <a:p>
                <a:pPr lvl="1"/>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d>
                          <m:dPr>
                            <m:ctrlPr>
                              <a:rPr lang="en-US" altLang="ko-KR" i="1">
                                <a:latin typeface="Cambria Math" panose="02040503050406030204" pitchFamily="18" charset="0"/>
                              </a:rPr>
                            </m:ctrlPr>
                          </m:dPr>
                          <m:e>
                            <m:r>
                              <a:rPr lang="en-US" altLang="ko-KR" i="1">
                                <a:latin typeface="Cambria Math" panose="02040503050406030204" pitchFamily="18" charset="0"/>
                              </a:rPr>
                              <m:t>𝑚</m:t>
                            </m:r>
                            <m:r>
                              <a:rPr lang="en-US" altLang="ko-KR" i="1">
                                <a:latin typeface="Cambria Math" panose="02040503050406030204" pitchFamily="18" charset="0"/>
                              </a:rPr>
                              <m:t>,</m:t>
                            </m:r>
                            <m:r>
                              <a:rPr lang="en-US" altLang="ko-KR" i="1">
                                <a:latin typeface="Cambria Math" panose="02040503050406030204" pitchFamily="18" charset="0"/>
                              </a:rPr>
                              <m:t>𝑙</m:t>
                            </m:r>
                          </m:e>
                        </m:d>
                      </m:sub>
                    </m:sSub>
                  </m:oMath>
                </a14:m>
                <a:r>
                  <a:rPr lang="en-US" altLang="ko-KR" dirty="0" smtClean="0"/>
                  <a:t> is the topic assignment on the l-</a:t>
                </a:r>
                <a:r>
                  <a:rPr lang="en-US" altLang="ko-KR" dirty="0" err="1" smtClean="0"/>
                  <a:t>th</a:t>
                </a:r>
                <a:r>
                  <a:rPr lang="en-US" altLang="ko-KR" dirty="0" smtClean="0"/>
                  <a:t> word of m-</a:t>
                </a:r>
                <a:r>
                  <a:rPr lang="en-US" altLang="ko-KR" dirty="0" err="1" smtClean="0"/>
                  <a:t>th</a:t>
                </a:r>
                <a:r>
                  <a:rPr lang="en-US" altLang="ko-KR" dirty="0" smtClean="0"/>
                  <a:t> document</a:t>
                </a:r>
              </a:p>
              <a:p>
                <a:pPr lvl="1"/>
                <a:endParaRPr lang="en-US" altLang="ko-KR" dirty="0" smtClean="0"/>
              </a:p>
              <a:p>
                <a:pPr lvl="1"/>
                <a:endParaRPr lang="en-US" altLang="ko-KR" dirty="0" smtClean="0"/>
              </a:p>
              <a:p>
                <a:endParaRPr lang="en-US" altLang="ko-KR" dirty="0" smtClean="0"/>
              </a:p>
              <a:p>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600200"/>
                <a:ext cx="9144000" cy="3900759"/>
              </a:xfrm>
              <a:blipFill>
                <a:blip r:embed="rId2"/>
                <a:stretch>
                  <a:fillRect/>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33</a:t>
            </a:fld>
            <a:endParaRPr lang="ko-KR" altLang="en-US"/>
          </a:p>
        </p:txBody>
      </p:sp>
      <p:grpSp>
        <p:nvGrpSpPr>
          <p:cNvPr id="5" name="그룹 25"/>
          <p:cNvGrpSpPr/>
          <p:nvPr/>
        </p:nvGrpSpPr>
        <p:grpSpPr>
          <a:xfrm>
            <a:off x="406149" y="5608970"/>
            <a:ext cx="8342315" cy="772358"/>
            <a:chOff x="464096" y="5301208"/>
            <a:chExt cx="8342315" cy="772358"/>
          </a:xfrm>
        </p:grpSpPr>
        <p:sp>
          <p:nvSpPr>
            <p:cNvPr id="6" name="타원 6"/>
            <p:cNvSpPr/>
            <p:nvPr/>
          </p:nvSpPr>
          <p:spPr>
            <a:xfrm>
              <a:off x="1187624" y="53012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7"/>
            <p:cNvSpPr/>
            <p:nvPr/>
          </p:nvSpPr>
          <p:spPr>
            <a:xfrm>
              <a:off x="3299859" y="53012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8"/>
            <p:cNvSpPr/>
            <p:nvPr/>
          </p:nvSpPr>
          <p:spPr>
            <a:xfrm>
              <a:off x="5412094" y="53012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9"/>
            <p:cNvSpPr/>
            <p:nvPr/>
          </p:nvSpPr>
          <p:spPr>
            <a:xfrm>
              <a:off x="7524328" y="53012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화살표 연결선 11"/>
            <p:cNvCxnSpPr>
              <a:stCxn id="6" idx="6"/>
              <a:endCxn id="7" idx="2"/>
            </p:cNvCxnSpPr>
            <p:nvPr/>
          </p:nvCxnSpPr>
          <p:spPr>
            <a:xfrm>
              <a:off x="1403648" y="5409220"/>
              <a:ext cx="1896211" cy="0"/>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2"/>
            <p:cNvCxnSpPr>
              <a:stCxn id="7" idx="6"/>
              <a:endCxn id="8" idx="2"/>
            </p:cNvCxnSpPr>
            <p:nvPr/>
          </p:nvCxnSpPr>
          <p:spPr>
            <a:xfrm>
              <a:off x="3515883" y="5409220"/>
              <a:ext cx="1896211" cy="0"/>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5"/>
            <p:cNvCxnSpPr>
              <a:stCxn id="8" idx="6"/>
              <a:endCxn id="9" idx="2"/>
            </p:cNvCxnSpPr>
            <p:nvPr/>
          </p:nvCxnSpPr>
          <p:spPr>
            <a:xfrm>
              <a:off x="5628118" y="5409220"/>
              <a:ext cx="1896210" cy="0"/>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9"/>
            <p:cNvCxnSpPr>
              <a:stCxn id="9" idx="6"/>
            </p:cNvCxnSpPr>
            <p:nvPr/>
          </p:nvCxnSpPr>
          <p:spPr>
            <a:xfrm>
              <a:off x="7740352" y="5409220"/>
              <a:ext cx="840539" cy="0"/>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직사각형 21"/>
                <p:cNvSpPr/>
                <p:nvPr/>
              </p:nvSpPr>
              <p:spPr>
                <a:xfrm>
                  <a:off x="464096" y="5569197"/>
                  <a:ext cx="1689309" cy="5043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b="0" i="1" smtClean="0">
                                <a:latin typeface="Cambria Math" panose="02040503050406030204" pitchFamily="18" charset="0"/>
                              </a:rPr>
                            </m:ctrlPr>
                          </m:dPr>
                          <m:e>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r>
                              <a:rPr lang="en-US" altLang="ko-KR" i="1">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2</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r>
                              <a:rPr lang="en-US" altLang="ko-KR" i="1">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3</m:t>
                                </m:r>
                              </m:sub>
                              <m: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𝜏</m:t>
                                    </m:r>
                                  </m:e>
                                </m:d>
                              </m:sup>
                            </m:sSubSup>
                          </m:e>
                        </m:d>
                      </m:oMath>
                    </m:oMathPara>
                  </a14:m>
                  <a:endParaRPr lang="ko-KR" altLang="en-US" dirty="0"/>
                </a:p>
              </p:txBody>
            </p:sp>
          </mc:Choice>
          <mc:Fallback xmlns="">
            <p:sp>
              <p:nvSpPr>
                <p:cNvPr id="22" name="직사각형 21"/>
                <p:cNvSpPr>
                  <a:spLocks noRot="1" noChangeAspect="1" noMove="1" noResize="1" noEditPoints="1" noAdjustHandles="1" noChangeArrowheads="1" noChangeShapeType="1" noTextEdit="1"/>
                </p:cNvSpPr>
                <p:nvPr/>
              </p:nvSpPr>
              <p:spPr>
                <a:xfrm>
                  <a:off x="464096" y="5569197"/>
                  <a:ext cx="1689309" cy="504369"/>
                </a:xfrm>
                <a:prstGeom prst="rect">
                  <a:avLst/>
                </a:prstGeom>
                <a:blipFill rotWithShape="0">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직사각형 22"/>
                <p:cNvSpPr/>
                <p:nvPr/>
              </p:nvSpPr>
              <p:spPr>
                <a:xfrm>
                  <a:off x="2453410" y="5569197"/>
                  <a:ext cx="1908921" cy="5043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b="0" i="1" smtClean="0">
                                <a:latin typeface="Cambria Math" panose="02040503050406030204" pitchFamily="18" charset="0"/>
                              </a:rPr>
                            </m:ctrlPr>
                          </m:dPr>
                          <m:e>
                            <m:sSubSup>
                              <m:sSubSupPr>
                                <m:ctrlPr>
                                  <a:rPr lang="en-US" altLang="ko-KR" b="0" i="1" smtClean="0">
                                    <a:solidFill>
                                      <a:srgbClr val="FF0000"/>
                                    </a:solidFill>
                                    <a:latin typeface="Cambria Math" panose="02040503050406030204" pitchFamily="18" charset="0"/>
                                  </a:rPr>
                                </m:ctrlPr>
                              </m:sSubSupPr>
                              <m:e>
                                <m:r>
                                  <a:rPr lang="en-US" altLang="ko-KR" i="1">
                                    <a:solidFill>
                                      <a:srgbClr val="FF0000"/>
                                    </a:solidFill>
                                    <a:latin typeface="Cambria Math" panose="02040503050406030204" pitchFamily="18" charset="0"/>
                                  </a:rPr>
                                  <m:t>𝑧</m:t>
                                </m:r>
                              </m:e>
                              <m:sub>
                                <m:r>
                                  <a:rPr lang="en-US" altLang="ko-KR" i="1">
                                    <a:solidFill>
                                      <a:srgbClr val="FF0000"/>
                                    </a:solidFill>
                                    <a:latin typeface="Cambria Math" panose="02040503050406030204" pitchFamily="18" charset="0"/>
                                  </a:rPr>
                                  <m:t>1</m:t>
                                </m:r>
                              </m:sub>
                              <m:sup>
                                <m:d>
                                  <m:dPr>
                                    <m:ctrlPr>
                                      <a:rPr lang="en-US" altLang="ko-KR" i="1">
                                        <a:solidFill>
                                          <a:srgbClr val="FF0000"/>
                                        </a:solidFill>
                                        <a:latin typeface="Cambria Math" panose="02040503050406030204" pitchFamily="18" charset="0"/>
                                      </a:rPr>
                                    </m:ctrlPr>
                                  </m:dPr>
                                  <m:e>
                                    <m:r>
                                      <a:rPr lang="en-US" altLang="ko-KR" i="1">
                                        <a:solidFill>
                                          <a:srgbClr val="FF0000"/>
                                        </a:solidFill>
                                        <a:latin typeface="Cambria Math" panose="02040503050406030204" pitchFamily="18" charset="0"/>
                                      </a:rPr>
                                      <m:t>𝜏</m:t>
                                    </m:r>
                                    <m:r>
                                      <a:rPr lang="en-US" altLang="ko-KR" b="0" i="1" smtClean="0">
                                        <a:solidFill>
                                          <a:srgbClr val="FF0000"/>
                                        </a:solidFill>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2</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e>
                                </m:d>
                              </m:sup>
                            </m:sSubSup>
                            <m:r>
                              <a:rPr lang="en-US" altLang="ko-KR" i="1">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3</m:t>
                                </m:r>
                              </m:sub>
                              <m: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𝜏</m:t>
                                    </m:r>
                                  </m:e>
                                </m:d>
                              </m:sup>
                            </m:sSubSup>
                          </m:e>
                        </m:d>
                      </m:oMath>
                    </m:oMathPara>
                  </a14:m>
                  <a:endParaRPr lang="ko-KR" altLang="en-US" dirty="0"/>
                </a:p>
              </p:txBody>
            </p:sp>
          </mc:Choice>
          <mc:Fallback xmlns="">
            <p:sp>
              <p:nvSpPr>
                <p:cNvPr id="23" name="직사각형 22"/>
                <p:cNvSpPr>
                  <a:spLocks noRot="1" noChangeAspect="1" noMove="1" noResize="1" noEditPoints="1" noAdjustHandles="1" noChangeArrowheads="1" noChangeShapeType="1" noTextEdit="1"/>
                </p:cNvSpPr>
                <p:nvPr/>
              </p:nvSpPr>
              <p:spPr>
                <a:xfrm>
                  <a:off x="2453410" y="5569197"/>
                  <a:ext cx="1908921" cy="504369"/>
                </a:xfrm>
                <a:prstGeom prst="rect">
                  <a:avLst/>
                </a:prstGeom>
                <a:blipFill rotWithShape="0">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직사각형 23"/>
                <p:cNvSpPr/>
                <p:nvPr/>
              </p:nvSpPr>
              <p:spPr>
                <a:xfrm>
                  <a:off x="4455840" y="5569197"/>
                  <a:ext cx="2128531" cy="5043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b="0" i="1" smtClean="0">
                                <a:latin typeface="Cambria Math" panose="02040503050406030204" pitchFamily="18" charset="0"/>
                              </a:rPr>
                            </m:ctrlPr>
                          </m:dPr>
                          <m:e>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b="0" i="1" smtClean="0">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b="0" i="1" smtClean="0">
                                    <a:solidFill>
                                      <a:srgbClr val="FF0000"/>
                                    </a:solidFill>
                                    <a:latin typeface="Cambria Math" panose="02040503050406030204" pitchFamily="18" charset="0"/>
                                  </a:rPr>
                                </m:ctrlPr>
                              </m:sSubSupPr>
                              <m:e>
                                <m:r>
                                  <a:rPr lang="en-US" altLang="ko-KR" i="1">
                                    <a:solidFill>
                                      <a:srgbClr val="FF0000"/>
                                    </a:solidFill>
                                    <a:latin typeface="Cambria Math" panose="02040503050406030204" pitchFamily="18" charset="0"/>
                                  </a:rPr>
                                  <m:t>𝑧</m:t>
                                </m:r>
                              </m:e>
                              <m:sub>
                                <m:r>
                                  <a:rPr lang="en-US" altLang="ko-KR" i="1">
                                    <a:solidFill>
                                      <a:srgbClr val="FF0000"/>
                                    </a:solidFill>
                                    <a:latin typeface="Cambria Math" panose="02040503050406030204" pitchFamily="18" charset="0"/>
                                  </a:rPr>
                                  <m:t>2</m:t>
                                </m:r>
                              </m:sub>
                              <m:sup>
                                <m:d>
                                  <m:dPr>
                                    <m:ctrlPr>
                                      <a:rPr lang="en-US" altLang="ko-KR" i="1">
                                        <a:solidFill>
                                          <a:srgbClr val="FF0000"/>
                                        </a:solidFill>
                                        <a:latin typeface="Cambria Math" panose="02040503050406030204" pitchFamily="18" charset="0"/>
                                      </a:rPr>
                                    </m:ctrlPr>
                                  </m:dPr>
                                  <m:e>
                                    <m:r>
                                      <a:rPr lang="en-US" altLang="ko-KR" i="1">
                                        <a:solidFill>
                                          <a:srgbClr val="FF0000"/>
                                        </a:solidFill>
                                        <a:latin typeface="Cambria Math" panose="02040503050406030204" pitchFamily="18" charset="0"/>
                                      </a:rPr>
                                      <m:t>𝜏</m:t>
                                    </m:r>
                                    <m:r>
                                      <a:rPr lang="en-US" altLang="ko-KR" b="0" i="1" smtClean="0">
                                        <a:solidFill>
                                          <a:srgbClr val="FF0000"/>
                                        </a:solidFill>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3</m:t>
                                </m:r>
                              </m:sub>
                              <m: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𝜏</m:t>
                                    </m:r>
                                  </m:e>
                                </m:d>
                              </m:sup>
                            </m:sSubSup>
                          </m:e>
                        </m:d>
                      </m:oMath>
                    </m:oMathPara>
                  </a14:m>
                  <a:endParaRPr lang="ko-KR" altLang="en-US" dirty="0"/>
                </a:p>
              </p:txBody>
            </p:sp>
          </mc:Choice>
          <mc:Fallback xmlns="">
            <p:sp>
              <p:nvSpPr>
                <p:cNvPr id="24" name="직사각형 23"/>
                <p:cNvSpPr>
                  <a:spLocks noRot="1" noChangeAspect="1" noMove="1" noResize="1" noEditPoints="1" noAdjustHandles="1" noChangeArrowheads="1" noChangeShapeType="1" noTextEdit="1"/>
                </p:cNvSpPr>
                <p:nvPr/>
              </p:nvSpPr>
              <p:spPr>
                <a:xfrm>
                  <a:off x="4455840" y="5569197"/>
                  <a:ext cx="2128531" cy="504369"/>
                </a:xfrm>
                <a:prstGeom prst="rect">
                  <a:avLst/>
                </a:prstGeom>
                <a:blipFill rotWithShape="0">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직사각형 24"/>
                <p:cNvSpPr/>
                <p:nvPr/>
              </p:nvSpPr>
              <p:spPr>
                <a:xfrm>
                  <a:off x="6458268" y="5569197"/>
                  <a:ext cx="2348143" cy="5043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b="0" i="1" smtClean="0">
                                <a:latin typeface="Cambria Math" panose="02040503050406030204" pitchFamily="18" charset="0"/>
                              </a:rPr>
                            </m:ctrlPr>
                          </m:dPr>
                          <m:e>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1</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b="0" i="1" smtClean="0">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𝑧</m:t>
                                </m:r>
                              </m:e>
                              <m:sub>
                                <m:r>
                                  <a:rPr lang="en-US" altLang="ko-KR" i="1">
                                    <a:latin typeface="Cambria Math" panose="02040503050406030204" pitchFamily="18" charset="0"/>
                                  </a:rPr>
                                  <m:t>2</m:t>
                                </m:r>
                              </m:sub>
                              <m:sup>
                                <m:d>
                                  <m:dPr>
                                    <m:ctrlPr>
                                      <a:rPr lang="en-US" altLang="ko-KR" i="1">
                                        <a:latin typeface="Cambria Math" panose="02040503050406030204" pitchFamily="18" charset="0"/>
                                      </a:rPr>
                                    </m:ctrlPr>
                                  </m:dPr>
                                  <m:e>
                                    <m:r>
                                      <a:rPr lang="en-US" altLang="ko-KR" i="1">
                                        <a:latin typeface="Cambria Math" panose="02040503050406030204" pitchFamily="18" charset="0"/>
                                      </a:rPr>
                                      <m:t>𝜏</m:t>
                                    </m:r>
                                    <m:r>
                                      <a:rPr lang="en-US" altLang="ko-KR" b="0" i="1" smtClean="0">
                                        <a:latin typeface="Cambria Math" panose="02040503050406030204" pitchFamily="18" charset="0"/>
                                      </a:rPr>
                                      <m:t>+1</m:t>
                                    </m:r>
                                  </m:e>
                                </m:d>
                              </m:sup>
                            </m:sSubSup>
                            <m:r>
                              <a:rPr lang="en-US" altLang="ko-KR" i="1">
                                <a:latin typeface="Cambria Math" panose="02040503050406030204" pitchFamily="18" charset="0"/>
                              </a:rPr>
                              <m:t>,</m:t>
                            </m:r>
                            <m:sSubSup>
                              <m:sSubSupPr>
                                <m:ctrlPr>
                                  <a:rPr lang="en-US" altLang="ko-KR" b="0" i="1" smtClean="0">
                                    <a:solidFill>
                                      <a:srgbClr val="FF0000"/>
                                    </a:solidFill>
                                    <a:latin typeface="Cambria Math" panose="02040503050406030204" pitchFamily="18" charset="0"/>
                                  </a:rPr>
                                </m:ctrlPr>
                              </m:sSubSupPr>
                              <m:e>
                                <m:r>
                                  <a:rPr lang="en-US" altLang="ko-KR" i="1">
                                    <a:solidFill>
                                      <a:srgbClr val="FF0000"/>
                                    </a:solidFill>
                                    <a:latin typeface="Cambria Math" panose="02040503050406030204" pitchFamily="18" charset="0"/>
                                  </a:rPr>
                                  <m:t>𝑧</m:t>
                                </m:r>
                              </m:e>
                              <m:sub>
                                <m:r>
                                  <a:rPr lang="en-US" altLang="ko-KR" i="1">
                                    <a:solidFill>
                                      <a:srgbClr val="FF0000"/>
                                    </a:solidFill>
                                    <a:latin typeface="Cambria Math" panose="02040503050406030204" pitchFamily="18" charset="0"/>
                                  </a:rPr>
                                  <m:t>3</m:t>
                                </m:r>
                              </m:sub>
                              <m:sup>
                                <m:d>
                                  <m:dPr>
                                    <m:ctrlPr>
                                      <a:rPr lang="en-US" altLang="ko-KR" b="0" i="1" smtClean="0">
                                        <a:solidFill>
                                          <a:srgbClr val="FF0000"/>
                                        </a:solidFill>
                                        <a:latin typeface="Cambria Math" panose="02040503050406030204" pitchFamily="18" charset="0"/>
                                      </a:rPr>
                                    </m:ctrlPr>
                                  </m:dPr>
                                  <m:e>
                                    <m:r>
                                      <a:rPr lang="en-US" altLang="ko-KR" b="0" i="1" smtClean="0">
                                        <a:solidFill>
                                          <a:srgbClr val="FF0000"/>
                                        </a:solidFill>
                                        <a:latin typeface="Cambria Math" panose="02040503050406030204" pitchFamily="18" charset="0"/>
                                      </a:rPr>
                                      <m:t>𝜏</m:t>
                                    </m:r>
                                    <m:r>
                                      <a:rPr lang="en-US" altLang="ko-KR" b="0" i="1" smtClean="0">
                                        <a:solidFill>
                                          <a:srgbClr val="FF0000"/>
                                        </a:solidFill>
                                        <a:latin typeface="Cambria Math" panose="02040503050406030204" pitchFamily="18" charset="0"/>
                                      </a:rPr>
                                      <m:t>+1</m:t>
                                    </m:r>
                                  </m:e>
                                </m:d>
                              </m:sup>
                            </m:sSubSup>
                          </m:e>
                        </m:d>
                      </m:oMath>
                    </m:oMathPara>
                  </a14:m>
                  <a:endParaRPr lang="ko-KR" altLang="en-US" dirty="0"/>
                </a:p>
              </p:txBody>
            </p:sp>
          </mc:Choice>
          <mc:Fallback xmlns="">
            <p:sp>
              <p:nvSpPr>
                <p:cNvPr id="25" name="직사각형 24"/>
                <p:cNvSpPr>
                  <a:spLocks noRot="1" noChangeAspect="1" noMove="1" noResize="1" noEditPoints="1" noAdjustHandles="1" noChangeArrowheads="1" noChangeShapeType="1" noTextEdit="1"/>
                </p:cNvSpPr>
                <p:nvPr/>
              </p:nvSpPr>
              <p:spPr>
                <a:xfrm>
                  <a:off x="6458268" y="5569197"/>
                  <a:ext cx="2348143" cy="504369"/>
                </a:xfrm>
                <a:prstGeom prst="rect">
                  <a:avLst/>
                </a:prstGeom>
                <a:blipFill rotWithShape="0">
                  <a:blip r:embed="rId6"/>
                  <a:stretch>
                    <a:fillRect/>
                  </a:stretch>
                </a:blipFill>
              </p:spPr>
              <p:txBody>
                <a:bodyPr/>
                <a:lstStyle/>
                <a:p>
                  <a:r>
                    <a:rPr lang="ko-KR" altLang="en-US">
                      <a:noFill/>
                    </a:rPr>
                    <a:t> </a:t>
                  </a:r>
                </a:p>
              </p:txBody>
            </p:sp>
          </mc:Fallback>
        </mc:AlternateContent>
      </p:grpSp>
    </p:spTree>
    <p:extLst>
      <p:ext uri="{BB962C8B-B14F-4D97-AF65-F5344CB8AC3E}">
        <p14:creationId xmlns:p14="http://schemas.microsoft.com/office/powerpoint/2010/main" val="412409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Gibbs Sampling Formula (2)</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600200"/>
                <a:ext cx="9144000" cy="5020608"/>
              </a:xfrm>
            </p:spPr>
            <p:txBody>
              <a:bodyPr>
                <a:normAutofit fontScale="92500"/>
              </a:bodyPr>
              <a:lstStyle/>
              <a:p>
                <a14:m>
                  <m:oMath xmlns:m="http://schemas.openxmlformats.org/officeDocument/2006/math">
                    <m:r>
                      <a:rPr lang="en-US" altLang="ko-KR" sz="2400" i="1" smtClean="0">
                        <a:latin typeface="Cambria Math" panose="02040503050406030204" pitchFamily="18" charset="0"/>
                      </a:rPr>
                      <m:t>𝑃</m:t>
                    </m:r>
                    <m:d>
                      <m:dPr>
                        <m:ctrlPr>
                          <a:rPr lang="en-US" altLang="ko-KR" sz="2400" i="1">
                            <a:latin typeface="Cambria Math" panose="02040503050406030204" pitchFamily="18" charset="0"/>
                          </a:rPr>
                        </m:ctrlPr>
                      </m:dPr>
                      <m:e>
                        <m:r>
                          <a:rPr lang="en-US" altLang="ko-KR" sz="2400" i="1">
                            <a:latin typeface="Cambria Math" panose="02040503050406030204" pitchFamily="18" charset="0"/>
                          </a:rPr>
                          <m:t>𝑊</m:t>
                        </m:r>
                        <m:r>
                          <a:rPr lang="en-US" altLang="ko-KR" sz="2400" i="1">
                            <a:latin typeface="Cambria Math" panose="02040503050406030204" pitchFamily="18" charset="0"/>
                          </a:rPr>
                          <m:t>,</m:t>
                        </m:r>
                        <m:r>
                          <a:rPr lang="en-US" altLang="ko-KR" sz="2400" i="1">
                            <a:latin typeface="Cambria Math" panose="02040503050406030204" pitchFamily="18" charset="0"/>
                          </a:rPr>
                          <m:t>𝑍</m:t>
                        </m:r>
                        <m:r>
                          <a:rPr lang="en-US" altLang="ko-KR" sz="2400" i="1">
                            <a:latin typeface="Cambria Math" panose="02040503050406030204" pitchFamily="18" charset="0"/>
                          </a:rPr>
                          <m:t>;</m:t>
                        </m:r>
                        <m:r>
                          <a:rPr lang="ko-KR" altLang="en-US" sz="2400" i="1">
                            <a:latin typeface="Cambria Math" panose="02040503050406030204" pitchFamily="18" charset="0"/>
                          </a:rPr>
                          <m:t>𝛼</m:t>
                        </m:r>
                        <m:r>
                          <a:rPr lang="en-US" altLang="ko-KR" sz="2400" i="1">
                            <a:latin typeface="Cambria Math" panose="02040503050406030204" pitchFamily="18" charset="0"/>
                          </a:rPr>
                          <m:t>,</m:t>
                        </m:r>
                        <m:r>
                          <a:rPr lang="ko-KR" altLang="en-US" sz="2400" i="1">
                            <a:latin typeface="Cambria Math" panose="02040503050406030204" pitchFamily="18" charset="0"/>
                          </a:rPr>
                          <m:t>𝛽</m:t>
                        </m:r>
                      </m:e>
                    </m:d>
                    <m:r>
                      <a:rPr lang="en-US" altLang="ko-KR" sz="2400" i="1">
                        <a:latin typeface="Cambria Math" panose="02040503050406030204" pitchFamily="18" charset="0"/>
                      </a:rPr>
                      <m:t>=</m:t>
                    </m:r>
                    <m:nary>
                      <m:naryPr>
                        <m:chr m:val="∏"/>
                        <m:ctrlPr>
                          <a:rPr lang="en-US" altLang="ko-KR" sz="2400" i="1">
                            <a:latin typeface="Cambria Math" panose="02040503050406030204" pitchFamily="18" charset="0"/>
                          </a:rPr>
                        </m:ctrlPr>
                      </m:naryPr>
                      <m:sub>
                        <m:r>
                          <a:rPr lang="en-US" altLang="ko-KR" sz="2400" i="1">
                            <a:latin typeface="Cambria Math" panose="02040503050406030204" pitchFamily="18" charset="0"/>
                          </a:rPr>
                          <m:t>𝑖</m:t>
                        </m:r>
                        <m:r>
                          <a:rPr lang="en-US" altLang="ko-KR" sz="2400" i="1">
                            <a:latin typeface="Cambria Math" panose="02040503050406030204" pitchFamily="18" charset="0"/>
                          </a:rPr>
                          <m:t>=1</m:t>
                        </m:r>
                      </m:sub>
                      <m:sup>
                        <m:r>
                          <a:rPr lang="en-US" altLang="ko-KR" sz="2400" i="1">
                            <a:latin typeface="Cambria Math" panose="02040503050406030204" pitchFamily="18" charset="0"/>
                          </a:rPr>
                          <m:t>𝐾</m:t>
                        </m:r>
                      </m:sup>
                      <m:e>
                        <m:f>
                          <m:fPr>
                            <m:ctrlPr>
                              <a:rPr lang="en-US" altLang="ko-KR" sz="2400" i="1">
                                <a:latin typeface="Cambria Math" panose="02040503050406030204" pitchFamily="18" charset="0"/>
                              </a:rPr>
                            </m:ctrlPr>
                          </m:fPr>
                          <m:num>
                            <m:nary>
                              <m:naryPr>
                                <m:chr m:val="∏"/>
                                <m:limLoc m:val="subSup"/>
                                <m:ctrlPr>
                                  <a:rPr lang="en-US" altLang="ko-KR" sz="2400" i="1">
                                    <a:latin typeface="Cambria Math" panose="02040503050406030204" pitchFamily="18" charset="0"/>
                                  </a:rPr>
                                </m:ctrlPr>
                              </m:naryPr>
                              <m:sub>
                                <m:r>
                                  <m:rPr>
                                    <m:brk m:alnAt="1"/>
                                  </m:rPr>
                                  <a:rPr lang="en-US" altLang="ko-KR" sz="2400" i="1">
                                    <a:latin typeface="Cambria Math" panose="02040503050406030204" pitchFamily="18" charset="0"/>
                                  </a:rPr>
                                  <m:t>𝑣</m:t>
                                </m:r>
                                <m:r>
                                  <a:rPr lang="en-US" altLang="ko-KR" sz="2400" i="1">
                                    <a:latin typeface="Cambria Math" panose="02040503050406030204" pitchFamily="18" charset="0"/>
                                  </a:rPr>
                                  <m:t>=1</m:t>
                                </m:r>
                              </m:sub>
                              <m:sup>
                                <m:r>
                                  <a:rPr lang="en-US" altLang="ko-KR" sz="2400" i="1">
                                    <a:latin typeface="Cambria Math" panose="02040503050406030204" pitchFamily="18" charset="0"/>
                                  </a:rPr>
                                  <m:t>𝑉</m:t>
                                </m:r>
                              </m:sup>
                              <m:e>
                                <m:r>
                                  <m:rPr>
                                    <m:sty m:val="p"/>
                                  </m:rPr>
                                  <a:rPr lang="el-GR" altLang="ko-KR" sz="2400" i="1">
                                    <a:latin typeface="Cambria Math" panose="02040503050406030204" pitchFamily="18" charset="0"/>
                                    <a:ea typeface="Cambria Math" panose="02040503050406030204" pitchFamily="18" charset="0"/>
                                  </a:rPr>
                                  <m:t>Γ</m:t>
                                </m:r>
                                <m:r>
                                  <a:rPr lang="en-US" altLang="ko-KR" sz="2400" i="1">
                                    <a:latin typeface="Cambria Math" panose="02040503050406030204" pitchFamily="18" charset="0"/>
                                    <a:ea typeface="Cambria Math" panose="02040503050406030204" pitchFamily="18" charset="0"/>
                                  </a:rPr>
                                  <m:t>(</m:t>
                                </m:r>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𝑛</m:t>
                                    </m:r>
                                  </m:e>
                                  <m:sub>
                                    <m:d>
                                      <m:dPr>
                                        <m:ctrlPr>
                                          <a:rPr lang="en-US" altLang="ko-KR" sz="2400" i="1">
                                            <a:latin typeface="Cambria Math" panose="02040503050406030204" pitchFamily="18" charset="0"/>
                                          </a:rPr>
                                        </m:ctrlPr>
                                      </m:dPr>
                                      <m:e>
                                        <m:r>
                                          <a:rPr lang="en-US" altLang="ko-KR" sz="2400" i="1">
                                            <a:latin typeface="Cambria Math" panose="02040503050406030204" pitchFamily="18" charset="0"/>
                                          </a:rPr>
                                          <m:t>.</m:t>
                                        </m:r>
                                      </m:e>
                                    </m:d>
                                    <m:r>
                                      <a:rPr lang="en-US" altLang="ko-KR" sz="2400" i="1">
                                        <a:latin typeface="Cambria Math" panose="02040503050406030204" pitchFamily="18" charset="0"/>
                                      </a:rPr>
                                      <m:t>,</m:t>
                                    </m:r>
                                    <m:r>
                                      <a:rPr lang="en-US" altLang="ko-KR" sz="2400" i="1">
                                        <a:latin typeface="Cambria Math" panose="02040503050406030204" pitchFamily="18" charset="0"/>
                                      </a:rPr>
                                      <m:t>𝑣</m:t>
                                    </m:r>
                                  </m:sub>
                                  <m:sup>
                                    <m:r>
                                      <a:rPr lang="en-US" altLang="ko-KR" sz="2400" i="1">
                                        <a:latin typeface="Cambria Math" panose="02040503050406030204" pitchFamily="18" charset="0"/>
                                      </a:rPr>
                                      <m:t>𝑖</m:t>
                                    </m:r>
                                  </m:sup>
                                </m:sSubSup>
                                <m:r>
                                  <a:rPr lang="en-US" altLang="ko-KR" sz="2400" i="1">
                                    <a:latin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ko-KR" altLang="en-US" sz="2400" i="1">
                                        <a:latin typeface="Cambria Math" panose="02040503050406030204" pitchFamily="18" charset="0"/>
                                      </a:rPr>
                                      <m:t>𝛽</m:t>
                                    </m:r>
                                  </m:e>
                                  <m:sub>
                                    <m:r>
                                      <a:rPr lang="en-US" altLang="ko-KR" sz="2400" i="1">
                                        <a:latin typeface="Cambria Math" panose="02040503050406030204" pitchFamily="18" charset="0"/>
                                        <a:ea typeface="Cambria Math" panose="02040503050406030204" pitchFamily="18" charset="0"/>
                                      </a:rPr>
                                      <m:t>𝑣</m:t>
                                    </m:r>
                                  </m:sub>
                                </m:sSub>
                                <m:r>
                                  <a:rPr lang="en-US" altLang="ko-KR" sz="2400" i="1">
                                    <a:latin typeface="Cambria Math" panose="02040503050406030204" pitchFamily="18" charset="0"/>
                                    <a:ea typeface="Cambria Math" panose="02040503050406030204" pitchFamily="18" charset="0"/>
                                  </a:rPr>
                                  <m:t>)</m:t>
                                </m:r>
                              </m:e>
                            </m:nary>
                            <m:r>
                              <m:rPr>
                                <m:sty m:val="p"/>
                              </m:rPr>
                              <a:rPr lang="el-GR" altLang="ko-KR" sz="2400" i="1">
                                <a:latin typeface="Cambria Math" panose="02040503050406030204" pitchFamily="18" charset="0"/>
                                <a:ea typeface="Cambria Math" panose="02040503050406030204" pitchFamily="18" charset="0"/>
                              </a:rPr>
                              <m:t>Γ</m:t>
                            </m:r>
                            <m:r>
                              <a:rPr lang="en-US" altLang="ko-KR" sz="2400" i="1">
                                <a:latin typeface="Cambria Math" panose="02040503050406030204" pitchFamily="18" charset="0"/>
                                <a:ea typeface="Cambria Math" panose="02040503050406030204" pitchFamily="18" charset="0"/>
                              </a:rPr>
                              <m:t>(</m:t>
                            </m:r>
                            <m:nary>
                              <m:naryPr>
                                <m:chr m:val="∑"/>
                                <m:limLoc m:val="subSup"/>
                                <m:ctrlPr>
                                  <a:rPr lang="en-US" altLang="ko-KR" sz="2400" i="1">
                                    <a:latin typeface="Cambria Math" panose="02040503050406030204" pitchFamily="18" charset="0"/>
                                    <a:ea typeface="Cambria Math" panose="02040503050406030204" pitchFamily="18" charset="0"/>
                                  </a:rPr>
                                </m:ctrlPr>
                              </m:naryPr>
                              <m:sub>
                                <m:r>
                                  <m:rPr>
                                    <m:brk m:alnAt="1"/>
                                  </m:rPr>
                                  <a:rPr lang="en-US" altLang="ko-KR" sz="2400" i="1">
                                    <a:latin typeface="Cambria Math" panose="02040503050406030204" pitchFamily="18" charset="0"/>
                                    <a:ea typeface="Cambria Math" panose="02040503050406030204" pitchFamily="18" charset="0"/>
                                  </a:rPr>
                                  <m:t>𝑣</m:t>
                                </m:r>
                                <m:r>
                                  <a:rPr lang="en-US" altLang="ko-KR" sz="2400" i="1">
                                    <a:latin typeface="Cambria Math" panose="02040503050406030204" pitchFamily="18" charset="0"/>
                                    <a:ea typeface="Cambria Math" panose="02040503050406030204" pitchFamily="18" charset="0"/>
                                  </a:rPr>
                                  <m:t>=1</m:t>
                                </m:r>
                              </m:sub>
                              <m:sup>
                                <m:r>
                                  <a:rPr lang="en-US" altLang="ko-KR" sz="2400" i="1">
                                    <a:latin typeface="Cambria Math" panose="02040503050406030204" pitchFamily="18" charset="0"/>
                                    <a:ea typeface="Cambria Math" panose="02040503050406030204" pitchFamily="18" charset="0"/>
                                  </a:rPr>
                                  <m:t>𝑉</m:t>
                                </m:r>
                              </m:sup>
                              <m:e>
                                <m:sSub>
                                  <m:sSubPr>
                                    <m:ctrlPr>
                                      <a:rPr lang="en-US" altLang="ko-KR" sz="2400" i="1">
                                        <a:latin typeface="Cambria Math" panose="02040503050406030204" pitchFamily="18" charset="0"/>
                                        <a:ea typeface="Cambria Math" panose="02040503050406030204" pitchFamily="18" charset="0"/>
                                      </a:rPr>
                                    </m:ctrlPr>
                                  </m:sSubPr>
                                  <m:e>
                                    <m:r>
                                      <a:rPr lang="ko-KR" altLang="en-US" sz="2400" i="1">
                                        <a:latin typeface="Cambria Math" panose="02040503050406030204" pitchFamily="18" charset="0"/>
                                      </a:rPr>
                                      <m:t>𝛽</m:t>
                                    </m:r>
                                  </m:e>
                                  <m:sub>
                                    <m:r>
                                      <a:rPr lang="en-US" altLang="ko-KR" sz="2400" i="1">
                                        <a:latin typeface="Cambria Math" panose="02040503050406030204" pitchFamily="18" charset="0"/>
                                        <a:ea typeface="Cambria Math" panose="02040503050406030204" pitchFamily="18" charset="0"/>
                                      </a:rPr>
                                      <m:t>𝑣</m:t>
                                    </m:r>
                                  </m:sub>
                                </m:sSub>
                              </m:e>
                            </m:nary>
                            <m:r>
                              <a:rPr lang="en-US" altLang="ko-KR" sz="2400" i="1">
                                <a:latin typeface="Cambria Math" panose="02040503050406030204" pitchFamily="18" charset="0"/>
                                <a:ea typeface="Cambria Math" panose="02040503050406030204" pitchFamily="18" charset="0"/>
                              </a:rPr>
                              <m:t>)</m:t>
                            </m:r>
                          </m:num>
                          <m:den>
                            <m:nary>
                              <m:naryPr>
                                <m:chr m:val="∏"/>
                                <m:limLoc m:val="subSup"/>
                                <m:ctrlPr>
                                  <a:rPr lang="en-US" altLang="ko-KR" sz="2400" i="1">
                                    <a:latin typeface="Cambria Math" panose="02040503050406030204" pitchFamily="18" charset="0"/>
                                  </a:rPr>
                                </m:ctrlPr>
                              </m:naryPr>
                              <m:sub>
                                <m:r>
                                  <m:rPr>
                                    <m:brk m:alnAt="1"/>
                                  </m:rPr>
                                  <a:rPr lang="en-US" altLang="ko-KR" sz="2400" i="1">
                                    <a:latin typeface="Cambria Math" panose="02040503050406030204" pitchFamily="18" charset="0"/>
                                  </a:rPr>
                                  <m:t>𝑣</m:t>
                                </m:r>
                                <m:r>
                                  <a:rPr lang="en-US" altLang="ko-KR" sz="2400" i="1">
                                    <a:latin typeface="Cambria Math" panose="02040503050406030204" pitchFamily="18" charset="0"/>
                                  </a:rPr>
                                  <m:t>=1</m:t>
                                </m:r>
                              </m:sub>
                              <m:sup>
                                <m:r>
                                  <a:rPr lang="en-US" altLang="ko-KR" sz="2400" i="1">
                                    <a:latin typeface="Cambria Math" panose="02040503050406030204" pitchFamily="18" charset="0"/>
                                  </a:rPr>
                                  <m:t>𝑉</m:t>
                                </m:r>
                              </m:sup>
                              <m:e>
                                <m:sSub>
                                  <m:sSubPr>
                                    <m:ctrlPr>
                                      <a:rPr lang="en-US" altLang="ko-KR" sz="2400" i="1">
                                        <a:latin typeface="Cambria Math" panose="02040503050406030204" pitchFamily="18" charset="0"/>
                                        <a:ea typeface="Cambria Math" panose="02040503050406030204" pitchFamily="18" charset="0"/>
                                      </a:rPr>
                                    </m:ctrlPr>
                                  </m:sSubPr>
                                  <m:e>
                                    <m:r>
                                      <m:rPr>
                                        <m:sty m:val="p"/>
                                      </m:rPr>
                                      <a:rPr lang="el-GR" altLang="ko-KR" sz="2400" i="1">
                                        <a:latin typeface="Cambria Math" panose="02040503050406030204" pitchFamily="18" charset="0"/>
                                        <a:ea typeface="Cambria Math" panose="02040503050406030204" pitchFamily="18" charset="0"/>
                                      </a:rPr>
                                      <m:t>Γ</m:t>
                                    </m:r>
                                    <m:r>
                                      <a:rPr lang="en-US" altLang="ko-KR" sz="2400" i="1">
                                        <a:latin typeface="Cambria Math" panose="02040503050406030204" pitchFamily="18" charset="0"/>
                                        <a:ea typeface="Cambria Math" panose="02040503050406030204" pitchFamily="18" charset="0"/>
                                      </a:rPr>
                                      <m:t>(</m:t>
                                    </m:r>
                                    <m:r>
                                      <a:rPr lang="ko-KR" altLang="en-US" sz="2400" i="1">
                                        <a:latin typeface="Cambria Math" panose="02040503050406030204" pitchFamily="18" charset="0"/>
                                      </a:rPr>
                                      <m:t>𝛽</m:t>
                                    </m:r>
                                  </m:e>
                                  <m:sub>
                                    <m:r>
                                      <a:rPr lang="en-US" altLang="ko-KR" sz="2400" i="1">
                                        <a:latin typeface="Cambria Math" panose="02040503050406030204" pitchFamily="18" charset="0"/>
                                      </a:rPr>
                                      <m:t>𝑣</m:t>
                                    </m:r>
                                  </m:sub>
                                </m:sSub>
                                <m:r>
                                  <a:rPr lang="en-US" altLang="ko-KR" sz="2400" i="1">
                                    <a:latin typeface="Cambria Math" panose="02040503050406030204" pitchFamily="18" charset="0"/>
                                    <a:ea typeface="Cambria Math" panose="02040503050406030204" pitchFamily="18" charset="0"/>
                                  </a:rPr>
                                  <m:t>)</m:t>
                                </m:r>
                              </m:e>
                            </m:nary>
                            <m:r>
                              <m:rPr>
                                <m:sty m:val="p"/>
                              </m:rPr>
                              <a:rPr lang="el-GR" altLang="ko-KR" sz="2400" i="1">
                                <a:latin typeface="Cambria Math" panose="02040503050406030204" pitchFamily="18" charset="0"/>
                                <a:ea typeface="Cambria Math" panose="02040503050406030204" pitchFamily="18" charset="0"/>
                              </a:rPr>
                              <m:t>Γ</m:t>
                            </m:r>
                            <m:r>
                              <a:rPr lang="en-US" altLang="ko-KR" sz="2400" i="1">
                                <a:latin typeface="Cambria Math" panose="02040503050406030204" pitchFamily="18" charset="0"/>
                                <a:ea typeface="Cambria Math" panose="02040503050406030204" pitchFamily="18" charset="0"/>
                              </a:rPr>
                              <m:t>(</m:t>
                            </m:r>
                            <m:nary>
                              <m:naryPr>
                                <m:chr m:val="∑"/>
                                <m:limLoc m:val="subSup"/>
                                <m:ctrlPr>
                                  <a:rPr lang="en-US" altLang="ko-KR" sz="2400" i="1">
                                    <a:latin typeface="Cambria Math" panose="02040503050406030204" pitchFamily="18" charset="0"/>
                                    <a:ea typeface="Cambria Math" panose="02040503050406030204" pitchFamily="18" charset="0"/>
                                  </a:rPr>
                                </m:ctrlPr>
                              </m:naryPr>
                              <m:sub>
                                <m:r>
                                  <m:rPr>
                                    <m:brk m:alnAt="1"/>
                                  </m:rPr>
                                  <a:rPr lang="en-US" altLang="ko-KR" sz="2400" i="1">
                                    <a:latin typeface="Cambria Math" panose="02040503050406030204" pitchFamily="18" charset="0"/>
                                    <a:ea typeface="Cambria Math" panose="02040503050406030204" pitchFamily="18" charset="0"/>
                                  </a:rPr>
                                  <m:t>𝑣</m:t>
                                </m:r>
                                <m:r>
                                  <a:rPr lang="en-US" altLang="ko-KR" sz="2400" i="1">
                                    <a:latin typeface="Cambria Math" panose="02040503050406030204" pitchFamily="18" charset="0"/>
                                    <a:ea typeface="Cambria Math" panose="02040503050406030204" pitchFamily="18" charset="0"/>
                                  </a:rPr>
                                  <m:t>=1</m:t>
                                </m:r>
                              </m:sub>
                              <m:sup>
                                <m:r>
                                  <a:rPr lang="en-US" altLang="ko-KR" sz="2400" i="1">
                                    <a:latin typeface="Cambria Math" panose="02040503050406030204" pitchFamily="18" charset="0"/>
                                    <a:ea typeface="Cambria Math" panose="02040503050406030204" pitchFamily="18" charset="0"/>
                                  </a:rPr>
                                  <m:t>𝑉</m:t>
                                </m:r>
                              </m:sup>
                              <m:e>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𝑛</m:t>
                                    </m:r>
                                  </m:e>
                                  <m:sub>
                                    <m:d>
                                      <m:dPr>
                                        <m:ctrlPr>
                                          <a:rPr lang="en-US" altLang="ko-KR" sz="2400" i="1">
                                            <a:latin typeface="Cambria Math" panose="02040503050406030204" pitchFamily="18" charset="0"/>
                                          </a:rPr>
                                        </m:ctrlPr>
                                      </m:dPr>
                                      <m:e>
                                        <m:r>
                                          <a:rPr lang="en-US" altLang="ko-KR" sz="2400" i="1">
                                            <a:latin typeface="Cambria Math" panose="02040503050406030204" pitchFamily="18" charset="0"/>
                                          </a:rPr>
                                          <m:t>.</m:t>
                                        </m:r>
                                      </m:e>
                                    </m:d>
                                    <m:r>
                                      <a:rPr lang="en-US" altLang="ko-KR" sz="2400" i="1">
                                        <a:latin typeface="Cambria Math" panose="02040503050406030204" pitchFamily="18" charset="0"/>
                                      </a:rPr>
                                      <m:t>,</m:t>
                                    </m:r>
                                    <m:r>
                                      <a:rPr lang="en-US" altLang="ko-KR" sz="2400" i="1">
                                        <a:latin typeface="Cambria Math" panose="02040503050406030204" pitchFamily="18" charset="0"/>
                                      </a:rPr>
                                      <m:t>𝑣</m:t>
                                    </m:r>
                                  </m:sub>
                                  <m:sup>
                                    <m:r>
                                      <a:rPr lang="en-US" altLang="ko-KR" sz="2400" i="1">
                                        <a:latin typeface="Cambria Math" panose="02040503050406030204" pitchFamily="18" charset="0"/>
                                      </a:rPr>
                                      <m:t>𝑖</m:t>
                                    </m:r>
                                  </m:sup>
                                </m:sSubSup>
                                <m:r>
                                  <a:rPr lang="en-US" altLang="ko-KR" sz="2400" i="1">
                                    <a:latin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ko-KR" altLang="en-US" sz="2400" i="1">
                                        <a:latin typeface="Cambria Math" panose="02040503050406030204" pitchFamily="18" charset="0"/>
                                      </a:rPr>
                                      <m:t>𝛽</m:t>
                                    </m:r>
                                  </m:e>
                                  <m:sub>
                                    <m:r>
                                      <a:rPr lang="en-US" altLang="ko-KR" sz="2400" i="1">
                                        <a:latin typeface="Cambria Math" panose="02040503050406030204" pitchFamily="18" charset="0"/>
                                        <a:ea typeface="Cambria Math" panose="02040503050406030204" pitchFamily="18" charset="0"/>
                                      </a:rPr>
                                      <m:t>𝑣</m:t>
                                    </m:r>
                                  </m:sub>
                                </m:sSub>
                              </m:e>
                            </m:nary>
                            <m:r>
                              <a:rPr lang="en-US" altLang="ko-KR" sz="2400" i="1">
                                <a:latin typeface="Cambria Math" panose="02040503050406030204" pitchFamily="18" charset="0"/>
                                <a:ea typeface="Cambria Math" panose="02040503050406030204" pitchFamily="18" charset="0"/>
                              </a:rPr>
                              <m:t>)</m:t>
                            </m:r>
                          </m:den>
                        </m:f>
                      </m:e>
                    </m:nary>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f>
                          <m:fPr>
                            <m:ctrlPr>
                              <a:rPr lang="en-US" altLang="ko-KR" i="1">
                                <a:latin typeface="Cambria Math" panose="02040503050406030204" pitchFamily="18" charset="0"/>
                              </a:rPr>
                            </m:ctrlPr>
                          </m:fPr>
                          <m:num>
                            <m:nary>
                              <m:naryPr>
                                <m:chr m:val="∏"/>
                                <m:limLoc m:val="subSup"/>
                                <m:ctrlPr>
                                  <a:rPr lang="en-US" altLang="ko-KR" i="1">
                                    <a:latin typeface="Cambria Math" panose="02040503050406030204" pitchFamily="18" charset="0"/>
                                  </a:rPr>
                                </m:ctrlPr>
                              </m:naryPr>
                              <m:sub>
                                <m:r>
                                  <m:rPr>
                                    <m:brk m:alnAt="1"/>
                                  </m:rP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b="0" i="1" smtClean="0">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e>
                            </m:nary>
                            <m:r>
                              <a:rPr lang="en-US" altLang="ko-KR" i="1">
                                <a:latin typeface="Cambria Math" panose="02040503050406030204" pitchFamily="18" charset="0"/>
                                <a:ea typeface="Cambria Math" panose="02040503050406030204" pitchFamily="18" charset="0"/>
                              </a:rPr>
                              <m:t>) </m:t>
                            </m:r>
                          </m:num>
                          <m:den>
                            <m:nary>
                              <m:naryPr>
                                <m:chr m:val="∏"/>
                                <m:limLoc m:val="subSup"/>
                                <m:ctrlPr>
                                  <a:rPr lang="en-US" altLang="ko-KR" i="1">
                                    <a:latin typeface="Cambria Math" panose="02040503050406030204" pitchFamily="18" charset="0"/>
                                  </a:rPr>
                                </m:ctrlPr>
                              </m:naryPr>
                              <m:sub>
                                <m:r>
                                  <m:rPr>
                                    <m:brk m:alnAt="1"/>
                                  </m:rP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b="0" i="1" smtClean="0">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i="1">
                                        <a:latin typeface="Cambria Math" panose="02040503050406030204" pitchFamily="18" charset="0"/>
                                      </a:rPr>
                                      <m:t>𝑘</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e>
                            </m:nary>
                            <m:r>
                              <a:rPr lang="en-US" altLang="ko-KR" i="1">
                                <a:latin typeface="Cambria Math" panose="02040503050406030204" pitchFamily="18" charset="0"/>
                                <a:ea typeface="Cambria Math" panose="02040503050406030204" pitchFamily="18" charset="0"/>
                              </a:rPr>
                              <m:t>)</m:t>
                            </m:r>
                          </m:den>
                        </m:f>
                      </m:e>
                    </m:nary>
                  </m:oMath>
                </a14:m>
                <a:endParaRPr lang="en-US" altLang="ko-KR" dirty="0" smtClean="0">
                  <a:ea typeface="Cambria Math" panose="02040503050406030204" pitchFamily="18" charset="0"/>
                </a:endParaRPr>
              </a:p>
              <a:p>
                <a:pPr lvl="1"/>
                <a14:m>
                  <m:oMath xmlns:m="http://schemas.openxmlformats.org/officeDocument/2006/math">
                    <m:r>
                      <a:rPr lang="en-US" altLang="ko-KR" sz="1800" i="1">
                        <a:latin typeface="Cambria Math" panose="02040503050406030204" pitchFamily="18" charset="0"/>
                      </a:rPr>
                      <m:t>=</m:t>
                    </m:r>
                    <m:sSup>
                      <m:sSupPr>
                        <m:ctrlPr>
                          <a:rPr lang="en-US" altLang="ko-KR" sz="1800" i="1" smtClean="0">
                            <a:latin typeface="Cambria Math" panose="02040503050406030204" pitchFamily="18" charset="0"/>
                          </a:rPr>
                        </m:ctrlPr>
                      </m:sSupPr>
                      <m:e>
                        <m:r>
                          <a:rPr lang="en-US" altLang="ko-KR" sz="1800" i="1">
                            <a:latin typeface="Cambria Math" panose="02040503050406030204" pitchFamily="18" charset="0"/>
                          </a:rPr>
                          <m:t>(</m:t>
                        </m:r>
                        <m:f>
                          <m:fPr>
                            <m:ctrlPr>
                              <a:rPr lang="en-US" altLang="ko-KR" sz="1800" i="1">
                                <a:latin typeface="Cambria Math" panose="02040503050406030204" pitchFamily="18" charset="0"/>
                              </a:rPr>
                            </m:ctrlPr>
                          </m:fPr>
                          <m:num>
                            <m:r>
                              <m:rPr>
                                <m:sty m:val="p"/>
                              </m:rPr>
                              <a:rPr lang="el-GR" altLang="ko-KR" sz="1800" i="1">
                                <a:latin typeface="Cambria Math" panose="02040503050406030204" pitchFamily="18" charset="0"/>
                                <a:ea typeface="Cambria Math" panose="02040503050406030204" pitchFamily="18" charset="0"/>
                              </a:rPr>
                              <m:t>Γ</m:t>
                            </m:r>
                            <m:r>
                              <a:rPr lang="en-US" altLang="ko-KR" sz="1800" i="1">
                                <a:latin typeface="Cambria Math" panose="02040503050406030204" pitchFamily="18" charset="0"/>
                                <a:ea typeface="Cambria Math" panose="02040503050406030204" pitchFamily="18" charset="0"/>
                              </a:rPr>
                              <m:t>(</m:t>
                            </m:r>
                            <m:nary>
                              <m:naryPr>
                                <m:chr m:val="∑"/>
                                <m:limLoc m:val="subSup"/>
                                <m:ctrlPr>
                                  <a:rPr lang="en-US" altLang="ko-KR" sz="1800" i="1">
                                    <a:latin typeface="Cambria Math" panose="02040503050406030204" pitchFamily="18" charset="0"/>
                                    <a:ea typeface="Cambria Math" panose="02040503050406030204" pitchFamily="18" charset="0"/>
                                  </a:rPr>
                                </m:ctrlPr>
                              </m:naryPr>
                              <m:sub>
                                <m:r>
                                  <m:rPr>
                                    <m:brk m:alnAt="1"/>
                                  </m:rPr>
                                  <a:rPr lang="en-US" altLang="ko-KR" sz="1800" i="1">
                                    <a:latin typeface="Cambria Math" panose="02040503050406030204" pitchFamily="18" charset="0"/>
                                    <a:ea typeface="Cambria Math" panose="02040503050406030204" pitchFamily="18" charset="0"/>
                                  </a:rPr>
                                  <m:t>𝑣</m:t>
                                </m:r>
                                <m:r>
                                  <a:rPr lang="en-US" altLang="ko-KR" sz="1800" i="1">
                                    <a:latin typeface="Cambria Math" panose="02040503050406030204" pitchFamily="18" charset="0"/>
                                    <a:ea typeface="Cambria Math" panose="02040503050406030204" pitchFamily="18" charset="0"/>
                                  </a:rPr>
                                  <m:t>=1</m:t>
                                </m:r>
                              </m:sub>
                              <m:sup>
                                <m:r>
                                  <a:rPr lang="en-US" altLang="ko-KR" sz="1800" i="1">
                                    <a:latin typeface="Cambria Math" panose="02040503050406030204" pitchFamily="18" charset="0"/>
                                    <a:ea typeface="Cambria Math" panose="02040503050406030204" pitchFamily="18" charset="0"/>
                                  </a:rPr>
                                  <m:t>𝑉</m:t>
                                </m:r>
                              </m:sup>
                              <m:e>
                                <m:sSub>
                                  <m:sSubPr>
                                    <m:ctrlPr>
                                      <a:rPr lang="en-US" altLang="ko-KR" sz="1800" i="1">
                                        <a:latin typeface="Cambria Math" panose="02040503050406030204" pitchFamily="18" charset="0"/>
                                        <a:ea typeface="Cambria Math" panose="02040503050406030204" pitchFamily="18" charset="0"/>
                                      </a:rPr>
                                    </m:ctrlPr>
                                  </m:sSubPr>
                                  <m:e>
                                    <m:r>
                                      <a:rPr lang="ko-KR" altLang="en-US" sz="1800" i="1">
                                        <a:latin typeface="Cambria Math" panose="02040503050406030204" pitchFamily="18" charset="0"/>
                                      </a:rPr>
                                      <m:t>𝛽</m:t>
                                    </m:r>
                                  </m:e>
                                  <m:sub>
                                    <m:r>
                                      <a:rPr lang="en-US" altLang="ko-KR" sz="1800" i="1">
                                        <a:latin typeface="Cambria Math" panose="02040503050406030204" pitchFamily="18" charset="0"/>
                                        <a:ea typeface="Cambria Math" panose="02040503050406030204" pitchFamily="18" charset="0"/>
                                      </a:rPr>
                                      <m:t>𝑣</m:t>
                                    </m:r>
                                  </m:sub>
                                </m:sSub>
                              </m:e>
                            </m:nary>
                            <m:r>
                              <a:rPr lang="en-US" altLang="ko-KR" sz="1800" i="1">
                                <a:latin typeface="Cambria Math" panose="02040503050406030204" pitchFamily="18" charset="0"/>
                                <a:ea typeface="Cambria Math" panose="02040503050406030204" pitchFamily="18" charset="0"/>
                              </a:rPr>
                              <m:t>)</m:t>
                            </m:r>
                          </m:num>
                          <m:den>
                            <m:nary>
                              <m:naryPr>
                                <m:chr m:val="∏"/>
                                <m:limLoc m:val="subSup"/>
                                <m:ctrlPr>
                                  <a:rPr lang="en-US" altLang="ko-KR" sz="1800" i="1">
                                    <a:latin typeface="Cambria Math" panose="02040503050406030204" pitchFamily="18" charset="0"/>
                                  </a:rPr>
                                </m:ctrlPr>
                              </m:naryPr>
                              <m:sub>
                                <m:r>
                                  <m:rPr>
                                    <m:brk m:alnAt="1"/>
                                  </m:rPr>
                                  <a:rPr lang="en-US" altLang="ko-KR" sz="1800" i="1">
                                    <a:latin typeface="Cambria Math" panose="02040503050406030204" pitchFamily="18" charset="0"/>
                                  </a:rPr>
                                  <m:t>𝑣</m:t>
                                </m:r>
                                <m:r>
                                  <a:rPr lang="en-US" altLang="ko-KR" sz="1800" i="1">
                                    <a:latin typeface="Cambria Math" panose="02040503050406030204" pitchFamily="18" charset="0"/>
                                  </a:rPr>
                                  <m:t>=1</m:t>
                                </m:r>
                              </m:sub>
                              <m:sup>
                                <m:r>
                                  <a:rPr lang="en-US" altLang="ko-KR" sz="1800" i="1">
                                    <a:latin typeface="Cambria Math" panose="02040503050406030204" pitchFamily="18" charset="0"/>
                                  </a:rPr>
                                  <m:t>𝑉</m:t>
                                </m:r>
                              </m:sup>
                              <m:e>
                                <m:sSub>
                                  <m:sSubPr>
                                    <m:ctrlPr>
                                      <a:rPr lang="en-US" altLang="ko-KR" sz="1800" i="1">
                                        <a:latin typeface="Cambria Math" panose="02040503050406030204" pitchFamily="18" charset="0"/>
                                        <a:ea typeface="Cambria Math" panose="02040503050406030204" pitchFamily="18" charset="0"/>
                                      </a:rPr>
                                    </m:ctrlPr>
                                  </m:sSubPr>
                                  <m:e>
                                    <m:r>
                                      <m:rPr>
                                        <m:sty m:val="p"/>
                                      </m:rPr>
                                      <a:rPr lang="el-GR" altLang="ko-KR" sz="1800" i="1">
                                        <a:latin typeface="Cambria Math" panose="02040503050406030204" pitchFamily="18" charset="0"/>
                                        <a:ea typeface="Cambria Math" panose="02040503050406030204" pitchFamily="18" charset="0"/>
                                      </a:rPr>
                                      <m:t>Γ</m:t>
                                    </m:r>
                                    <m:r>
                                      <a:rPr lang="en-US" altLang="ko-KR" sz="1800" i="1">
                                        <a:latin typeface="Cambria Math" panose="02040503050406030204" pitchFamily="18" charset="0"/>
                                        <a:ea typeface="Cambria Math" panose="02040503050406030204" pitchFamily="18" charset="0"/>
                                      </a:rPr>
                                      <m:t>(</m:t>
                                    </m:r>
                                    <m:r>
                                      <a:rPr lang="ko-KR" altLang="en-US" sz="1800" i="1">
                                        <a:latin typeface="Cambria Math" panose="02040503050406030204" pitchFamily="18" charset="0"/>
                                      </a:rPr>
                                      <m:t>𝛽</m:t>
                                    </m:r>
                                  </m:e>
                                  <m:sub>
                                    <m:r>
                                      <a:rPr lang="en-US" altLang="ko-KR" sz="1800" i="1">
                                        <a:latin typeface="Cambria Math" panose="02040503050406030204" pitchFamily="18" charset="0"/>
                                      </a:rPr>
                                      <m:t>𝑣</m:t>
                                    </m:r>
                                  </m:sub>
                                </m:sSub>
                                <m:r>
                                  <a:rPr lang="en-US" altLang="ko-KR" sz="1800" i="1">
                                    <a:latin typeface="Cambria Math" panose="02040503050406030204" pitchFamily="18" charset="0"/>
                                    <a:ea typeface="Cambria Math" panose="02040503050406030204" pitchFamily="18" charset="0"/>
                                  </a:rPr>
                                  <m:t>)</m:t>
                                </m:r>
                              </m:e>
                            </m:nary>
                          </m:den>
                        </m:f>
                        <m:r>
                          <a:rPr lang="en-US" altLang="ko-KR" sz="1800" i="1">
                            <a:latin typeface="Cambria Math" panose="02040503050406030204" pitchFamily="18" charset="0"/>
                            <a:ea typeface="Cambria Math" panose="02040503050406030204" pitchFamily="18" charset="0"/>
                          </a:rPr>
                          <m:t>)</m:t>
                        </m:r>
                      </m:e>
                      <m:sup>
                        <m:r>
                          <a:rPr lang="en-US" altLang="ko-KR" sz="1800" b="0" i="1" smtClean="0">
                            <a:latin typeface="Cambria Math" panose="02040503050406030204" pitchFamily="18" charset="0"/>
                          </a:rPr>
                          <m:t>𝐾</m:t>
                        </m:r>
                      </m:sup>
                    </m:sSup>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m:t>
                        </m:r>
                        <m:f>
                          <m:fPr>
                            <m:ctrlPr>
                              <a:rPr lang="en-US" altLang="ko-KR" sz="1800" i="1">
                                <a:latin typeface="Cambria Math" panose="02040503050406030204" pitchFamily="18" charset="0"/>
                              </a:rPr>
                            </m:ctrlPr>
                          </m:fPr>
                          <m:num>
                            <m:r>
                              <m:rPr>
                                <m:sty m:val="p"/>
                              </m:rPr>
                              <a:rPr lang="el-GR" altLang="ko-KR" sz="1800" i="1">
                                <a:latin typeface="Cambria Math" panose="02040503050406030204" pitchFamily="18" charset="0"/>
                                <a:ea typeface="Cambria Math" panose="02040503050406030204" pitchFamily="18" charset="0"/>
                              </a:rPr>
                              <m:t>Γ</m:t>
                            </m:r>
                            <m:r>
                              <a:rPr lang="en-US" altLang="ko-KR" sz="1800" i="1">
                                <a:latin typeface="Cambria Math" panose="02040503050406030204" pitchFamily="18" charset="0"/>
                                <a:ea typeface="Cambria Math" panose="02040503050406030204" pitchFamily="18" charset="0"/>
                              </a:rPr>
                              <m:t>(</m:t>
                            </m:r>
                            <m:nary>
                              <m:naryPr>
                                <m:chr m:val="∑"/>
                                <m:limLoc m:val="subSup"/>
                                <m:ctrlPr>
                                  <a:rPr lang="en-US" altLang="ko-KR" sz="1800" i="1">
                                    <a:latin typeface="Cambria Math" panose="02040503050406030204" pitchFamily="18" charset="0"/>
                                    <a:ea typeface="Cambria Math" panose="02040503050406030204" pitchFamily="18" charset="0"/>
                                  </a:rPr>
                                </m:ctrlPr>
                              </m:naryPr>
                              <m:sub>
                                <m:r>
                                  <m:rPr>
                                    <m:brk m:alnAt="1"/>
                                  </m:rPr>
                                  <a:rPr lang="en-US" altLang="ko-KR" sz="1800" b="0" i="1" smtClean="0">
                                    <a:latin typeface="Cambria Math" panose="02040503050406030204" pitchFamily="18" charset="0"/>
                                    <a:ea typeface="Cambria Math" panose="02040503050406030204" pitchFamily="18" charset="0"/>
                                  </a:rPr>
                                  <m:t>𝑖</m:t>
                                </m:r>
                                <m:r>
                                  <a:rPr lang="en-US" altLang="ko-KR" sz="1800" i="1">
                                    <a:latin typeface="Cambria Math" panose="02040503050406030204" pitchFamily="18" charset="0"/>
                                    <a:ea typeface="Cambria Math" panose="02040503050406030204" pitchFamily="18" charset="0"/>
                                  </a:rPr>
                                  <m:t>=1</m:t>
                                </m:r>
                              </m:sub>
                              <m:sup>
                                <m:r>
                                  <a:rPr lang="en-US" altLang="ko-KR" sz="1800" i="1">
                                    <a:latin typeface="Cambria Math" panose="02040503050406030204" pitchFamily="18" charset="0"/>
                                    <a:ea typeface="Cambria Math" panose="02040503050406030204" pitchFamily="18" charset="0"/>
                                  </a:rPr>
                                  <m:t>𝐾</m:t>
                                </m:r>
                              </m:sup>
                              <m:e>
                                <m:sSub>
                                  <m:sSubPr>
                                    <m:ctrlPr>
                                      <a:rPr lang="en-US" altLang="ko-KR" sz="1800" i="1">
                                        <a:latin typeface="Cambria Math" panose="02040503050406030204" pitchFamily="18" charset="0"/>
                                        <a:ea typeface="Cambria Math" panose="02040503050406030204" pitchFamily="18" charset="0"/>
                                      </a:rPr>
                                    </m:ctrlPr>
                                  </m:sSubPr>
                                  <m:e>
                                    <m:r>
                                      <a:rPr lang="ko-KR" altLang="en-US" sz="1800" i="1">
                                        <a:latin typeface="Cambria Math" panose="02040503050406030204" pitchFamily="18" charset="0"/>
                                        <a:ea typeface="Cambria Math" panose="02040503050406030204" pitchFamily="18" charset="0"/>
                                      </a:rPr>
                                      <m:t>𝛼</m:t>
                                    </m:r>
                                  </m:e>
                                  <m:sub>
                                    <m:r>
                                      <a:rPr lang="en-US" altLang="ko-KR" sz="1800" b="0" i="1" smtClean="0">
                                        <a:latin typeface="Cambria Math" panose="02040503050406030204" pitchFamily="18" charset="0"/>
                                        <a:ea typeface="Cambria Math" panose="02040503050406030204" pitchFamily="18" charset="0"/>
                                      </a:rPr>
                                      <m:t>𝑖</m:t>
                                    </m:r>
                                  </m:sub>
                                </m:sSub>
                              </m:e>
                            </m:nary>
                            <m:r>
                              <a:rPr lang="en-US" altLang="ko-KR" sz="1800" i="1">
                                <a:latin typeface="Cambria Math" panose="02040503050406030204" pitchFamily="18" charset="0"/>
                                <a:ea typeface="Cambria Math" panose="02040503050406030204" pitchFamily="18" charset="0"/>
                              </a:rPr>
                              <m:t>)</m:t>
                            </m:r>
                          </m:num>
                          <m:den>
                            <m:nary>
                              <m:naryPr>
                                <m:chr m:val="∏"/>
                                <m:limLoc m:val="subSup"/>
                                <m:ctrlPr>
                                  <a:rPr lang="en-US" altLang="ko-KR" sz="1800" i="1">
                                    <a:latin typeface="Cambria Math" panose="02040503050406030204" pitchFamily="18" charset="0"/>
                                  </a:rPr>
                                </m:ctrlPr>
                              </m:naryPr>
                              <m:sub>
                                <m:r>
                                  <m:rPr>
                                    <m:brk m:alnAt="1"/>
                                  </m:rPr>
                                  <a:rPr lang="en-US" altLang="ko-KR" sz="1800" b="0" i="1" smtClean="0">
                                    <a:latin typeface="Cambria Math" panose="02040503050406030204" pitchFamily="18" charset="0"/>
                                  </a:rPr>
                                  <m:t>𝑖</m:t>
                                </m:r>
                                <m:r>
                                  <a:rPr lang="en-US" altLang="ko-KR" sz="1800" i="1">
                                    <a:latin typeface="Cambria Math" panose="02040503050406030204" pitchFamily="18" charset="0"/>
                                  </a:rPr>
                                  <m:t>=1</m:t>
                                </m:r>
                              </m:sub>
                              <m:sup>
                                <m:r>
                                  <a:rPr lang="en-US" altLang="ko-KR" sz="1800" i="1">
                                    <a:latin typeface="Cambria Math" panose="02040503050406030204" pitchFamily="18" charset="0"/>
                                  </a:rPr>
                                  <m:t>𝐾</m:t>
                                </m:r>
                              </m:sup>
                              <m:e>
                                <m:sSub>
                                  <m:sSubPr>
                                    <m:ctrlPr>
                                      <a:rPr lang="en-US" altLang="ko-KR" sz="1800" i="1">
                                        <a:latin typeface="Cambria Math" panose="02040503050406030204" pitchFamily="18" charset="0"/>
                                        <a:ea typeface="Cambria Math" panose="02040503050406030204" pitchFamily="18" charset="0"/>
                                      </a:rPr>
                                    </m:ctrlPr>
                                  </m:sSubPr>
                                  <m:e>
                                    <m:r>
                                      <m:rPr>
                                        <m:sty m:val="p"/>
                                      </m:rPr>
                                      <a:rPr lang="el-GR" altLang="ko-KR" sz="1800" i="1">
                                        <a:latin typeface="Cambria Math" panose="02040503050406030204" pitchFamily="18" charset="0"/>
                                        <a:ea typeface="Cambria Math" panose="02040503050406030204" pitchFamily="18" charset="0"/>
                                      </a:rPr>
                                      <m:t>Γ</m:t>
                                    </m:r>
                                    <m:r>
                                      <a:rPr lang="en-US" altLang="ko-KR" sz="1800" i="1">
                                        <a:latin typeface="Cambria Math" panose="02040503050406030204" pitchFamily="18" charset="0"/>
                                        <a:ea typeface="Cambria Math" panose="02040503050406030204" pitchFamily="18" charset="0"/>
                                      </a:rPr>
                                      <m:t>(</m:t>
                                    </m:r>
                                    <m:r>
                                      <a:rPr lang="ko-KR" altLang="en-US" sz="1800" i="1">
                                        <a:latin typeface="Cambria Math" panose="02040503050406030204" pitchFamily="18" charset="0"/>
                                        <a:ea typeface="Cambria Math" panose="02040503050406030204" pitchFamily="18" charset="0"/>
                                      </a:rPr>
                                      <m:t>𝛼</m:t>
                                    </m:r>
                                  </m:e>
                                  <m:sub>
                                    <m:r>
                                      <a:rPr lang="en-US" altLang="ko-KR" sz="1800" b="0" i="1" smtClean="0">
                                        <a:latin typeface="Cambria Math" panose="02040503050406030204" pitchFamily="18" charset="0"/>
                                        <a:ea typeface="Cambria Math" panose="02040503050406030204" pitchFamily="18" charset="0"/>
                                      </a:rPr>
                                      <m:t>𝑖</m:t>
                                    </m:r>
                                  </m:sub>
                                </m:sSub>
                                <m:r>
                                  <a:rPr lang="en-US" altLang="ko-KR" sz="1800" i="1">
                                    <a:latin typeface="Cambria Math" panose="02040503050406030204" pitchFamily="18" charset="0"/>
                                    <a:ea typeface="Cambria Math" panose="02040503050406030204" pitchFamily="18" charset="0"/>
                                  </a:rPr>
                                  <m:t>)</m:t>
                                </m:r>
                              </m:e>
                            </m:nary>
                          </m:den>
                        </m:f>
                        <m:r>
                          <a:rPr lang="en-US" altLang="ko-KR" sz="1800" i="1">
                            <a:latin typeface="Cambria Math" panose="02040503050406030204" pitchFamily="18" charset="0"/>
                            <a:ea typeface="Cambria Math" panose="02040503050406030204" pitchFamily="18" charset="0"/>
                          </a:rPr>
                          <m:t>)</m:t>
                        </m:r>
                      </m:e>
                      <m:sup>
                        <m:r>
                          <a:rPr lang="en-US" altLang="ko-KR" sz="1800" b="0" i="1" smtClean="0">
                            <a:latin typeface="Cambria Math" panose="02040503050406030204" pitchFamily="18" charset="0"/>
                          </a:rPr>
                          <m:t>𝑀</m:t>
                        </m:r>
                      </m:sup>
                    </m:sSup>
                    <m:nary>
                      <m:naryPr>
                        <m:chr m:val="∏"/>
                        <m:ctrlPr>
                          <a:rPr lang="en-US" altLang="ko-KR" sz="1800" i="1">
                            <a:latin typeface="Cambria Math" panose="02040503050406030204" pitchFamily="18" charset="0"/>
                          </a:rPr>
                        </m:ctrlPr>
                      </m:naryPr>
                      <m:sub>
                        <m:r>
                          <a:rPr lang="en-US" altLang="ko-KR" sz="1800" i="1">
                            <a:latin typeface="Cambria Math" panose="02040503050406030204" pitchFamily="18" charset="0"/>
                          </a:rPr>
                          <m:t>𝑖</m:t>
                        </m:r>
                        <m:r>
                          <a:rPr lang="en-US" altLang="ko-KR" sz="1800" i="1">
                            <a:latin typeface="Cambria Math" panose="02040503050406030204" pitchFamily="18" charset="0"/>
                          </a:rPr>
                          <m:t>=1</m:t>
                        </m:r>
                      </m:sub>
                      <m:sup>
                        <m:r>
                          <a:rPr lang="en-US" altLang="ko-KR" sz="1800" i="1">
                            <a:latin typeface="Cambria Math" panose="02040503050406030204" pitchFamily="18" charset="0"/>
                          </a:rPr>
                          <m:t>𝐾</m:t>
                        </m:r>
                      </m:sup>
                      <m:e>
                        <m:f>
                          <m:fPr>
                            <m:ctrlPr>
                              <a:rPr lang="en-US" altLang="ko-KR" sz="1800" i="1">
                                <a:latin typeface="Cambria Math" panose="02040503050406030204" pitchFamily="18" charset="0"/>
                              </a:rPr>
                            </m:ctrlPr>
                          </m:fPr>
                          <m:num>
                            <m:nary>
                              <m:naryPr>
                                <m:chr m:val="∏"/>
                                <m:limLoc m:val="subSup"/>
                                <m:ctrlPr>
                                  <a:rPr lang="en-US" altLang="ko-KR" sz="1800" i="1">
                                    <a:latin typeface="Cambria Math" panose="02040503050406030204" pitchFamily="18" charset="0"/>
                                  </a:rPr>
                                </m:ctrlPr>
                              </m:naryPr>
                              <m:sub>
                                <m:r>
                                  <m:rPr>
                                    <m:brk m:alnAt="1"/>
                                  </m:rPr>
                                  <a:rPr lang="en-US" altLang="ko-KR" sz="1800" i="1">
                                    <a:latin typeface="Cambria Math" panose="02040503050406030204" pitchFamily="18" charset="0"/>
                                  </a:rPr>
                                  <m:t>𝑣</m:t>
                                </m:r>
                                <m:r>
                                  <a:rPr lang="en-US" altLang="ko-KR" sz="1800" i="1">
                                    <a:latin typeface="Cambria Math" panose="02040503050406030204" pitchFamily="18" charset="0"/>
                                  </a:rPr>
                                  <m:t>=1</m:t>
                                </m:r>
                              </m:sub>
                              <m:sup>
                                <m:r>
                                  <a:rPr lang="en-US" altLang="ko-KR" sz="1800" i="1">
                                    <a:latin typeface="Cambria Math" panose="02040503050406030204" pitchFamily="18" charset="0"/>
                                  </a:rPr>
                                  <m:t>𝑉</m:t>
                                </m:r>
                              </m:sup>
                              <m:e>
                                <m:r>
                                  <m:rPr>
                                    <m:sty m:val="p"/>
                                  </m:rPr>
                                  <a:rPr lang="el-GR" altLang="ko-KR" sz="1800" i="1">
                                    <a:latin typeface="Cambria Math" panose="02040503050406030204" pitchFamily="18" charset="0"/>
                                    <a:ea typeface="Cambria Math" panose="02040503050406030204" pitchFamily="18" charset="0"/>
                                  </a:rPr>
                                  <m:t>Γ</m:t>
                                </m:r>
                                <m:r>
                                  <a:rPr lang="en-US" altLang="ko-KR" sz="1800" i="1">
                                    <a:latin typeface="Cambria Math" panose="02040503050406030204" pitchFamily="18" charset="0"/>
                                    <a:ea typeface="Cambria Math" panose="02040503050406030204" pitchFamily="18" charset="0"/>
                                  </a:rPr>
                                  <m:t>(</m:t>
                                </m:r>
                                <m:sSubSup>
                                  <m:sSubSupPr>
                                    <m:ctrlPr>
                                      <a:rPr lang="en-US" altLang="ko-KR" sz="1800" i="1">
                                        <a:latin typeface="Cambria Math" panose="02040503050406030204" pitchFamily="18" charset="0"/>
                                      </a:rPr>
                                    </m:ctrlPr>
                                  </m:sSubSupPr>
                                  <m:e>
                                    <m:r>
                                      <a:rPr lang="en-US" altLang="ko-KR" sz="1800" i="1">
                                        <a:latin typeface="Cambria Math" panose="02040503050406030204" pitchFamily="18" charset="0"/>
                                      </a:rPr>
                                      <m:t>𝑛</m:t>
                                    </m:r>
                                  </m:e>
                                  <m:sub>
                                    <m:d>
                                      <m:dPr>
                                        <m:ctrlPr>
                                          <a:rPr lang="en-US" altLang="ko-KR" sz="1800" i="1">
                                            <a:latin typeface="Cambria Math" panose="02040503050406030204" pitchFamily="18" charset="0"/>
                                          </a:rPr>
                                        </m:ctrlPr>
                                      </m:dPr>
                                      <m:e>
                                        <m:r>
                                          <a:rPr lang="en-US" altLang="ko-KR" sz="1800" i="1">
                                            <a:latin typeface="Cambria Math" panose="02040503050406030204" pitchFamily="18" charset="0"/>
                                          </a:rPr>
                                          <m:t>.</m:t>
                                        </m:r>
                                      </m:e>
                                    </m:d>
                                    <m:r>
                                      <a:rPr lang="en-US" altLang="ko-KR" sz="1800" i="1">
                                        <a:latin typeface="Cambria Math" panose="02040503050406030204" pitchFamily="18" charset="0"/>
                                      </a:rPr>
                                      <m:t>,</m:t>
                                    </m:r>
                                    <m:r>
                                      <a:rPr lang="en-US" altLang="ko-KR" sz="1800" i="1">
                                        <a:latin typeface="Cambria Math" panose="02040503050406030204" pitchFamily="18" charset="0"/>
                                      </a:rPr>
                                      <m:t>𝑣</m:t>
                                    </m:r>
                                  </m:sub>
                                  <m:sup>
                                    <m:r>
                                      <a:rPr lang="en-US" altLang="ko-KR" sz="1800" i="1">
                                        <a:latin typeface="Cambria Math" panose="02040503050406030204" pitchFamily="18" charset="0"/>
                                      </a:rPr>
                                      <m:t>𝑖</m:t>
                                    </m:r>
                                  </m:sup>
                                </m:sSubSup>
                                <m:r>
                                  <a:rPr lang="en-US" altLang="ko-KR" sz="1800" i="1">
                                    <a:latin typeface="Cambria Math" panose="02040503050406030204" pitchFamily="18" charset="0"/>
                                  </a:rPr>
                                  <m:t>+</m:t>
                                </m:r>
                                <m:sSub>
                                  <m:sSubPr>
                                    <m:ctrlPr>
                                      <a:rPr lang="en-US" altLang="ko-KR" sz="1800" i="1">
                                        <a:latin typeface="Cambria Math" panose="02040503050406030204" pitchFamily="18" charset="0"/>
                                        <a:ea typeface="Cambria Math" panose="02040503050406030204" pitchFamily="18" charset="0"/>
                                      </a:rPr>
                                    </m:ctrlPr>
                                  </m:sSubPr>
                                  <m:e>
                                    <m:r>
                                      <a:rPr lang="ko-KR" altLang="en-US" sz="1800" i="1">
                                        <a:latin typeface="Cambria Math" panose="02040503050406030204" pitchFamily="18" charset="0"/>
                                      </a:rPr>
                                      <m:t>𝛽</m:t>
                                    </m:r>
                                  </m:e>
                                  <m:sub>
                                    <m:r>
                                      <a:rPr lang="en-US" altLang="ko-KR" sz="1800" i="1">
                                        <a:latin typeface="Cambria Math" panose="02040503050406030204" pitchFamily="18" charset="0"/>
                                        <a:ea typeface="Cambria Math" panose="02040503050406030204" pitchFamily="18" charset="0"/>
                                      </a:rPr>
                                      <m:t>𝑣</m:t>
                                    </m:r>
                                  </m:sub>
                                </m:sSub>
                                <m:r>
                                  <a:rPr lang="en-US" altLang="ko-KR" sz="1800" i="1">
                                    <a:latin typeface="Cambria Math" panose="02040503050406030204" pitchFamily="18" charset="0"/>
                                    <a:ea typeface="Cambria Math" panose="02040503050406030204" pitchFamily="18" charset="0"/>
                                  </a:rPr>
                                  <m:t>)</m:t>
                                </m:r>
                              </m:e>
                            </m:nary>
                          </m:num>
                          <m:den>
                            <m:r>
                              <m:rPr>
                                <m:sty m:val="p"/>
                              </m:rPr>
                              <a:rPr lang="el-GR" altLang="ko-KR" sz="1800" i="1">
                                <a:latin typeface="Cambria Math" panose="02040503050406030204" pitchFamily="18" charset="0"/>
                                <a:ea typeface="Cambria Math" panose="02040503050406030204" pitchFamily="18" charset="0"/>
                              </a:rPr>
                              <m:t>Γ</m:t>
                            </m:r>
                            <m:r>
                              <a:rPr lang="en-US" altLang="ko-KR" sz="1800" i="1">
                                <a:latin typeface="Cambria Math" panose="02040503050406030204" pitchFamily="18" charset="0"/>
                                <a:ea typeface="Cambria Math" panose="02040503050406030204" pitchFamily="18" charset="0"/>
                              </a:rPr>
                              <m:t>(</m:t>
                            </m:r>
                            <m:nary>
                              <m:naryPr>
                                <m:chr m:val="∑"/>
                                <m:limLoc m:val="subSup"/>
                                <m:ctrlPr>
                                  <a:rPr lang="en-US" altLang="ko-KR" sz="1800" i="1">
                                    <a:latin typeface="Cambria Math" panose="02040503050406030204" pitchFamily="18" charset="0"/>
                                    <a:ea typeface="Cambria Math" panose="02040503050406030204" pitchFamily="18" charset="0"/>
                                  </a:rPr>
                                </m:ctrlPr>
                              </m:naryPr>
                              <m:sub>
                                <m:r>
                                  <m:rPr>
                                    <m:brk m:alnAt="1"/>
                                  </m:rPr>
                                  <a:rPr lang="en-US" altLang="ko-KR" sz="1800" i="1">
                                    <a:latin typeface="Cambria Math" panose="02040503050406030204" pitchFamily="18" charset="0"/>
                                    <a:ea typeface="Cambria Math" panose="02040503050406030204" pitchFamily="18" charset="0"/>
                                  </a:rPr>
                                  <m:t>𝑣</m:t>
                                </m:r>
                                <m:r>
                                  <a:rPr lang="en-US" altLang="ko-KR" sz="1800" i="1">
                                    <a:latin typeface="Cambria Math" panose="02040503050406030204" pitchFamily="18" charset="0"/>
                                    <a:ea typeface="Cambria Math" panose="02040503050406030204" pitchFamily="18" charset="0"/>
                                  </a:rPr>
                                  <m:t>=1</m:t>
                                </m:r>
                              </m:sub>
                              <m:sup>
                                <m:r>
                                  <a:rPr lang="en-US" altLang="ko-KR" sz="1800" i="1">
                                    <a:latin typeface="Cambria Math" panose="02040503050406030204" pitchFamily="18" charset="0"/>
                                    <a:ea typeface="Cambria Math" panose="02040503050406030204" pitchFamily="18" charset="0"/>
                                  </a:rPr>
                                  <m:t>𝑉</m:t>
                                </m:r>
                              </m:sup>
                              <m:e>
                                <m:sSubSup>
                                  <m:sSubSupPr>
                                    <m:ctrlPr>
                                      <a:rPr lang="en-US" altLang="ko-KR" sz="1800" i="1">
                                        <a:latin typeface="Cambria Math" panose="02040503050406030204" pitchFamily="18" charset="0"/>
                                      </a:rPr>
                                    </m:ctrlPr>
                                  </m:sSubSupPr>
                                  <m:e>
                                    <m:r>
                                      <a:rPr lang="en-US" altLang="ko-KR" sz="1800" i="1">
                                        <a:latin typeface="Cambria Math" panose="02040503050406030204" pitchFamily="18" charset="0"/>
                                      </a:rPr>
                                      <m:t>𝑛</m:t>
                                    </m:r>
                                  </m:e>
                                  <m:sub>
                                    <m:d>
                                      <m:dPr>
                                        <m:ctrlPr>
                                          <a:rPr lang="en-US" altLang="ko-KR" sz="1800" i="1">
                                            <a:latin typeface="Cambria Math" panose="02040503050406030204" pitchFamily="18" charset="0"/>
                                          </a:rPr>
                                        </m:ctrlPr>
                                      </m:dPr>
                                      <m:e>
                                        <m:r>
                                          <a:rPr lang="en-US" altLang="ko-KR" sz="1800" i="1">
                                            <a:latin typeface="Cambria Math" panose="02040503050406030204" pitchFamily="18" charset="0"/>
                                          </a:rPr>
                                          <m:t>.</m:t>
                                        </m:r>
                                      </m:e>
                                    </m:d>
                                    <m:r>
                                      <a:rPr lang="en-US" altLang="ko-KR" sz="1800" i="1">
                                        <a:latin typeface="Cambria Math" panose="02040503050406030204" pitchFamily="18" charset="0"/>
                                      </a:rPr>
                                      <m:t>,</m:t>
                                    </m:r>
                                    <m:r>
                                      <a:rPr lang="en-US" altLang="ko-KR" sz="1800" i="1">
                                        <a:latin typeface="Cambria Math" panose="02040503050406030204" pitchFamily="18" charset="0"/>
                                      </a:rPr>
                                      <m:t>𝑣</m:t>
                                    </m:r>
                                  </m:sub>
                                  <m:sup>
                                    <m:r>
                                      <a:rPr lang="en-US" altLang="ko-KR" sz="1800" i="1">
                                        <a:latin typeface="Cambria Math" panose="02040503050406030204" pitchFamily="18" charset="0"/>
                                      </a:rPr>
                                      <m:t>𝑖</m:t>
                                    </m:r>
                                  </m:sup>
                                </m:sSubSup>
                                <m:r>
                                  <a:rPr lang="en-US" altLang="ko-KR" sz="1800" i="1">
                                    <a:latin typeface="Cambria Math" panose="02040503050406030204" pitchFamily="18" charset="0"/>
                                  </a:rPr>
                                  <m:t>+</m:t>
                                </m:r>
                                <m:sSub>
                                  <m:sSubPr>
                                    <m:ctrlPr>
                                      <a:rPr lang="en-US" altLang="ko-KR" sz="1800" i="1">
                                        <a:latin typeface="Cambria Math" panose="02040503050406030204" pitchFamily="18" charset="0"/>
                                        <a:ea typeface="Cambria Math" panose="02040503050406030204" pitchFamily="18" charset="0"/>
                                      </a:rPr>
                                    </m:ctrlPr>
                                  </m:sSubPr>
                                  <m:e>
                                    <m:r>
                                      <a:rPr lang="ko-KR" altLang="en-US" sz="1800" i="1">
                                        <a:latin typeface="Cambria Math" panose="02040503050406030204" pitchFamily="18" charset="0"/>
                                      </a:rPr>
                                      <m:t>𝛽</m:t>
                                    </m:r>
                                  </m:e>
                                  <m:sub>
                                    <m:r>
                                      <a:rPr lang="en-US" altLang="ko-KR" sz="1800" i="1">
                                        <a:latin typeface="Cambria Math" panose="02040503050406030204" pitchFamily="18" charset="0"/>
                                        <a:ea typeface="Cambria Math" panose="02040503050406030204" pitchFamily="18" charset="0"/>
                                      </a:rPr>
                                      <m:t>𝑣</m:t>
                                    </m:r>
                                  </m:sub>
                                </m:sSub>
                              </m:e>
                            </m:nary>
                            <m:r>
                              <a:rPr lang="en-US" altLang="ko-KR" sz="1800" i="1">
                                <a:latin typeface="Cambria Math" panose="02040503050406030204" pitchFamily="18" charset="0"/>
                                <a:ea typeface="Cambria Math" panose="02040503050406030204" pitchFamily="18" charset="0"/>
                              </a:rPr>
                              <m:t>)</m:t>
                            </m:r>
                          </m:den>
                        </m:f>
                      </m:e>
                    </m:nary>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f>
                          <m:fPr>
                            <m:ctrlPr>
                              <a:rPr lang="en-US" altLang="ko-KR" i="1">
                                <a:latin typeface="Cambria Math" panose="02040503050406030204" pitchFamily="18" charset="0"/>
                              </a:rPr>
                            </m:ctrlPr>
                          </m:fPr>
                          <m:num>
                            <m:nary>
                              <m:naryPr>
                                <m:chr m:val="∏"/>
                                <m:limLoc m:val="subSup"/>
                                <m:ctrlPr>
                                  <a:rPr lang="en-US" altLang="ko-KR" i="1">
                                    <a:latin typeface="Cambria Math" panose="02040503050406030204" pitchFamily="18" charset="0"/>
                                  </a:rPr>
                                </m:ctrlPr>
                              </m:naryPr>
                              <m:sub>
                                <m:r>
                                  <m:rPr>
                                    <m:brk m:alnAt="1"/>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r>
                              <a:rPr lang="en-US" altLang="ko-KR" i="1">
                                <a:latin typeface="Cambria Math" panose="02040503050406030204" pitchFamily="18" charset="0"/>
                                <a:ea typeface="Cambria Math" panose="02040503050406030204" pitchFamily="18" charset="0"/>
                              </a:rPr>
                              <m:t> </m:t>
                            </m:r>
                          </m:num>
                          <m:den>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𝑖</m:t>
                                    </m:r>
                                  </m:sub>
                                </m:sSub>
                              </m:e>
                            </m:nary>
                            <m:r>
                              <a:rPr lang="en-US" altLang="ko-KR" i="1">
                                <a:latin typeface="Cambria Math" panose="02040503050406030204" pitchFamily="18" charset="0"/>
                                <a:ea typeface="Cambria Math" panose="02040503050406030204" pitchFamily="18" charset="0"/>
                              </a:rPr>
                              <m:t>)</m:t>
                            </m:r>
                          </m:den>
                        </m:f>
                      </m:e>
                    </m:nary>
                  </m:oMath>
                </a14:m>
                <a:endParaRPr lang="en-US" altLang="ko-KR" dirty="0" smtClean="0"/>
              </a:p>
              <a:p>
                <a:pPr lvl="1"/>
                <a14:m>
                  <m:oMath xmlns:m="http://schemas.openxmlformats.org/officeDocument/2006/math">
                    <m:r>
                      <a:rPr lang="en-US" altLang="ko-KR" i="1" smtClean="0">
                        <a:latin typeface="Cambria Math" panose="02040503050406030204" pitchFamily="18" charset="0"/>
                        <a:ea typeface="Cambria Math" panose="02040503050406030204" pitchFamily="18" charset="0"/>
                      </a:rPr>
                      <m:t>∝</m:t>
                    </m:r>
                    <m:nary>
                      <m:naryPr>
                        <m:chr m:val="∏"/>
                        <m:ctrlPr>
                          <a:rPr lang="en-US" altLang="ko-KR" sz="2200" i="1">
                            <a:latin typeface="Cambria Math" panose="02040503050406030204" pitchFamily="18" charset="0"/>
                          </a:rPr>
                        </m:ctrlPr>
                      </m:naryPr>
                      <m:sub>
                        <m:r>
                          <a:rPr lang="en-US" altLang="ko-KR" sz="2200" i="1">
                            <a:latin typeface="Cambria Math" panose="02040503050406030204" pitchFamily="18" charset="0"/>
                          </a:rPr>
                          <m:t>𝑖</m:t>
                        </m:r>
                        <m:r>
                          <a:rPr lang="en-US" altLang="ko-KR" sz="2200" i="1">
                            <a:latin typeface="Cambria Math" panose="02040503050406030204" pitchFamily="18" charset="0"/>
                          </a:rPr>
                          <m:t>=1</m:t>
                        </m:r>
                      </m:sub>
                      <m:sup>
                        <m:r>
                          <a:rPr lang="en-US" altLang="ko-KR" sz="2200" i="1">
                            <a:latin typeface="Cambria Math" panose="02040503050406030204" pitchFamily="18" charset="0"/>
                          </a:rPr>
                          <m:t>𝐾</m:t>
                        </m:r>
                      </m:sup>
                      <m:e>
                        <m:f>
                          <m:fPr>
                            <m:ctrlPr>
                              <a:rPr lang="en-US" altLang="ko-KR" sz="2200" i="1">
                                <a:latin typeface="Cambria Math" panose="02040503050406030204" pitchFamily="18" charset="0"/>
                              </a:rPr>
                            </m:ctrlPr>
                          </m:fPr>
                          <m:num>
                            <m:nary>
                              <m:naryPr>
                                <m:chr m:val="∏"/>
                                <m:limLoc m:val="subSup"/>
                                <m:ctrlPr>
                                  <a:rPr lang="en-US" altLang="ko-KR" sz="2200" i="1">
                                    <a:latin typeface="Cambria Math" panose="02040503050406030204" pitchFamily="18" charset="0"/>
                                  </a:rPr>
                                </m:ctrlPr>
                              </m:naryPr>
                              <m:sub>
                                <m:r>
                                  <m:rPr>
                                    <m:brk m:alnAt="1"/>
                                  </m:rPr>
                                  <a:rPr lang="en-US" altLang="ko-KR" sz="2200" i="1">
                                    <a:latin typeface="Cambria Math" panose="02040503050406030204" pitchFamily="18" charset="0"/>
                                  </a:rPr>
                                  <m:t>𝑣</m:t>
                                </m:r>
                                <m:r>
                                  <a:rPr lang="en-US" altLang="ko-KR" sz="2200" i="1">
                                    <a:latin typeface="Cambria Math" panose="02040503050406030204" pitchFamily="18" charset="0"/>
                                  </a:rPr>
                                  <m:t>=1</m:t>
                                </m:r>
                              </m:sub>
                              <m:sup>
                                <m:r>
                                  <a:rPr lang="en-US" altLang="ko-KR" sz="2200" i="1">
                                    <a:latin typeface="Cambria Math" panose="02040503050406030204" pitchFamily="18" charset="0"/>
                                  </a:rPr>
                                  <m:t>𝑉</m:t>
                                </m:r>
                              </m:sup>
                              <m:e>
                                <m:r>
                                  <m:rPr>
                                    <m:sty m:val="p"/>
                                  </m:rPr>
                                  <a:rPr lang="el-GR" altLang="ko-KR" sz="2200" i="1">
                                    <a:latin typeface="Cambria Math" panose="02040503050406030204" pitchFamily="18" charset="0"/>
                                    <a:ea typeface="Cambria Math" panose="02040503050406030204" pitchFamily="18" charset="0"/>
                                  </a:rPr>
                                  <m:t>Γ</m:t>
                                </m:r>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𝑣</m:t>
                                    </m:r>
                                  </m:sub>
                                  <m:sup>
                                    <m:r>
                                      <a:rPr lang="en-US" altLang="ko-KR" sz="2200" i="1">
                                        <a:latin typeface="Cambria Math" panose="02040503050406030204" pitchFamily="18" charset="0"/>
                                      </a:rPr>
                                      <m:t>𝑖</m:t>
                                    </m:r>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ea typeface="Cambria Math" panose="02040503050406030204" pitchFamily="18" charset="0"/>
                                      </a:rPr>
                                      <m:t>𝑣</m:t>
                                    </m:r>
                                  </m:sub>
                                </m:sSub>
                                <m:r>
                                  <a:rPr lang="en-US" altLang="ko-KR" sz="2200" i="1">
                                    <a:latin typeface="Cambria Math" panose="02040503050406030204" pitchFamily="18" charset="0"/>
                                    <a:ea typeface="Cambria Math" panose="02040503050406030204" pitchFamily="18" charset="0"/>
                                  </a:rPr>
                                  <m:t>)</m:t>
                                </m:r>
                              </m:e>
                            </m:nary>
                          </m:num>
                          <m:den>
                            <m:r>
                              <m:rPr>
                                <m:sty m:val="p"/>
                              </m:rPr>
                              <a:rPr lang="el-GR" altLang="ko-KR" sz="2200" i="1">
                                <a:latin typeface="Cambria Math" panose="02040503050406030204" pitchFamily="18" charset="0"/>
                                <a:ea typeface="Cambria Math" panose="02040503050406030204" pitchFamily="18" charset="0"/>
                              </a:rPr>
                              <m:t>Γ</m:t>
                            </m:r>
                            <m:r>
                              <a:rPr lang="en-US" altLang="ko-KR" sz="2200" i="1">
                                <a:latin typeface="Cambria Math" panose="02040503050406030204" pitchFamily="18" charset="0"/>
                                <a:ea typeface="Cambria Math" panose="02040503050406030204" pitchFamily="18" charset="0"/>
                              </a:rPr>
                              <m:t>(</m:t>
                            </m:r>
                            <m:nary>
                              <m:naryPr>
                                <m:chr m:val="∑"/>
                                <m:limLoc m:val="subSup"/>
                                <m:ctrlPr>
                                  <a:rPr lang="en-US" altLang="ko-KR" sz="2200" i="1">
                                    <a:latin typeface="Cambria Math" panose="02040503050406030204" pitchFamily="18" charset="0"/>
                                    <a:ea typeface="Cambria Math" panose="02040503050406030204" pitchFamily="18" charset="0"/>
                                  </a:rPr>
                                </m:ctrlPr>
                              </m:naryPr>
                              <m:sub>
                                <m:r>
                                  <m:rPr>
                                    <m:brk m:alnAt="1"/>
                                  </m:rPr>
                                  <a:rPr lang="en-US" altLang="ko-KR" sz="2200" i="1">
                                    <a:latin typeface="Cambria Math" panose="02040503050406030204" pitchFamily="18" charset="0"/>
                                    <a:ea typeface="Cambria Math" panose="02040503050406030204" pitchFamily="18" charset="0"/>
                                  </a:rPr>
                                  <m:t>𝑣</m:t>
                                </m:r>
                                <m:r>
                                  <a:rPr lang="en-US" altLang="ko-KR" sz="2200" i="1">
                                    <a:latin typeface="Cambria Math" panose="02040503050406030204" pitchFamily="18" charset="0"/>
                                    <a:ea typeface="Cambria Math" panose="02040503050406030204" pitchFamily="18" charset="0"/>
                                  </a:rPr>
                                  <m:t>=1</m:t>
                                </m:r>
                              </m:sub>
                              <m:sup>
                                <m:r>
                                  <a:rPr lang="en-US" altLang="ko-KR" sz="2200" i="1">
                                    <a:latin typeface="Cambria Math" panose="02040503050406030204" pitchFamily="18" charset="0"/>
                                    <a:ea typeface="Cambria Math" panose="02040503050406030204" pitchFamily="18" charset="0"/>
                                  </a:rPr>
                                  <m:t>𝑉</m:t>
                                </m:r>
                              </m:sup>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𝑣</m:t>
                                    </m:r>
                                  </m:sub>
                                  <m:sup>
                                    <m:r>
                                      <a:rPr lang="en-US" altLang="ko-KR" sz="2200" i="1">
                                        <a:latin typeface="Cambria Math" panose="02040503050406030204" pitchFamily="18" charset="0"/>
                                      </a:rPr>
                                      <m:t>𝑖</m:t>
                                    </m:r>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ea typeface="Cambria Math" panose="02040503050406030204" pitchFamily="18" charset="0"/>
                                      </a:rPr>
                                      <m:t>𝑣</m:t>
                                    </m:r>
                                  </m:sub>
                                </m:sSub>
                              </m:e>
                            </m:nary>
                            <m:r>
                              <a:rPr lang="en-US" altLang="ko-KR" sz="2200" i="1">
                                <a:latin typeface="Cambria Math" panose="02040503050406030204" pitchFamily="18" charset="0"/>
                                <a:ea typeface="Cambria Math" panose="02040503050406030204" pitchFamily="18" charset="0"/>
                              </a:rPr>
                              <m:t>)</m:t>
                            </m:r>
                          </m:den>
                        </m:f>
                      </m:e>
                    </m:nary>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𝑗</m:t>
                        </m:r>
                        <m:r>
                          <a:rPr lang="en-US" altLang="ko-KR" i="1">
                            <a:latin typeface="Cambria Math" panose="02040503050406030204" pitchFamily="18" charset="0"/>
                          </a:rPr>
                          <m:t>=1</m:t>
                        </m:r>
                      </m:sub>
                      <m:sup>
                        <m:r>
                          <a:rPr lang="en-US" altLang="ko-KR" i="1">
                            <a:latin typeface="Cambria Math" panose="02040503050406030204" pitchFamily="18" charset="0"/>
                          </a:rPr>
                          <m:t>𝑀</m:t>
                        </m:r>
                      </m:sup>
                      <m:e>
                        <m:f>
                          <m:fPr>
                            <m:ctrlPr>
                              <a:rPr lang="en-US" altLang="ko-KR" i="1">
                                <a:latin typeface="Cambria Math" panose="02040503050406030204" pitchFamily="18" charset="0"/>
                              </a:rPr>
                            </m:ctrlPr>
                          </m:fPr>
                          <m:num>
                            <m:nary>
                              <m:naryPr>
                                <m:chr m:val="∏"/>
                                <m:limLoc m:val="subSup"/>
                                <m:ctrlPr>
                                  <a:rPr lang="en-US" altLang="ko-KR" i="1">
                                    <a:latin typeface="Cambria Math" panose="02040503050406030204" pitchFamily="18" charset="0"/>
                                  </a:rPr>
                                </m:ctrlPr>
                              </m:naryPr>
                              <m:sub>
                                <m:r>
                                  <m:rPr>
                                    <m:brk m:alnAt="1"/>
                                  </m:rP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r>
                              <a:rPr lang="en-US" altLang="ko-KR" i="1">
                                <a:latin typeface="Cambria Math" panose="02040503050406030204" pitchFamily="18" charset="0"/>
                                <a:ea typeface="Cambria Math" panose="02040503050406030204" pitchFamily="18" charset="0"/>
                              </a:rPr>
                              <m:t> </m:t>
                            </m:r>
                          </m:num>
                          <m:den>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b="0" i="1" smtClean="0">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e>
                            </m:nary>
                            <m:r>
                              <a:rPr lang="en-US" altLang="ko-KR" i="1">
                                <a:latin typeface="Cambria Math" panose="02040503050406030204" pitchFamily="18" charset="0"/>
                                <a:ea typeface="Cambria Math" panose="02040503050406030204" pitchFamily="18" charset="0"/>
                              </a:rPr>
                              <m:t>)</m:t>
                            </m:r>
                          </m:den>
                        </m:f>
                      </m:e>
                    </m:nary>
                  </m:oMath>
                </a14:m>
                <a:endParaRPr lang="en-US" altLang="ko-KR" dirty="0" smtClean="0"/>
              </a:p>
              <a:p>
                <a:r>
                  <a:rPr lang="en-US" altLang="ko-KR" dirty="0" smtClean="0"/>
                  <a:t>Now, apply that </a:t>
                </a:r>
                <a14:m>
                  <m:oMath xmlns:m="http://schemas.openxmlformats.org/officeDocument/2006/math">
                    <m:r>
                      <a:rPr lang="en-US" altLang="ko-KR" sz="2400" i="1">
                        <a:latin typeface="Cambria Math" panose="02040503050406030204" pitchFamily="18" charset="0"/>
                      </a:rPr>
                      <m:t>𝑃</m:t>
                    </m:r>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r>
                          <a:rPr lang="en-US" altLang="ko-KR" sz="2400" i="1">
                            <a:latin typeface="Cambria Math" panose="02040503050406030204" pitchFamily="18" charset="0"/>
                          </a:rPr>
                          <m:t>=</m:t>
                        </m:r>
                        <m:r>
                          <a:rPr lang="en-US" altLang="ko-KR" sz="2400" i="1">
                            <a:latin typeface="Cambria Math" panose="02040503050406030204" pitchFamily="18" charset="0"/>
                          </a:rPr>
                          <m:t>𝑘</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m:t>
                            </m:r>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r>
                          <a:rPr lang="en-US" altLang="ko-KR" sz="2400" i="1">
                            <a:latin typeface="Cambria Math" panose="02040503050406030204" pitchFamily="18" charset="0"/>
                          </a:rPr>
                          <m:t>,</m:t>
                        </m:r>
                        <m:r>
                          <a:rPr lang="en-US" altLang="ko-KR" sz="2400" i="1">
                            <a:latin typeface="Cambria Math" panose="02040503050406030204" pitchFamily="18" charset="0"/>
                          </a:rPr>
                          <m:t>𝑊</m:t>
                        </m:r>
                        <m:r>
                          <a:rPr lang="en-US" altLang="ko-KR" sz="2400" i="1">
                            <a:latin typeface="Cambria Math" panose="02040503050406030204" pitchFamily="18" charset="0"/>
                          </a:rPr>
                          <m:t>;</m:t>
                        </m:r>
                        <m:r>
                          <a:rPr lang="ko-KR" altLang="en-US" sz="2000" i="1">
                            <a:latin typeface="Cambria Math" panose="02040503050406030204" pitchFamily="18" charset="0"/>
                          </a:rPr>
                          <m:t>𝛼</m:t>
                        </m:r>
                        <m:r>
                          <a:rPr lang="en-US" altLang="ko-KR" sz="2000" i="1">
                            <a:latin typeface="Cambria Math" panose="02040503050406030204" pitchFamily="18" charset="0"/>
                          </a:rPr>
                          <m:t>,</m:t>
                        </m:r>
                        <m:r>
                          <a:rPr lang="ko-KR" altLang="en-US" sz="2000" i="1">
                            <a:latin typeface="Cambria Math" panose="02040503050406030204" pitchFamily="18" charset="0"/>
                          </a:rPr>
                          <m:t>𝛽</m:t>
                        </m:r>
                      </m:e>
                    </m:d>
                  </m:oMath>
                </a14:m>
                <a:endParaRPr lang="en-US" altLang="ko-KR" dirty="0" smtClean="0"/>
              </a:p>
              <a:p>
                <a:pPr lvl="1"/>
                <a14:m>
                  <m:oMath xmlns:m="http://schemas.openxmlformats.org/officeDocument/2006/math">
                    <m:r>
                      <a:rPr lang="en-US" altLang="ko-KR" i="1">
                        <a:latin typeface="Cambria Math" panose="02040503050406030204" pitchFamily="18" charset="0"/>
                        <a:ea typeface="Cambria Math" panose="02040503050406030204" pitchFamily="18" charset="0"/>
                      </a:rPr>
                      <m:t>∝</m:t>
                    </m:r>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f>
                          <m:fPr>
                            <m:ctrlPr>
                              <a:rPr lang="en-US" altLang="ko-KR" i="1">
                                <a:latin typeface="Cambria Math" panose="02040503050406030204" pitchFamily="18" charset="0"/>
                              </a:rPr>
                            </m:ctrlPr>
                          </m:fPr>
                          <m:num>
                            <m:nary>
                              <m:naryPr>
                                <m:chr m:val="∏"/>
                                <m:limLoc m:val="subSup"/>
                                <m:ctrlPr>
                                  <a:rPr lang="en-US" altLang="ko-KR" i="1">
                                    <a:latin typeface="Cambria Math" panose="02040503050406030204" pitchFamily="18" charset="0"/>
                                  </a:rPr>
                                </m:ctrlPr>
                              </m:naryPr>
                              <m:sub>
                                <m:r>
                                  <m:rPr>
                                    <m:brk m:alnAt="1"/>
                                  </m:rPr>
                                  <a:rPr lang="en-US" altLang="ko-KR" i="1">
                                    <a:latin typeface="Cambria Math" panose="02040503050406030204" pitchFamily="18" charset="0"/>
                                  </a:rPr>
                                  <m:t>𝑣</m:t>
                                </m:r>
                                <m:r>
                                  <a:rPr lang="en-US" altLang="ko-KR" i="1">
                                    <a:latin typeface="Cambria Math" panose="02040503050406030204" pitchFamily="18" charset="0"/>
                                  </a:rPr>
                                  <m:t>=1</m:t>
                                </m:r>
                              </m:sub>
                              <m:sup>
                                <m:r>
                                  <a:rPr lang="en-US" altLang="ko-KR" i="1">
                                    <a:latin typeface="Cambria Math" panose="02040503050406030204" pitchFamily="18" charset="0"/>
                                  </a:rPr>
                                  <m:t>𝑉</m:t>
                                </m:r>
                              </m:sup>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d>
                                      <m:dPr>
                                        <m:ctrlPr>
                                          <a:rPr lang="en-US" altLang="ko-KR" i="1">
                                            <a:latin typeface="Cambria Math" panose="02040503050406030204" pitchFamily="18" charset="0"/>
                                          </a:rPr>
                                        </m:ctrlPr>
                                      </m:dPr>
                                      <m:e>
                                        <m:r>
                                          <a:rPr lang="en-US" altLang="ko-KR" i="1">
                                            <a:latin typeface="Cambria Math" panose="02040503050406030204" pitchFamily="18" charset="0"/>
                                          </a:rPr>
                                          <m:t>.</m:t>
                                        </m:r>
                                      </m:e>
                                    </m:d>
                                    <m:r>
                                      <a:rPr lang="en-US" altLang="ko-KR" i="1">
                                        <a:latin typeface="Cambria Math" panose="02040503050406030204" pitchFamily="18" charset="0"/>
                                      </a:rPr>
                                      <m:t>,</m:t>
                                    </m:r>
                                    <m:r>
                                      <a:rPr lang="en-US" altLang="ko-KR" i="1">
                                        <a:latin typeface="Cambria Math" panose="02040503050406030204" pitchFamily="18" charset="0"/>
                                      </a:rPr>
                                      <m:t>𝑣</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rPr>
                                      <m:t>𝛽</m:t>
                                    </m:r>
                                  </m:e>
                                  <m:sub>
                                    <m:r>
                                      <a:rPr lang="en-US" altLang="ko-KR" i="1">
                                        <a:latin typeface="Cambria Math" panose="02040503050406030204" pitchFamily="18" charset="0"/>
                                        <a:ea typeface="Cambria Math" panose="02040503050406030204" pitchFamily="18" charset="0"/>
                                      </a:rPr>
                                      <m:t>𝑣</m:t>
                                    </m:r>
                                  </m:sub>
                                </m:sSub>
                                <m:r>
                                  <a:rPr lang="en-US" altLang="ko-KR" i="1">
                                    <a:latin typeface="Cambria Math" panose="02040503050406030204" pitchFamily="18" charset="0"/>
                                    <a:ea typeface="Cambria Math" panose="02040503050406030204" pitchFamily="18" charset="0"/>
                                  </a:rPr>
                                  <m:t>)</m:t>
                                </m:r>
                              </m:e>
                            </m:nary>
                          </m:num>
                          <m:den>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i="1">
                                    <a:latin typeface="Cambria Math" panose="02040503050406030204" pitchFamily="18" charset="0"/>
                                    <a:ea typeface="Cambria Math" panose="02040503050406030204" pitchFamily="18" charset="0"/>
                                  </a:rPr>
                                  <m:t>𝑣</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𝑉</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d>
                                      <m:dPr>
                                        <m:ctrlPr>
                                          <a:rPr lang="en-US" altLang="ko-KR" i="1">
                                            <a:latin typeface="Cambria Math" panose="02040503050406030204" pitchFamily="18" charset="0"/>
                                          </a:rPr>
                                        </m:ctrlPr>
                                      </m:dPr>
                                      <m:e>
                                        <m:r>
                                          <a:rPr lang="en-US" altLang="ko-KR" i="1">
                                            <a:latin typeface="Cambria Math" panose="02040503050406030204" pitchFamily="18" charset="0"/>
                                          </a:rPr>
                                          <m:t>.</m:t>
                                        </m:r>
                                      </m:e>
                                    </m:d>
                                    <m:r>
                                      <a:rPr lang="en-US" altLang="ko-KR" i="1">
                                        <a:latin typeface="Cambria Math" panose="02040503050406030204" pitchFamily="18" charset="0"/>
                                      </a:rPr>
                                      <m:t>,</m:t>
                                    </m:r>
                                    <m:r>
                                      <a:rPr lang="en-US" altLang="ko-KR" i="1">
                                        <a:latin typeface="Cambria Math" panose="02040503050406030204" pitchFamily="18" charset="0"/>
                                      </a:rPr>
                                      <m:t>𝑣</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rPr>
                                      <m:t>𝛽</m:t>
                                    </m:r>
                                  </m:e>
                                  <m:sub>
                                    <m:r>
                                      <a:rPr lang="en-US" altLang="ko-KR" i="1">
                                        <a:latin typeface="Cambria Math" panose="02040503050406030204" pitchFamily="18" charset="0"/>
                                        <a:ea typeface="Cambria Math" panose="02040503050406030204" pitchFamily="18" charset="0"/>
                                      </a:rPr>
                                      <m:t>𝑣</m:t>
                                    </m:r>
                                  </m:sub>
                                </m:sSub>
                              </m:e>
                            </m:nary>
                            <m:r>
                              <a:rPr lang="en-US" altLang="ko-KR" i="1">
                                <a:latin typeface="Cambria Math" panose="02040503050406030204" pitchFamily="18" charset="0"/>
                                <a:ea typeface="Cambria Math" panose="02040503050406030204" pitchFamily="18" charset="0"/>
                              </a:rPr>
                              <m:t>)</m:t>
                            </m:r>
                          </m:den>
                        </m:f>
                      </m:e>
                    </m:nary>
                    <m:r>
                      <a:rPr lang="en-US" altLang="ko-KR" i="1" smtClean="0">
                        <a:latin typeface="Cambria Math" panose="02040503050406030204" pitchFamily="18" charset="0"/>
                        <a:ea typeface="Cambria Math" panose="02040503050406030204" pitchFamily="18" charset="0"/>
                      </a:rPr>
                      <m:t>×</m:t>
                    </m:r>
                    <m:f>
                      <m:fPr>
                        <m:ctrlPr>
                          <a:rPr lang="en-US" altLang="ko-KR" i="1">
                            <a:latin typeface="Cambria Math" panose="02040503050406030204" pitchFamily="18" charset="0"/>
                          </a:rPr>
                        </m:ctrlPr>
                      </m:fPr>
                      <m:num>
                        <m:nary>
                          <m:naryPr>
                            <m:chr m:val="∏"/>
                            <m:limLoc m:val="subSup"/>
                            <m:ctrlPr>
                              <a:rPr lang="en-US" altLang="ko-KR" i="1">
                                <a:latin typeface="Cambria Math" panose="02040503050406030204" pitchFamily="18" charset="0"/>
                              </a:rPr>
                            </m:ctrlPr>
                          </m:naryPr>
                          <m:sub>
                            <m:r>
                              <m:rPr>
                                <m:brk m:alnAt="1"/>
                              </m:rP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𝑚</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r>
                          <a:rPr lang="en-US" altLang="ko-KR" i="1">
                            <a:latin typeface="Cambria Math" panose="02040503050406030204" pitchFamily="18" charset="0"/>
                            <a:ea typeface="Cambria Math" panose="02040503050406030204" pitchFamily="18" charset="0"/>
                          </a:rPr>
                          <m:t> </m:t>
                        </m:r>
                      </m:num>
                      <m:den>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b="0" i="1" smtClean="0">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𝑚</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e>
                        </m:nary>
                        <m:r>
                          <a:rPr lang="en-US" altLang="ko-KR" i="1">
                            <a:latin typeface="Cambria Math" panose="02040503050406030204" pitchFamily="18" charset="0"/>
                            <a:ea typeface="Cambria Math" panose="02040503050406030204" pitchFamily="18" charset="0"/>
                          </a:rPr>
                          <m:t>)</m:t>
                        </m:r>
                      </m:den>
                    </m:f>
                  </m:oMath>
                </a14:m>
                <a:r>
                  <a:rPr lang="en-US" altLang="ko-KR" dirty="0" smtClean="0"/>
                  <a:t>: Fixing document by </a:t>
                </a:r>
                <a:r>
                  <a:rPr lang="en-US" altLang="ko-KR" b="1" i="1" dirty="0" smtClean="0"/>
                  <a:t>m</a:t>
                </a:r>
              </a:p>
              <a:p>
                <a:pPr lvl="1"/>
                <a14:m>
                  <m:oMath xmlns:m="http://schemas.openxmlformats.org/officeDocument/2006/math">
                    <m:r>
                      <a:rPr lang="en-US" altLang="ko-KR" i="1">
                        <a:latin typeface="Cambria Math" panose="02040503050406030204" pitchFamily="18" charset="0"/>
                        <a:ea typeface="Cambria Math" panose="02040503050406030204" pitchFamily="18" charset="0"/>
                      </a:rPr>
                      <m:t>∝</m:t>
                    </m:r>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f>
                          <m:fPr>
                            <m:ctrlPr>
                              <a:rPr lang="en-US" altLang="ko-KR" i="1">
                                <a:latin typeface="Cambria Math" panose="02040503050406030204" pitchFamily="18" charset="0"/>
                              </a:rPr>
                            </m:ctrlPr>
                          </m:fPr>
                          <m:num>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d>
                                  <m:dPr>
                                    <m:ctrlPr>
                                      <a:rPr lang="en-US" altLang="ko-KR" i="1">
                                        <a:latin typeface="Cambria Math" panose="02040503050406030204" pitchFamily="18" charset="0"/>
                                      </a:rPr>
                                    </m:ctrlPr>
                                  </m:dPr>
                                  <m:e>
                                    <m:r>
                                      <a:rPr lang="en-US" altLang="ko-KR" i="1">
                                        <a:latin typeface="Cambria Math" panose="02040503050406030204" pitchFamily="18" charset="0"/>
                                      </a:rPr>
                                      <m:t>.</m:t>
                                    </m:r>
                                  </m:e>
                                </m:d>
                                <m:r>
                                  <a:rPr lang="en-US" altLang="ko-KR" i="1">
                                    <a:latin typeface="Cambria Math" panose="02040503050406030204" pitchFamily="18" charset="0"/>
                                  </a:rPr>
                                  <m:t>,</m:t>
                                </m:r>
                                <m:r>
                                  <a:rPr lang="en-US" altLang="ko-KR" i="1">
                                    <a:latin typeface="Cambria Math" panose="02040503050406030204" pitchFamily="18" charset="0"/>
                                  </a:rPr>
                                  <m:t>𝑣</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rPr>
                                  <m:t>𝛽</m:t>
                                </m:r>
                              </m:e>
                              <m:sub>
                                <m:r>
                                  <a:rPr lang="en-US" altLang="ko-KR" i="1">
                                    <a:latin typeface="Cambria Math" panose="02040503050406030204" pitchFamily="18" charset="0"/>
                                    <a:ea typeface="Cambria Math" panose="02040503050406030204" pitchFamily="18" charset="0"/>
                                  </a:rPr>
                                  <m:t>𝑣</m:t>
                                </m:r>
                              </m:sub>
                            </m:sSub>
                            <m:r>
                              <a:rPr lang="en-US" altLang="ko-KR" i="1">
                                <a:latin typeface="Cambria Math" panose="02040503050406030204" pitchFamily="18" charset="0"/>
                                <a:ea typeface="Cambria Math" panose="02040503050406030204" pitchFamily="18" charset="0"/>
                              </a:rPr>
                              <m:t>)</m:t>
                            </m:r>
                          </m:num>
                          <m:den>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b="0" i="1" smtClean="0">
                                    <a:latin typeface="Cambria Math" panose="02040503050406030204" pitchFamily="18" charset="0"/>
                                    <a:ea typeface="Cambria Math" panose="02040503050406030204" pitchFamily="18" charset="0"/>
                                  </a:rPr>
                                  <m:t>𝑟</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𝑉</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d>
                                      <m:dPr>
                                        <m:ctrlPr>
                                          <a:rPr lang="en-US" altLang="ko-KR" i="1">
                                            <a:latin typeface="Cambria Math" panose="02040503050406030204" pitchFamily="18" charset="0"/>
                                          </a:rPr>
                                        </m:ctrlPr>
                                      </m:dPr>
                                      <m:e>
                                        <m:r>
                                          <a:rPr lang="en-US" altLang="ko-KR" i="1">
                                            <a:latin typeface="Cambria Math" panose="02040503050406030204" pitchFamily="18" charset="0"/>
                                          </a:rPr>
                                          <m:t>.</m:t>
                                        </m:r>
                                      </m:e>
                                    </m:d>
                                    <m:r>
                                      <a:rPr lang="en-US" altLang="ko-KR" i="1">
                                        <a:latin typeface="Cambria Math" panose="02040503050406030204" pitchFamily="18" charset="0"/>
                                      </a:rPr>
                                      <m:t>,</m:t>
                                    </m:r>
                                    <m:r>
                                      <a:rPr lang="en-US" altLang="ko-KR" b="0" i="1" smtClean="0">
                                        <a:latin typeface="Cambria Math" panose="02040503050406030204" pitchFamily="18" charset="0"/>
                                      </a:rPr>
                                      <m:t>𝑟</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rPr>
                                      <m:t>𝛽</m:t>
                                    </m:r>
                                  </m:e>
                                  <m:sub>
                                    <m:r>
                                      <a:rPr lang="en-US" altLang="ko-KR" b="0" i="1" smtClean="0">
                                        <a:latin typeface="Cambria Math" panose="02040503050406030204" pitchFamily="18" charset="0"/>
                                      </a:rPr>
                                      <m:t>𝑟</m:t>
                                    </m:r>
                                  </m:sub>
                                </m:sSub>
                              </m:e>
                            </m:nary>
                            <m:r>
                              <a:rPr lang="en-US" altLang="ko-KR" i="1">
                                <a:latin typeface="Cambria Math" panose="02040503050406030204" pitchFamily="18" charset="0"/>
                                <a:ea typeface="Cambria Math" panose="02040503050406030204" pitchFamily="18" charset="0"/>
                              </a:rPr>
                              <m:t>)</m:t>
                            </m:r>
                          </m:den>
                        </m:f>
                      </m:e>
                    </m:nary>
                    <m:r>
                      <a:rPr lang="en-US" altLang="ko-KR" i="1">
                        <a:latin typeface="Cambria Math" panose="02040503050406030204" pitchFamily="18" charset="0"/>
                        <a:ea typeface="Cambria Math" panose="02040503050406030204" pitchFamily="18" charset="0"/>
                      </a:rPr>
                      <m:t>×</m:t>
                    </m:r>
                    <m:f>
                      <m:fPr>
                        <m:ctrlPr>
                          <a:rPr lang="en-US" altLang="ko-KR" i="1" smtClean="0">
                            <a:latin typeface="Cambria Math" panose="02040503050406030204" pitchFamily="18" charset="0"/>
                          </a:rPr>
                        </m:ctrlPr>
                      </m:fPr>
                      <m:num>
                        <m:nary>
                          <m:naryPr>
                            <m:chr m:val="∏"/>
                            <m:limLoc m:val="subSup"/>
                            <m:ctrlPr>
                              <a:rPr lang="en-US" altLang="ko-KR" i="1">
                                <a:latin typeface="Cambria Math" panose="02040503050406030204" pitchFamily="18" charset="0"/>
                              </a:rPr>
                            </m:ctrlPr>
                          </m:naryPr>
                          <m:sub>
                            <m:r>
                              <m:rPr>
                                <m:brk m:alnAt="1"/>
                              </m:rP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𝑚</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r>
                          <a:rPr lang="en-US" altLang="ko-KR" i="1">
                            <a:latin typeface="Cambria Math" panose="02040503050406030204" pitchFamily="18" charset="0"/>
                            <a:ea typeface="Cambria Math" panose="02040503050406030204" pitchFamily="18" charset="0"/>
                          </a:rPr>
                          <m:t> </m:t>
                        </m:r>
                      </m:num>
                      <m:den>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b="0" i="1" smtClean="0">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𝐾</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𝑚</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e>
                        </m:nary>
                        <m:r>
                          <a:rPr lang="en-US" altLang="ko-KR" i="1">
                            <a:latin typeface="Cambria Math" panose="02040503050406030204" pitchFamily="18" charset="0"/>
                            <a:ea typeface="Cambria Math" panose="02040503050406030204" pitchFamily="18" charset="0"/>
                          </a:rPr>
                          <m:t>)</m:t>
                        </m:r>
                      </m:den>
                    </m:f>
                  </m:oMath>
                </a14:m>
                <a:r>
                  <a:rPr lang="en-US" altLang="ko-KR" dirty="0"/>
                  <a:t>: Fixing </a:t>
                </a:r>
                <a:r>
                  <a:rPr lang="en-US" altLang="ko-KR" dirty="0" smtClean="0"/>
                  <a:t>word </a:t>
                </a:r>
                <a:r>
                  <a:rPr lang="en-US" altLang="ko-KR" dirty="0"/>
                  <a:t>by </a:t>
                </a:r>
                <a:r>
                  <a:rPr lang="en-US" altLang="ko-KR" b="1" i="1" dirty="0" smtClean="0"/>
                  <a:t>l</a:t>
                </a:r>
              </a:p>
              <a:p>
                <a:pPr lvl="1"/>
                <a14:m>
                  <m:oMath xmlns:m="http://schemas.openxmlformats.org/officeDocument/2006/math">
                    <m:r>
                      <a:rPr lang="en-US" altLang="ko-KR" i="1">
                        <a:latin typeface="Cambria Math" panose="02040503050406030204" pitchFamily="18" charset="0"/>
                        <a:ea typeface="Cambria Math" panose="02040503050406030204" pitchFamily="18" charset="0"/>
                      </a:rPr>
                      <m:t>∝</m:t>
                    </m:r>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f>
                          <m:fPr>
                            <m:ctrlPr>
                              <a:rPr lang="en-US" altLang="ko-KR" i="1">
                                <a:latin typeface="Cambria Math" panose="02040503050406030204" pitchFamily="18" charset="0"/>
                              </a:rPr>
                            </m:ctrlPr>
                          </m:fPr>
                          <m:num>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d>
                                  <m:dPr>
                                    <m:ctrlPr>
                                      <a:rPr lang="en-US" altLang="ko-KR" i="1">
                                        <a:latin typeface="Cambria Math" panose="02040503050406030204" pitchFamily="18" charset="0"/>
                                      </a:rPr>
                                    </m:ctrlPr>
                                  </m:dPr>
                                  <m:e>
                                    <m:r>
                                      <a:rPr lang="en-US" altLang="ko-KR" i="1">
                                        <a:latin typeface="Cambria Math" panose="02040503050406030204" pitchFamily="18" charset="0"/>
                                      </a:rPr>
                                      <m:t>.</m:t>
                                    </m:r>
                                  </m:e>
                                </m:d>
                                <m:r>
                                  <a:rPr lang="en-US" altLang="ko-KR" i="1">
                                    <a:latin typeface="Cambria Math" panose="02040503050406030204" pitchFamily="18" charset="0"/>
                                  </a:rPr>
                                  <m:t>,</m:t>
                                </m:r>
                                <m:r>
                                  <a:rPr lang="en-US" altLang="ko-KR" i="1">
                                    <a:latin typeface="Cambria Math" panose="02040503050406030204" pitchFamily="18" charset="0"/>
                                  </a:rPr>
                                  <m:t>𝑣</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rPr>
                                  <m:t>𝛽</m:t>
                                </m:r>
                              </m:e>
                              <m:sub>
                                <m:r>
                                  <a:rPr lang="en-US" altLang="ko-KR" i="1">
                                    <a:latin typeface="Cambria Math" panose="02040503050406030204" pitchFamily="18" charset="0"/>
                                    <a:ea typeface="Cambria Math" panose="02040503050406030204" pitchFamily="18" charset="0"/>
                                  </a:rPr>
                                  <m:t>𝑣</m:t>
                                </m:r>
                              </m:sub>
                            </m:sSub>
                            <m:r>
                              <a:rPr lang="en-US" altLang="ko-KR" i="1">
                                <a:latin typeface="Cambria Math" panose="02040503050406030204" pitchFamily="18" charset="0"/>
                                <a:ea typeface="Cambria Math" panose="02040503050406030204" pitchFamily="18" charset="0"/>
                              </a:rPr>
                              <m:t>)</m:t>
                            </m:r>
                          </m:num>
                          <m:den>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ea typeface="Cambria Math" panose="02040503050406030204" pitchFamily="18" charset="0"/>
                                  </a:rPr>
                                </m:ctrlPr>
                              </m:naryPr>
                              <m:sub>
                                <m:r>
                                  <m:rPr>
                                    <m:brk m:alnAt="1"/>
                                  </m:rPr>
                                  <a:rPr lang="en-US" altLang="ko-KR" i="1">
                                    <a:latin typeface="Cambria Math" panose="02040503050406030204" pitchFamily="18" charset="0"/>
                                    <a:ea typeface="Cambria Math" panose="02040503050406030204" pitchFamily="18" charset="0"/>
                                  </a:rPr>
                                  <m:t>𝑟</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𝑉</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d>
                                      <m:dPr>
                                        <m:ctrlPr>
                                          <a:rPr lang="en-US" altLang="ko-KR" i="1">
                                            <a:latin typeface="Cambria Math" panose="02040503050406030204" pitchFamily="18" charset="0"/>
                                          </a:rPr>
                                        </m:ctrlPr>
                                      </m:dPr>
                                      <m:e>
                                        <m:r>
                                          <a:rPr lang="en-US" altLang="ko-KR" i="1">
                                            <a:latin typeface="Cambria Math" panose="02040503050406030204" pitchFamily="18" charset="0"/>
                                          </a:rPr>
                                          <m:t>.</m:t>
                                        </m:r>
                                      </m:e>
                                    </m:d>
                                    <m:r>
                                      <a:rPr lang="en-US" altLang="ko-KR" i="1">
                                        <a:latin typeface="Cambria Math" panose="02040503050406030204" pitchFamily="18" charset="0"/>
                                      </a:rPr>
                                      <m:t>,</m:t>
                                    </m:r>
                                    <m:r>
                                      <a:rPr lang="en-US" altLang="ko-KR" i="1">
                                        <a:latin typeface="Cambria Math" panose="02040503050406030204" pitchFamily="18" charset="0"/>
                                      </a:rPr>
                                      <m:t>𝑟</m:t>
                                    </m:r>
                                  </m:sub>
                                  <m:sup>
                                    <m:r>
                                      <a:rPr lang="en-US" altLang="ko-KR" i="1">
                                        <a:latin typeface="Cambria Math" panose="02040503050406030204" pitchFamily="18" charset="0"/>
                                      </a:rPr>
                                      <m:t>𝑖</m:t>
                                    </m:r>
                                  </m:sup>
                                </m:sSubSup>
                                <m:r>
                                  <a:rPr lang="en-US" altLang="ko-KR" i="1">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rPr>
                                      <m:t>𝛽</m:t>
                                    </m:r>
                                  </m:e>
                                  <m:sub>
                                    <m:r>
                                      <a:rPr lang="en-US" altLang="ko-KR" i="1">
                                        <a:latin typeface="Cambria Math" panose="02040503050406030204" pitchFamily="18" charset="0"/>
                                      </a:rPr>
                                      <m:t>𝑟</m:t>
                                    </m:r>
                                  </m:sub>
                                </m:sSub>
                              </m:e>
                            </m:nary>
                            <m:r>
                              <a:rPr lang="en-US" altLang="ko-KR" i="1">
                                <a:latin typeface="Cambria Math" panose="02040503050406030204" pitchFamily="18" charset="0"/>
                                <a:ea typeface="Cambria Math" panose="02040503050406030204" pitchFamily="18" charset="0"/>
                              </a:rPr>
                              <m:t>)</m:t>
                            </m:r>
                          </m:den>
                        </m:f>
                      </m:e>
                    </m:nary>
                    <m:r>
                      <a:rPr lang="en-US" altLang="ko-KR" i="1">
                        <a:latin typeface="Cambria Math" panose="02040503050406030204" pitchFamily="18" charset="0"/>
                        <a:ea typeface="Cambria Math" panose="02040503050406030204" pitchFamily="18" charset="0"/>
                      </a:rPr>
                      <m:t>×</m:t>
                    </m:r>
                    <m:nary>
                      <m:naryPr>
                        <m:chr m:val="∏"/>
                        <m:limLoc m:val="subSup"/>
                        <m:ctrlPr>
                          <a:rPr lang="en-US" altLang="ko-KR" i="1">
                            <a:latin typeface="Cambria Math" panose="02040503050406030204" pitchFamily="18" charset="0"/>
                          </a:rPr>
                        </m:ctrlPr>
                      </m:naryPr>
                      <m:sub>
                        <m:r>
                          <m:rPr>
                            <m:brk m:alnAt="1"/>
                          </m:rP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𝐾</m:t>
                        </m:r>
                      </m:sup>
                      <m:e>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Γ</m:t>
                            </m:r>
                            <m:r>
                              <a:rPr lang="en-US" altLang="ko-KR" i="1">
                                <a:latin typeface="Cambria Math" panose="02040503050406030204" pitchFamily="18" charset="0"/>
                                <a:ea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𝑚</m:t>
                                </m:r>
                                <m:r>
                                  <a:rPr lang="en-US" altLang="ko-KR" i="1">
                                    <a:latin typeface="Cambria Math" panose="02040503050406030204" pitchFamily="18" charset="0"/>
                                  </a:rPr>
                                  <m:t>,(.)</m:t>
                                </m:r>
                              </m:sub>
                              <m:sup>
                                <m:r>
                                  <a:rPr lang="en-US" altLang="ko-KR" b="0" i="1" smtClean="0">
                                    <a:latin typeface="Cambria Math" panose="02040503050406030204" pitchFamily="18" charset="0"/>
                                  </a:rPr>
                                  <m:t>𝑖</m:t>
                                </m:r>
                              </m:sup>
                            </m:sSubSup>
                            <m:r>
                              <a:rPr lang="en-US" altLang="ko-KR" i="1">
                                <a:latin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𝛼</m:t>
                            </m:r>
                          </m:e>
                          <m:sub>
                            <m:r>
                              <a:rPr lang="en-US" altLang="ko-KR" b="0" i="1" smtClean="0">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e>
                    </m:nary>
                  </m:oMath>
                </a14:m>
                <a:r>
                  <a:rPr lang="en-US" altLang="ko-KR" dirty="0"/>
                  <a:t>: </a:t>
                </a:r>
                <a:r>
                  <a:rPr lang="en-US" altLang="ko-KR" dirty="0" smtClean="0"/>
                  <a:t>Remove a constant</a:t>
                </a:r>
                <a:r>
                  <a:rPr lang="el-GR" altLang="ko-KR" sz="1700" dirty="0" smtClean="0">
                    <a:ea typeface="Cambria Math" panose="02040503050406030204" pitchFamily="18" charset="0"/>
                  </a:rPr>
                  <a:t> </a:t>
                </a:r>
                <a14:m>
                  <m:oMath xmlns:m="http://schemas.openxmlformats.org/officeDocument/2006/math">
                    <m:r>
                      <m:rPr>
                        <m:sty m:val="p"/>
                      </m:rPr>
                      <a:rPr lang="el-GR" altLang="ko-KR" sz="1700" i="1">
                        <a:latin typeface="Cambria Math" panose="02040503050406030204" pitchFamily="18" charset="0"/>
                        <a:ea typeface="Cambria Math" panose="02040503050406030204" pitchFamily="18" charset="0"/>
                      </a:rPr>
                      <m:t>Γ</m:t>
                    </m:r>
                    <m:r>
                      <a:rPr lang="en-US" altLang="ko-KR" sz="1700" i="1">
                        <a:latin typeface="Cambria Math" panose="02040503050406030204" pitchFamily="18" charset="0"/>
                        <a:ea typeface="Cambria Math" panose="02040503050406030204" pitchFamily="18" charset="0"/>
                      </a:rPr>
                      <m:t>(</m:t>
                    </m:r>
                    <m:nary>
                      <m:naryPr>
                        <m:chr m:val="∑"/>
                        <m:limLoc m:val="subSup"/>
                        <m:ctrlPr>
                          <a:rPr lang="en-US" altLang="ko-KR" sz="1700" i="1">
                            <a:latin typeface="Cambria Math" panose="02040503050406030204" pitchFamily="18" charset="0"/>
                            <a:ea typeface="Cambria Math" panose="02040503050406030204" pitchFamily="18" charset="0"/>
                          </a:rPr>
                        </m:ctrlPr>
                      </m:naryPr>
                      <m:sub>
                        <m:r>
                          <m:rPr>
                            <m:brk m:alnAt="1"/>
                          </m:rPr>
                          <a:rPr lang="en-US" altLang="ko-KR" sz="1700" b="0" i="1" smtClean="0">
                            <a:latin typeface="Cambria Math" panose="02040503050406030204" pitchFamily="18" charset="0"/>
                            <a:ea typeface="Cambria Math" panose="02040503050406030204" pitchFamily="18" charset="0"/>
                          </a:rPr>
                          <m:t>𝑖</m:t>
                        </m:r>
                        <m:r>
                          <a:rPr lang="en-US" altLang="ko-KR" sz="1700" i="1">
                            <a:latin typeface="Cambria Math" panose="02040503050406030204" pitchFamily="18" charset="0"/>
                            <a:ea typeface="Cambria Math" panose="02040503050406030204" pitchFamily="18" charset="0"/>
                          </a:rPr>
                          <m:t>=1</m:t>
                        </m:r>
                      </m:sub>
                      <m:sup>
                        <m:r>
                          <a:rPr lang="en-US" altLang="ko-KR" sz="1700" i="1">
                            <a:latin typeface="Cambria Math" panose="02040503050406030204" pitchFamily="18" charset="0"/>
                            <a:ea typeface="Cambria Math" panose="02040503050406030204" pitchFamily="18" charset="0"/>
                          </a:rPr>
                          <m:t>𝐾</m:t>
                        </m:r>
                      </m:sup>
                      <m:e>
                        <m:sSubSup>
                          <m:sSubSupPr>
                            <m:ctrlPr>
                              <a:rPr lang="en-US" altLang="ko-KR" sz="1700" i="1">
                                <a:latin typeface="Cambria Math" panose="02040503050406030204" pitchFamily="18" charset="0"/>
                              </a:rPr>
                            </m:ctrlPr>
                          </m:sSubSupPr>
                          <m:e>
                            <m:r>
                              <a:rPr lang="en-US" altLang="ko-KR" sz="1700" i="1">
                                <a:latin typeface="Cambria Math" panose="02040503050406030204" pitchFamily="18" charset="0"/>
                              </a:rPr>
                              <m:t>𝑛</m:t>
                            </m:r>
                          </m:e>
                          <m:sub>
                            <m:r>
                              <a:rPr lang="en-US" altLang="ko-KR" sz="1700" i="1">
                                <a:latin typeface="Cambria Math" panose="02040503050406030204" pitchFamily="18" charset="0"/>
                              </a:rPr>
                              <m:t>𝑚</m:t>
                            </m:r>
                            <m:r>
                              <a:rPr lang="en-US" altLang="ko-KR" sz="1700" i="1">
                                <a:latin typeface="Cambria Math" panose="02040503050406030204" pitchFamily="18" charset="0"/>
                              </a:rPr>
                              <m:t>,(.)</m:t>
                            </m:r>
                          </m:sub>
                          <m:sup>
                            <m:r>
                              <a:rPr lang="en-US" altLang="ko-KR" sz="1700" b="0" i="1" smtClean="0">
                                <a:latin typeface="Cambria Math" panose="02040503050406030204" pitchFamily="18" charset="0"/>
                              </a:rPr>
                              <m:t>𝑖</m:t>
                            </m:r>
                          </m:sup>
                        </m:sSubSup>
                        <m:r>
                          <a:rPr lang="en-US" altLang="ko-KR" sz="1700" i="1">
                            <a:latin typeface="Cambria Math" panose="02040503050406030204" pitchFamily="18" charset="0"/>
                          </a:rPr>
                          <m:t>+</m:t>
                        </m:r>
                        <m:sSub>
                          <m:sSubPr>
                            <m:ctrlPr>
                              <a:rPr lang="en-US" altLang="ko-KR" sz="1700" i="1">
                                <a:latin typeface="Cambria Math" panose="02040503050406030204" pitchFamily="18" charset="0"/>
                                <a:ea typeface="Cambria Math" panose="02040503050406030204" pitchFamily="18" charset="0"/>
                              </a:rPr>
                            </m:ctrlPr>
                          </m:sSubPr>
                          <m:e>
                            <m:r>
                              <a:rPr lang="ko-KR" altLang="en-US" sz="1700" i="1">
                                <a:latin typeface="Cambria Math" panose="02040503050406030204" pitchFamily="18" charset="0"/>
                                <a:ea typeface="Cambria Math" panose="02040503050406030204" pitchFamily="18" charset="0"/>
                              </a:rPr>
                              <m:t>𝛼</m:t>
                            </m:r>
                          </m:e>
                          <m:sub>
                            <m:r>
                              <a:rPr lang="en-US" altLang="ko-KR" sz="1700" b="0" i="1" smtClean="0">
                                <a:latin typeface="Cambria Math" panose="02040503050406030204" pitchFamily="18" charset="0"/>
                                <a:ea typeface="Cambria Math" panose="02040503050406030204" pitchFamily="18" charset="0"/>
                              </a:rPr>
                              <m:t>𝑖</m:t>
                            </m:r>
                          </m:sub>
                        </m:sSub>
                      </m:e>
                    </m:nary>
                    <m:r>
                      <a:rPr lang="en-US" altLang="ko-KR" sz="1700" i="1">
                        <a:latin typeface="Cambria Math" panose="02040503050406030204" pitchFamily="18" charset="0"/>
                        <a:ea typeface="Cambria Math" panose="02040503050406030204" pitchFamily="18" charset="0"/>
                      </a:rPr>
                      <m:t>)</m:t>
                    </m:r>
                  </m:oMath>
                </a14:m>
                <a:endParaRPr lang="en-US" altLang="ko-KR" sz="1700" b="1" i="1" dirty="0"/>
              </a:p>
              <a:p>
                <a:pPr lvl="1"/>
                <a:endParaRPr lang="en-US" altLang="ko-KR" dirty="0" smtClean="0"/>
              </a:p>
              <a:p>
                <a:endParaRPr lang="en-US" altLang="ko-KR" dirty="0" smtClean="0"/>
              </a:p>
              <a:p>
                <a:endParaRPr lang="en-US" altLang="ko-KR" dirty="0" smtClean="0"/>
              </a:p>
              <a:p>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600200"/>
                <a:ext cx="9144000" cy="5020608"/>
              </a:xfrm>
              <a:blipFill>
                <a:blip r:embed="rId2"/>
                <a:stretch>
                  <a:fillRect/>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34</a:t>
            </a:fld>
            <a:endParaRPr lang="ko-KR" altLang="en-US"/>
          </a:p>
        </p:txBody>
      </p:sp>
    </p:spTree>
    <p:extLst>
      <p:ext uri="{BB962C8B-B14F-4D97-AF65-F5344CB8AC3E}">
        <p14:creationId xmlns:p14="http://schemas.microsoft.com/office/powerpoint/2010/main" val="2530041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Gibbs Sampling Formula (3)</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600200"/>
                <a:ext cx="9144000" cy="5020608"/>
              </a:xfrm>
            </p:spPr>
            <p:txBody>
              <a:bodyPr>
                <a:normAutofit fontScale="70000" lnSpcReduction="20000"/>
              </a:bodyPr>
              <a:lstStyle/>
              <a:p>
                <a14:m>
                  <m:oMath xmlns:m="http://schemas.openxmlformats.org/officeDocument/2006/math">
                    <m:r>
                      <a:rPr lang="en-US" altLang="ko-KR" sz="2400" i="1" smtClean="0">
                        <a:latin typeface="Cambria Math" panose="02040503050406030204" pitchFamily="18" charset="0"/>
                      </a:rPr>
                      <m:t>𝑃</m:t>
                    </m:r>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r>
                          <a:rPr lang="en-US" altLang="ko-KR" sz="2400" i="1">
                            <a:latin typeface="Cambria Math" panose="02040503050406030204" pitchFamily="18" charset="0"/>
                          </a:rPr>
                          <m:t>=</m:t>
                        </m:r>
                        <m:r>
                          <a:rPr lang="en-US" altLang="ko-KR" sz="2400" i="1">
                            <a:latin typeface="Cambria Math" panose="02040503050406030204" pitchFamily="18" charset="0"/>
                          </a:rPr>
                          <m:t>𝑘</m:t>
                        </m:r>
                      </m:e>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m:t>
                            </m:r>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r>
                          <a:rPr lang="en-US" altLang="ko-KR" sz="2400" i="1">
                            <a:latin typeface="Cambria Math" panose="02040503050406030204" pitchFamily="18" charset="0"/>
                          </a:rPr>
                          <m:t>,</m:t>
                        </m:r>
                        <m:r>
                          <a:rPr lang="en-US" altLang="ko-KR" sz="2400" i="1">
                            <a:latin typeface="Cambria Math" panose="02040503050406030204" pitchFamily="18" charset="0"/>
                          </a:rPr>
                          <m:t>𝑊</m:t>
                        </m:r>
                        <m:r>
                          <a:rPr lang="en-US" altLang="ko-KR" sz="2400" i="1">
                            <a:latin typeface="Cambria Math" panose="02040503050406030204" pitchFamily="18" charset="0"/>
                          </a:rPr>
                          <m:t>;</m:t>
                        </m:r>
                        <m:r>
                          <a:rPr lang="ko-KR" altLang="en-US" sz="2400" i="1">
                            <a:latin typeface="Cambria Math" panose="02040503050406030204" pitchFamily="18" charset="0"/>
                          </a:rPr>
                          <m:t>𝛼</m:t>
                        </m:r>
                        <m:r>
                          <a:rPr lang="en-US" altLang="ko-KR" sz="2400" i="1">
                            <a:latin typeface="Cambria Math" panose="02040503050406030204" pitchFamily="18" charset="0"/>
                          </a:rPr>
                          <m:t>,</m:t>
                        </m:r>
                        <m:r>
                          <a:rPr lang="ko-KR" altLang="en-US" sz="2400" i="1">
                            <a:latin typeface="Cambria Math" panose="02040503050406030204" pitchFamily="18" charset="0"/>
                          </a:rPr>
                          <m:t>𝛽</m:t>
                        </m:r>
                      </m:e>
                    </m:d>
                    <m:r>
                      <a:rPr lang="en-US" altLang="ko-KR" sz="2400" i="1">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rPr>
                      <m:t>𝑃</m:t>
                    </m:r>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r>
                          <a:rPr lang="en-US" altLang="ko-KR" sz="2400" i="1">
                            <a:latin typeface="Cambria Math" panose="02040503050406030204" pitchFamily="18" charset="0"/>
                          </a:rPr>
                          <m:t>=</m:t>
                        </m:r>
                        <m:r>
                          <a:rPr lang="en-US" altLang="ko-KR" sz="2400" i="1">
                            <a:latin typeface="Cambria Math" panose="02040503050406030204" pitchFamily="18" charset="0"/>
                          </a:rPr>
                          <m:t>𝑘</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m:t>
                            </m:r>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r>
                          <a:rPr lang="en-US" altLang="ko-KR" sz="2400" i="1">
                            <a:latin typeface="Cambria Math" panose="02040503050406030204" pitchFamily="18" charset="0"/>
                          </a:rPr>
                          <m:t>,</m:t>
                        </m:r>
                        <m:r>
                          <a:rPr lang="en-US" altLang="ko-KR" sz="2400" i="1">
                            <a:latin typeface="Cambria Math" panose="02040503050406030204" pitchFamily="18" charset="0"/>
                          </a:rPr>
                          <m:t>𝑊</m:t>
                        </m:r>
                        <m:r>
                          <a:rPr lang="en-US" altLang="ko-KR" sz="2400" i="1">
                            <a:latin typeface="Cambria Math" panose="02040503050406030204" pitchFamily="18" charset="0"/>
                          </a:rPr>
                          <m:t>;</m:t>
                        </m:r>
                        <m:r>
                          <a:rPr lang="ko-KR" altLang="en-US" sz="2000" i="1">
                            <a:latin typeface="Cambria Math" panose="02040503050406030204" pitchFamily="18" charset="0"/>
                          </a:rPr>
                          <m:t>𝛼</m:t>
                        </m:r>
                        <m:r>
                          <a:rPr lang="en-US" altLang="ko-KR" sz="2000" i="1">
                            <a:latin typeface="Cambria Math" panose="02040503050406030204" pitchFamily="18" charset="0"/>
                          </a:rPr>
                          <m:t>,</m:t>
                        </m:r>
                        <m:r>
                          <a:rPr lang="ko-KR" altLang="en-US" sz="2000" i="1">
                            <a:latin typeface="Cambria Math" panose="02040503050406030204" pitchFamily="18" charset="0"/>
                          </a:rPr>
                          <m:t>𝛽</m:t>
                        </m:r>
                      </m:e>
                    </m:d>
                  </m:oMath>
                </a14:m>
                <a:endParaRPr lang="en-US" altLang="ko-KR" sz="2000" i="1" dirty="0" smtClean="0">
                  <a:latin typeface="Cambria Math" panose="02040503050406030204" pitchFamily="18" charset="0"/>
                </a:endParaRPr>
              </a:p>
              <a:p>
                <a:pPr lvl="1"/>
                <a14:m>
                  <m:oMath xmlns:m="http://schemas.openxmlformats.org/officeDocument/2006/math">
                    <m:r>
                      <a:rPr lang="en-US" altLang="ko-KR" sz="2200" i="1">
                        <a:latin typeface="Cambria Math" panose="02040503050406030204" pitchFamily="18" charset="0"/>
                        <a:ea typeface="Cambria Math" panose="02040503050406030204" pitchFamily="18" charset="0"/>
                      </a:rPr>
                      <m:t>∝</m:t>
                    </m:r>
                    <m:nary>
                      <m:naryPr>
                        <m:chr m:val="∏"/>
                        <m:ctrlPr>
                          <a:rPr lang="en-US" altLang="ko-KR" sz="2200" i="1">
                            <a:latin typeface="Cambria Math" panose="02040503050406030204" pitchFamily="18" charset="0"/>
                          </a:rPr>
                        </m:ctrlPr>
                      </m:naryPr>
                      <m:sub>
                        <m:r>
                          <a:rPr lang="en-US" altLang="ko-KR" sz="2200" i="1">
                            <a:latin typeface="Cambria Math" panose="02040503050406030204" pitchFamily="18" charset="0"/>
                          </a:rPr>
                          <m:t>𝑖</m:t>
                        </m:r>
                        <m:r>
                          <a:rPr lang="en-US" altLang="ko-KR" sz="2200" i="1">
                            <a:latin typeface="Cambria Math" panose="02040503050406030204" pitchFamily="18" charset="0"/>
                          </a:rPr>
                          <m:t>=1</m:t>
                        </m:r>
                      </m:sub>
                      <m:sup>
                        <m:r>
                          <a:rPr lang="en-US" altLang="ko-KR" sz="2200" i="1">
                            <a:latin typeface="Cambria Math" panose="02040503050406030204" pitchFamily="18" charset="0"/>
                          </a:rPr>
                          <m:t>𝐾</m:t>
                        </m:r>
                      </m:sup>
                      <m:e>
                        <m:f>
                          <m:fPr>
                            <m:ctrlPr>
                              <a:rPr lang="en-US" altLang="ko-KR" sz="2200" i="1">
                                <a:latin typeface="Cambria Math" panose="02040503050406030204" pitchFamily="18" charset="0"/>
                              </a:rPr>
                            </m:ctrlPr>
                          </m:fPr>
                          <m:num>
                            <m:r>
                              <m:rPr>
                                <m:sty m:val="p"/>
                              </m:rPr>
                              <a:rPr lang="el-GR" altLang="ko-KR" sz="2200" i="1">
                                <a:latin typeface="Cambria Math" panose="02040503050406030204" pitchFamily="18" charset="0"/>
                                <a:ea typeface="Cambria Math" panose="02040503050406030204" pitchFamily="18" charset="0"/>
                              </a:rPr>
                              <m:t>Γ</m:t>
                            </m:r>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𝑣</m:t>
                                </m:r>
                              </m:sub>
                              <m:sup>
                                <m:r>
                                  <a:rPr lang="en-US" altLang="ko-KR" sz="2200" i="1">
                                    <a:latin typeface="Cambria Math" panose="02040503050406030204" pitchFamily="18" charset="0"/>
                                  </a:rPr>
                                  <m:t>𝑖</m:t>
                                </m:r>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ea typeface="Cambria Math" panose="02040503050406030204" pitchFamily="18" charset="0"/>
                                  </a:rPr>
                                  <m:t>𝑣</m:t>
                                </m:r>
                              </m:sub>
                            </m:sSub>
                            <m:r>
                              <a:rPr lang="en-US" altLang="ko-KR" sz="2200" i="1">
                                <a:latin typeface="Cambria Math" panose="02040503050406030204" pitchFamily="18" charset="0"/>
                                <a:ea typeface="Cambria Math" panose="02040503050406030204" pitchFamily="18" charset="0"/>
                              </a:rPr>
                              <m:t>)</m:t>
                            </m:r>
                          </m:num>
                          <m:den>
                            <m:r>
                              <m:rPr>
                                <m:sty m:val="p"/>
                              </m:rPr>
                              <a:rPr lang="el-GR" altLang="ko-KR" sz="2200" i="1">
                                <a:latin typeface="Cambria Math" panose="02040503050406030204" pitchFamily="18" charset="0"/>
                                <a:ea typeface="Cambria Math" panose="02040503050406030204" pitchFamily="18" charset="0"/>
                              </a:rPr>
                              <m:t>Γ</m:t>
                            </m:r>
                            <m:r>
                              <a:rPr lang="en-US" altLang="ko-KR" sz="2200" i="1">
                                <a:latin typeface="Cambria Math" panose="02040503050406030204" pitchFamily="18" charset="0"/>
                                <a:ea typeface="Cambria Math" panose="02040503050406030204" pitchFamily="18" charset="0"/>
                              </a:rPr>
                              <m:t>(</m:t>
                            </m:r>
                            <m:nary>
                              <m:naryPr>
                                <m:chr m:val="∑"/>
                                <m:limLoc m:val="subSup"/>
                                <m:ctrlPr>
                                  <a:rPr lang="en-US" altLang="ko-KR" sz="2200" i="1">
                                    <a:latin typeface="Cambria Math" panose="02040503050406030204" pitchFamily="18" charset="0"/>
                                    <a:ea typeface="Cambria Math" panose="02040503050406030204" pitchFamily="18" charset="0"/>
                                  </a:rPr>
                                </m:ctrlPr>
                              </m:naryPr>
                              <m:sub>
                                <m:r>
                                  <m:rPr>
                                    <m:brk m:alnAt="1"/>
                                  </m:rPr>
                                  <a:rPr lang="en-US" altLang="ko-KR" sz="2200" i="1">
                                    <a:latin typeface="Cambria Math" panose="02040503050406030204" pitchFamily="18" charset="0"/>
                                    <a:ea typeface="Cambria Math" panose="02040503050406030204" pitchFamily="18" charset="0"/>
                                  </a:rPr>
                                  <m:t>𝑟</m:t>
                                </m:r>
                                <m:r>
                                  <a:rPr lang="en-US" altLang="ko-KR" sz="2200" i="1">
                                    <a:latin typeface="Cambria Math" panose="02040503050406030204" pitchFamily="18" charset="0"/>
                                    <a:ea typeface="Cambria Math" panose="02040503050406030204" pitchFamily="18" charset="0"/>
                                  </a:rPr>
                                  <m:t>=1</m:t>
                                </m:r>
                              </m:sub>
                              <m:sup>
                                <m:r>
                                  <a:rPr lang="en-US" altLang="ko-KR" sz="2200" i="1">
                                    <a:latin typeface="Cambria Math" panose="02040503050406030204" pitchFamily="18" charset="0"/>
                                    <a:ea typeface="Cambria Math" panose="02040503050406030204" pitchFamily="18" charset="0"/>
                                  </a:rPr>
                                  <m:t>𝑉</m:t>
                                </m:r>
                              </m:sup>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𝑟</m:t>
                                    </m:r>
                                  </m:sub>
                                  <m:sup>
                                    <m:r>
                                      <a:rPr lang="en-US" altLang="ko-KR" sz="2200" i="1">
                                        <a:latin typeface="Cambria Math" panose="02040503050406030204" pitchFamily="18" charset="0"/>
                                      </a:rPr>
                                      <m:t>𝑖</m:t>
                                    </m:r>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rPr>
                                      <m:t>𝑟</m:t>
                                    </m:r>
                                  </m:sub>
                                </m:sSub>
                              </m:e>
                            </m:nary>
                            <m:r>
                              <a:rPr lang="en-US" altLang="ko-KR" sz="2200" i="1">
                                <a:latin typeface="Cambria Math" panose="02040503050406030204" pitchFamily="18" charset="0"/>
                                <a:ea typeface="Cambria Math" panose="02040503050406030204" pitchFamily="18" charset="0"/>
                              </a:rPr>
                              <m:t>)</m:t>
                            </m:r>
                          </m:den>
                        </m:f>
                      </m:e>
                    </m:nary>
                    <m:r>
                      <a:rPr lang="en-US" altLang="ko-KR" sz="2200" i="1">
                        <a:latin typeface="Cambria Math" panose="02040503050406030204" pitchFamily="18" charset="0"/>
                        <a:ea typeface="Cambria Math" panose="02040503050406030204" pitchFamily="18" charset="0"/>
                      </a:rPr>
                      <m:t>×</m:t>
                    </m:r>
                    <m:nary>
                      <m:naryPr>
                        <m:chr m:val="∏"/>
                        <m:limLoc m:val="subSup"/>
                        <m:ctrlPr>
                          <a:rPr lang="en-US" altLang="ko-KR" sz="2200" i="1">
                            <a:latin typeface="Cambria Math" panose="02040503050406030204" pitchFamily="18" charset="0"/>
                          </a:rPr>
                        </m:ctrlPr>
                      </m:naryPr>
                      <m:sub>
                        <m:r>
                          <m:rPr>
                            <m:brk m:alnAt="1"/>
                          </m:rPr>
                          <a:rPr lang="en-US" altLang="ko-KR" sz="2200" b="0" i="1" smtClean="0">
                            <a:latin typeface="Cambria Math" panose="02040503050406030204" pitchFamily="18" charset="0"/>
                          </a:rPr>
                          <m:t>𝑖</m:t>
                        </m:r>
                        <m:r>
                          <a:rPr lang="en-US" altLang="ko-KR" sz="2200" i="1">
                            <a:latin typeface="Cambria Math" panose="02040503050406030204" pitchFamily="18" charset="0"/>
                          </a:rPr>
                          <m:t>=1</m:t>
                        </m:r>
                      </m:sub>
                      <m:sup>
                        <m:r>
                          <a:rPr lang="en-US" altLang="ko-KR" sz="2200" i="1">
                            <a:latin typeface="Cambria Math" panose="02040503050406030204" pitchFamily="18" charset="0"/>
                          </a:rPr>
                          <m:t>𝐾</m:t>
                        </m:r>
                      </m:sup>
                      <m:e>
                        <m:sSub>
                          <m:sSubPr>
                            <m:ctrlPr>
                              <a:rPr lang="en-US" altLang="ko-KR" sz="2200" i="1">
                                <a:latin typeface="Cambria Math" panose="02040503050406030204" pitchFamily="18" charset="0"/>
                                <a:ea typeface="Cambria Math" panose="02040503050406030204" pitchFamily="18" charset="0"/>
                              </a:rPr>
                            </m:ctrlPr>
                          </m:sSubPr>
                          <m:e>
                            <m:r>
                              <m:rPr>
                                <m:sty m:val="p"/>
                              </m:rPr>
                              <a:rPr lang="el-GR" altLang="ko-KR" sz="2200" i="1">
                                <a:latin typeface="Cambria Math" panose="02040503050406030204" pitchFamily="18" charset="0"/>
                                <a:ea typeface="Cambria Math" panose="02040503050406030204" pitchFamily="18" charset="0"/>
                              </a:rPr>
                              <m:t>Γ</m:t>
                            </m:r>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r>
                                  <a:rPr lang="en-US" altLang="ko-KR" sz="2200" i="1">
                                    <a:latin typeface="Cambria Math" panose="02040503050406030204" pitchFamily="18" charset="0"/>
                                  </a:rPr>
                                  <m:t>𝑚</m:t>
                                </m:r>
                                <m:r>
                                  <a:rPr lang="en-US" altLang="ko-KR" sz="2200" i="1">
                                    <a:latin typeface="Cambria Math" panose="02040503050406030204" pitchFamily="18" charset="0"/>
                                  </a:rPr>
                                  <m:t>,(.)</m:t>
                                </m:r>
                              </m:sub>
                              <m:sup>
                                <m:r>
                                  <a:rPr lang="en-US" altLang="ko-KR" sz="2200" b="0" i="1" smtClean="0">
                                    <a:latin typeface="Cambria Math" panose="02040503050406030204" pitchFamily="18" charset="0"/>
                                  </a:rPr>
                                  <m:t>𝑖</m:t>
                                </m:r>
                              </m:sup>
                            </m:sSubSup>
                            <m:r>
                              <a:rPr lang="en-US" altLang="ko-KR" sz="2200" i="1">
                                <a:latin typeface="Cambria Math" panose="02040503050406030204" pitchFamily="18" charset="0"/>
                              </a:rPr>
                              <m:t>+</m:t>
                            </m:r>
                            <m:r>
                              <a:rPr lang="ko-KR" altLang="en-US" sz="2200" i="1">
                                <a:latin typeface="Cambria Math" panose="02040503050406030204" pitchFamily="18" charset="0"/>
                                <a:ea typeface="Cambria Math" panose="02040503050406030204" pitchFamily="18" charset="0"/>
                              </a:rPr>
                              <m:t>𝛼</m:t>
                            </m:r>
                          </m:e>
                          <m:sub>
                            <m:r>
                              <a:rPr lang="en-US" altLang="ko-KR" sz="2200" i="1">
                                <a:latin typeface="Cambria Math" panose="02040503050406030204" pitchFamily="18" charset="0"/>
                                <a:ea typeface="Cambria Math" panose="02040503050406030204" pitchFamily="18" charset="0"/>
                              </a:rPr>
                              <m:t>𝑘</m:t>
                            </m:r>
                          </m:sub>
                        </m:sSub>
                        <m:r>
                          <a:rPr lang="en-US" altLang="ko-KR" sz="2200" i="1">
                            <a:latin typeface="Cambria Math" panose="02040503050406030204" pitchFamily="18" charset="0"/>
                            <a:ea typeface="Cambria Math" panose="02040503050406030204" pitchFamily="18" charset="0"/>
                          </a:rPr>
                          <m:t>)</m:t>
                        </m:r>
                      </m:e>
                    </m:nary>
                  </m:oMath>
                </a14:m>
                <a:endParaRPr lang="en-US" altLang="ko-KR" sz="2200" i="1" dirty="0" smtClean="0">
                  <a:latin typeface="Cambria Math" panose="02040503050406030204" pitchFamily="18" charset="0"/>
                </a:endParaRPr>
              </a:p>
              <a:p>
                <a:r>
                  <a:rPr lang="en-US" altLang="ko-KR" sz="2400" dirty="0" smtClean="0">
                    <a:latin typeface="Cambria Math" panose="02040503050406030204" pitchFamily="18" charset="0"/>
                  </a:rPr>
                  <a:t>Now, we set </a:t>
                </a:r>
                <a14:m>
                  <m:oMath xmlns:m="http://schemas.openxmlformats.org/officeDocument/2006/math">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𝑛</m:t>
                        </m:r>
                      </m:e>
                      <m:sub>
                        <m:r>
                          <a:rPr lang="en-US" altLang="ko-KR" sz="2400" b="0" i="1" smtClean="0">
                            <a:latin typeface="Cambria Math" panose="02040503050406030204" pitchFamily="18" charset="0"/>
                          </a:rPr>
                          <m:t>𝑗</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𝑟</m:t>
                        </m:r>
                      </m:sub>
                      <m:sup>
                        <m:r>
                          <a:rPr lang="en-US" altLang="ko-KR" sz="2400" i="1">
                            <a:latin typeface="Cambria Math" panose="02040503050406030204" pitchFamily="18" charset="0"/>
                          </a:rPr>
                          <m:t>𝑖</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𝑚</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𝑙</m:t>
                        </m:r>
                        <m:r>
                          <a:rPr lang="en-US" altLang="ko-KR" sz="2400" b="0" i="1" smtClean="0">
                            <a:latin typeface="Cambria Math" panose="02040503050406030204" pitchFamily="18" charset="0"/>
                          </a:rPr>
                          <m:t>)</m:t>
                        </m:r>
                      </m:sup>
                    </m:sSubSup>
                  </m:oMath>
                </a14:m>
                <a:r>
                  <a:rPr lang="en-US" altLang="ko-KR" sz="2400" dirty="0" smtClean="0">
                    <a:latin typeface="Cambria Math" panose="02040503050406030204" pitchFamily="18" charset="0"/>
                  </a:rPr>
                  <a:t> as </a:t>
                </a:r>
                <a14:m>
                  <m:oMath xmlns:m="http://schemas.openxmlformats.org/officeDocument/2006/math">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𝑛</m:t>
                        </m:r>
                      </m:e>
                      <m:sub>
                        <m:r>
                          <a:rPr lang="en-US" altLang="ko-KR" sz="2400" i="1">
                            <a:latin typeface="Cambria Math" panose="02040503050406030204" pitchFamily="18" charset="0"/>
                          </a:rPr>
                          <m:t>𝑗</m:t>
                        </m:r>
                        <m:r>
                          <a:rPr lang="en-US" altLang="ko-KR" sz="2400" i="1">
                            <a:latin typeface="Cambria Math" panose="02040503050406030204" pitchFamily="18" charset="0"/>
                          </a:rPr>
                          <m:t>,</m:t>
                        </m:r>
                        <m:r>
                          <a:rPr lang="en-US" altLang="ko-KR" sz="2400" i="1">
                            <a:latin typeface="Cambria Math" panose="02040503050406030204" pitchFamily="18" charset="0"/>
                          </a:rPr>
                          <m:t>𝑟</m:t>
                        </m:r>
                      </m:sub>
                      <m:sup>
                        <m:r>
                          <a:rPr lang="en-US" altLang="ko-KR" sz="2400" i="1">
                            <a:latin typeface="Cambria Math" panose="02040503050406030204" pitchFamily="18" charset="0"/>
                          </a:rPr>
                          <m:t>𝑖</m:t>
                        </m:r>
                      </m:sup>
                    </m:sSubSup>
                  </m:oMath>
                </a14:m>
                <a:r>
                  <a:rPr lang="en-US" altLang="ko-KR" sz="2400" dirty="0" smtClean="0">
                    <a:latin typeface="Cambria Math" panose="02040503050406030204" pitchFamily="18" charset="0"/>
                  </a:rPr>
                  <a:t> excluding the count from the topic assignment of </a:t>
                </a: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oMath>
                </a14:m>
                <a:endParaRPr lang="en-US" altLang="ko-KR" sz="2400" dirty="0" smtClean="0">
                  <a:latin typeface="Cambria Math" panose="02040503050406030204" pitchFamily="18" charset="0"/>
                </a:endParaRPr>
              </a:p>
              <a:p>
                <a:pPr lvl="1"/>
                <a14:m>
                  <m:oMath xmlns:m="http://schemas.openxmlformats.org/officeDocument/2006/math">
                    <m:r>
                      <a:rPr lang="en-US" altLang="ko-KR" sz="2200" i="1">
                        <a:latin typeface="Cambria Math" panose="02040503050406030204" pitchFamily="18" charset="0"/>
                        <a:ea typeface="Cambria Math" panose="02040503050406030204" pitchFamily="18" charset="0"/>
                      </a:rPr>
                      <m:t>∝</m:t>
                    </m:r>
                    <m:nary>
                      <m:naryPr>
                        <m:chr m:val="∏"/>
                        <m:ctrlPr>
                          <a:rPr lang="en-US" altLang="ko-KR" sz="2200" i="1">
                            <a:latin typeface="Cambria Math" panose="02040503050406030204" pitchFamily="18" charset="0"/>
                          </a:rPr>
                        </m:ctrlPr>
                      </m:naryPr>
                      <m:sub>
                        <m:r>
                          <a:rPr lang="en-US" altLang="ko-KR" sz="2200" i="1">
                            <a:latin typeface="Cambria Math" panose="02040503050406030204" pitchFamily="18" charset="0"/>
                          </a:rPr>
                          <m:t>𝑖</m:t>
                        </m:r>
                        <m:r>
                          <a:rPr lang="en-US" altLang="ko-KR" sz="2200" i="1">
                            <a:latin typeface="Cambria Math" panose="02040503050406030204" pitchFamily="18" charset="0"/>
                          </a:rPr>
                          <m:t>=1,</m:t>
                        </m:r>
                        <m:r>
                          <a:rPr lang="en-US" altLang="ko-KR" sz="2200" b="0" i="1" smtClean="0">
                            <a:latin typeface="Cambria Math" panose="02040503050406030204" pitchFamily="18" charset="0"/>
                          </a:rPr>
                          <m:t>𝑖</m:t>
                        </m:r>
                        <m:r>
                          <a:rPr lang="en-US" altLang="ko-KR" sz="2200" b="0" i="1" smtClean="0">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𝑘</m:t>
                        </m:r>
                      </m:sub>
                      <m:sup>
                        <m:r>
                          <a:rPr lang="en-US" altLang="ko-KR" sz="2200" i="1">
                            <a:latin typeface="Cambria Math" panose="02040503050406030204" pitchFamily="18" charset="0"/>
                          </a:rPr>
                          <m:t>𝐾</m:t>
                        </m:r>
                      </m:sup>
                      <m:e>
                        <m:f>
                          <m:fPr>
                            <m:ctrlPr>
                              <a:rPr lang="en-US" altLang="ko-KR" sz="2200" i="1">
                                <a:latin typeface="Cambria Math" panose="02040503050406030204" pitchFamily="18" charset="0"/>
                              </a:rPr>
                            </m:ctrlPr>
                          </m:fPr>
                          <m:num>
                            <m:r>
                              <m:rPr>
                                <m:sty m:val="p"/>
                              </m:rPr>
                              <a:rPr lang="el-GR" altLang="ko-KR" sz="2200" i="0">
                                <a:latin typeface="Cambria Math" panose="02040503050406030204" pitchFamily="18" charset="0"/>
                                <a:ea typeface="Cambria Math" panose="02040503050406030204" pitchFamily="18" charset="0"/>
                              </a:rPr>
                              <m:t>Γ</m:t>
                            </m:r>
                            <m:d>
                              <m:dPr>
                                <m:ctrlPr>
                                  <a:rPr lang="en-US" altLang="ko-KR" sz="2200" i="1">
                                    <a:latin typeface="Cambria Math" panose="02040503050406030204" pitchFamily="18" charset="0"/>
                                    <a:ea typeface="Cambria Math" panose="02040503050406030204" pitchFamily="18" charset="0"/>
                                  </a:rPr>
                                </m:ctrlPr>
                              </m:dPr>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𝑣</m:t>
                                    </m:r>
                                  </m:sub>
                                  <m:sup>
                                    <m:r>
                                      <a:rPr lang="en-US" altLang="ko-KR" sz="2200" i="1">
                                        <a:latin typeface="Cambria Math" panose="02040503050406030204" pitchFamily="18" charset="0"/>
                                      </a:rPr>
                                      <m:t>𝑖</m:t>
                                    </m:r>
                                    <m:r>
                                      <a:rPr lang="en-US" altLang="ko-KR" sz="2200" b="0" i="1" smtClean="0">
                                        <a:latin typeface="Cambria Math" panose="02040503050406030204" pitchFamily="18" charset="0"/>
                                      </a:rPr>
                                      <m:t>,−</m:t>
                                    </m:r>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𝑚</m:t>
                                        </m:r>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ea typeface="Cambria Math" panose="02040503050406030204" pitchFamily="18" charset="0"/>
                                      </a:rPr>
                                      <m:t>𝑣</m:t>
                                    </m:r>
                                  </m:sub>
                                </m:sSub>
                              </m:e>
                            </m:d>
                          </m:num>
                          <m:den>
                            <m:r>
                              <m:rPr>
                                <m:sty m:val="p"/>
                              </m:rPr>
                              <a:rPr lang="el-GR" altLang="ko-KR" sz="2200" i="0">
                                <a:latin typeface="Cambria Math" panose="02040503050406030204" pitchFamily="18" charset="0"/>
                                <a:ea typeface="Cambria Math" panose="02040503050406030204" pitchFamily="18" charset="0"/>
                              </a:rPr>
                              <m:t>Γ</m:t>
                            </m:r>
                            <m:d>
                              <m:dPr>
                                <m:ctrlPr>
                                  <a:rPr lang="en-US" altLang="ko-KR" sz="2200" i="1">
                                    <a:latin typeface="Cambria Math" panose="02040503050406030204" pitchFamily="18" charset="0"/>
                                    <a:ea typeface="Cambria Math" panose="02040503050406030204" pitchFamily="18" charset="0"/>
                                  </a:rPr>
                                </m:ctrlPr>
                              </m:dPr>
                              <m:e>
                                <m:nary>
                                  <m:naryPr>
                                    <m:chr m:val="∑"/>
                                    <m:limLoc m:val="subSup"/>
                                    <m:ctrlPr>
                                      <a:rPr lang="en-US" altLang="ko-KR" sz="2200" i="1">
                                        <a:latin typeface="Cambria Math" panose="02040503050406030204" pitchFamily="18" charset="0"/>
                                        <a:ea typeface="Cambria Math" panose="02040503050406030204" pitchFamily="18" charset="0"/>
                                      </a:rPr>
                                    </m:ctrlPr>
                                  </m:naryPr>
                                  <m:sub>
                                    <m:r>
                                      <m:rPr>
                                        <m:brk m:alnAt="1"/>
                                      </m:rPr>
                                      <a:rPr lang="en-US" altLang="ko-KR" sz="2200" i="1">
                                        <a:latin typeface="Cambria Math" panose="02040503050406030204" pitchFamily="18" charset="0"/>
                                        <a:ea typeface="Cambria Math" panose="02040503050406030204" pitchFamily="18" charset="0"/>
                                      </a:rPr>
                                      <m:t>𝑟</m:t>
                                    </m:r>
                                    <m:r>
                                      <a:rPr lang="en-US" altLang="ko-KR" sz="2200" i="1">
                                        <a:latin typeface="Cambria Math" panose="02040503050406030204" pitchFamily="18" charset="0"/>
                                        <a:ea typeface="Cambria Math" panose="02040503050406030204" pitchFamily="18" charset="0"/>
                                      </a:rPr>
                                      <m:t>=1</m:t>
                                    </m:r>
                                  </m:sub>
                                  <m:sup>
                                    <m:r>
                                      <a:rPr lang="en-US" altLang="ko-KR" sz="2200" i="1">
                                        <a:latin typeface="Cambria Math" panose="02040503050406030204" pitchFamily="18" charset="0"/>
                                        <a:ea typeface="Cambria Math" panose="02040503050406030204" pitchFamily="18" charset="0"/>
                                      </a:rPr>
                                      <m:t>𝑉</m:t>
                                    </m:r>
                                  </m:sup>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𝑟</m:t>
                                        </m:r>
                                      </m:sub>
                                      <m:sup>
                                        <m:r>
                                          <a:rPr lang="en-US" altLang="ko-KR" sz="2200" i="1">
                                            <a:latin typeface="Cambria Math" panose="02040503050406030204" pitchFamily="18" charset="0"/>
                                          </a:rPr>
                                          <m:t>𝑖</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rPr>
                                          <m:t>𝑟</m:t>
                                        </m:r>
                                      </m:sub>
                                    </m:sSub>
                                  </m:e>
                                </m:nary>
                              </m:e>
                            </m:d>
                          </m:den>
                        </m:f>
                      </m:e>
                    </m:nary>
                    <m:r>
                      <a:rPr lang="en-US" altLang="ko-KR" sz="2200" i="1">
                        <a:latin typeface="Cambria Math" panose="02040503050406030204" pitchFamily="18" charset="0"/>
                        <a:ea typeface="Cambria Math" panose="02040503050406030204" pitchFamily="18" charset="0"/>
                      </a:rPr>
                      <m:t>×</m:t>
                    </m:r>
                    <m:nary>
                      <m:naryPr>
                        <m:chr m:val="∏"/>
                        <m:limLoc m:val="subSup"/>
                        <m:ctrlPr>
                          <a:rPr lang="en-US" altLang="ko-KR" sz="2200" i="1">
                            <a:latin typeface="Cambria Math" panose="02040503050406030204" pitchFamily="18" charset="0"/>
                          </a:rPr>
                        </m:ctrlPr>
                      </m:naryPr>
                      <m:sub>
                        <m:r>
                          <m:rPr>
                            <m:brk m:alnAt="1"/>
                          </m:rPr>
                          <a:rPr lang="en-US" altLang="ko-KR" sz="2200" b="0" i="1" smtClean="0">
                            <a:latin typeface="Cambria Math" panose="02040503050406030204" pitchFamily="18" charset="0"/>
                          </a:rPr>
                          <m:t>𝑖</m:t>
                        </m:r>
                        <m:r>
                          <a:rPr lang="en-US" altLang="ko-KR" sz="2200" i="1">
                            <a:latin typeface="Cambria Math" panose="02040503050406030204" pitchFamily="18" charset="0"/>
                          </a:rPr>
                          <m:t>=1,</m:t>
                        </m:r>
                        <m:r>
                          <a:rPr lang="en-US" altLang="ko-KR" sz="2200" i="1">
                            <a:latin typeface="Cambria Math" panose="02040503050406030204" pitchFamily="18" charset="0"/>
                          </a:rPr>
                          <m:t>𝑖</m:t>
                        </m:r>
                        <m:r>
                          <a:rPr lang="en-US" altLang="ko-KR" sz="2200" i="1">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𝑘</m:t>
                        </m:r>
                      </m:sub>
                      <m:sup>
                        <m:r>
                          <a:rPr lang="en-US" altLang="ko-KR" sz="2200" i="1">
                            <a:latin typeface="Cambria Math" panose="02040503050406030204" pitchFamily="18" charset="0"/>
                          </a:rPr>
                          <m:t>𝐾</m:t>
                        </m:r>
                      </m:sup>
                      <m:e>
                        <m:sSub>
                          <m:sSubPr>
                            <m:ctrlPr>
                              <a:rPr lang="en-US" altLang="ko-KR" sz="2200" i="1">
                                <a:latin typeface="Cambria Math" panose="02040503050406030204" pitchFamily="18" charset="0"/>
                                <a:ea typeface="Cambria Math" panose="02040503050406030204" pitchFamily="18" charset="0"/>
                              </a:rPr>
                            </m:ctrlPr>
                          </m:sSubPr>
                          <m:e>
                            <m:r>
                              <m:rPr>
                                <m:sty m:val="p"/>
                              </m:rPr>
                              <a:rPr lang="el-GR" altLang="ko-KR" sz="2200" i="0">
                                <a:latin typeface="Cambria Math" panose="02040503050406030204" pitchFamily="18" charset="0"/>
                                <a:ea typeface="Cambria Math" panose="02040503050406030204" pitchFamily="18" charset="0"/>
                              </a:rPr>
                              <m:t>Γ</m:t>
                            </m:r>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r>
                                  <a:rPr lang="en-US" altLang="ko-KR" sz="2200" i="1">
                                    <a:latin typeface="Cambria Math" panose="02040503050406030204" pitchFamily="18" charset="0"/>
                                  </a:rPr>
                                  <m:t>𝑚</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sub>
                              <m:sup>
                                <m:r>
                                  <a:rPr lang="en-US" altLang="ko-KR" sz="2200" b="0" i="1" smtClean="0">
                                    <a:latin typeface="Cambria Math" panose="02040503050406030204" pitchFamily="18" charset="0"/>
                                  </a:rPr>
                                  <m:t>𝑖</m:t>
                                </m:r>
                                <m:r>
                                  <a:rPr lang="en-US" altLang="ko-KR" sz="2200" b="0" i="1" smtClean="0">
                                    <a:latin typeface="Cambria Math" panose="02040503050406030204" pitchFamily="18" charset="0"/>
                                  </a:rPr>
                                  <m:t>,−</m:t>
                                </m:r>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𝑚</m:t>
                                    </m:r>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𝑛</m:t>
                                    </m:r>
                                  </m:e>
                                </m:d>
                              </m:sup>
                            </m:sSubSup>
                            <m:r>
                              <a:rPr lang="en-US" altLang="ko-KR" sz="2200" i="1">
                                <a:latin typeface="Cambria Math" panose="02040503050406030204" pitchFamily="18" charset="0"/>
                              </a:rPr>
                              <m:t>+</m:t>
                            </m:r>
                            <m:r>
                              <a:rPr lang="ko-KR" altLang="en-US" sz="2200" i="1">
                                <a:latin typeface="Cambria Math" panose="02040503050406030204" pitchFamily="18" charset="0"/>
                                <a:ea typeface="Cambria Math" panose="02040503050406030204" pitchFamily="18" charset="0"/>
                              </a:rPr>
                              <m:t>𝛼</m:t>
                            </m:r>
                          </m:e>
                          <m:sub>
                            <m:r>
                              <a:rPr lang="en-US" altLang="ko-KR" sz="2200" i="1">
                                <a:latin typeface="Cambria Math" panose="02040503050406030204" pitchFamily="18" charset="0"/>
                                <a:ea typeface="Cambria Math" panose="02040503050406030204" pitchFamily="18" charset="0"/>
                              </a:rPr>
                              <m:t>𝑘</m:t>
                            </m:r>
                          </m:sub>
                        </m:sSub>
                        <m:r>
                          <a:rPr lang="en-US" altLang="ko-KR" sz="2200" i="1">
                            <a:latin typeface="Cambria Math" panose="02040503050406030204" pitchFamily="18" charset="0"/>
                            <a:ea typeface="Cambria Math" panose="02040503050406030204" pitchFamily="18" charset="0"/>
                          </a:rPr>
                          <m:t>)</m:t>
                        </m:r>
                      </m:e>
                    </m:nary>
                  </m:oMath>
                </a14:m>
                <a:r>
                  <a:rPr lang="en-US" altLang="ko-KR" sz="2200" i="1" dirty="0" smtClean="0">
                    <a:latin typeface="Cambria Math" panose="02040503050406030204" pitchFamily="18" charset="0"/>
                    <a:ea typeface="Cambria Math" panose="02040503050406030204" pitchFamily="18" charset="0"/>
                  </a:rPr>
                  <a:t/>
                </a:r>
                <a:br>
                  <a:rPr lang="en-US" altLang="ko-KR" sz="2200" i="1" dirty="0" smtClean="0">
                    <a:latin typeface="Cambria Math" panose="02040503050406030204" pitchFamily="18" charset="0"/>
                    <a:ea typeface="Cambria Math" panose="02040503050406030204" pitchFamily="18" charset="0"/>
                  </a:rPr>
                </a:br>
                <a14:m>
                  <m:oMath xmlns:m="http://schemas.openxmlformats.org/officeDocument/2006/math">
                    <m:r>
                      <a:rPr lang="en-US" altLang="ko-KR" sz="2200" i="1">
                        <a:latin typeface="Cambria Math" panose="02040503050406030204" pitchFamily="18" charset="0"/>
                        <a:ea typeface="Cambria Math" panose="02040503050406030204" pitchFamily="18" charset="0"/>
                      </a:rPr>
                      <m:t>×</m:t>
                    </m:r>
                    <m:f>
                      <m:fPr>
                        <m:ctrlPr>
                          <a:rPr lang="en-US" altLang="ko-KR" sz="2200" i="1">
                            <a:latin typeface="Cambria Math" panose="02040503050406030204" pitchFamily="18" charset="0"/>
                          </a:rPr>
                        </m:ctrlPr>
                      </m:fPr>
                      <m:num>
                        <m:r>
                          <m:rPr>
                            <m:sty m:val="p"/>
                          </m:rPr>
                          <a:rPr lang="el-GR" altLang="ko-KR" sz="2200">
                            <a:latin typeface="Cambria Math" panose="02040503050406030204" pitchFamily="18" charset="0"/>
                            <a:ea typeface="Cambria Math" panose="02040503050406030204" pitchFamily="18" charset="0"/>
                          </a:rPr>
                          <m:t>Γ</m:t>
                        </m:r>
                        <m:d>
                          <m:dPr>
                            <m:ctrlPr>
                              <a:rPr lang="en-US" altLang="ko-KR" sz="2200" i="1">
                                <a:latin typeface="Cambria Math" panose="02040503050406030204" pitchFamily="18" charset="0"/>
                                <a:ea typeface="Cambria Math" panose="02040503050406030204" pitchFamily="18" charset="0"/>
                              </a:rPr>
                            </m:ctrlPr>
                          </m:dPr>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𝑣</m:t>
                                </m:r>
                              </m:sub>
                              <m:sup>
                                <m:r>
                                  <a:rPr lang="en-US" altLang="ko-KR" sz="2200" b="0" i="1" smtClean="0">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ea typeface="Cambria Math" panose="02040503050406030204" pitchFamily="18" charset="0"/>
                                  </a:rPr>
                                  <m:t>𝑣</m:t>
                                </m:r>
                              </m:sub>
                            </m:sSub>
                            <m:r>
                              <a:rPr lang="en-US" altLang="ko-KR" sz="2200" b="0" i="1" smtClean="0">
                                <a:latin typeface="Cambria Math" panose="02040503050406030204" pitchFamily="18" charset="0"/>
                                <a:ea typeface="Cambria Math" panose="02040503050406030204" pitchFamily="18" charset="0"/>
                              </a:rPr>
                              <m:t>+1</m:t>
                            </m:r>
                          </m:e>
                        </m:d>
                      </m:num>
                      <m:den>
                        <m:r>
                          <m:rPr>
                            <m:sty m:val="p"/>
                          </m:rPr>
                          <a:rPr lang="el-GR" altLang="ko-KR" sz="2200">
                            <a:latin typeface="Cambria Math" panose="02040503050406030204" pitchFamily="18" charset="0"/>
                            <a:ea typeface="Cambria Math" panose="02040503050406030204" pitchFamily="18" charset="0"/>
                          </a:rPr>
                          <m:t>Γ</m:t>
                        </m:r>
                        <m:d>
                          <m:dPr>
                            <m:ctrlPr>
                              <a:rPr lang="en-US" altLang="ko-KR" sz="2200" i="1">
                                <a:latin typeface="Cambria Math" panose="02040503050406030204" pitchFamily="18" charset="0"/>
                                <a:ea typeface="Cambria Math" panose="02040503050406030204" pitchFamily="18" charset="0"/>
                              </a:rPr>
                            </m:ctrlPr>
                          </m:dPr>
                          <m:e>
                            <m:r>
                              <a:rPr lang="en-US" altLang="ko-KR" sz="2200" b="0" i="1" smtClean="0">
                                <a:latin typeface="Cambria Math" panose="02040503050406030204" pitchFamily="18" charset="0"/>
                                <a:ea typeface="Cambria Math" panose="02040503050406030204" pitchFamily="18" charset="0"/>
                              </a:rPr>
                              <m:t>(</m:t>
                            </m:r>
                            <m:nary>
                              <m:naryPr>
                                <m:chr m:val="∑"/>
                                <m:limLoc m:val="subSup"/>
                                <m:ctrlPr>
                                  <a:rPr lang="en-US" altLang="ko-KR" sz="2200" i="1">
                                    <a:latin typeface="Cambria Math" panose="02040503050406030204" pitchFamily="18" charset="0"/>
                                    <a:ea typeface="Cambria Math" panose="02040503050406030204" pitchFamily="18" charset="0"/>
                                  </a:rPr>
                                </m:ctrlPr>
                              </m:naryPr>
                              <m:sub>
                                <m:r>
                                  <m:rPr>
                                    <m:brk m:alnAt="1"/>
                                  </m:rPr>
                                  <a:rPr lang="en-US" altLang="ko-KR" sz="2200" i="1">
                                    <a:latin typeface="Cambria Math" panose="02040503050406030204" pitchFamily="18" charset="0"/>
                                    <a:ea typeface="Cambria Math" panose="02040503050406030204" pitchFamily="18" charset="0"/>
                                  </a:rPr>
                                  <m:t>𝑟</m:t>
                                </m:r>
                                <m:r>
                                  <a:rPr lang="en-US" altLang="ko-KR" sz="2200" i="1">
                                    <a:latin typeface="Cambria Math" panose="02040503050406030204" pitchFamily="18" charset="0"/>
                                    <a:ea typeface="Cambria Math" panose="02040503050406030204" pitchFamily="18" charset="0"/>
                                  </a:rPr>
                                  <m:t>=1</m:t>
                                </m:r>
                              </m:sub>
                              <m:sup>
                                <m:r>
                                  <a:rPr lang="en-US" altLang="ko-KR" sz="2200" i="1">
                                    <a:latin typeface="Cambria Math" panose="02040503050406030204" pitchFamily="18" charset="0"/>
                                    <a:ea typeface="Cambria Math" panose="02040503050406030204" pitchFamily="18" charset="0"/>
                                  </a:rPr>
                                  <m:t>𝑉</m:t>
                                </m:r>
                              </m:sup>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𝑟</m:t>
                                    </m:r>
                                  </m:sub>
                                  <m:sup>
                                    <m:r>
                                      <a:rPr lang="en-US" altLang="ko-KR" sz="2200" b="0" i="1" smtClean="0">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rPr>
                                      <m:t>𝑟</m:t>
                                    </m:r>
                                  </m:sub>
                                </m:sSub>
                              </m:e>
                            </m:nary>
                            <m:r>
                              <a:rPr lang="en-US" altLang="ko-KR" sz="2200" b="0" i="1" smtClean="0">
                                <a:latin typeface="Cambria Math" panose="02040503050406030204" pitchFamily="18" charset="0"/>
                              </a:rPr>
                              <m:t>)+1</m:t>
                            </m:r>
                          </m:e>
                        </m:d>
                      </m:den>
                    </m:f>
                    <m:r>
                      <a:rPr lang="en-US" altLang="ko-KR" sz="2200" i="1">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m:rPr>
                            <m:sty m:val="p"/>
                          </m:rPr>
                          <a:rPr lang="el-GR" altLang="ko-KR" sz="2200">
                            <a:latin typeface="Cambria Math" panose="02040503050406030204" pitchFamily="18" charset="0"/>
                            <a:ea typeface="Cambria Math" panose="02040503050406030204" pitchFamily="18" charset="0"/>
                          </a:rPr>
                          <m:t>Γ</m:t>
                        </m:r>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r>
                              <a:rPr lang="en-US" altLang="ko-KR" sz="2200" i="1">
                                <a:latin typeface="Cambria Math" panose="02040503050406030204" pitchFamily="18" charset="0"/>
                              </a:rPr>
                              <m:t>𝑚</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r>
                          <a:rPr lang="ko-KR" altLang="en-US" sz="2200" i="1">
                            <a:latin typeface="Cambria Math" panose="02040503050406030204" pitchFamily="18" charset="0"/>
                            <a:ea typeface="Cambria Math" panose="02040503050406030204" pitchFamily="18" charset="0"/>
                          </a:rPr>
                          <m:t>𝛼</m:t>
                        </m:r>
                      </m:e>
                      <m:sub>
                        <m:r>
                          <a:rPr lang="en-US" altLang="ko-KR" sz="2200" i="1">
                            <a:latin typeface="Cambria Math" panose="02040503050406030204" pitchFamily="18" charset="0"/>
                            <a:ea typeface="Cambria Math" panose="02040503050406030204" pitchFamily="18" charset="0"/>
                          </a:rPr>
                          <m:t>𝑘</m:t>
                        </m:r>
                      </m:sub>
                    </m:sSub>
                    <m:r>
                      <a:rPr lang="en-US" altLang="ko-KR" sz="2200" b="0" i="1" smtClean="0">
                        <a:latin typeface="Cambria Math" panose="02040503050406030204" pitchFamily="18" charset="0"/>
                        <a:ea typeface="Cambria Math" panose="02040503050406030204" pitchFamily="18" charset="0"/>
                      </a:rPr>
                      <m:t>+1</m:t>
                    </m:r>
                    <m:r>
                      <a:rPr lang="en-US" altLang="ko-KR" sz="2200" i="1">
                        <a:latin typeface="Cambria Math" panose="02040503050406030204" pitchFamily="18" charset="0"/>
                        <a:ea typeface="Cambria Math" panose="02040503050406030204" pitchFamily="18" charset="0"/>
                      </a:rPr>
                      <m:t>)</m:t>
                    </m:r>
                  </m:oMath>
                </a14:m>
                <a:endParaRPr lang="en-US" altLang="ko-KR" sz="2200" i="1" dirty="0" smtClean="0">
                  <a:latin typeface="Cambria Math" panose="02040503050406030204" pitchFamily="18" charset="0"/>
                </a:endParaRPr>
              </a:p>
              <a:p>
                <a:pPr lvl="2"/>
                <a:r>
                  <a:rPr lang="en-US" altLang="ko-KR" sz="2000" dirty="0" smtClean="0">
                    <a:latin typeface="Cambria Math" panose="02040503050406030204" pitchFamily="18" charset="0"/>
                  </a:rPr>
                  <a:t>Take out the k-</a:t>
                </a:r>
                <a:r>
                  <a:rPr lang="en-US" altLang="ko-KR" sz="2000" dirty="0" err="1" smtClean="0">
                    <a:latin typeface="Cambria Math" panose="02040503050406030204" pitchFamily="18" charset="0"/>
                  </a:rPr>
                  <a:t>th</a:t>
                </a:r>
                <a:r>
                  <a:rPr lang="en-US" altLang="ko-KR" sz="2000" dirty="0" smtClean="0">
                    <a:latin typeface="Cambria Math" panose="02040503050406030204" pitchFamily="18" charset="0"/>
                  </a:rPr>
                  <a:t> topic assignment because, the count of the k-</a:t>
                </a:r>
                <a:r>
                  <a:rPr lang="en-US" altLang="ko-KR" sz="2000" dirty="0" err="1" smtClean="0">
                    <a:latin typeface="Cambria Math" panose="02040503050406030204" pitchFamily="18" charset="0"/>
                  </a:rPr>
                  <a:t>th</a:t>
                </a:r>
                <a:r>
                  <a:rPr lang="en-US" altLang="ko-KR" sz="2000" dirty="0" smtClean="0">
                    <a:latin typeface="Cambria Math" panose="02040503050406030204" pitchFamily="18" charset="0"/>
                  </a:rPr>
                  <a:t> topic assignment count will be increased by 1 compared to </a:t>
                </a:r>
                <a14:m>
                  <m:oMath xmlns:m="http://schemas.openxmlformats.org/officeDocument/2006/math">
                    <m:sSubSup>
                      <m:sSubSupPr>
                        <m:ctrlPr>
                          <a:rPr lang="en-US" altLang="ko-KR" sz="2000" i="1">
                            <a:latin typeface="Cambria Math" panose="02040503050406030204" pitchFamily="18" charset="0"/>
                          </a:rPr>
                        </m:ctrlPr>
                      </m:sSubSupPr>
                      <m:e>
                        <m:r>
                          <a:rPr lang="en-US" altLang="ko-KR" sz="2000" i="1">
                            <a:latin typeface="Cambria Math" panose="02040503050406030204" pitchFamily="18" charset="0"/>
                          </a:rPr>
                          <m:t>𝑛</m:t>
                        </m:r>
                      </m:e>
                      <m:sub>
                        <m:r>
                          <a:rPr lang="en-US" altLang="ko-KR" sz="2000" b="0" i="1" smtClean="0">
                            <a:latin typeface="Cambria Math" panose="02040503050406030204" pitchFamily="18" charset="0"/>
                          </a:rPr>
                          <m:t>(.)</m:t>
                        </m:r>
                        <m:r>
                          <a:rPr lang="en-US" altLang="ko-KR" sz="2000" i="1">
                            <a:latin typeface="Cambria Math" panose="02040503050406030204" pitchFamily="18" charset="0"/>
                          </a:rPr>
                          <m:t>,(.)</m:t>
                        </m:r>
                      </m:sub>
                      <m:sup>
                        <m:r>
                          <a:rPr lang="en-US" altLang="ko-KR" sz="2000" b="0" i="1" smtClean="0">
                            <a:latin typeface="Cambria Math" panose="02040503050406030204" pitchFamily="18" charset="0"/>
                          </a:rPr>
                          <m:t>𝑘</m:t>
                        </m:r>
                        <m:r>
                          <a:rPr lang="en-US" altLang="ko-KR" sz="2000" i="1">
                            <a:latin typeface="Cambria Math" panose="02040503050406030204" pitchFamily="18" charset="0"/>
                          </a:rPr>
                          <m:t>,−(</m:t>
                        </m:r>
                        <m:r>
                          <a:rPr lang="en-US" altLang="ko-KR" sz="2000" i="1">
                            <a:latin typeface="Cambria Math" panose="02040503050406030204" pitchFamily="18" charset="0"/>
                          </a:rPr>
                          <m:t>𝑚</m:t>
                        </m:r>
                        <m:r>
                          <a:rPr lang="en-US" altLang="ko-KR" sz="2000" i="1">
                            <a:latin typeface="Cambria Math" panose="02040503050406030204" pitchFamily="18" charset="0"/>
                          </a:rPr>
                          <m:t>,</m:t>
                        </m:r>
                        <m:r>
                          <a:rPr lang="en-US" altLang="ko-KR" sz="2000" i="1">
                            <a:latin typeface="Cambria Math" panose="02040503050406030204" pitchFamily="18" charset="0"/>
                          </a:rPr>
                          <m:t>𝑙</m:t>
                        </m:r>
                        <m:r>
                          <a:rPr lang="en-US" altLang="ko-KR" sz="2000" i="1">
                            <a:latin typeface="Cambria Math" panose="02040503050406030204" pitchFamily="18" charset="0"/>
                          </a:rPr>
                          <m:t>)</m:t>
                        </m:r>
                      </m:sup>
                    </m:sSubSup>
                  </m:oMath>
                </a14:m>
                <a:endParaRPr lang="en-US" altLang="ko-KR" sz="2000" dirty="0" smtClean="0">
                  <a:latin typeface="Cambria Math" panose="02040503050406030204" pitchFamily="18" charset="0"/>
                </a:endParaRPr>
              </a:p>
              <a:p>
                <a:pPr lvl="2"/>
                <a:r>
                  <a:rPr lang="en-US" altLang="ko-KR" sz="2000" dirty="0" smtClean="0">
                    <a:latin typeface="Cambria Math" panose="02040503050406030204" pitchFamily="18" charset="0"/>
                  </a:rPr>
                  <a:t>Notice the increment of 1 in the separated multiplication</a:t>
                </a:r>
              </a:p>
              <a:p>
                <a:pPr lvl="1"/>
                <a14:m>
                  <m:oMath xmlns:m="http://schemas.openxmlformats.org/officeDocument/2006/math">
                    <m:r>
                      <a:rPr lang="en-US" altLang="ko-KR" sz="2200" i="1">
                        <a:latin typeface="Cambria Math" panose="02040503050406030204" pitchFamily="18" charset="0"/>
                        <a:ea typeface="Cambria Math" panose="02040503050406030204" pitchFamily="18" charset="0"/>
                      </a:rPr>
                      <m:t>∝</m:t>
                    </m:r>
                    <m:nary>
                      <m:naryPr>
                        <m:chr m:val="∏"/>
                        <m:ctrlPr>
                          <a:rPr lang="en-US" altLang="ko-KR" sz="2200" i="1">
                            <a:latin typeface="Cambria Math" panose="02040503050406030204" pitchFamily="18" charset="0"/>
                          </a:rPr>
                        </m:ctrlPr>
                      </m:naryPr>
                      <m:sub>
                        <m:r>
                          <a:rPr lang="en-US" altLang="ko-KR" sz="2200" i="1">
                            <a:latin typeface="Cambria Math" panose="02040503050406030204" pitchFamily="18" charset="0"/>
                          </a:rPr>
                          <m:t>𝑖</m:t>
                        </m:r>
                        <m:r>
                          <a:rPr lang="en-US" altLang="ko-KR" sz="2200" i="1">
                            <a:latin typeface="Cambria Math" panose="02040503050406030204" pitchFamily="18" charset="0"/>
                          </a:rPr>
                          <m:t>=1,</m:t>
                        </m:r>
                        <m:r>
                          <a:rPr lang="en-US" altLang="ko-KR" sz="2200" i="1">
                            <a:latin typeface="Cambria Math" panose="02040503050406030204" pitchFamily="18" charset="0"/>
                          </a:rPr>
                          <m:t>𝑖</m:t>
                        </m:r>
                        <m:r>
                          <a:rPr lang="en-US" altLang="ko-KR" sz="2200" i="1">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𝑘</m:t>
                        </m:r>
                      </m:sub>
                      <m:sup>
                        <m:r>
                          <a:rPr lang="en-US" altLang="ko-KR" sz="2200" i="1">
                            <a:latin typeface="Cambria Math" panose="02040503050406030204" pitchFamily="18" charset="0"/>
                          </a:rPr>
                          <m:t>𝐾</m:t>
                        </m:r>
                      </m:sup>
                      <m:e>
                        <m:f>
                          <m:fPr>
                            <m:ctrlPr>
                              <a:rPr lang="en-US" altLang="ko-KR" sz="2200" i="1">
                                <a:latin typeface="Cambria Math" panose="02040503050406030204" pitchFamily="18" charset="0"/>
                              </a:rPr>
                            </m:ctrlPr>
                          </m:fPr>
                          <m:num>
                            <m:r>
                              <m:rPr>
                                <m:sty m:val="p"/>
                              </m:rPr>
                              <a:rPr lang="el-GR" altLang="ko-KR" sz="2200">
                                <a:latin typeface="Cambria Math" panose="02040503050406030204" pitchFamily="18" charset="0"/>
                                <a:ea typeface="Cambria Math" panose="02040503050406030204" pitchFamily="18" charset="0"/>
                              </a:rPr>
                              <m:t>Γ</m:t>
                            </m:r>
                            <m:d>
                              <m:dPr>
                                <m:ctrlPr>
                                  <a:rPr lang="en-US" altLang="ko-KR" sz="2200" i="1">
                                    <a:latin typeface="Cambria Math" panose="02040503050406030204" pitchFamily="18" charset="0"/>
                                    <a:ea typeface="Cambria Math" panose="02040503050406030204" pitchFamily="18" charset="0"/>
                                  </a:rPr>
                                </m:ctrlPr>
                              </m:dPr>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𝑣</m:t>
                                    </m:r>
                                  </m:sub>
                                  <m:sup>
                                    <m:r>
                                      <a:rPr lang="en-US" altLang="ko-KR" sz="2200" i="1">
                                        <a:latin typeface="Cambria Math" panose="02040503050406030204" pitchFamily="18" charset="0"/>
                                      </a:rPr>
                                      <m:t>𝑖</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ea typeface="Cambria Math" panose="02040503050406030204" pitchFamily="18" charset="0"/>
                                      </a:rPr>
                                      <m:t>𝑣</m:t>
                                    </m:r>
                                  </m:sub>
                                </m:sSub>
                              </m:e>
                            </m:d>
                          </m:num>
                          <m:den>
                            <m:r>
                              <m:rPr>
                                <m:sty m:val="p"/>
                              </m:rPr>
                              <a:rPr lang="el-GR" altLang="ko-KR" sz="2200">
                                <a:latin typeface="Cambria Math" panose="02040503050406030204" pitchFamily="18" charset="0"/>
                                <a:ea typeface="Cambria Math" panose="02040503050406030204" pitchFamily="18" charset="0"/>
                              </a:rPr>
                              <m:t>Γ</m:t>
                            </m:r>
                            <m:d>
                              <m:dPr>
                                <m:ctrlPr>
                                  <a:rPr lang="en-US" altLang="ko-KR" sz="2200" i="1">
                                    <a:latin typeface="Cambria Math" panose="02040503050406030204" pitchFamily="18" charset="0"/>
                                    <a:ea typeface="Cambria Math" panose="02040503050406030204" pitchFamily="18" charset="0"/>
                                  </a:rPr>
                                </m:ctrlPr>
                              </m:dPr>
                              <m:e>
                                <m:nary>
                                  <m:naryPr>
                                    <m:chr m:val="∑"/>
                                    <m:limLoc m:val="subSup"/>
                                    <m:ctrlPr>
                                      <a:rPr lang="en-US" altLang="ko-KR" sz="2200" i="1">
                                        <a:latin typeface="Cambria Math" panose="02040503050406030204" pitchFamily="18" charset="0"/>
                                        <a:ea typeface="Cambria Math" panose="02040503050406030204" pitchFamily="18" charset="0"/>
                                      </a:rPr>
                                    </m:ctrlPr>
                                  </m:naryPr>
                                  <m:sub>
                                    <m:r>
                                      <m:rPr>
                                        <m:brk m:alnAt="1"/>
                                      </m:rPr>
                                      <a:rPr lang="en-US" altLang="ko-KR" sz="2200" i="1">
                                        <a:latin typeface="Cambria Math" panose="02040503050406030204" pitchFamily="18" charset="0"/>
                                        <a:ea typeface="Cambria Math" panose="02040503050406030204" pitchFamily="18" charset="0"/>
                                      </a:rPr>
                                      <m:t>𝑟</m:t>
                                    </m:r>
                                    <m:r>
                                      <a:rPr lang="en-US" altLang="ko-KR" sz="2200" i="1">
                                        <a:latin typeface="Cambria Math" panose="02040503050406030204" pitchFamily="18" charset="0"/>
                                        <a:ea typeface="Cambria Math" panose="02040503050406030204" pitchFamily="18" charset="0"/>
                                      </a:rPr>
                                      <m:t>=1</m:t>
                                    </m:r>
                                  </m:sub>
                                  <m:sup>
                                    <m:r>
                                      <a:rPr lang="en-US" altLang="ko-KR" sz="2200" i="1">
                                        <a:latin typeface="Cambria Math" panose="02040503050406030204" pitchFamily="18" charset="0"/>
                                        <a:ea typeface="Cambria Math" panose="02040503050406030204" pitchFamily="18" charset="0"/>
                                      </a:rPr>
                                      <m:t>𝑉</m:t>
                                    </m:r>
                                  </m:sup>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𝑟</m:t>
                                        </m:r>
                                      </m:sub>
                                      <m:sup>
                                        <m:r>
                                          <a:rPr lang="en-US" altLang="ko-KR" sz="2200" i="1">
                                            <a:latin typeface="Cambria Math" panose="02040503050406030204" pitchFamily="18" charset="0"/>
                                          </a:rPr>
                                          <m:t>𝑖</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rPr>
                                          <m:t>𝑟</m:t>
                                        </m:r>
                                      </m:sub>
                                    </m:sSub>
                                  </m:e>
                                </m:nary>
                              </m:e>
                            </m:d>
                          </m:den>
                        </m:f>
                      </m:e>
                    </m:nary>
                    <m:r>
                      <a:rPr lang="en-US" altLang="ko-KR" sz="2200" i="1">
                        <a:latin typeface="Cambria Math" panose="02040503050406030204" pitchFamily="18" charset="0"/>
                        <a:ea typeface="Cambria Math" panose="02040503050406030204" pitchFamily="18" charset="0"/>
                      </a:rPr>
                      <m:t>×</m:t>
                    </m:r>
                    <m:nary>
                      <m:naryPr>
                        <m:chr m:val="∏"/>
                        <m:limLoc m:val="subSup"/>
                        <m:ctrlPr>
                          <a:rPr lang="en-US" altLang="ko-KR" sz="2200" i="1">
                            <a:latin typeface="Cambria Math" panose="02040503050406030204" pitchFamily="18" charset="0"/>
                          </a:rPr>
                        </m:ctrlPr>
                      </m:naryPr>
                      <m:sub>
                        <m:r>
                          <m:rPr>
                            <m:brk m:alnAt="1"/>
                          </m:rPr>
                          <a:rPr lang="en-US" altLang="ko-KR" sz="2200" i="1">
                            <a:latin typeface="Cambria Math" panose="02040503050406030204" pitchFamily="18" charset="0"/>
                          </a:rPr>
                          <m:t>𝑖</m:t>
                        </m:r>
                        <m:r>
                          <a:rPr lang="en-US" altLang="ko-KR" sz="2200" i="1">
                            <a:latin typeface="Cambria Math" panose="02040503050406030204" pitchFamily="18" charset="0"/>
                          </a:rPr>
                          <m:t>=1,</m:t>
                        </m:r>
                        <m:r>
                          <a:rPr lang="en-US" altLang="ko-KR" sz="2200" i="1">
                            <a:latin typeface="Cambria Math" panose="02040503050406030204" pitchFamily="18" charset="0"/>
                          </a:rPr>
                          <m:t>𝑖</m:t>
                        </m:r>
                        <m:r>
                          <a:rPr lang="en-US" altLang="ko-KR" sz="2200" i="1">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𝑘</m:t>
                        </m:r>
                      </m:sub>
                      <m:sup>
                        <m:r>
                          <a:rPr lang="en-US" altLang="ko-KR" sz="2200" i="1">
                            <a:latin typeface="Cambria Math" panose="02040503050406030204" pitchFamily="18" charset="0"/>
                          </a:rPr>
                          <m:t>𝐾</m:t>
                        </m:r>
                      </m:sup>
                      <m:e>
                        <m:sSub>
                          <m:sSubPr>
                            <m:ctrlPr>
                              <a:rPr lang="en-US" altLang="ko-KR" sz="2200" i="1">
                                <a:latin typeface="Cambria Math" panose="02040503050406030204" pitchFamily="18" charset="0"/>
                                <a:ea typeface="Cambria Math" panose="02040503050406030204" pitchFamily="18" charset="0"/>
                              </a:rPr>
                            </m:ctrlPr>
                          </m:sSubPr>
                          <m:e>
                            <m:r>
                              <m:rPr>
                                <m:sty m:val="p"/>
                              </m:rPr>
                              <a:rPr lang="el-GR" altLang="ko-KR" sz="2200">
                                <a:latin typeface="Cambria Math" panose="02040503050406030204" pitchFamily="18" charset="0"/>
                                <a:ea typeface="Cambria Math" panose="02040503050406030204" pitchFamily="18" charset="0"/>
                              </a:rPr>
                              <m:t>Γ</m:t>
                            </m:r>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r>
                                  <a:rPr lang="en-US" altLang="ko-KR" sz="2200" i="1">
                                    <a:latin typeface="Cambria Math" panose="02040503050406030204" pitchFamily="18" charset="0"/>
                                  </a:rPr>
                                  <m:t>𝑚</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sub>
                              <m:sup>
                                <m:r>
                                  <a:rPr lang="en-US" altLang="ko-KR" sz="2200" i="1">
                                    <a:latin typeface="Cambria Math" panose="02040503050406030204" pitchFamily="18" charset="0"/>
                                  </a:rPr>
                                  <m:t>𝑖</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r>
                              <a:rPr lang="ko-KR" altLang="en-US" sz="2200" i="1">
                                <a:latin typeface="Cambria Math" panose="02040503050406030204" pitchFamily="18" charset="0"/>
                                <a:ea typeface="Cambria Math" panose="02040503050406030204" pitchFamily="18" charset="0"/>
                              </a:rPr>
                              <m:t>𝛼</m:t>
                            </m:r>
                          </m:e>
                          <m:sub>
                            <m:r>
                              <a:rPr lang="en-US" altLang="ko-KR" sz="2200" i="1">
                                <a:latin typeface="Cambria Math" panose="02040503050406030204" pitchFamily="18" charset="0"/>
                                <a:ea typeface="Cambria Math" panose="02040503050406030204" pitchFamily="18" charset="0"/>
                              </a:rPr>
                              <m:t>𝑘</m:t>
                            </m:r>
                          </m:sub>
                        </m:sSub>
                        <m:r>
                          <a:rPr lang="en-US" altLang="ko-KR" sz="2200" i="1">
                            <a:latin typeface="Cambria Math" panose="02040503050406030204" pitchFamily="18" charset="0"/>
                            <a:ea typeface="Cambria Math" panose="02040503050406030204" pitchFamily="18" charset="0"/>
                          </a:rPr>
                          <m:t>)</m:t>
                        </m:r>
                      </m:e>
                    </m:nary>
                  </m:oMath>
                </a14:m>
                <a:r>
                  <a:rPr lang="en-US" altLang="ko-KR" sz="2200" i="1" dirty="0">
                    <a:latin typeface="Cambria Math" panose="02040503050406030204" pitchFamily="18" charset="0"/>
                    <a:ea typeface="Cambria Math" panose="02040503050406030204" pitchFamily="18" charset="0"/>
                  </a:rPr>
                  <a:t/>
                </a:r>
                <a:br>
                  <a:rPr lang="en-US" altLang="ko-KR" sz="2200" i="1" dirty="0">
                    <a:latin typeface="Cambria Math" panose="02040503050406030204" pitchFamily="18" charset="0"/>
                    <a:ea typeface="Cambria Math" panose="02040503050406030204" pitchFamily="18" charset="0"/>
                  </a:rPr>
                </a:br>
                <a14:m>
                  <m:oMath xmlns:m="http://schemas.openxmlformats.org/officeDocument/2006/math">
                    <m:r>
                      <a:rPr lang="en-US" altLang="ko-KR" sz="2200" i="1">
                        <a:latin typeface="Cambria Math" panose="02040503050406030204" pitchFamily="18" charset="0"/>
                        <a:ea typeface="Cambria Math" panose="02040503050406030204" pitchFamily="18" charset="0"/>
                      </a:rPr>
                      <m:t>×</m:t>
                    </m:r>
                    <m:f>
                      <m:fPr>
                        <m:ctrlPr>
                          <a:rPr lang="en-US" altLang="ko-KR" sz="2200" i="1">
                            <a:latin typeface="Cambria Math" panose="02040503050406030204" pitchFamily="18" charset="0"/>
                          </a:rPr>
                        </m:ctrlPr>
                      </m:fPr>
                      <m:num>
                        <m:r>
                          <m:rPr>
                            <m:sty m:val="p"/>
                          </m:rPr>
                          <a:rPr lang="el-GR" altLang="ko-KR" sz="2200">
                            <a:latin typeface="Cambria Math" panose="02040503050406030204" pitchFamily="18" charset="0"/>
                            <a:ea typeface="Cambria Math" panose="02040503050406030204" pitchFamily="18" charset="0"/>
                          </a:rPr>
                          <m:t>Γ</m:t>
                        </m:r>
                        <m:d>
                          <m:dPr>
                            <m:ctrlPr>
                              <a:rPr lang="en-US" altLang="ko-KR" sz="2200" i="1">
                                <a:latin typeface="Cambria Math" panose="02040503050406030204" pitchFamily="18" charset="0"/>
                                <a:ea typeface="Cambria Math" panose="02040503050406030204" pitchFamily="18" charset="0"/>
                              </a:rPr>
                            </m:ctrlPr>
                          </m:dPr>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𝑣</m:t>
                                </m:r>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ea typeface="Cambria Math" panose="02040503050406030204" pitchFamily="18" charset="0"/>
                                  </a:rPr>
                                  <m:t>𝑣</m:t>
                                </m:r>
                              </m:sub>
                            </m:sSub>
                          </m:e>
                        </m:d>
                      </m:num>
                      <m:den>
                        <m:r>
                          <m:rPr>
                            <m:sty m:val="p"/>
                          </m:rPr>
                          <a:rPr lang="el-GR" altLang="ko-KR" sz="2200">
                            <a:latin typeface="Cambria Math" panose="02040503050406030204" pitchFamily="18" charset="0"/>
                            <a:ea typeface="Cambria Math" panose="02040503050406030204" pitchFamily="18" charset="0"/>
                          </a:rPr>
                          <m:t>Γ</m:t>
                        </m:r>
                        <m:d>
                          <m:dPr>
                            <m:ctrlPr>
                              <a:rPr lang="en-US" altLang="ko-KR" sz="2200" i="1">
                                <a:latin typeface="Cambria Math" panose="02040503050406030204" pitchFamily="18" charset="0"/>
                                <a:ea typeface="Cambria Math" panose="02040503050406030204" pitchFamily="18" charset="0"/>
                              </a:rPr>
                            </m:ctrlPr>
                          </m:dPr>
                          <m:e>
                            <m:nary>
                              <m:naryPr>
                                <m:chr m:val="∑"/>
                                <m:limLoc m:val="subSup"/>
                                <m:ctrlPr>
                                  <a:rPr lang="en-US" altLang="ko-KR" sz="2200" i="1">
                                    <a:latin typeface="Cambria Math" panose="02040503050406030204" pitchFamily="18" charset="0"/>
                                    <a:ea typeface="Cambria Math" panose="02040503050406030204" pitchFamily="18" charset="0"/>
                                  </a:rPr>
                                </m:ctrlPr>
                              </m:naryPr>
                              <m:sub>
                                <m:r>
                                  <m:rPr>
                                    <m:brk m:alnAt="1"/>
                                  </m:rPr>
                                  <a:rPr lang="en-US" altLang="ko-KR" sz="2200" i="1">
                                    <a:latin typeface="Cambria Math" panose="02040503050406030204" pitchFamily="18" charset="0"/>
                                    <a:ea typeface="Cambria Math" panose="02040503050406030204" pitchFamily="18" charset="0"/>
                                  </a:rPr>
                                  <m:t>𝑟</m:t>
                                </m:r>
                                <m:r>
                                  <a:rPr lang="en-US" altLang="ko-KR" sz="2200" i="1">
                                    <a:latin typeface="Cambria Math" panose="02040503050406030204" pitchFamily="18" charset="0"/>
                                    <a:ea typeface="Cambria Math" panose="02040503050406030204" pitchFamily="18" charset="0"/>
                                  </a:rPr>
                                  <m:t>=1</m:t>
                                </m:r>
                              </m:sub>
                              <m:sup>
                                <m:r>
                                  <a:rPr lang="en-US" altLang="ko-KR" sz="2200" i="1">
                                    <a:latin typeface="Cambria Math" panose="02040503050406030204" pitchFamily="18" charset="0"/>
                                    <a:ea typeface="Cambria Math" panose="02040503050406030204" pitchFamily="18" charset="0"/>
                                  </a:rPr>
                                  <m:t>𝑉</m:t>
                                </m:r>
                              </m:sup>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𝑟</m:t>
                                    </m:r>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rPr>
                                      <m:t>𝑟</m:t>
                                    </m:r>
                                  </m:sub>
                                </m:sSub>
                              </m:e>
                            </m:nary>
                          </m:e>
                        </m:d>
                      </m:den>
                    </m:f>
                    <m:r>
                      <a:rPr lang="en-US" altLang="ko-KR" sz="2200" i="1">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m:rPr>
                            <m:sty m:val="p"/>
                          </m:rPr>
                          <a:rPr lang="el-GR" altLang="ko-KR" sz="2200">
                            <a:latin typeface="Cambria Math" panose="02040503050406030204" pitchFamily="18" charset="0"/>
                            <a:ea typeface="Cambria Math" panose="02040503050406030204" pitchFamily="18" charset="0"/>
                          </a:rPr>
                          <m:t>Γ</m:t>
                        </m:r>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r>
                              <a:rPr lang="en-US" altLang="ko-KR" sz="2200" i="1">
                                <a:latin typeface="Cambria Math" panose="02040503050406030204" pitchFamily="18" charset="0"/>
                              </a:rPr>
                              <m:t>𝑚</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r>
                          <a:rPr lang="ko-KR" altLang="en-US" sz="2200" i="1">
                            <a:latin typeface="Cambria Math" panose="02040503050406030204" pitchFamily="18" charset="0"/>
                            <a:ea typeface="Cambria Math" panose="02040503050406030204" pitchFamily="18" charset="0"/>
                          </a:rPr>
                          <m:t>𝛼</m:t>
                        </m:r>
                      </m:e>
                      <m:sub>
                        <m:r>
                          <a:rPr lang="en-US" altLang="ko-KR" sz="2200" i="1">
                            <a:latin typeface="Cambria Math" panose="02040503050406030204" pitchFamily="18" charset="0"/>
                            <a:ea typeface="Cambria Math" panose="02040503050406030204" pitchFamily="18" charset="0"/>
                          </a:rPr>
                          <m:t>𝑘</m:t>
                        </m:r>
                      </m:sub>
                    </m:sSub>
                    <m:r>
                      <a:rPr lang="en-US" altLang="ko-KR" sz="2200" i="1">
                        <a:latin typeface="Cambria Math" panose="02040503050406030204" pitchFamily="18" charset="0"/>
                        <a:ea typeface="Cambria Math" panose="02040503050406030204" pitchFamily="18" charset="0"/>
                      </a:rPr>
                      <m:t>)</m:t>
                    </m:r>
                  </m:oMath>
                </a14:m>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m:t>
                    </m:r>
                    <m:f>
                      <m:fPr>
                        <m:ctrlPr>
                          <a:rPr lang="en-US" altLang="ko-KR" sz="2200" i="1" smtClean="0">
                            <a:latin typeface="Cambria Math" panose="02040503050406030204" pitchFamily="18" charset="0"/>
                          </a:rPr>
                        </m:ctrlPr>
                      </m:fPr>
                      <m:num>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𝑣</m:t>
                            </m:r>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ea typeface="Cambria Math" panose="02040503050406030204" pitchFamily="18" charset="0"/>
                              </a:rPr>
                              <m:t>𝑣</m:t>
                            </m:r>
                          </m:sub>
                        </m:sSub>
                      </m:num>
                      <m:den>
                        <m:r>
                          <a:rPr lang="en-US" altLang="ko-KR" sz="2200" i="1">
                            <a:latin typeface="Cambria Math" panose="02040503050406030204" pitchFamily="18" charset="0"/>
                            <a:ea typeface="Cambria Math" panose="02040503050406030204" pitchFamily="18" charset="0"/>
                          </a:rPr>
                          <m:t>(</m:t>
                        </m:r>
                        <m:nary>
                          <m:naryPr>
                            <m:chr m:val="∑"/>
                            <m:limLoc m:val="subSup"/>
                            <m:ctrlPr>
                              <a:rPr lang="en-US" altLang="ko-KR" sz="2200" i="1">
                                <a:latin typeface="Cambria Math" panose="02040503050406030204" pitchFamily="18" charset="0"/>
                                <a:ea typeface="Cambria Math" panose="02040503050406030204" pitchFamily="18" charset="0"/>
                              </a:rPr>
                            </m:ctrlPr>
                          </m:naryPr>
                          <m:sub>
                            <m:r>
                              <m:rPr>
                                <m:brk m:alnAt="1"/>
                              </m:rPr>
                              <a:rPr lang="en-US" altLang="ko-KR" sz="2200" i="1">
                                <a:latin typeface="Cambria Math" panose="02040503050406030204" pitchFamily="18" charset="0"/>
                                <a:ea typeface="Cambria Math" panose="02040503050406030204" pitchFamily="18" charset="0"/>
                              </a:rPr>
                              <m:t>𝑟</m:t>
                            </m:r>
                            <m:r>
                              <a:rPr lang="en-US" altLang="ko-KR" sz="2200" i="1">
                                <a:latin typeface="Cambria Math" panose="02040503050406030204" pitchFamily="18" charset="0"/>
                                <a:ea typeface="Cambria Math" panose="02040503050406030204" pitchFamily="18" charset="0"/>
                              </a:rPr>
                              <m:t>=1</m:t>
                            </m:r>
                          </m:sub>
                          <m:sup>
                            <m:r>
                              <a:rPr lang="en-US" altLang="ko-KR" sz="2200" i="1">
                                <a:latin typeface="Cambria Math" panose="02040503050406030204" pitchFamily="18" charset="0"/>
                                <a:ea typeface="Cambria Math" panose="02040503050406030204" pitchFamily="18" charset="0"/>
                              </a:rPr>
                              <m:t>𝑉</m:t>
                            </m:r>
                          </m:sup>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𝑟</m:t>
                                </m:r>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rPr>
                                  <m:t>𝑟</m:t>
                                </m:r>
                              </m:sub>
                            </m:sSub>
                          </m:e>
                        </m:nary>
                        <m:r>
                          <a:rPr lang="en-US" altLang="ko-KR" sz="2200" i="1">
                            <a:latin typeface="Cambria Math" panose="02040503050406030204" pitchFamily="18" charset="0"/>
                          </a:rPr>
                          <m:t>)</m:t>
                        </m:r>
                      </m:den>
                    </m:f>
                    <m:r>
                      <a:rPr lang="en-US" altLang="ko-KR" sz="2200" i="1">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r>
                              <a:rPr lang="en-US" altLang="ko-KR" sz="2200" i="1">
                                <a:latin typeface="Cambria Math" panose="02040503050406030204" pitchFamily="18" charset="0"/>
                              </a:rPr>
                              <m:t>𝑚</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r>
                          <a:rPr lang="ko-KR" altLang="en-US" sz="2200" i="1">
                            <a:latin typeface="Cambria Math" panose="02040503050406030204" pitchFamily="18" charset="0"/>
                            <a:ea typeface="Cambria Math" panose="02040503050406030204" pitchFamily="18" charset="0"/>
                          </a:rPr>
                          <m:t>𝛼</m:t>
                        </m:r>
                      </m:e>
                      <m:sub>
                        <m:r>
                          <a:rPr lang="en-US" altLang="ko-KR" sz="2200" i="1">
                            <a:latin typeface="Cambria Math" panose="02040503050406030204" pitchFamily="18" charset="0"/>
                            <a:ea typeface="Cambria Math" panose="02040503050406030204" pitchFamily="18" charset="0"/>
                          </a:rPr>
                          <m:t>𝑘</m:t>
                        </m:r>
                      </m:sub>
                    </m:sSub>
                    <m:r>
                      <a:rPr lang="en-US" altLang="ko-KR" sz="2200" i="1">
                        <a:latin typeface="Cambria Math" panose="02040503050406030204" pitchFamily="18" charset="0"/>
                        <a:ea typeface="Cambria Math" panose="02040503050406030204" pitchFamily="18" charset="0"/>
                      </a:rPr>
                      <m:t>)</m:t>
                    </m:r>
                  </m:oMath>
                </a14:m>
                <a:endParaRPr lang="en-US" altLang="ko-KR" sz="2200" i="1" dirty="0" smtClean="0">
                  <a:latin typeface="Cambria Math" panose="02040503050406030204" pitchFamily="18" charset="0"/>
                </a:endParaRPr>
              </a:p>
              <a:p>
                <a:pPr lvl="2"/>
                <a:r>
                  <a:rPr lang="en-US" altLang="ko-KR" sz="2000" dirty="0" smtClean="0">
                    <a:ea typeface="Cambria Math" panose="02040503050406030204" pitchFamily="18" charset="0"/>
                  </a:rPr>
                  <a:t>Definition of </a:t>
                </a:r>
                <a14:m>
                  <m:oMath xmlns:m="http://schemas.openxmlformats.org/officeDocument/2006/math">
                    <m:r>
                      <m:rPr>
                        <m:sty m:val="p"/>
                      </m:rPr>
                      <a:rPr lang="el-GR" altLang="ko-KR" sz="2000">
                        <a:latin typeface="Cambria Math" panose="02040503050406030204" pitchFamily="18" charset="0"/>
                        <a:ea typeface="Cambria Math" panose="02040503050406030204" pitchFamily="18" charset="0"/>
                      </a:rPr>
                      <m:t>Γ</m:t>
                    </m:r>
                    <m:d>
                      <m:dPr>
                        <m:ctrlPr>
                          <a:rPr lang="en-US" altLang="ko-KR" sz="2000" b="0" i="1" smtClean="0">
                            <a:latin typeface="Cambria Math" panose="02040503050406030204" pitchFamily="18" charset="0"/>
                            <a:ea typeface="Cambria Math" panose="02040503050406030204" pitchFamily="18" charset="0"/>
                          </a:rPr>
                        </m:ctrlPr>
                      </m:dPr>
                      <m:e>
                        <m:r>
                          <m:rPr>
                            <m:sty m:val="p"/>
                          </m:rPr>
                          <a:rPr lang="en-US" altLang="ko-KR" sz="2000" b="0" i="0" smtClean="0">
                            <a:latin typeface="Cambria Math" panose="02040503050406030204" pitchFamily="18" charset="0"/>
                            <a:ea typeface="Cambria Math" panose="02040503050406030204" pitchFamily="18" charset="0"/>
                          </a:rPr>
                          <m:t>x</m:t>
                        </m:r>
                      </m:e>
                    </m:d>
                    <m:r>
                      <a:rPr lang="en-US" altLang="ko-KR" sz="2000" b="0" i="0" smtClean="0">
                        <a:latin typeface="Cambria Math" panose="02040503050406030204" pitchFamily="18" charset="0"/>
                        <a:ea typeface="Cambria Math" panose="02040503050406030204" pitchFamily="18" charset="0"/>
                      </a:rPr>
                      <m:t>=</m:t>
                    </m:r>
                    <m:d>
                      <m:dPr>
                        <m:ctrlPr>
                          <a:rPr lang="en-US" altLang="ko-KR" sz="2000" b="0" i="1" smtClean="0">
                            <a:latin typeface="Cambria Math" panose="02040503050406030204" pitchFamily="18" charset="0"/>
                            <a:ea typeface="Cambria Math" panose="02040503050406030204" pitchFamily="18" charset="0"/>
                          </a:rPr>
                        </m:ctrlPr>
                      </m:dPr>
                      <m:e>
                        <m:r>
                          <m:rPr>
                            <m:sty m:val="p"/>
                          </m:rPr>
                          <a:rPr lang="en-US" altLang="ko-KR" sz="2000" b="0" i="0" smtClean="0">
                            <a:latin typeface="Cambria Math" panose="02040503050406030204" pitchFamily="18" charset="0"/>
                            <a:ea typeface="Cambria Math" panose="02040503050406030204" pitchFamily="18" charset="0"/>
                          </a:rPr>
                          <m:t>x</m:t>
                        </m:r>
                        <m:r>
                          <a:rPr lang="en-US" altLang="ko-KR" sz="2000" b="0" i="0" smtClean="0">
                            <a:latin typeface="Cambria Math" panose="02040503050406030204" pitchFamily="18" charset="0"/>
                            <a:ea typeface="Cambria Math" panose="02040503050406030204" pitchFamily="18" charset="0"/>
                          </a:rPr>
                          <m:t>−1</m:t>
                        </m:r>
                      </m:e>
                    </m:d>
                    <m:r>
                      <a:rPr lang="en-US" altLang="ko-KR" sz="2000" b="0" i="0" smtClean="0">
                        <a:latin typeface="Cambria Math" panose="02040503050406030204" pitchFamily="18" charset="0"/>
                        <a:ea typeface="Cambria Math" panose="02040503050406030204" pitchFamily="18" charset="0"/>
                      </a:rPr>
                      <m:t>! </m:t>
                    </m:r>
                  </m:oMath>
                </a14:m>
                <a:endParaRPr lang="en-US" altLang="ko-KR" sz="2000" b="0" i="0" dirty="0" smtClean="0">
                  <a:latin typeface="Cambria Math" panose="02040503050406030204" pitchFamily="18" charset="0"/>
                  <a:ea typeface="Cambria Math" panose="02040503050406030204" pitchFamily="18" charset="0"/>
                </a:endParaRPr>
              </a:p>
              <a:p>
                <a:pPr lvl="2"/>
                <a:r>
                  <a:rPr lang="en-US" altLang="ko-KR" sz="2000" dirty="0" smtClean="0">
                    <a:ea typeface="Cambria Math" panose="02040503050406030204" pitchFamily="18" charset="0"/>
                  </a:rPr>
                  <a:t>Therefore, </a:t>
                </a:r>
                <a14:m>
                  <m:oMath xmlns:m="http://schemas.openxmlformats.org/officeDocument/2006/math">
                    <m:r>
                      <m:rPr>
                        <m:sty m:val="p"/>
                      </m:rPr>
                      <a:rPr lang="el-GR" altLang="ko-KR" sz="2000">
                        <a:latin typeface="Cambria Math" panose="02040503050406030204" pitchFamily="18" charset="0"/>
                        <a:ea typeface="Cambria Math" panose="02040503050406030204" pitchFamily="18" charset="0"/>
                      </a:rPr>
                      <m:t>Γ</m:t>
                    </m:r>
                    <m:d>
                      <m:dPr>
                        <m:ctrlPr>
                          <a:rPr lang="en-US" altLang="ko-KR" sz="2000" i="1">
                            <a:latin typeface="Cambria Math" panose="02040503050406030204" pitchFamily="18" charset="0"/>
                            <a:ea typeface="Cambria Math" panose="02040503050406030204" pitchFamily="18" charset="0"/>
                          </a:rPr>
                        </m:ctrlPr>
                      </m:dPr>
                      <m:e>
                        <m:r>
                          <m:rPr>
                            <m:sty m:val="p"/>
                          </m:rPr>
                          <a:rPr lang="en-US" altLang="ko-KR" sz="2000">
                            <a:latin typeface="Cambria Math" panose="02040503050406030204" pitchFamily="18" charset="0"/>
                            <a:ea typeface="Cambria Math" panose="02040503050406030204" pitchFamily="18" charset="0"/>
                          </a:rPr>
                          <m:t>x</m:t>
                        </m:r>
                        <m:r>
                          <a:rPr lang="en-US" altLang="ko-KR" sz="2000" b="0" i="1" smtClean="0">
                            <a:latin typeface="Cambria Math" panose="02040503050406030204" pitchFamily="18" charset="0"/>
                            <a:ea typeface="Cambria Math" panose="02040503050406030204" pitchFamily="18" charset="0"/>
                          </a:rPr>
                          <m:t>+1</m:t>
                        </m:r>
                      </m:e>
                    </m:d>
                    <m:r>
                      <a:rPr lang="en-US" altLang="ko-KR" sz="2000" b="0" i="1" smtClean="0">
                        <a:latin typeface="Cambria Math" panose="02040503050406030204" pitchFamily="18" charset="0"/>
                        <a:ea typeface="Cambria Math" panose="02040503050406030204" pitchFamily="18" charset="0"/>
                      </a:rPr>
                      <m:t>=</m:t>
                    </m:r>
                    <m:d>
                      <m:dPr>
                        <m:ctrlPr>
                          <a:rPr lang="en-US" altLang="ko-KR" sz="2000" b="0" i="1" smtClean="0">
                            <a:latin typeface="Cambria Math" panose="02040503050406030204" pitchFamily="18" charset="0"/>
                            <a:ea typeface="Cambria Math" panose="02040503050406030204" pitchFamily="18" charset="0"/>
                          </a:rPr>
                        </m:ctrlPr>
                      </m:dPr>
                      <m:e>
                        <m:r>
                          <m:rPr>
                            <m:sty m:val="p"/>
                          </m:rPr>
                          <a:rPr lang="en-US" altLang="ko-KR" sz="2000" b="0" i="0" smtClean="0">
                            <a:latin typeface="Cambria Math" panose="02040503050406030204" pitchFamily="18" charset="0"/>
                            <a:ea typeface="Cambria Math" panose="02040503050406030204" pitchFamily="18" charset="0"/>
                          </a:rPr>
                          <m:t>x</m:t>
                        </m:r>
                      </m:e>
                    </m:d>
                    <m:r>
                      <a:rPr lang="en-US" altLang="ko-KR" sz="2000" b="0" i="1" smtClean="0">
                        <a:latin typeface="Cambria Math" panose="02040503050406030204" pitchFamily="18" charset="0"/>
                        <a:ea typeface="Cambria Math" panose="02040503050406030204" pitchFamily="18" charset="0"/>
                      </a:rPr>
                      <m:t>!×</m:t>
                    </m:r>
                    <m:r>
                      <m:rPr>
                        <m:sty m:val="p"/>
                      </m:rPr>
                      <a:rPr lang="en-US" altLang="ko-KR" sz="2000" b="0" i="0" smtClean="0">
                        <a:latin typeface="Cambria Math" panose="02040503050406030204" pitchFamily="18" charset="0"/>
                        <a:ea typeface="Cambria Math" panose="02040503050406030204" pitchFamily="18" charset="0"/>
                      </a:rPr>
                      <m:t>x</m:t>
                    </m:r>
                  </m:oMath>
                </a14:m>
                <a:endParaRPr lang="en-US" altLang="ko-KR" sz="2000" dirty="0">
                  <a:latin typeface="Cambria Math" panose="02040503050406030204" pitchFamily="18" charset="0"/>
                </a:endParaRPr>
              </a:p>
              <a:p>
                <a:pPr lvl="1"/>
                <a:endParaRPr lang="en-US" altLang="ko-KR" sz="2200" i="1" dirty="0">
                  <a:latin typeface="Cambria Math" panose="02040503050406030204" pitchFamily="18" charset="0"/>
                </a:endParaRPr>
              </a:p>
              <a:p>
                <a:pPr lvl="1"/>
                <a:endParaRPr lang="en-US" altLang="ko-KR" sz="2200" dirty="0">
                  <a:latin typeface="Cambria Math" panose="02040503050406030204" pitchFamily="18" charset="0"/>
                </a:endParaRPr>
              </a:p>
              <a:p>
                <a:endParaRPr lang="en-US" altLang="ko-KR" sz="2400" i="1" dirty="0" smtClean="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600200"/>
                <a:ext cx="9144000" cy="5020608"/>
              </a:xfrm>
              <a:blipFill>
                <a:blip r:embed="rId2"/>
                <a:stretch>
                  <a:fillRect b="-729"/>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35</a:t>
            </a:fld>
            <a:endParaRPr lang="ko-KR" altLang="en-US"/>
          </a:p>
        </p:txBody>
      </p:sp>
    </p:spTree>
    <p:extLst>
      <p:ext uri="{BB962C8B-B14F-4D97-AF65-F5344CB8AC3E}">
        <p14:creationId xmlns:p14="http://schemas.microsoft.com/office/powerpoint/2010/main" val="4233075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Gibbs Sampling Formula (4)</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600200"/>
                <a:ext cx="9144000" cy="5020608"/>
              </a:xfrm>
            </p:spPr>
            <p:txBody>
              <a:bodyPr>
                <a:normAutofit fontScale="70000" lnSpcReduction="20000"/>
              </a:bodyPr>
              <a:lstStyle/>
              <a:p>
                <a14:m>
                  <m:oMath xmlns:m="http://schemas.openxmlformats.org/officeDocument/2006/math">
                    <m:r>
                      <a:rPr lang="en-US" altLang="ko-KR" sz="2400" i="1" smtClean="0">
                        <a:latin typeface="Cambria Math" panose="02040503050406030204" pitchFamily="18" charset="0"/>
                      </a:rPr>
                      <m:t>𝑃</m:t>
                    </m:r>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r>
                          <a:rPr lang="en-US" altLang="ko-KR" sz="2400" i="1">
                            <a:latin typeface="Cambria Math" panose="02040503050406030204" pitchFamily="18" charset="0"/>
                          </a:rPr>
                          <m:t>=</m:t>
                        </m:r>
                        <m:r>
                          <a:rPr lang="en-US" altLang="ko-KR" sz="2400" i="1">
                            <a:latin typeface="Cambria Math" panose="02040503050406030204" pitchFamily="18" charset="0"/>
                          </a:rPr>
                          <m:t>𝑘</m:t>
                        </m:r>
                      </m:e>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m:t>
                            </m:r>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r>
                          <a:rPr lang="en-US" altLang="ko-KR" sz="2400" i="1">
                            <a:latin typeface="Cambria Math" panose="02040503050406030204" pitchFamily="18" charset="0"/>
                          </a:rPr>
                          <m:t>,</m:t>
                        </m:r>
                        <m:r>
                          <a:rPr lang="en-US" altLang="ko-KR" sz="2400" i="1">
                            <a:latin typeface="Cambria Math" panose="02040503050406030204" pitchFamily="18" charset="0"/>
                          </a:rPr>
                          <m:t>𝑊</m:t>
                        </m:r>
                        <m:r>
                          <a:rPr lang="en-US" altLang="ko-KR" sz="2400" i="1">
                            <a:latin typeface="Cambria Math" panose="02040503050406030204" pitchFamily="18" charset="0"/>
                          </a:rPr>
                          <m:t>;</m:t>
                        </m:r>
                        <m:r>
                          <a:rPr lang="ko-KR" altLang="en-US" sz="2400" i="1">
                            <a:latin typeface="Cambria Math" panose="02040503050406030204" pitchFamily="18" charset="0"/>
                          </a:rPr>
                          <m:t>𝛼</m:t>
                        </m:r>
                        <m:r>
                          <a:rPr lang="en-US" altLang="ko-KR" sz="2400" i="1">
                            <a:latin typeface="Cambria Math" panose="02040503050406030204" pitchFamily="18" charset="0"/>
                          </a:rPr>
                          <m:t>,</m:t>
                        </m:r>
                        <m:r>
                          <a:rPr lang="ko-KR" altLang="en-US" sz="2400" i="1">
                            <a:latin typeface="Cambria Math" panose="02040503050406030204" pitchFamily="18" charset="0"/>
                          </a:rPr>
                          <m:t>𝛽</m:t>
                        </m:r>
                      </m:e>
                    </m:d>
                    <m:r>
                      <a:rPr lang="en-US" altLang="ko-KR" sz="2400" i="1">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rPr>
                      <m:t>𝑃</m:t>
                    </m:r>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r>
                          <a:rPr lang="en-US" altLang="ko-KR" sz="2400" i="1">
                            <a:latin typeface="Cambria Math" panose="02040503050406030204" pitchFamily="18" charset="0"/>
                          </a:rPr>
                          <m:t>=</m:t>
                        </m:r>
                        <m:r>
                          <a:rPr lang="en-US" altLang="ko-KR" sz="2400" i="1">
                            <a:latin typeface="Cambria Math" panose="02040503050406030204" pitchFamily="18" charset="0"/>
                          </a:rPr>
                          <m:t>𝑘</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m:t>
                            </m:r>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r>
                          <a:rPr lang="en-US" altLang="ko-KR" sz="2400" i="1">
                            <a:latin typeface="Cambria Math" panose="02040503050406030204" pitchFamily="18" charset="0"/>
                          </a:rPr>
                          <m:t>,</m:t>
                        </m:r>
                        <m:r>
                          <a:rPr lang="en-US" altLang="ko-KR" sz="2400" i="1">
                            <a:latin typeface="Cambria Math" panose="02040503050406030204" pitchFamily="18" charset="0"/>
                          </a:rPr>
                          <m:t>𝑊</m:t>
                        </m:r>
                        <m:r>
                          <a:rPr lang="en-US" altLang="ko-KR" sz="2400" i="1">
                            <a:latin typeface="Cambria Math" panose="02040503050406030204" pitchFamily="18" charset="0"/>
                          </a:rPr>
                          <m:t>;</m:t>
                        </m:r>
                        <m:r>
                          <a:rPr lang="ko-KR" altLang="en-US" sz="2000" i="1">
                            <a:latin typeface="Cambria Math" panose="02040503050406030204" pitchFamily="18" charset="0"/>
                          </a:rPr>
                          <m:t>𝛼</m:t>
                        </m:r>
                        <m:r>
                          <a:rPr lang="en-US" altLang="ko-KR" sz="2000" i="1">
                            <a:latin typeface="Cambria Math" panose="02040503050406030204" pitchFamily="18" charset="0"/>
                          </a:rPr>
                          <m:t>,</m:t>
                        </m:r>
                        <m:r>
                          <a:rPr lang="ko-KR" altLang="en-US" sz="2000" i="1">
                            <a:latin typeface="Cambria Math" panose="02040503050406030204" pitchFamily="18" charset="0"/>
                          </a:rPr>
                          <m:t>𝛽</m:t>
                        </m:r>
                      </m:e>
                    </m:d>
                  </m:oMath>
                </a14:m>
                <a:endParaRPr lang="en-US" altLang="ko-KR" sz="2000" i="1" dirty="0" smtClean="0">
                  <a:latin typeface="Cambria Math" panose="02040503050406030204" pitchFamily="18" charset="0"/>
                </a:endParaRPr>
              </a:p>
              <a:p>
                <a:pPr lvl="1"/>
                <a14:m>
                  <m:oMath xmlns:m="http://schemas.openxmlformats.org/officeDocument/2006/math">
                    <m:r>
                      <a:rPr lang="en-US" altLang="ko-KR" sz="2200" i="1">
                        <a:latin typeface="Cambria Math" panose="02040503050406030204" pitchFamily="18" charset="0"/>
                        <a:ea typeface="Cambria Math" panose="02040503050406030204" pitchFamily="18" charset="0"/>
                      </a:rPr>
                      <m:t>∝</m:t>
                    </m:r>
                    <m:nary>
                      <m:naryPr>
                        <m:chr m:val="∏"/>
                        <m:ctrlPr>
                          <a:rPr lang="en-US" altLang="ko-KR" sz="2200" i="1">
                            <a:latin typeface="Cambria Math" panose="02040503050406030204" pitchFamily="18" charset="0"/>
                          </a:rPr>
                        </m:ctrlPr>
                      </m:naryPr>
                      <m:sub>
                        <m:r>
                          <a:rPr lang="en-US" altLang="ko-KR" sz="2200" i="1">
                            <a:latin typeface="Cambria Math" panose="02040503050406030204" pitchFamily="18" charset="0"/>
                          </a:rPr>
                          <m:t>𝑖</m:t>
                        </m:r>
                        <m:r>
                          <a:rPr lang="en-US" altLang="ko-KR" sz="2200" i="1">
                            <a:latin typeface="Cambria Math" panose="02040503050406030204" pitchFamily="18" charset="0"/>
                          </a:rPr>
                          <m:t>=1,</m:t>
                        </m:r>
                        <m:r>
                          <a:rPr lang="en-US" altLang="ko-KR" sz="2200" i="1">
                            <a:latin typeface="Cambria Math" panose="02040503050406030204" pitchFamily="18" charset="0"/>
                          </a:rPr>
                          <m:t>𝑖</m:t>
                        </m:r>
                        <m:r>
                          <a:rPr lang="en-US" altLang="ko-KR" sz="2200" i="1">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𝑘</m:t>
                        </m:r>
                      </m:sub>
                      <m:sup>
                        <m:r>
                          <a:rPr lang="en-US" altLang="ko-KR" sz="2200" i="1">
                            <a:latin typeface="Cambria Math" panose="02040503050406030204" pitchFamily="18" charset="0"/>
                          </a:rPr>
                          <m:t>𝐾</m:t>
                        </m:r>
                      </m:sup>
                      <m:e>
                        <m:f>
                          <m:fPr>
                            <m:ctrlPr>
                              <a:rPr lang="en-US" altLang="ko-KR" sz="2200" i="1">
                                <a:latin typeface="Cambria Math" panose="02040503050406030204" pitchFamily="18" charset="0"/>
                              </a:rPr>
                            </m:ctrlPr>
                          </m:fPr>
                          <m:num>
                            <m:r>
                              <m:rPr>
                                <m:sty m:val="p"/>
                              </m:rPr>
                              <a:rPr lang="el-GR" altLang="ko-KR" sz="2200">
                                <a:latin typeface="Cambria Math" panose="02040503050406030204" pitchFamily="18" charset="0"/>
                                <a:ea typeface="Cambria Math" panose="02040503050406030204" pitchFamily="18" charset="0"/>
                              </a:rPr>
                              <m:t>Γ</m:t>
                            </m:r>
                            <m:d>
                              <m:dPr>
                                <m:ctrlPr>
                                  <a:rPr lang="en-US" altLang="ko-KR" sz="2200" i="1">
                                    <a:latin typeface="Cambria Math" panose="02040503050406030204" pitchFamily="18" charset="0"/>
                                    <a:ea typeface="Cambria Math" panose="02040503050406030204" pitchFamily="18" charset="0"/>
                                  </a:rPr>
                                </m:ctrlPr>
                              </m:dPr>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𝑣</m:t>
                                    </m:r>
                                  </m:sub>
                                  <m:sup>
                                    <m:r>
                                      <a:rPr lang="en-US" altLang="ko-KR" sz="2200" i="1">
                                        <a:latin typeface="Cambria Math" panose="02040503050406030204" pitchFamily="18" charset="0"/>
                                      </a:rPr>
                                      <m:t>𝑖</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ea typeface="Cambria Math" panose="02040503050406030204" pitchFamily="18" charset="0"/>
                                      </a:rPr>
                                      <m:t>𝑣</m:t>
                                    </m:r>
                                  </m:sub>
                                </m:sSub>
                              </m:e>
                            </m:d>
                          </m:num>
                          <m:den>
                            <m:r>
                              <m:rPr>
                                <m:sty m:val="p"/>
                              </m:rPr>
                              <a:rPr lang="el-GR" altLang="ko-KR" sz="2200">
                                <a:latin typeface="Cambria Math" panose="02040503050406030204" pitchFamily="18" charset="0"/>
                                <a:ea typeface="Cambria Math" panose="02040503050406030204" pitchFamily="18" charset="0"/>
                              </a:rPr>
                              <m:t>Γ</m:t>
                            </m:r>
                            <m:d>
                              <m:dPr>
                                <m:ctrlPr>
                                  <a:rPr lang="en-US" altLang="ko-KR" sz="2200" i="1">
                                    <a:latin typeface="Cambria Math" panose="02040503050406030204" pitchFamily="18" charset="0"/>
                                    <a:ea typeface="Cambria Math" panose="02040503050406030204" pitchFamily="18" charset="0"/>
                                  </a:rPr>
                                </m:ctrlPr>
                              </m:dPr>
                              <m:e>
                                <m:nary>
                                  <m:naryPr>
                                    <m:chr m:val="∑"/>
                                    <m:limLoc m:val="subSup"/>
                                    <m:ctrlPr>
                                      <a:rPr lang="en-US" altLang="ko-KR" sz="2200" i="1">
                                        <a:latin typeface="Cambria Math" panose="02040503050406030204" pitchFamily="18" charset="0"/>
                                        <a:ea typeface="Cambria Math" panose="02040503050406030204" pitchFamily="18" charset="0"/>
                                      </a:rPr>
                                    </m:ctrlPr>
                                  </m:naryPr>
                                  <m:sub>
                                    <m:r>
                                      <m:rPr>
                                        <m:brk m:alnAt="1"/>
                                      </m:rPr>
                                      <a:rPr lang="en-US" altLang="ko-KR" sz="2200" i="1">
                                        <a:latin typeface="Cambria Math" panose="02040503050406030204" pitchFamily="18" charset="0"/>
                                        <a:ea typeface="Cambria Math" panose="02040503050406030204" pitchFamily="18" charset="0"/>
                                      </a:rPr>
                                      <m:t>𝑟</m:t>
                                    </m:r>
                                    <m:r>
                                      <a:rPr lang="en-US" altLang="ko-KR" sz="2200" i="1">
                                        <a:latin typeface="Cambria Math" panose="02040503050406030204" pitchFamily="18" charset="0"/>
                                        <a:ea typeface="Cambria Math" panose="02040503050406030204" pitchFamily="18" charset="0"/>
                                      </a:rPr>
                                      <m:t>=1</m:t>
                                    </m:r>
                                  </m:sub>
                                  <m:sup>
                                    <m:r>
                                      <a:rPr lang="en-US" altLang="ko-KR" sz="2200" i="1">
                                        <a:latin typeface="Cambria Math" panose="02040503050406030204" pitchFamily="18" charset="0"/>
                                        <a:ea typeface="Cambria Math" panose="02040503050406030204" pitchFamily="18" charset="0"/>
                                      </a:rPr>
                                      <m:t>𝑉</m:t>
                                    </m:r>
                                  </m:sup>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𝑟</m:t>
                                        </m:r>
                                      </m:sub>
                                      <m:sup>
                                        <m:r>
                                          <a:rPr lang="en-US" altLang="ko-KR" sz="2200" i="1">
                                            <a:latin typeface="Cambria Math" panose="02040503050406030204" pitchFamily="18" charset="0"/>
                                          </a:rPr>
                                          <m:t>𝑖</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rPr>
                                          <m:t>𝑟</m:t>
                                        </m:r>
                                      </m:sub>
                                    </m:sSub>
                                  </m:e>
                                </m:nary>
                              </m:e>
                            </m:d>
                          </m:den>
                        </m:f>
                      </m:e>
                    </m:nary>
                    <m:r>
                      <a:rPr lang="en-US" altLang="ko-KR" sz="2200" i="1">
                        <a:latin typeface="Cambria Math" panose="02040503050406030204" pitchFamily="18" charset="0"/>
                        <a:ea typeface="Cambria Math" panose="02040503050406030204" pitchFamily="18" charset="0"/>
                      </a:rPr>
                      <m:t>×</m:t>
                    </m:r>
                    <m:nary>
                      <m:naryPr>
                        <m:chr m:val="∏"/>
                        <m:limLoc m:val="subSup"/>
                        <m:ctrlPr>
                          <a:rPr lang="en-US" altLang="ko-KR" sz="2200" i="1">
                            <a:latin typeface="Cambria Math" panose="02040503050406030204" pitchFamily="18" charset="0"/>
                          </a:rPr>
                        </m:ctrlPr>
                      </m:naryPr>
                      <m:sub>
                        <m:r>
                          <m:rPr>
                            <m:brk m:alnAt="1"/>
                          </m:rPr>
                          <a:rPr lang="en-US" altLang="ko-KR" sz="2200" i="1">
                            <a:latin typeface="Cambria Math" panose="02040503050406030204" pitchFamily="18" charset="0"/>
                          </a:rPr>
                          <m:t>𝑖</m:t>
                        </m:r>
                        <m:r>
                          <a:rPr lang="en-US" altLang="ko-KR" sz="2200" i="1">
                            <a:latin typeface="Cambria Math" panose="02040503050406030204" pitchFamily="18" charset="0"/>
                          </a:rPr>
                          <m:t>=1,</m:t>
                        </m:r>
                        <m:r>
                          <a:rPr lang="en-US" altLang="ko-KR" sz="2200" i="1">
                            <a:latin typeface="Cambria Math" panose="02040503050406030204" pitchFamily="18" charset="0"/>
                          </a:rPr>
                          <m:t>𝑖</m:t>
                        </m:r>
                        <m:r>
                          <a:rPr lang="en-US" altLang="ko-KR" sz="2200" i="1">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𝑘</m:t>
                        </m:r>
                      </m:sub>
                      <m:sup>
                        <m:r>
                          <a:rPr lang="en-US" altLang="ko-KR" sz="2200" i="1">
                            <a:latin typeface="Cambria Math" panose="02040503050406030204" pitchFamily="18" charset="0"/>
                          </a:rPr>
                          <m:t>𝐾</m:t>
                        </m:r>
                      </m:sup>
                      <m:e>
                        <m:sSub>
                          <m:sSubPr>
                            <m:ctrlPr>
                              <a:rPr lang="en-US" altLang="ko-KR" sz="2200" i="1">
                                <a:latin typeface="Cambria Math" panose="02040503050406030204" pitchFamily="18" charset="0"/>
                                <a:ea typeface="Cambria Math" panose="02040503050406030204" pitchFamily="18" charset="0"/>
                              </a:rPr>
                            </m:ctrlPr>
                          </m:sSubPr>
                          <m:e>
                            <m:r>
                              <m:rPr>
                                <m:sty m:val="p"/>
                              </m:rPr>
                              <a:rPr lang="el-GR" altLang="ko-KR" sz="2200">
                                <a:latin typeface="Cambria Math" panose="02040503050406030204" pitchFamily="18" charset="0"/>
                                <a:ea typeface="Cambria Math" panose="02040503050406030204" pitchFamily="18" charset="0"/>
                              </a:rPr>
                              <m:t>Γ</m:t>
                            </m:r>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r>
                                  <a:rPr lang="en-US" altLang="ko-KR" sz="2200" i="1">
                                    <a:latin typeface="Cambria Math" panose="02040503050406030204" pitchFamily="18" charset="0"/>
                                  </a:rPr>
                                  <m:t>𝑚</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sub>
                              <m:sup>
                                <m:r>
                                  <a:rPr lang="en-US" altLang="ko-KR" sz="2200" i="1">
                                    <a:latin typeface="Cambria Math" panose="02040503050406030204" pitchFamily="18" charset="0"/>
                                  </a:rPr>
                                  <m:t>𝑖</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r>
                              <a:rPr lang="ko-KR" altLang="en-US" sz="2200" i="1">
                                <a:latin typeface="Cambria Math" panose="02040503050406030204" pitchFamily="18" charset="0"/>
                                <a:ea typeface="Cambria Math" panose="02040503050406030204" pitchFamily="18" charset="0"/>
                              </a:rPr>
                              <m:t>𝛼</m:t>
                            </m:r>
                          </m:e>
                          <m:sub>
                            <m:r>
                              <a:rPr lang="en-US" altLang="ko-KR" sz="2200" i="1">
                                <a:latin typeface="Cambria Math" panose="02040503050406030204" pitchFamily="18" charset="0"/>
                                <a:ea typeface="Cambria Math" panose="02040503050406030204" pitchFamily="18" charset="0"/>
                              </a:rPr>
                              <m:t>𝑘</m:t>
                            </m:r>
                          </m:sub>
                        </m:sSub>
                        <m:r>
                          <a:rPr lang="en-US" altLang="ko-KR" sz="2200" i="1">
                            <a:latin typeface="Cambria Math" panose="02040503050406030204" pitchFamily="18" charset="0"/>
                            <a:ea typeface="Cambria Math" panose="02040503050406030204" pitchFamily="18" charset="0"/>
                          </a:rPr>
                          <m:t>)</m:t>
                        </m:r>
                      </m:e>
                    </m:nary>
                  </m:oMath>
                </a14:m>
                <a:r>
                  <a:rPr lang="en-US" altLang="ko-KR" sz="2200" i="1" dirty="0">
                    <a:latin typeface="Cambria Math" panose="02040503050406030204" pitchFamily="18" charset="0"/>
                    <a:ea typeface="Cambria Math" panose="02040503050406030204" pitchFamily="18" charset="0"/>
                  </a:rPr>
                  <a:t/>
                </a:r>
                <a:br>
                  <a:rPr lang="en-US" altLang="ko-KR" sz="2200" i="1" dirty="0">
                    <a:latin typeface="Cambria Math" panose="02040503050406030204" pitchFamily="18" charset="0"/>
                    <a:ea typeface="Cambria Math" panose="02040503050406030204" pitchFamily="18" charset="0"/>
                  </a:rPr>
                </a:br>
                <a14:m>
                  <m:oMath xmlns:m="http://schemas.openxmlformats.org/officeDocument/2006/math">
                    <m:r>
                      <a:rPr lang="en-US" altLang="ko-KR" sz="2200" i="1">
                        <a:latin typeface="Cambria Math" panose="02040503050406030204" pitchFamily="18" charset="0"/>
                        <a:ea typeface="Cambria Math" panose="02040503050406030204" pitchFamily="18" charset="0"/>
                      </a:rPr>
                      <m:t>×</m:t>
                    </m:r>
                    <m:f>
                      <m:fPr>
                        <m:ctrlPr>
                          <a:rPr lang="en-US" altLang="ko-KR" sz="2200" i="1">
                            <a:latin typeface="Cambria Math" panose="02040503050406030204" pitchFamily="18" charset="0"/>
                          </a:rPr>
                        </m:ctrlPr>
                      </m:fPr>
                      <m:num>
                        <m:r>
                          <m:rPr>
                            <m:sty m:val="p"/>
                          </m:rPr>
                          <a:rPr lang="el-GR" altLang="ko-KR" sz="2200">
                            <a:latin typeface="Cambria Math" panose="02040503050406030204" pitchFamily="18" charset="0"/>
                            <a:ea typeface="Cambria Math" panose="02040503050406030204" pitchFamily="18" charset="0"/>
                          </a:rPr>
                          <m:t>Γ</m:t>
                        </m:r>
                        <m:d>
                          <m:dPr>
                            <m:ctrlPr>
                              <a:rPr lang="en-US" altLang="ko-KR" sz="2200" i="1">
                                <a:latin typeface="Cambria Math" panose="02040503050406030204" pitchFamily="18" charset="0"/>
                                <a:ea typeface="Cambria Math" panose="02040503050406030204" pitchFamily="18" charset="0"/>
                              </a:rPr>
                            </m:ctrlPr>
                          </m:dPr>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𝑣</m:t>
                                </m:r>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ea typeface="Cambria Math" panose="02040503050406030204" pitchFamily="18" charset="0"/>
                                  </a:rPr>
                                  <m:t>𝑣</m:t>
                                </m:r>
                              </m:sub>
                            </m:sSub>
                          </m:e>
                        </m:d>
                      </m:num>
                      <m:den>
                        <m:r>
                          <m:rPr>
                            <m:sty m:val="p"/>
                          </m:rPr>
                          <a:rPr lang="el-GR" altLang="ko-KR" sz="2200">
                            <a:latin typeface="Cambria Math" panose="02040503050406030204" pitchFamily="18" charset="0"/>
                            <a:ea typeface="Cambria Math" panose="02040503050406030204" pitchFamily="18" charset="0"/>
                          </a:rPr>
                          <m:t>Γ</m:t>
                        </m:r>
                        <m:d>
                          <m:dPr>
                            <m:ctrlPr>
                              <a:rPr lang="en-US" altLang="ko-KR" sz="2200" i="1">
                                <a:latin typeface="Cambria Math" panose="02040503050406030204" pitchFamily="18" charset="0"/>
                                <a:ea typeface="Cambria Math" panose="02040503050406030204" pitchFamily="18" charset="0"/>
                              </a:rPr>
                            </m:ctrlPr>
                          </m:dPr>
                          <m:e>
                            <m:nary>
                              <m:naryPr>
                                <m:chr m:val="∑"/>
                                <m:limLoc m:val="subSup"/>
                                <m:ctrlPr>
                                  <a:rPr lang="en-US" altLang="ko-KR" sz="2200" i="1">
                                    <a:latin typeface="Cambria Math" panose="02040503050406030204" pitchFamily="18" charset="0"/>
                                    <a:ea typeface="Cambria Math" panose="02040503050406030204" pitchFamily="18" charset="0"/>
                                  </a:rPr>
                                </m:ctrlPr>
                              </m:naryPr>
                              <m:sub>
                                <m:r>
                                  <m:rPr>
                                    <m:brk m:alnAt="1"/>
                                  </m:rPr>
                                  <a:rPr lang="en-US" altLang="ko-KR" sz="2200" i="1">
                                    <a:latin typeface="Cambria Math" panose="02040503050406030204" pitchFamily="18" charset="0"/>
                                    <a:ea typeface="Cambria Math" panose="02040503050406030204" pitchFamily="18" charset="0"/>
                                  </a:rPr>
                                  <m:t>𝑟</m:t>
                                </m:r>
                                <m:r>
                                  <a:rPr lang="en-US" altLang="ko-KR" sz="2200" i="1">
                                    <a:latin typeface="Cambria Math" panose="02040503050406030204" pitchFamily="18" charset="0"/>
                                    <a:ea typeface="Cambria Math" panose="02040503050406030204" pitchFamily="18" charset="0"/>
                                  </a:rPr>
                                  <m:t>=1</m:t>
                                </m:r>
                              </m:sub>
                              <m:sup>
                                <m:r>
                                  <a:rPr lang="en-US" altLang="ko-KR" sz="2200" i="1">
                                    <a:latin typeface="Cambria Math" panose="02040503050406030204" pitchFamily="18" charset="0"/>
                                    <a:ea typeface="Cambria Math" panose="02040503050406030204" pitchFamily="18" charset="0"/>
                                  </a:rPr>
                                  <m:t>𝑉</m:t>
                                </m:r>
                              </m:sup>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𝑟</m:t>
                                    </m:r>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rPr>
                                      <m:t>𝑟</m:t>
                                    </m:r>
                                  </m:sub>
                                </m:sSub>
                              </m:e>
                            </m:nary>
                          </m:e>
                        </m:d>
                      </m:den>
                    </m:f>
                    <m:r>
                      <a:rPr lang="en-US" altLang="ko-KR" sz="2200" i="1">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m:rPr>
                            <m:sty m:val="p"/>
                          </m:rPr>
                          <a:rPr lang="el-GR" altLang="ko-KR" sz="2200">
                            <a:latin typeface="Cambria Math" panose="02040503050406030204" pitchFamily="18" charset="0"/>
                            <a:ea typeface="Cambria Math" panose="02040503050406030204" pitchFamily="18" charset="0"/>
                          </a:rPr>
                          <m:t>Γ</m:t>
                        </m:r>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r>
                              <a:rPr lang="en-US" altLang="ko-KR" sz="2200" i="1">
                                <a:latin typeface="Cambria Math" panose="02040503050406030204" pitchFamily="18" charset="0"/>
                              </a:rPr>
                              <m:t>𝑚</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r>
                          <a:rPr lang="ko-KR" altLang="en-US" sz="2200" i="1">
                            <a:latin typeface="Cambria Math" panose="02040503050406030204" pitchFamily="18" charset="0"/>
                            <a:ea typeface="Cambria Math" panose="02040503050406030204" pitchFamily="18" charset="0"/>
                          </a:rPr>
                          <m:t>𝛼</m:t>
                        </m:r>
                      </m:e>
                      <m:sub>
                        <m:r>
                          <a:rPr lang="en-US" altLang="ko-KR" sz="2200" i="1">
                            <a:latin typeface="Cambria Math" panose="02040503050406030204" pitchFamily="18" charset="0"/>
                            <a:ea typeface="Cambria Math" panose="02040503050406030204" pitchFamily="18" charset="0"/>
                          </a:rPr>
                          <m:t>𝑘</m:t>
                        </m:r>
                      </m:sub>
                    </m:sSub>
                    <m:r>
                      <a:rPr lang="en-US" altLang="ko-KR" sz="2200" i="1">
                        <a:latin typeface="Cambria Math" panose="02040503050406030204" pitchFamily="18" charset="0"/>
                        <a:ea typeface="Cambria Math" panose="02040503050406030204" pitchFamily="18" charset="0"/>
                      </a:rPr>
                      <m:t>)</m:t>
                    </m:r>
                  </m:oMath>
                </a14:m>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m:t>
                    </m:r>
                    <m:f>
                      <m:fPr>
                        <m:ctrlPr>
                          <a:rPr lang="en-US" altLang="ko-KR" sz="2200" i="1" smtClean="0">
                            <a:latin typeface="Cambria Math" panose="02040503050406030204" pitchFamily="18" charset="0"/>
                          </a:rPr>
                        </m:ctrlPr>
                      </m:fPr>
                      <m:num>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𝑣</m:t>
                            </m:r>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ea typeface="Cambria Math" panose="02040503050406030204" pitchFamily="18" charset="0"/>
                              </a:rPr>
                              <m:t>𝑣</m:t>
                            </m:r>
                          </m:sub>
                        </m:sSub>
                      </m:num>
                      <m:den>
                        <m:r>
                          <a:rPr lang="en-US" altLang="ko-KR" sz="2200" i="1">
                            <a:latin typeface="Cambria Math" panose="02040503050406030204" pitchFamily="18" charset="0"/>
                            <a:ea typeface="Cambria Math" panose="02040503050406030204" pitchFamily="18" charset="0"/>
                          </a:rPr>
                          <m:t>(</m:t>
                        </m:r>
                        <m:nary>
                          <m:naryPr>
                            <m:chr m:val="∑"/>
                            <m:limLoc m:val="subSup"/>
                            <m:ctrlPr>
                              <a:rPr lang="en-US" altLang="ko-KR" sz="2200" i="1">
                                <a:latin typeface="Cambria Math" panose="02040503050406030204" pitchFamily="18" charset="0"/>
                                <a:ea typeface="Cambria Math" panose="02040503050406030204" pitchFamily="18" charset="0"/>
                              </a:rPr>
                            </m:ctrlPr>
                          </m:naryPr>
                          <m:sub>
                            <m:r>
                              <m:rPr>
                                <m:brk m:alnAt="1"/>
                              </m:rPr>
                              <a:rPr lang="en-US" altLang="ko-KR" sz="2200" i="1">
                                <a:latin typeface="Cambria Math" panose="02040503050406030204" pitchFamily="18" charset="0"/>
                                <a:ea typeface="Cambria Math" panose="02040503050406030204" pitchFamily="18" charset="0"/>
                              </a:rPr>
                              <m:t>𝑟</m:t>
                            </m:r>
                            <m:r>
                              <a:rPr lang="en-US" altLang="ko-KR" sz="2200" i="1">
                                <a:latin typeface="Cambria Math" panose="02040503050406030204" pitchFamily="18" charset="0"/>
                                <a:ea typeface="Cambria Math" panose="02040503050406030204" pitchFamily="18" charset="0"/>
                              </a:rPr>
                              <m:t>=1</m:t>
                            </m:r>
                          </m:sub>
                          <m:sup>
                            <m:r>
                              <a:rPr lang="en-US" altLang="ko-KR" sz="2200" i="1">
                                <a:latin typeface="Cambria Math" panose="02040503050406030204" pitchFamily="18" charset="0"/>
                                <a:ea typeface="Cambria Math" panose="02040503050406030204" pitchFamily="18" charset="0"/>
                              </a:rPr>
                              <m:t>𝑉</m:t>
                            </m:r>
                          </m:sup>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𝑟</m:t>
                                </m:r>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rPr>
                                  <m:t>𝑟</m:t>
                                </m:r>
                              </m:sub>
                            </m:sSub>
                          </m:e>
                        </m:nary>
                        <m:r>
                          <a:rPr lang="en-US" altLang="ko-KR" sz="2200" i="1">
                            <a:latin typeface="Cambria Math" panose="02040503050406030204" pitchFamily="18" charset="0"/>
                          </a:rPr>
                          <m:t>)</m:t>
                        </m:r>
                      </m:den>
                    </m:f>
                    <m:r>
                      <a:rPr lang="en-US" altLang="ko-KR" sz="2200" i="1">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r>
                              <a:rPr lang="en-US" altLang="ko-KR" sz="2200" i="1">
                                <a:latin typeface="Cambria Math" panose="02040503050406030204" pitchFamily="18" charset="0"/>
                              </a:rPr>
                              <m:t>𝑚</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r>
                          <a:rPr lang="ko-KR" altLang="en-US" sz="2200" i="1">
                            <a:latin typeface="Cambria Math" panose="02040503050406030204" pitchFamily="18" charset="0"/>
                            <a:ea typeface="Cambria Math" panose="02040503050406030204" pitchFamily="18" charset="0"/>
                          </a:rPr>
                          <m:t>𝛼</m:t>
                        </m:r>
                      </m:e>
                      <m:sub>
                        <m:r>
                          <a:rPr lang="en-US" altLang="ko-KR" sz="2200" i="1">
                            <a:latin typeface="Cambria Math" panose="02040503050406030204" pitchFamily="18" charset="0"/>
                            <a:ea typeface="Cambria Math" panose="02040503050406030204" pitchFamily="18" charset="0"/>
                          </a:rPr>
                          <m:t>𝑘</m:t>
                        </m:r>
                      </m:sub>
                    </m:sSub>
                    <m:r>
                      <a:rPr lang="en-US" altLang="ko-KR" sz="2200" i="1">
                        <a:latin typeface="Cambria Math" panose="02040503050406030204" pitchFamily="18" charset="0"/>
                        <a:ea typeface="Cambria Math" panose="02040503050406030204" pitchFamily="18" charset="0"/>
                      </a:rPr>
                      <m:t>)</m:t>
                    </m:r>
                  </m:oMath>
                </a14:m>
                <a:endParaRPr lang="en-US" altLang="ko-KR" sz="2200" i="1" dirty="0" smtClean="0">
                  <a:latin typeface="Cambria Math" panose="02040503050406030204" pitchFamily="18" charset="0"/>
                </a:endParaRPr>
              </a:p>
              <a:p>
                <a:pPr lvl="1"/>
                <a14:m>
                  <m:oMath xmlns:m="http://schemas.openxmlformats.org/officeDocument/2006/math">
                    <m:r>
                      <a:rPr lang="en-US" altLang="ko-KR" sz="2200" i="1">
                        <a:latin typeface="Cambria Math" panose="02040503050406030204" pitchFamily="18" charset="0"/>
                        <a:ea typeface="Cambria Math" panose="02040503050406030204" pitchFamily="18" charset="0"/>
                      </a:rPr>
                      <m:t>∝</m:t>
                    </m:r>
                    <m:nary>
                      <m:naryPr>
                        <m:chr m:val="∏"/>
                        <m:ctrlPr>
                          <a:rPr lang="en-US" altLang="ko-KR" sz="2200" i="1">
                            <a:latin typeface="Cambria Math" panose="02040503050406030204" pitchFamily="18" charset="0"/>
                          </a:rPr>
                        </m:ctrlPr>
                      </m:naryPr>
                      <m:sub>
                        <m:r>
                          <a:rPr lang="en-US" altLang="ko-KR" sz="2200" i="1">
                            <a:latin typeface="Cambria Math" panose="02040503050406030204" pitchFamily="18" charset="0"/>
                          </a:rPr>
                          <m:t>𝑖</m:t>
                        </m:r>
                        <m:r>
                          <a:rPr lang="en-US" altLang="ko-KR" sz="2200" i="1">
                            <a:latin typeface="Cambria Math" panose="02040503050406030204" pitchFamily="18" charset="0"/>
                          </a:rPr>
                          <m:t>=1 </m:t>
                        </m:r>
                      </m:sub>
                      <m:sup>
                        <m:r>
                          <a:rPr lang="en-US" altLang="ko-KR" sz="2200" i="1">
                            <a:latin typeface="Cambria Math" panose="02040503050406030204" pitchFamily="18" charset="0"/>
                          </a:rPr>
                          <m:t>𝐾</m:t>
                        </m:r>
                      </m:sup>
                      <m:e>
                        <m:f>
                          <m:fPr>
                            <m:ctrlPr>
                              <a:rPr lang="en-US" altLang="ko-KR" sz="2200" i="1">
                                <a:latin typeface="Cambria Math" panose="02040503050406030204" pitchFamily="18" charset="0"/>
                              </a:rPr>
                            </m:ctrlPr>
                          </m:fPr>
                          <m:num>
                            <m:r>
                              <m:rPr>
                                <m:sty m:val="p"/>
                              </m:rPr>
                              <a:rPr lang="el-GR" altLang="ko-KR" sz="2200">
                                <a:latin typeface="Cambria Math" panose="02040503050406030204" pitchFamily="18" charset="0"/>
                                <a:ea typeface="Cambria Math" panose="02040503050406030204" pitchFamily="18" charset="0"/>
                              </a:rPr>
                              <m:t>Γ</m:t>
                            </m:r>
                            <m:d>
                              <m:dPr>
                                <m:ctrlPr>
                                  <a:rPr lang="en-US" altLang="ko-KR" sz="2200" i="1">
                                    <a:latin typeface="Cambria Math" panose="02040503050406030204" pitchFamily="18" charset="0"/>
                                    <a:ea typeface="Cambria Math" panose="02040503050406030204" pitchFamily="18" charset="0"/>
                                  </a:rPr>
                                </m:ctrlPr>
                              </m:dPr>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𝑣</m:t>
                                    </m:r>
                                  </m:sub>
                                  <m:sup>
                                    <m:r>
                                      <a:rPr lang="en-US" altLang="ko-KR" sz="2200" i="1">
                                        <a:latin typeface="Cambria Math" panose="02040503050406030204" pitchFamily="18" charset="0"/>
                                      </a:rPr>
                                      <m:t>𝑖</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ea typeface="Cambria Math" panose="02040503050406030204" pitchFamily="18" charset="0"/>
                                      </a:rPr>
                                      <m:t>𝑣</m:t>
                                    </m:r>
                                  </m:sub>
                                </m:sSub>
                              </m:e>
                            </m:d>
                          </m:num>
                          <m:den>
                            <m:r>
                              <m:rPr>
                                <m:sty m:val="p"/>
                              </m:rPr>
                              <a:rPr lang="el-GR" altLang="ko-KR" sz="2200">
                                <a:latin typeface="Cambria Math" panose="02040503050406030204" pitchFamily="18" charset="0"/>
                                <a:ea typeface="Cambria Math" panose="02040503050406030204" pitchFamily="18" charset="0"/>
                              </a:rPr>
                              <m:t>Γ</m:t>
                            </m:r>
                            <m:d>
                              <m:dPr>
                                <m:ctrlPr>
                                  <a:rPr lang="en-US" altLang="ko-KR" sz="2200" i="1">
                                    <a:latin typeface="Cambria Math" panose="02040503050406030204" pitchFamily="18" charset="0"/>
                                    <a:ea typeface="Cambria Math" panose="02040503050406030204" pitchFamily="18" charset="0"/>
                                  </a:rPr>
                                </m:ctrlPr>
                              </m:dPr>
                              <m:e>
                                <m:nary>
                                  <m:naryPr>
                                    <m:chr m:val="∑"/>
                                    <m:limLoc m:val="subSup"/>
                                    <m:ctrlPr>
                                      <a:rPr lang="en-US" altLang="ko-KR" sz="2200" i="1">
                                        <a:latin typeface="Cambria Math" panose="02040503050406030204" pitchFamily="18" charset="0"/>
                                        <a:ea typeface="Cambria Math" panose="02040503050406030204" pitchFamily="18" charset="0"/>
                                      </a:rPr>
                                    </m:ctrlPr>
                                  </m:naryPr>
                                  <m:sub>
                                    <m:r>
                                      <m:rPr>
                                        <m:brk m:alnAt="1"/>
                                      </m:rPr>
                                      <a:rPr lang="en-US" altLang="ko-KR" sz="2200" i="1">
                                        <a:latin typeface="Cambria Math" panose="02040503050406030204" pitchFamily="18" charset="0"/>
                                        <a:ea typeface="Cambria Math" panose="02040503050406030204" pitchFamily="18" charset="0"/>
                                      </a:rPr>
                                      <m:t>𝑟</m:t>
                                    </m:r>
                                    <m:r>
                                      <a:rPr lang="en-US" altLang="ko-KR" sz="2200" i="1">
                                        <a:latin typeface="Cambria Math" panose="02040503050406030204" pitchFamily="18" charset="0"/>
                                        <a:ea typeface="Cambria Math" panose="02040503050406030204" pitchFamily="18" charset="0"/>
                                      </a:rPr>
                                      <m:t>=1</m:t>
                                    </m:r>
                                  </m:sub>
                                  <m:sup>
                                    <m:r>
                                      <a:rPr lang="en-US" altLang="ko-KR" sz="2200" i="1">
                                        <a:latin typeface="Cambria Math" panose="02040503050406030204" pitchFamily="18" charset="0"/>
                                        <a:ea typeface="Cambria Math" panose="02040503050406030204" pitchFamily="18" charset="0"/>
                                      </a:rPr>
                                      <m:t>𝑉</m:t>
                                    </m:r>
                                  </m:sup>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𝑟</m:t>
                                        </m:r>
                                      </m:sub>
                                      <m:sup>
                                        <m:r>
                                          <a:rPr lang="en-US" altLang="ko-KR" sz="2200" i="1">
                                            <a:latin typeface="Cambria Math" panose="02040503050406030204" pitchFamily="18" charset="0"/>
                                          </a:rPr>
                                          <m:t>𝑖</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rPr>
                                          <m:t>𝑟</m:t>
                                        </m:r>
                                      </m:sub>
                                    </m:sSub>
                                  </m:e>
                                </m:nary>
                              </m:e>
                            </m:d>
                          </m:den>
                        </m:f>
                      </m:e>
                    </m:nary>
                    <m:r>
                      <a:rPr lang="en-US" altLang="ko-KR" sz="2200" i="1">
                        <a:latin typeface="Cambria Math" panose="02040503050406030204" pitchFamily="18" charset="0"/>
                        <a:ea typeface="Cambria Math" panose="02040503050406030204" pitchFamily="18" charset="0"/>
                      </a:rPr>
                      <m:t>×</m:t>
                    </m:r>
                    <m:nary>
                      <m:naryPr>
                        <m:chr m:val="∏"/>
                        <m:limLoc m:val="subSup"/>
                        <m:ctrlPr>
                          <a:rPr lang="en-US" altLang="ko-KR" sz="2200" i="1">
                            <a:latin typeface="Cambria Math" panose="02040503050406030204" pitchFamily="18" charset="0"/>
                          </a:rPr>
                        </m:ctrlPr>
                      </m:naryPr>
                      <m:sub>
                        <m:r>
                          <m:rPr>
                            <m:brk m:alnAt="1"/>
                          </m:rPr>
                          <a:rPr lang="en-US" altLang="ko-KR" sz="2200" i="1">
                            <a:latin typeface="Cambria Math" panose="02040503050406030204" pitchFamily="18" charset="0"/>
                          </a:rPr>
                          <m:t>𝑖</m:t>
                        </m:r>
                        <m:r>
                          <a:rPr lang="en-US" altLang="ko-KR" sz="2200" i="1">
                            <a:latin typeface="Cambria Math" panose="02040503050406030204" pitchFamily="18" charset="0"/>
                          </a:rPr>
                          <m:t>=1</m:t>
                        </m:r>
                      </m:sub>
                      <m:sup>
                        <m:r>
                          <a:rPr lang="en-US" altLang="ko-KR" sz="2200" i="1">
                            <a:latin typeface="Cambria Math" panose="02040503050406030204" pitchFamily="18" charset="0"/>
                          </a:rPr>
                          <m:t>𝐾</m:t>
                        </m:r>
                      </m:sup>
                      <m:e>
                        <m:sSub>
                          <m:sSubPr>
                            <m:ctrlPr>
                              <a:rPr lang="en-US" altLang="ko-KR" sz="2200" i="1">
                                <a:latin typeface="Cambria Math" panose="02040503050406030204" pitchFamily="18" charset="0"/>
                                <a:ea typeface="Cambria Math" panose="02040503050406030204" pitchFamily="18" charset="0"/>
                              </a:rPr>
                            </m:ctrlPr>
                          </m:sSubPr>
                          <m:e>
                            <m:r>
                              <m:rPr>
                                <m:sty m:val="p"/>
                              </m:rPr>
                              <a:rPr lang="el-GR" altLang="ko-KR" sz="2200">
                                <a:latin typeface="Cambria Math" panose="02040503050406030204" pitchFamily="18" charset="0"/>
                                <a:ea typeface="Cambria Math" panose="02040503050406030204" pitchFamily="18" charset="0"/>
                              </a:rPr>
                              <m:t>Γ</m:t>
                            </m:r>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r>
                                  <a:rPr lang="en-US" altLang="ko-KR" sz="2200" i="1">
                                    <a:latin typeface="Cambria Math" panose="02040503050406030204" pitchFamily="18" charset="0"/>
                                  </a:rPr>
                                  <m:t>𝑚</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sub>
                              <m:sup>
                                <m:r>
                                  <a:rPr lang="en-US" altLang="ko-KR" sz="2200" i="1">
                                    <a:latin typeface="Cambria Math" panose="02040503050406030204" pitchFamily="18" charset="0"/>
                                  </a:rPr>
                                  <m:t>𝑖</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r>
                              <a:rPr lang="ko-KR" altLang="en-US" sz="2200" i="1">
                                <a:latin typeface="Cambria Math" panose="02040503050406030204" pitchFamily="18" charset="0"/>
                                <a:ea typeface="Cambria Math" panose="02040503050406030204" pitchFamily="18" charset="0"/>
                              </a:rPr>
                              <m:t>𝛼</m:t>
                            </m:r>
                          </m:e>
                          <m:sub>
                            <m:r>
                              <a:rPr lang="en-US" altLang="ko-KR" sz="2200" i="1">
                                <a:latin typeface="Cambria Math" panose="02040503050406030204" pitchFamily="18" charset="0"/>
                                <a:ea typeface="Cambria Math" panose="02040503050406030204" pitchFamily="18" charset="0"/>
                              </a:rPr>
                              <m:t>𝑘</m:t>
                            </m:r>
                          </m:sub>
                        </m:sSub>
                        <m:r>
                          <a:rPr lang="en-US" altLang="ko-KR" sz="2200" i="1">
                            <a:latin typeface="Cambria Math" panose="02040503050406030204" pitchFamily="18" charset="0"/>
                            <a:ea typeface="Cambria Math" panose="02040503050406030204" pitchFamily="18" charset="0"/>
                          </a:rPr>
                          <m:t>)</m:t>
                        </m:r>
                      </m:e>
                    </m:nary>
                  </m:oMath>
                </a14:m>
                <a:r>
                  <a:rPr lang="en-US" altLang="ko-KR" sz="2200" i="1" dirty="0">
                    <a:latin typeface="Cambria Math" panose="02040503050406030204" pitchFamily="18" charset="0"/>
                    <a:ea typeface="Cambria Math" panose="02040503050406030204" pitchFamily="18" charset="0"/>
                  </a:rPr>
                  <a:t/>
                </a:r>
                <a:br>
                  <a:rPr lang="en-US" altLang="ko-KR" sz="2200" i="1" dirty="0">
                    <a:latin typeface="Cambria Math" panose="02040503050406030204" pitchFamily="18" charset="0"/>
                    <a:ea typeface="Cambria Math" panose="02040503050406030204" pitchFamily="18" charset="0"/>
                  </a:rPr>
                </a:br>
                <a14:m>
                  <m:oMath xmlns:m="http://schemas.openxmlformats.org/officeDocument/2006/math">
                    <m:r>
                      <a:rPr lang="en-US" altLang="ko-KR" sz="2200" i="1">
                        <a:latin typeface="Cambria Math" panose="02040503050406030204" pitchFamily="18" charset="0"/>
                        <a:ea typeface="Cambria Math" panose="02040503050406030204" pitchFamily="18" charset="0"/>
                      </a:rPr>
                      <m:t>×</m:t>
                    </m:r>
                    <m:f>
                      <m:fPr>
                        <m:ctrlPr>
                          <a:rPr lang="en-US" altLang="ko-KR" sz="2200" i="1">
                            <a:latin typeface="Cambria Math" panose="02040503050406030204" pitchFamily="18" charset="0"/>
                          </a:rPr>
                        </m:ctrlPr>
                      </m:fPr>
                      <m:num>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𝑣</m:t>
                            </m:r>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ea typeface="Cambria Math" panose="02040503050406030204" pitchFamily="18" charset="0"/>
                              </a:rPr>
                              <m:t>𝑣</m:t>
                            </m:r>
                          </m:sub>
                        </m:sSub>
                      </m:num>
                      <m:den>
                        <m:r>
                          <a:rPr lang="en-US" altLang="ko-KR" sz="2200" i="1">
                            <a:latin typeface="Cambria Math" panose="02040503050406030204" pitchFamily="18" charset="0"/>
                            <a:ea typeface="Cambria Math" panose="02040503050406030204" pitchFamily="18" charset="0"/>
                          </a:rPr>
                          <m:t>(</m:t>
                        </m:r>
                        <m:nary>
                          <m:naryPr>
                            <m:chr m:val="∑"/>
                            <m:limLoc m:val="subSup"/>
                            <m:ctrlPr>
                              <a:rPr lang="en-US" altLang="ko-KR" sz="2200" i="1">
                                <a:latin typeface="Cambria Math" panose="02040503050406030204" pitchFamily="18" charset="0"/>
                                <a:ea typeface="Cambria Math" panose="02040503050406030204" pitchFamily="18" charset="0"/>
                              </a:rPr>
                            </m:ctrlPr>
                          </m:naryPr>
                          <m:sub>
                            <m:r>
                              <m:rPr>
                                <m:brk m:alnAt="1"/>
                              </m:rPr>
                              <a:rPr lang="en-US" altLang="ko-KR" sz="2200" i="1">
                                <a:latin typeface="Cambria Math" panose="02040503050406030204" pitchFamily="18" charset="0"/>
                                <a:ea typeface="Cambria Math" panose="02040503050406030204" pitchFamily="18" charset="0"/>
                              </a:rPr>
                              <m:t>𝑟</m:t>
                            </m:r>
                            <m:r>
                              <a:rPr lang="en-US" altLang="ko-KR" sz="2200" i="1">
                                <a:latin typeface="Cambria Math" panose="02040503050406030204" pitchFamily="18" charset="0"/>
                                <a:ea typeface="Cambria Math" panose="02040503050406030204" pitchFamily="18" charset="0"/>
                              </a:rPr>
                              <m:t>=1</m:t>
                            </m:r>
                          </m:sub>
                          <m:sup>
                            <m:r>
                              <a:rPr lang="en-US" altLang="ko-KR" sz="2200" i="1">
                                <a:latin typeface="Cambria Math" panose="02040503050406030204" pitchFamily="18" charset="0"/>
                                <a:ea typeface="Cambria Math" panose="02040503050406030204" pitchFamily="18" charset="0"/>
                              </a:rPr>
                              <m:t>𝑉</m:t>
                            </m:r>
                          </m:sup>
                          <m:e>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r>
                                  <a:rPr lang="en-US" altLang="ko-KR" sz="2200" i="1">
                                    <a:latin typeface="Cambria Math" panose="02040503050406030204" pitchFamily="18" charset="0"/>
                                  </a:rPr>
                                  <m:t>,</m:t>
                                </m:r>
                                <m:r>
                                  <a:rPr lang="en-US" altLang="ko-KR" sz="2200" i="1">
                                    <a:latin typeface="Cambria Math" panose="02040503050406030204" pitchFamily="18" charset="0"/>
                                  </a:rPr>
                                  <m:t>𝑟</m:t>
                                </m:r>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rPr>
                                  <m:t>𝛽</m:t>
                                </m:r>
                              </m:e>
                              <m:sub>
                                <m:r>
                                  <a:rPr lang="en-US" altLang="ko-KR" sz="2200" i="1">
                                    <a:latin typeface="Cambria Math" panose="02040503050406030204" pitchFamily="18" charset="0"/>
                                  </a:rPr>
                                  <m:t>𝑟</m:t>
                                </m:r>
                              </m:sub>
                            </m:sSub>
                          </m:e>
                        </m:nary>
                        <m:r>
                          <a:rPr lang="en-US" altLang="ko-KR" sz="2200" i="1">
                            <a:latin typeface="Cambria Math" panose="02040503050406030204" pitchFamily="18" charset="0"/>
                          </a:rPr>
                          <m:t>)</m:t>
                        </m:r>
                      </m:den>
                    </m:f>
                    <m:r>
                      <a:rPr lang="en-US" altLang="ko-KR" sz="2200" i="1">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𝑛</m:t>
                            </m:r>
                          </m:e>
                          <m:sub>
                            <m:r>
                              <a:rPr lang="en-US" altLang="ko-KR" sz="2200" i="1">
                                <a:latin typeface="Cambria Math" panose="02040503050406030204" pitchFamily="18" charset="0"/>
                              </a:rPr>
                              <m:t>𝑚</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m:t>
                                </m:r>
                              </m:e>
                            </m:d>
                          </m:sub>
                          <m:sup>
                            <m:r>
                              <a:rPr lang="en-US" altLang="ko-KR" sz="2200" i="1">
                                <a:latin typeface="Cambria Math" panose="02040503050406030204" pitchFamily="18" charset="0"/>
                              </a:rPr>
                              <m:t>𝑘</m:t>
                            </m:r>
                            <m:r>
                              <a:rPr lang="en-US" altLang="ko-KR" sz="2200" i="1">
                                <a:latin typeface="Cambria Math" panose="02040503050406030204" pitchFamily="18" charset="0"/>
                              </a:rPr>
                              <m:t>,−</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𝑚</m:t>
                                </m:r>
                                <m:r>
                                  <a:rPr lang="en-US" altLang="ko-KR" sz="2200" i="1">
                                    <a:latin typeface="Cambria Math" panose="02040503050406030204" pitchFamily="18" charset="0"/>
                                  </a:rPr>
                                  <m:t>,</m:t>
                                </m:r>
                                <m:r>
                                  <a:rPr lang="en-US" altLang="ko-KR" sz="2200" i="1">
                                    <a:latin typeface="Cambria Math" panose="02040503050406030204" pitchFamily="18" charset="0"/>
                                  </a:rPr>
                                  <m:t>𝑛</m:t>
                                </m:r>
                              </m:e>
                            </m:d>
                          </m:sup>
                        </m:sSubSup>
                        <m:r>
                          <a:rPr lang="en-US" altLang="ko-KR" sz="2200" i="1">
                            <a:latin typeface="Cambria Math" panose="02040503050406030204" pitchFamily="18" charset="0"/>
                          </a:rPr>
                          <m:t>+</m:t>
                        </m:r>
                        <m:r>
                          <a:rPr lang="ko-KR" altLang="en-US" sz="2200" i="1">
                            <a:latin typeface="Cambria Math" panose="02040503050406030204" pitchFamily="18" charset="0"/>
                            <a:ea typeface="Cambria Math" panose="02040503050406030204" pitchFamily="18" charset="0"/>
                          </a:rPr>
                          <m:t>𝛼</m:t>
                        </m:r>
                      </m:e>
                      <m:sub>
                        <m:r>
                          <a:rPr lang="en-US" altLang="ko-KR" sz="2200" i="1">
                            <a:latin typeface="Cambria Math" panose="02040503050406030204" pitchFamily="18" charset="0"/>
                            <a:ea typeface="Cambria Math" panose="02040503050406030204" pitchFamily="18" charset="0"/>
                          </a:rPr>
                          <m:t>𝑘</m:t>
                        </m:r>
                      </m:sub>
                    </m:sSub>
                    <m:r>
                      <a:rPr lang="en-US" altLang="ko-KR" sz="2200" i="1">
                        <a:latin typeface="Cambria Math" panose="02040503050406030204" pitchFamily="18" charset="0"/>
                        <a:ea typeface="Cambria Math" panose="02040503050406030204" pitchFamily="18" charset="0"/>
                      </a:rPr>
                      <m:t>)</m:t>
                    </m:r>
                  </m:oMath>
                </a14:m>
                <a:endParaRPr lang="en-US" altLang="ko-KR" sz="2200" i="1" dirty="0">
                  <a:latin typeface="Cambria Math" panose="02040503050406030204" pitchFamily="18" charset="0"/>
                </a:endParaRPr>
              </a:p>
              <a:p>
                <a:pPr lvl="2"/>
                <a:r>
                  <a:rPr lang="en-US" altLang="ko-KR" sz="2000" dirty="0" smtClean="0">
                    <a:ea typeface="Cambria Math" panose="02040503050406030204" pitchFamily="18" charset="0"/>
                  </a:rPr>
                  <a:t>Absolved the </a:t>
                </a:r>
                <a:r>
                  <a:rPr lang="en-US" altLang="ko-KR" sz="2000" dirty="0" err="1" smtClean="0">
                    <a:ea typeface="Cambria Math" panose="02040503050406030204" pitchFamily="18" charset="0"/>
                  </a:rPr>
                  <a:t>i</a:t>
                </a:r>
                <a:r>
                  <a:rPr lang="en-US" altLang="ko-KR" sz="2000" dirty="0" smtClean="0">
                    <a:ea typeface="Cambria Math" panose="02040503050406030204" pitchFamily="18" charset="0"/>
                  </a:rPr>
                  <a:t>=k case in to the large operator of multiplications</a:t>
                </a:r>
              </a:p>
              <a:p>
                <a:pPr lvl="2"/>
                <a:r>
                  <a:rPr lang="en-US" altLang="ko-KR" sz="2000" dirty="0" smtClean="0">
                    <a:ea typeface="Cambria Math" panose="02040503050406030204" pitchFamily="18" charset="0"/>
                  </a:rPr>
                  <a:t>The topic assignment count used for the large multiplication is same to the assignment of any </a:t>
                </a:r>
                <a:r>
                  <a:rPr lang="en-US" altLang="ko-KR" sz="2000" b="1" i="1" dirty="0" smtClean="0">
                    <a:ea typeface="Cambria Math" panose="02040503050406030204" pitchFamily="18" charset="0"/>
                  </a:rPr>
                  <a:t>k</a:t>
                </a:r>
                <a:r>
                  <a:rPr lang="en-US" altLang="ko-KR" sz="2000" dirty="0" smtClean="0">
                    <a:ea typeface="Cambria Math" panose="02040503050406030204" pitchFamily="18" charset="0"/>
                  </a:rPr>
                  <a:t> on the word assignment of </a:t>
                </a:r>
                <a14:m>
                  <m:oMath xmlns:m="http://schemas.openxmlformats.org/officeDocument/2006/math">
                    <m:sSub>
                      <m:sSubPr>
                        <m:ctrlPr>
                          <a:rPr lang="en-US" altLang="ko-KR" sz="2000" b="1" i="1">
                            <a:latin typeface="Cambria Math" panose="02040503050406030204" pitchFamily="18" charset="0"/>
                          </a:rPr>
                        </m:ctrlPr>
                      </m:sSubPr>
                      <m:e>
                        <m:r>
                          <a:rPr lang="en-US" altLang="ko-KR" sz="2000" b="1" i="1">
                            <a:latin typeface="Cambria Math" panose="02040503050406030204" pitchFamily="18" charset="0"/>
                          </a:rPr>
                          <m:t>𝒁</m:t>
                        </m:r>
                      </m:e>
                      <m:sub>
                        <m:d>
                          <m:dPr>
                            <m:ctrlPr>
                              <a:rPr lang="en-US" altLang="ko-KR" sz="2000" b="1" i="1">
                                <a:latin typeface="Cambria Math" panose="02040503050406030204" pitchFamily="18" charset="0"/>
                              </a:rPr>
                            </m:ctrlPr>
                          </m:dPr>
                          <m:e>
                            <m:r>
                              <a:rPr lang="en-US" altLang="ko-KR" sz="2000" b="1" i="1">
                                <a:latin typeface="Cambria Math" panose="02040503050406030204" pitchFamily="18" charset="0"/>
                              </a:rPr>
                              <m:t>𝒎</m:t>
                            </m:r>
                            <m:r>
                              <a:rPr lang="en-US" altLang="ko-KR" sz="2000" b="1" i="1">
                                <a:latin typeface="Cambria Math" panose="02040503050406030204" pitchFamily="18" charset="0"/>
                              </a:rPr>
                              <m:t>,</m:t>
                            </m:r>
                            <m:r>
                              <a:rPr lang="en-US" altLang="ko-KR" sz="2000" b="1" i="1">
                                <a:latin typeface="Cambria Math" panose="02040503050406030204" pitchFamily="18" charset="0"/>
                              </a:rPr>
                              <m:t>𝒍</m:t>
                            </m:r>
                          </m:e>
                        </m:d>
                      </m:sub>
                    </m:sSub>
                  </m:oMath>
                </a14:m>
                <a:endParaRPr lang="en-US" altLang="ko-KR" sz="2000" b="1" i="1" dirty="0" smtClean="0">
                  <a:latin typeface="Cambria Math" panose="02040503050406030204" pitchFamily="18" charset="0"/>
                  <a:ea typeface="Cambria Math" panose="02040503050406030204" pitchFamily="18" charset="0"/>
                </a:endParaRPr>
              </a:p>
              <a:p>
                <a:pPr lvl="2"/>
                <a:r>
                  <a:rPr lang="en-US" altLang="ko-KR" sz="2000" dirty="0" smtClean="0">
                    <a:ea typeface="Cambria Math" panose="02040503050406030204" pitchFamily="18" charset="0"/>
                  </a:rPr>
                  <a:t>Therefore, only the meaningful proportion is the separated single multiplications</a:t>
                </a:r>
              </a:p>
              <a:p>
                <a14:m>
                  <m:oMath xmlns:m="http://schemas.openxmlformats.org/officeDocument/2006/math">
                    <m:r>
                      <a:rPr lang="en-US" altLang="ko-KR" sz="2400" i="1">
                        <a:latin typeface="Cambria Math" panose="02040503050406030204" pitchFamily="18" charset="0"/>
                      </a:rPr>
                      <m:t>𝑃</m:t>
                    </m:r>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r>
                          <a:rPr lang="en-US" altLang="ko-KR" sz="2400" i="1">
                            <a:latin typeface="Cambria Math" panose="02040503050406030204" pitchFamily="18" charset="0"/>
                          </a:rPr>
                          <m:t>=</m:t>
                        </m:r>
                        <m:r>
                          <a:rPr lang="en-US" altLang="ko-KR" sz="2400" i="1">
                            <a:latin typeface="Cambria Math" panose="02040503050406030204" pitchFamily="18" charset="0"/>
                          </a:rPr>
                          <m:t>𝑘</m:t>
                        </m:r>
                      </m:e>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m:t>
                            </m:r>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𝑙</m:t>
                                </m:r>
                              </m:e>
                            </m:d>
                          </m:sub>
                        </m:sSub>
                        <m:r>
                          <a:rPr lang="en-US" altLang="ko-KR" sz="2400" i="1">
                            <a:latin typeface="Cambria Math" panose="02040503050406030204" pitchFamily="18" charset="0"/>
                          </a:rPr>
                          <m:t>,</m:t>
                        </m:r>
                        <m:r>
                          <a:rPr lang="en-US" altLang="ko-KR" sz="2400" i="1">
                            <a:latin typeface="Cambria Math" panose="02040503050406030204" pitchFamily="18" charset="0"/>
                          </a:rPr>
                          <m:t>𝑊</m:t>
                        </m:r>
                        <m:r>
                          <a:rPr lang="en-US" altLang="ko-KR" sz="2400" i="1">
                            <a:latin typeface="Cambria Math" panose="02040503050406030204" pitchFamily="18" charset="0"/>
                          </a:rPr>
                          <m:t>;</m:t>
                        </m:r>
                        <m:r>
                          <a:rPr lang="ko-KR" altLang="en-US" sz="2400" i="1">
                            <a:latin typeface="Cambria Math" panose="02040503050406030204" pitchFamily="18" charset="0"/>
                          </a:rPr>
                          <m:t>𝛼</m:t>
                        </m:r>
                        <m:r>
                          <a:rPr lang="en-US" altLang="ko-KR" sz="2400" i="1">
                            <a:latin typeface="Cambria Math" panose="02040503050406030204" pitchFamily="18" charset="0"/>
                          </a:rPr>
                          <m:t>,</m:t>
                        </m:r>
                        <m:r>
                          <a:rPr lang="ko-KR" altLang="en-US" sz="2400" i="1">
                            <a:latin typeface="Cambria Math" panose="02040503050406030204" pitchFamily="18" charset="0"/>
                          </a:rPr>
                          <m:t>𝛽</m:t>
                        </m:r>
                      </m:e>
                    </m:d>
                    <m:r>
                      <a:rPr lang="en-US" altLang="ko-KR" sz="2400" i="1">
                        <a:latin typeface="Cambria Math" panose="02040503050406030204" pitchFamily="18" charset="0"/>
                        <a:ea typeface="Cambria Math" panose="02040503050406030204" pitchFamily="18" charset="0"/>
                      </a:rPr>
                      <m:t>∝</m:t>
                    </m:r>
                    <m:f>
                      <m:fPr>
                        <m:ctrlPr>
                          <a:rPr lang="en-US" altLang="ko-KR" sz="2400" i="1">
                            <a:latin typeface="Cambria Math" panose="02040503050406030204" pitchFamily="18" charset="0"/>
                          </a:rPr>
                        </m:ctrlPr>
                      </m:fPr>
                      <m:num>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𝑛</m:t>
                            </m:r>
                          </m:e>
                          <m:sub>
                            <m:d>
                              <m:dPr>
                                <m:ctrlPr>
                                  <a:rPr lang="en-US" altLang="ko-KR" sz="2400" i="1">
                                    <a:latin typeface="Cambria Math" panose="02040503050406030204" pitchFamily="18" charset="0"/>
                                  </a:rPr>
                                </m:ctrlPr>
                              </m:dPr>
                              <m:e>
                                <m:r>
                                  <a:rPr lang="en-US" altLang="ko-KR" sz="2400" i="1">
                                    <a:latin typeface="Cambria Math" panose="02040503050406030204" pitchFamily="18" charset="0"/>
                                  </a:rPr>
                                  <m:t>.</m:t>
                                </m:r>
                              </m:e>
                            </m:d>
                            <m:r>
                              <a:rPr lang="en-US" altLang="ko-KR" sz="2400" i="1">
                                <a:latin typeface="Cambria Math" panose="02040503050406030204" pitchFamily="18" charset="0"/>
                              </a:rPr>
                              <m:t>,</m:t>
                            </m:r>
                            <m:r>
                              <a:rPr lang="en-US" altLang="ko-KR" sz="2400" i="1">
                                <a:latin typeface="Cambria Math" panose="02040503050406030204" pitchFamily="18" charset="0"/>
                              </a:rPr>
                              <m:t>𝑣</m:t>
                            </m:r>
                          </m:sub>
                          <m:sup>
                            <m:r>
                              <a:rPr lang="en-US" altLang="ko-KR" sz="2400" i="1">
                                <a:latin typeface="Cambria Math" panose="02040503050406030204" pitchFamily="18" charset="0"/>
                              </a:rPr>
                              <m:t>𝑘</m:t>
                            </m:r>
                            <m:r>
                              <a:rPr lang="en-US" altLang="ko-KR" sz="2400" i="1">
                                <a:latin typeface="Cambria Math" panose="02040503050406030204" pitchFamily="18" charset="0"/>
                              </a:rPr>
                              <m:t>,−</m:t>
                            </m:r>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𝑛</m:t>
                                </m:r>
                              </m:e>
                            </m:d>
                          </m:sup>
                        </m:sSubSup>
                        <m:r>
                          <a:rPr lang="en-US" altLang="ko-KR" sz="2400" i="1">
                            <a:latin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ko-KR" altLang="en-US" sz="2400" i="1">
                                <a:latin typeface="Cambria Math" panose="02040503050406030204" pitchFamily="18" charset="0"/>
                              </a:rPr>
                              <m:t>𝛽</m:t>
                            </m:r>
                          </m:e>
                          <m:sub>
                            <m:r>
                              <a:rPr lang="en-US" altLang="ko-KR" sz="2400" i="1">
                                <a:latin typeface="Cambria Math" panose="02040503050406030204" pitchFamily="18" charset="0"/>
                                <a:ea typeface="Cambria Math" panose="02040503050406030204" pitchFamily="18" charset="0"/>
                              </a:rPr>
                              <m:t>𝑣</m:t>
                            </m:r>
                          </m:sub>
                        </m:sSub>
                      </m:num>
                      <m:den>
                        <m:r>
                          <a:rPr lang="en-US" altLang="ko-KR" sz="2400" i="1">
                            <a:latin typeface="Cambria Math" panose="02040503050406030204" pitchFamily="18" charset="0"/>
                            <a:ea typeface="Cambria Math" panose="02040503050406030204" pitchFamily="18" charset="0"/>
                          </a:rPr>
                          <m:t>(</m:t>
                        </m:r>
                        <m:nary>
                          <m:naryPr>
                            <m:chr m:val="∑"/>
                            <m:limLoc m:val="subSup"/>
                            <m:ctrlPr>
                              <a:rPr lang="en-US" altLang="ko-KR" sz="2400" i="1">
                                <a:latin typeface="Cambria Math" panose="02040503050406030204" pitchFamily="18" charset="0"/>
                                <a:ea typeface="Cambria Math" panose="02040503050406030204" pitchFamily="18" charset="0"/>
                              </a:rPr>
                            </m:ctrlPr>
                          </m:naryPr>
                          <m:sub>
                            <m:r>
                              <m:rPr>
                                <m:brk m:alnAt="1"/>
                              </m:rPr>
                              <a:rPr lang="en-US" altLang="ko-KR" sz="2400" i="1">
                                <a:latin typeface="Cambria Math" panose="02040503050406030204" pitchFamily="18" charset="0"/>
                                <a:ea typeface="Cambria Math" panose="02040503050406030204" pitchFamily="18" charset="0"/>
                              </a:rPr>
                              <m:t>𝑟</m:t>
                            </m:r>
                            <m:r>
                              <a:rPr lang="en-US" altLang="ko-KR" sz="2400" i="1">
                                <a:latin typeface="Cambria Math" panose="02040503050406030204" pitchFamily="18" charset="0"/>
                                <a:ea typeface="Cambria Math" panose="02040503050406030204" pitchFamily="18" charset="0"/>
                              </a:rPr>
                              <m:t>=1</m:t>
                            </m:r>
                          </m:sub>
                          <m:sup>
                            <m:r>
                              <a:rPr lang="en-US" altLang="ko-KR" sz="2400" i="1">
                                <a:latin typeface="Cambria Math" panose="02040503050406030204" pitchFamily="18" charset="0"/>
                                <a:ea typeface="Cambria Math" panose="02040503050406030204" pitchFamily="18" charset="0"/>
                              </a:rPr>
                              <m:t>𝑉</m:t>
                            </m:r>
                          </m:sup>
                          <m:e>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𝑛</m:t>
                                </m:r>
                              </m:e>
                              <m:sub>
                                <m:d>
                                  <m:dPr>
                                    <m:ctrlPr>
                                      <a:rPr lang="en-US" altLang="ko-KR" sz="2400" i="1">
                                        <a:latin typeface="Cambria Math" panose="02040503050406030204" pitchFamily="18" charset="0"/>
                                      </a:rPr>
                                    </m:ctrlPr>
                                  </m:dPr>
                                  <m:e>
                                    <m:r>
                                      <a:rPr lang="en-US" altLang="ko-KR" sz="2400" i="1">
                                        <a:latin typeface="Cambria Math" panose="02040503050406030204" pitchFamily="18" charset="0"/>
                                      </a:rPr>
                                      <m:t>.</m:t>
                                    </m:r>
                                  </m:e>
                                </m:d>
                                <m:r>
                                  <a:rPr lang="en-US" altLang="ko-KR" sz="2400" i="1">
                                    <a:latin typeface="Cambria Math" panose="02040503050406030204" pitchFamily="18" charset="0"/>
                                  </a:rPr>
                                  <m:t>,</m:t>
                                </m:r>
                                <m:r>
                                  <a:rPr lang="en-US" altLang="ko-KR" sz="2400" i="1">
                                    <a:latin typeface="Cambria Math" panose="02040503050406030204" pitchFamily="18" charset="0"/>
                                  </a:rPr>
                                  <m:t>𝑟</m:t>
                                </m:r>
                              </m:sub>
                              <m:sup>
                                <m:r>
                                  <a:rPr lang="en-US" altLang="ko-KR" sz="2400" i="1">
                                    <a:latin typeface="Cambria Math" panose="02040503050406030204" pitchFamily="18" charset="0"/>
                                  </a:rPr>
                                  <m:t>𝑘</m:t>
                                </m:r>
                                <m:r>
                                  <a:rPr lang="en-US" altLang="ko-KR" sz="2400" i="1">
                                    <a:latin typeface="Cambria Math" panose="02040503050406030204" pitchFamily="18" charset="0"/>
                                  </a:rPr>
                                  <m:t>,−</m:t>
                                </m:r>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𝑛</m:t>
                                    </m:r>
                                  </m:e>
                                </m:d>
                              </m:sup>
                            </m:sSubSup>
                            <m:r>
                              <a:rPr lang="en-US" altLang="ko-KR" sz="2400" i="1">
                                <a:latin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ko-KR" altLang="en-US" sz="2400" i="1">
                                    <a:latin typeface="Cambria Math" panose="02040503050406030204" pitchFamily="18" charset="0"/>
                                  </a:rPr>
                                  <m:t>𝛽</m:t>
                                </m:r>
                              </m:e>
                              <m:sub>
                                <m:r>
                                  <a:rPr lang="en-US" altLang="ko-KR" sz="2400" i="1">
                                    <a:latin typeface="Cambria Math" panose="02040503050406030204" pitchFamily="18" charset="0"/>
                                  </a:rPr>
                                  <m:t>𝑟</m:t>
                                </m:r>
                              </m:sub>
                            </m:sSub>
                          </m:e>
                        </m:nary>
                        <m:r>
                          <a:rPr lang="en-US" altLang="ko-KR" sz="2400" i="1">
                            <a:latin typeface="Cambria Math" panose="02040503050406030204" pitchFamily="18" charset="0"/>
                          </a:rPr>
                          <m:t>)</m:t>
                        </m:r>
                      </m:den>
                    </m:f>
                    <m:r>
                      <a:rPr lang="en-US" altLang="ko-KR" sz="2400" i="1">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m:t>
                        </m:r>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𝑛</m:t>
                            </m:r>
                          </m:e>
                          <m:sub>
                            <m:r>
                              <a:rPr lang="en-US" altLang="ko-KR" sz="2400" i="1">
                                <a:latin typeface="Cambria Math" panose="02040503050406030204" pitchFamily="18" charset="0"/>
                              </a:rPr>
                              <m:t>𝑚</m:t>
                            </m:r>
                            <m:r>
                              <a:rPr lang="en-US" altLang="ko-KR" sz="2400" i="1">
                                <a:latin typeface="Cambria Math" panose="02040503050406030204" pitchFamily="18" charset="0"/>
                              </a:rPr>
                              <m:t>,</m:t>
                            </m:r>
                            <m:d>
                              <m:dPr>
                                <m:ctrlPr>
                                  <a:rPr lang="en-US" altLang="ko-KR" sz="2400" i="1">
                                    <a:latin typeface="Cambria Math" panose="02040503050406030204" pitchFamily="18" charset="0"/>
                                  </a:rPr>
                                </m:ctrlPr>
                              </m:dPr>
                              <m:e>
                                <m:r>
                                  <a:rPr lang="en-US" altLang="ko-KR" sz="2400" i="1">
                                    <a:latin typeface="Cambria Math" panose="02040503050406030204" pitchFamily="18" charset="0"/>
                                  </a:rPr>
                                  <m:t>.</m:t>
                                </m:r>
                              </m:e>
                            </m:d>
                          </m:sub>
                          <m:sup>
                            <m:r>
                              <a:rPr lang="en-US" altLang="ko-KR" sz="2400" i="1">
                                <a:latin typeface="Cambria Math" panose="02040503050406030204" pitchFamily="18" charset="0"/>
                              </a:rPr>
                              <m:t>𝑘</m:t>
                            </m:r>
                            <m:r>
                              <a:rPr lang="en-US" altLang="ko-KR" sz="2400" i="1">
                                <a:latin typeface="Cambria Math" panose="02040503050406030204" pitchFamily="18" charset="0"/>
                              </a:rPr>
                              <m:t>,−</m:t>
                            </m:r>
                            <m:d>
                              <m:dPr>
                                <m:ctrlPr>
                                  <a:rPr lang="en-US" altLang="ko-KR" sz="2400" i="1">
                                    <a:latin typeface="Cambria Math" panose="02040503050406030204" pitchFamily="18" charset="0"/>
                                  </a:rPr>
                                </m:ctrlPr>
                              </m:dPr>
                              <m:e>
                                <m:r>
                                  <a:rPr lang="en-US" altLang="ko-KR" sz="2400" i="1">
                                    <a:latin typeface="Cambria Math" panose="02040503050406030204" pitchFamily="18" charset="0"/>
                                  </a:rPr>
                                  <m:t>𝑚</m:t>
                                </m:r>
                                <m:r>
                                  <a:rPr lang="en-US" altLang="ko-KR" sz="2400" i="1">
                                    <a:latin typeface="Cambria Math" panose="02040503050406030204" pitchFamily="18" charset="0"/>
                                  </a:rPr>
                                  <m:t>,</m:t>
                                </m:r>
                                <m:r>
                                  <a:rPr lang="en-US" altLang="ko-KR" sz="2400" i="1">
                                    <a:latin typeface="Cambria Math" panose="02040503050406030204" pitchFamily="18" charset="0"/>
                                  </a:rPr>
                                  <m:t>𝑛</m:t>
                                </m:r>
                              </m:e>
                            </m:d>
                          </m:sup>
                        </m:sSubSup>
                        <m:r>
                          <a:rPr lang="en-US" altLang="ko-KR" sz="2400" i="1">
                            <a:latin typeface="Cambria Math" panose="02040503050406030204" pitchFamily="18" charset="0"/>
                          </a:rPr>
                          <m:t>+</m:t>
                        </m:r>
                        <m:r>
                          <a:rPr lang="ko-KR" altLang="en-US" sz="2400" i="1">
                            <a:latin typeface="Cambria Math" panose="02040503050406030204" pitchFamily="18" charset="0"/>
                            <a:ea typeface="Cambria Math" panose="02040503050406030204" pitchFamily="18" charset="0"/>
                          </a:rPr>
                          <m:t>𝛼</m:t>
                        </m:r>
                      </m:e>
                      <m:sub>
                        <m:r>
                          <a:rPr lang="en-US" altLang="ko-KR" sz="2400" i="1">
                            <a:latin typeface="Cambria Math" panose="02040503050406030204" pitchFamily="18" charset="0"/>
                            <a:ea typeface="Cambria Math" panose="02040503050406030204" pitchFamily="18" charset="0"/>
                          </a:rPr>
                          <m:t>𝑘</m:t>
                        </m:r>
                      </m:sub>
                    </m:sSub>
                    <m:r>
                      <a:rPr lang="en-US" altLang="ko-KR" sz="2400" i="1">
                        <a:latin typeface="Cambria Math" panose="02040503050406030204" pitchFamily="18" charset="0"/>
                        <a:ea typeface="Cambria Math" panose="02040503050406030204" pitchFamily="18" charset="0"/>
                      </a:rPr>
                      <m:t>)</m:t>
                    </m:r>
                  </m:oMath>
                </a14:m>
                <a:endParaRPr lang="en-US" altLang="ko-KR" sz="2400" dirty="0" smtClean="0">
                  <a:latin typeface="Cambria Math" panose="02040503050406030204" pitchFamily="18" charset="0"/>
                </a:endParaRPr>
              </a:p>
              <a:p>
                <a:pPr lvl="1"/>
                <a:r>
                  <a:rPr lang="en-US" altLang="ko-KR" sz="2200" dirty="0" smtClean="0">
                    <a:latin typeface="Cambria Math" panose="02040503050406030204" pitchFamily="18" charset="0"/>
                  </a:rPr>
                  <a:t>Finally, this formula is simplified enough to calculate the likelihood of assigning </a:t>
                </a:r>
                <a:r>
                  <a:rPr lang="en-US" altLang="ko-KR" sz="2200" b="1" i="1" dirty="0" smtClean="0">
                    <a:latin typeface="Cambria Math" panose="02040503050406030204" pitchFamily="18" charset="0"/>
                  </a:rPr>
                  <a:t>k</a:t>
                </a:r>
                <a:r>
                  <a:rPr lang="en-US" altLang="ko-KR" sz="2200" dirty="0" smtClean="0">
                    <a:latin typeface="Cambria Math" panose="02040503050406030204" pitchFamily="18" charset="0"/>
                  </a:rPr>
                  <a:t> to </a:t>
                </a:r>
                <a14:m>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𝒁</m:t>
                        </m:r>
                      </m:e>
                      <m:sub>
                        <m:d>
                          <m:dPr>
                            <m:ctrlPr>
                              <a:rPr lang="en-US" altLang="ko-KR" b="1" i="1">
                                <a:latin typeface="Cambria Math" panose="02040503050406030204" pitchFamily="18" charset="0"/>
                              </a:rPr>
                            </m:ctrlPr>
                          </m:dPr>
                          <m:e>
                            <m:r>
                              <a:rPr lang="en-US" altLang="ko-KR" b="1" i="1">
                                <a:latin typeface="Cambria Math" panose="02040503050406030204" pitchFamily="18" charset="0"/>
                              </a:rPr>
                              <m:t>𝒎</m:t>
                            </m:r>
                            <m:r>
                              <a:rPr lang="en-US" altLang="ko-KR" b="1" i="1">
                                <a:latin typeface="Cambria Math" panose="02040503050406030204" pitchFamily="18" charset="0"/>
                              </a:rPr>
                              <m:t>,</m:t>
                            </m:r>
                            <m:r>
                              <a:rPr lang="en-US" altLang="ko-KR" b="1" i="1">
                                <a:latin typeface="Cambria Math" panose="02040503050406030204" pitchFamily="18" charset="0"/>
                              </a:rPr>
                              <m:t>𝒍</m:t>
                            </m:r>
                          </m:e>
                        </m:d>
                      </m:sub>
                    </m:sSub>
                  </m:oMath>
                </a14:m>
                <a:endParaRPr lang="en-US" altLang="ko-KR" sz="2200" b="1" i="1" dirty="0">
                  <a:latin typeface="Cambria Math" panose="02040503050406030204" pitchFamily="18" charset="0"/>
                </a:endParaRPr>
              </a:p>
              <a:p>
                <a:pPr lvl="1"/>
                <a:r>
                  <a:rPr lang="en-US" altLang="ko-KR" sz="2200" dirty="0" smtClean="0">
                    <a:latin typeface="Cambria Math" panose="02040503050406030204" pitchFamily="18" charset="0"/>
                  </a:rPr>
                  <a:t>To become a probability, we need to normalize the above formula. </a:t>
                </a:r>
                <a:endParaRPr lang="en-US" altLang="ko-KR" sz="2200" dirty="0">
                  <a:latin typeface="Cambria Math" panose="02040503050406030204" pitchFamily="18" charset="0"/>
                </a:endParaRPr>
              </a:p>
              <a:p>
                <a:pPr lvl="1"/>
                <a:endParaRPr lang="en-US" altLang="ko-KR" sz="2200" dirty="0">
                  <a:latin typeface="Cambria Math" panose="02040503050406030204" pitchFamily="18" charset="0"/>
                </a:endParaRPr>
              </a:p>
              <a:p>
                <a:endParaRPr lang="en-US" altLang="ko-KR" sz="2400" i="1" dirty="0" smtClean="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600200"/>
                <a:ext cx="9144000" cy="5020608"/>
              </a:xfrm>
              <a:blipFill>
                <a:blip r:embed="rId2"/>
                <a:stretch>
                  <a:fillRect/>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36</a:t>
            </a:fld>
            <a:endParaRPr lang="ko-KR" altLang="en-US"/>
          </a:p>
        </p:txBody>
      </p:sp>
    </p:spTree>
    <p:extLst>
      <p:ext uri="{BB962C8B-B14F-4D97-AF65-F5344CB8AC3E}">
        <p14:creationId xmlns:p14="http://schemas.microsoft.com/office/powerpoint/2010/main" val="3919683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LDA Model Parameter Inference Routine with Gibbs</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altLang="ko-KR" dirty="0" smtClean="0"/>
                  <a:t>LDA(</a:t>
                </a:r>
                <a:r>
                  <a:rPr lang="en-US" altLang="ko-KR" dirty="0" err="1" smtClean="0"/>
                  <a:t>TextCorpus</a:t>
                </a:r>
                <a:r>
                  <a:rPr lang="en-US" altLang="ko-KR" dirty="0" smtClean="0"/>
                  <a:t> T, </a:t>
                </a:r>
                <a14:m>
                  <m:oMath xmlns:m="http://schemas.openxmlformats.org/officeDocument/2006/math">
                    <m:r>
                      <a:rPr lang="ko-KR" altLang="en-US" sz="2400" i="1">
                        <a:latin typeface="Cambria Math" panose="02040503050406030204" pitchFamily="18" charset="0"/>
                      </a:rPr>
                      <m:t>𝛼</m:t>
                    </m:r>
                    <m:r>
                      <a:rPr lang="en-US" altLang="ko-KR" sz="2400" i="1">
                        <a:latin typeface="Cambria Math" panose="02040503050406030204" pitchFamily="18" charset="0"/>
                      </a:rPr>
                      <m:t>,</m:t>
                    </m:r>
                    <m:r>
                      <a:rPr lang="ko-KR" altLang="en-US" sz="2400" i="1">
                        <a:latin typeface="Cambria Math" panose="02040503050406030204" pitchFamily="18" charset="0"/>
                      </a:rPr>
                      <m:t>𝛽</m:t>
                    </m:r>
                  </m:oMath>
                </a14:m>
                <a:r>
                  <a:rPr lang="en-US" altLang="ko-KR" dirty="0" smtClean="0"/>
                  <a:t>)</a:t>
                </a:r>
              </a:p>
              <a:p>
                <a:pPr lvl="1"/>
                <a:r>
                  <a:rPr lang="en-US" altLang="ko-KR" dirty="0"/>
                  <a:t>Randomly, initialize Z </a:t>
                </a:r>
                <a:r>
                  <a:rPr lang="en-US" altLang="ko-KR" dirty="0" smtClean="0"/>
                  <a:t>assignment on T</a:t>
                </a:r>
                <a:endParaRPr lang="en-US" altLang="ko-KR" dirty="0"/>
              </a:p>
              <a:p>
                <a:pPr lvl="1"/>
                <a:r>
                  <a:rPr lang="en-US" altLang="ko-KR" dirty="0"/>
                  <a:t>Count </a:t>
                </a:r>
                <a14:m>
                  <m:oMath xmlns:m="http://schemas.openxmlformats.org/officeDocument/2006/math">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𝑛</m:t>
                        </m:r>
                      </m:e>
                      <m:sub>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𝑟</m:t>
                        </m:r>
                      </m:sub>
                      <m:sup>
                        <m:r>
                          <a:rPr lang="en-US" altLang="ko-KR" i="1">
                            <a:latin typeface="Cambria Math" panose="02040503050406030204" pitchFamily="18" charset="0"/>
                          </a:rPr>
                          <m:t>𝑖</m:t>
                        </m:r>
                      </m:sup>
                    </m:sSubSup>
                  </m:oMath>
                </a14:m>
                <a:r>
                  <a:rPr lang="en-US" altLang="ko-KR" dirty="0"/>
                  <a:t> with the initial Z assignment</a:t>
                </a:r>
              </a:p>
              <a:p>
                <a:pPr lvl="1"/>
                <a:r>
                  <a:rPr lang="en-US" altLang="ko-KR" dirty="0" smtClean="0"/>
                  <a:t>While performance measure (i.e. perplexity) converges</a:t>
                </a:r>
              </a:p>
              <a:p>
                <a:pPr lvl="2"/>
                <a:r>
                  <a:rPr lang="en-US" altLang="ko-KR" dirty="0" smtClean="0"/>
                  <a:t>For </a:t>
                </a:r>
                <a:r>
                  <a:rPr lang="en-US" altLang="ko-KR" b="1" i="1" dirty="0" smtClean="0"/>
                  <a:t>m</a:t>
                </a:r>
                <a:r>
                  <a:rPr lang="en-US" altLang="ko-KR" dirty="0" smtClean="0"/>
                  <a:t> = 1 to T’s document number</a:t>
                </a:r>
              </a:p>
              <a:p>
                <a:pPr lvl="3"/>
                <a:r>
                  <a:rPr lang="en-US" altLang="ko-KR" dirty="0" smtClean="0"/>
                  <a:t>For </a:t>
                </a:r>
                <a:r>
                  <a:rPr lang="en-US" altLang="ko-KR" b="1" i="1" dirty="0" smtClean="0"/>
                  <a:t>l</a:t>
                </a:r>
                <a:r>
                  <a:rPr lang="en-US" altLang="ko-KR" dirty="0" smtClean="0"/>
                  <a:t> = 1 to T</a:t>
                </a:r>
                <a:r>
                  <a:rPr lang="en-US" altLang="ko-KR" baseline="-25000" dirty="0" smtClean="0"/>
                  <a:t>m</a:t>
                </a:r>
                <a:r>
                  <a:rPr lang="en-US" altLang="ko-KR" dirty="0" smtClean="0"/>
                  <a:t>’s document word length</a:t>
                </a:r>
                <a:endParaRPr lang="en-US" altLang="ko-KR" baseline="-25000" dirty="0" smtClean="0"/>
              </a:p>
              <a:p>
                <a:pPr lvl="4"/>
                <a:r>
                  <a:rPr lang="en-US" altLang="ko-KR" sz="1200" dirty="0" smtClean="0"/>
                  <a:t>Sampling </a:t>
                </a:r>
                <a:r>
                  <a:rPr lang="en-US" altLang="ko-KR" sz="1200" b="1" i="1" dirty="0" smtClean="0"/>
                  <a:t>k</a:t>
                </a:r>
                <a:r>
                  <a:rPr lang="en-US" altLang="ko-KR" sz="1200" dirty="0" smtClean="0"/>
                  <a:t> from </a:t>
                </a:r>
                <a14:m>
                  <m:oMath xmlns:m="http://schemas.openxmlformats.org/officeDocument/2006/math">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𝑍</m:t>
                            </m:r>
                          </m:e>
                          <m: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𝑚</m:t>
                                </m:r>
                                <m:r>
                                  <a:rPr lang="en-US" altLang="ko-KR" sz="1200" i="1">
                                    <a:latin typeface="Cambria Math" panose="02040503050406030204" pitchFamily="18" charset="0"/>
                                  </a:rPr>
                                  <m:t>,</m:t>
                                </m:r>
                                <m:r>
                                  <a:rPr lang="en-US" altLang="ko-KR" sz="1200" i="1">
                                    <a:latin typeface="Cambria Math" panose="02040503050406030204" pitchFamily="18" charset="0"/>
                                  </a:rPr>
                                  <m:t>𝑙</m:t>
                                </m:r>
                              </m:e>
                            </m:d>
                          </m:sub>
                        </m:sSub>
                        <m:r>
                          <a:rPr lang="en-US" altLang="ko-KR" sz="1200" i="1">
                            <a:latin typeface="Cambria Math" panose="02040503050406030204" pitchFamily="18" charset="0"/>
                          </a:rPr>
                          <m:t>=</m:t>
                        </m:r>
                        <m:r>
                          <a:rPr lang="en-US" altLang="ko-KR" sz="1200" i="1">
                            <a:latin typeface="Cambria Math" panose="02040503050406030204" pitchFamily="18" charset="0"/>
                          </a:rPr>
                          <m:t>𝑘</m:t>
                        </m:r>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𝑍</m:t>
                            </m:r>
                          </m:e>
                          <m:sub>
                            <m:r>
                              <a:rPr lang="en-US" altLang="ko-KR" sz="1200" i="1">
                                <a:latin typeface="Cambria Math" panose="02040503050406030204" pitchFamily="18" charset="0"/>
                              </a:rPr>
                              <m:t>−</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𝑚</m:t>
                                </m:r>
                                <m:r>
                                  <a:rPr lang="en-US" altLang="ko-KR" sz="1200" i="1">
                                    <a:latin typeface="Cambria Math" panose="02040503050406030204" pitchFamily="18" charset="0"/>
                                  </a:rPr>
                                  <m:t>,</m:t>
                                </m:r>
                                <m:r>
                                  <a:rPr lang="en-US" altLang="ko-KR" sz="1200" i="1">
                                    <a:latin typeface="Cambria Math" panose="02040503050406030204" pitchFamily="18" charset="0"/>
                                  </a:rPr>
                                  <m:t>𝑙</m:t>
                                </m:r>
                              </m:e>
                            </m:d>
                          </m:sub>
                        </m:sSub>
                        <m:r>
                          <a:rPr lang="en-US" altLang="ko-KR" sz="1200" i="1">
                            <a:latin typeface="Cambria Math" panose="02040503050406030204" pitchFamily="18" charset="0"/>
                          </a:rPr>
                          <m:t>,</m:t>
                        </m:r>
                        <m:r>
                          <a:rPr lang="en-US" altLang="ko-KR" sz="1200" i="1">
                            <a:latin typeface="Cambria Math" panose="02040503050406030204" pitchFamily="18" charset="0"/>
                          </a:rPr>
                          <m:t>𝑊</m:t>
                        </m:r>
                        <m:r>
                          <a:rPr lang="en-US" altLang="ko-KR" sz="1200" i="1">
                            <a:latin typeface="Cambria Math" panose="02040503050406030204" pitchFamily="18" charset="0"/>
                          </a:rPr>
                          <m:t>;</m:t>
                        </m:r>
                        <m:r>
                          <a:rPr lang="ko-KR" altLang="en-US" sz="1200" i="1">
                            <a:latin typeface="Cambria Math" panose="02040503050406030204" pitchFamily="18" charset="0"/>
                          </a:rPr>
                          <m:t>𝛼</m:t>
                        </m:r>
                        <m:r>
                          <a:rPr lang="en-US" altLang="ko-KR" sz="1200" i="1">
                            <a:latin typeface="Cambria Math" panose="02040503050406030204" pitchFamily="18" charset="0"/>
                          </a:rPr>
                          <m:t>,</m:t>
                        </m:r>
                        <m:r>
                          <a:rPr lang="ko-KR" altLang="en-US" sz="1200" i="1">
                            <a:latin typeface="Cambria Math" panose="02040503050406030204" pitchFamily="18" charset="0"/>
                          </a:rPr>
                          <m:t>𝛽</m:t>
                        </m:r>
                      </m:e>
                    </m:d>
                    <m:r>
                      <a:rPr lang="en-US" altLang="ko-KR" sz="1200" i="1">
                        <a:latin typeface="Cambria Math" panose="02040503050406030204" pitchFamily="18" charset="0"/>
                        <a:ea typeface="Cambria Math" panose="02040503050406030204" pitchFamily="18" charset="0"/>
                      </a:rPr>
                      <m:t>∝</m:t>
                    </m:r>
                    <m:f>
                      <m:fPr>
                        <m:ctrlPr>
                          <a:rPr lang="en-US" altLang="ko-KR" sz="1200" i="1">
                            <a:latin typeface="Cambria Math" panose="02040503050406030204" pitchFamily="18" charset="0"/>
                          </a:rPr>
                        </m:ctrlPr>
                      </m:fPr>
                      <m:num>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𝑛</m:t>
                            </m:r>
                          </m:e>
                          <m:sub>
                            <m:d>
                              <m:dPr>
                                <m:ctrlPr>
                                  <a:rPr lang="en-US" altLang="ko-KR" sz="1200" i="1">
                                    <a:latin typeface="Cambria Math" panose="02040503050406030204" pitchFamily="18" charset="0"/>
                                  </a:rPr>
                                </m:ctrlPr>
                              </m:dPr>
                              <m:e>
                                <m:r>
                                  <a:rPr lang="en-US" altLang="ko-KR" sz="1200" i="1">
                                    <a:latin typeface="Cambria Math" panose="02040503050406030204" pitchFamily="18" charset="0"/>
                                  </a:rPr>
                                  <m:t>.</m:t>
                                </m:r>
                              </m:e>
                            </m:d>
                            <m:r>
                              <a:rPr lang="en-US" altLang="ko-KR" sz="1200" i="1">
                                <a:latin typeface="Cambria Math" panose="02040503050406030204" pitchFamily="18" charset="0"/>
                              </a:rPr>
                              <m:t>,</m:t>
                            </m:r>
                            <m:r>
                              <a:rPr lang="en-US" altLang="ko-KR" sz="1200" i="1">
                                <a:latin typeface="Cambria Math" panose="02040503050406030204" pitchFamily="18" charset="0"/>
                              </a:rPr>
                              <m:t>𝑣</m:t>
                            </m:r>
                          </m:sub>
                          <m:sup>
                            <m:r>
                              <a:rPr lang="en-US" altLang="ko-KR" sz="1200" i="1">
                                <a:latin typeface="Cambria Math" panose="02040503050406030204" pitchFamily="18" charset="0"/>
                              </a:rPr>
                              <m:t>𝑘</m:t>
                            </m:r>
                            <m:r>
                              <a:rPr lang="en-US" altLang="ko-KR" sz="1200" i="1">
                                <a:latin typeface="Cambria Math" panose="02040503050406030204" pitchFamily="18" charset="0"/>
                              </a:rPr>
                              <m:t>,−</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𝑚</m:t>
                                </m:r>
                                <m:r>
                                  <a:rPr lang="en-US" altLang="ko-KR" sz="1200" i="1">
                                    <a:latin typeface="Cambria Math" panose="02040503050406030204" pitchFamily="18" charset="0"/>
                                  </a:rPr>
                                  <m:t>,</m:t>
                                </m:r>
                                <m:r>
                                  <a:rPr lang="en-US" altLang="ko-KR" sz="1200" i="1">
                                    <a:latin typeface="Cambria Math" panose="02040503050406030204" pitchFamily="18" charset="0"/>
                                  </a:rPr>
                                  <m:t>𝑛</m:t>
                                </m:r>
                              </m:e>
                            </m:d>
                          </m:sup>
                        </m:sSubSup>
                        <m:r>
                          <a:rPr lang="en-US" altLang="ko-KR" sz="1200" i="1">
                            <a:latin typeface="Cambria Math" panose="02040503050406030204" pitchFamily="18" charset="0"/>
                          </a:rPr>
                          <m:t>+</m:t>
                        </m:r>
                        <m:sSub>
                          <m:sSubPr>
                            <m:ctrlPr>
                              <a:rPr lang="en-US" altLang="ko-KR" sz="1200" i="1">
                                <a:latin typeface="Cambria Math" panose="02040503050406030204" pitchFamily="18" charset="0"/>
                                <a:ea typeface="Cambria Math" panose="02040503050406030204" pitchFamily="18" charset="0"/>
                              </a:rPr>
                            </m:ctrlPr>
                          </m:sSubPr>
                          <m:e>
                            <m:r>
                              <a:rPr lang="ko-KR" altLang="en-US" sz="1200" i="1">
                                <a:latin typeface="Cambria Math" panose="02040503050406030204" pitchFamily="18" charset="0"/>
                              </a:rPr>
                              <m:t>𝛽</m:t>
                            </m:r>
                          </m:e>
                          <m:sub>
                            <m:r>
                              <a:rPr lang="en-US" altLang="ko-KR" sz="1200" i="1">
                                <a:latin typeface="Cambria Math" panose="02040503050406030204" pitchFamily="18" charset="0"/>
                                <a:ea typeface="Cambria Math" panose="02040503050406030204" pitchFamily="18" charset="0"/>
                              </a:rPr>
                              <m:t>𝑣</m:t>
                            </m:r>
                          </m:sub>
                        </m:sSub>
                      </m:num>
                      <m:den>
                        <m:r>
                          <a:rPr lang="en-US" altLang="ko-KR" sz="1200" i="1">
                            <a:latin typeface="Cambria Math" panose="02040503050406030204" pitchFamily="18" charset="0"/>
                            <a:ea typeface="Cambria Math" panose="02040503050406030204" pitchFamily="18" charset="0"/>
                          </a:rPr>
                          <m:t>(</m:t>
                        </m:r>
                        <m:nary>
                          <m:naryPr>
                            <m:chr m:val="∑"/>
                            <m:limLoc m:val="subSup"/>
                            <m:ctrlPr>
                              <a:rPr lang="en-US" altLang="ko-KR" sz="1200" i="1">
                                <a:latin typeface="Cambria Math" panose="02040503050406030204" pitchFamily="18" charset="0"/>
                                <a:ea typeface="Cambria Math" panose="02040503050406030204" pitchFamily="18" charset="0"/>
                              </a:rPr>
                            </m:ctrlPr>
                          </m:naryPr>
                          <m:sub>
                            <m:r>
                              <m:rPr>
                                <m:brk m:alnAt="1"/>
                              </m:rPr>
                              <a:rPr lang="en-US" altLang="ko-KR" sz="1200" i="1">
                                <a:latin typeface="Cambria Math" panose="02040503050406030204" pitchFamily="18" charset="0"/>
                                <a:ea typeface="Cambria Math" panose="02040503050406030204" pitchFamily="18" charset="0"/>
                              </a:rPr>
                              <m:t>𝑟</m:t>
                            </m:r>
                            <m:r>
                              <a:rPr lang="en-US" altLang="ko-KR" sz="1200" i="1">
                                <a:latin typeface="Cambria Math" panose="02040503050406030204" pitchFamily="18" charset="0"/>
                                <a:ea typeface="Cambria Math" panose="02040503050406030204" pitchFamily="18" charset="0"/>
                              </a:rPr>
                              <m:t>=1</m:t>
                            </m:r>
                          </m:sub>
                          <m:sup>
                            <m:r>
                              <a:rPr lang="en-US" altLang="ko-KR" sz="1200" i="1">
                                <a:latin typeface="Cambria Math" panose="02040503050406030204" pitchFamily="18" charset="0"/>
                                <a:ea typeface="Cambria Math" panose="02040503050406030204" pitchFamily="18" charset="0"/>
                              </a:rPr>
                              <m:t>𝑉</m:t>
                            </m:r>
                          </m:sup>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𝑛</m:t>
                                </m:r>
                              </m:e>
                              <m:sub>
                                <m:d>
                                  <m:dPr>
                                    <m:ctrlPr>
                                      <a:rPr lang="en-US" altLang="ko-KR" sz="1200" i="1">
                                        <a:latin typeface="Cambria Math" panose="02040503050406030204" pitchFamily="18" charset="0"/>
                                      </a:rPr>
                                    </m:ctrlPr>
                                  </m:dPr>
                                  <m:e>
                                    <m:r>
                                      <a:rPr lang="en-US" altLang="ko-KR" sz="1200" i="1">
                                        <a:latin typeface="Cambria Math" panose="02040503050406030204" pitchFamily="18" charset="0"/>
                                      </a:rPr>
                                      <m:t>.</m:t>
                                    </m:r>
                                  </m:e>
                                </m:d>
                                <m:r>
                                  <a:rPr lang="en-US" altLang="ko-KR" sz="1200" i="1">
                                    <a:latin typeface="Cambria Math" panose="02040503050406030204" pitchFamily="18" charset="0"/>
                                  </a:rPr>
                                  <m:t>,</m:t>
                                </m:r>
                                <m:r>
                                  <a:rPr lang="en-US" altLang="ko-KR" sz="1200" i="1">
                                    <a:latin typeface="Cambria Math" panose="02040503050406030204" pitchFamily="18" charset="0"/>
                                  </a:rPr>
                                  <m:t>𝑟</m:t>
                                </m:r>
                              </m:sub>
                              <m:sup>
                                <m:r>
                                  <a:rPr lang="en-US" altLang="ko-KR" sz="1200" i="1">
                                    <a:latin typeface="Cambria Math" panose="02040503050406030204" pitchFamily="18" charset="0"/>
                                  </a:rPr>
                                  <m:t>𝑘</m:t>
                                </m:r>
                                <m:r>
                                  <a:rPr lang="en-US" altLang="ko-KR" sz="1200" i="1">
                                    <a:latin typeface="Cambria Math" panose="02040503050406030204" pitchFamily="18" charset="0"/>
                                  </a:rPr>
                                  <m:t>,−</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𝑚</m:t>
                                    </m:r>
                                    <m:r>
                                      <a:rPr lang="en-US" altLang="ko-KR" sz="1200" i="1">
                                        <a:latin typeface="Cambria Math" panose="02040503050406030204" pitchFamily="18" charset="0"/>
                                      </a:rPr>
                                      <m:t>,</m:t>
                                    </m:r>
                                    <m:r>
                                      <a:rPr lang="en-US" altLang="ko-KR" sz="1200" i="1">
                                        <a:latin typeface="Cambria Math" panose="02040503050406030204" pitchFamily="18" charset="0"/>
                                      </a:rPr>
                                      <m:t>𝑛</m:t>
                                    </m:r>
                                  </m:e>
                                </m:d>
                              </m:sup>
                            </m:sSubSup>
                            <m:r>
                              <a:rPr lang="en-US" altLang="ko-KR" sz="1200" i="1">
                                <a:latin typeface="Cambria Math" panose="02040503050406030204" pitchFamily="18" charset="0"/>
                              </a:rPr>
                              <m:t>+</m:t>
                            </m:r>
                            <m:sSub>
                              <m:sSubPr>
                                <m:ctrlPr>
                                  <a:rPr lang="en-US" altLang="ko-KR" sz="1200" i="1">
                                    <a:latin typeface="Cambria Math" panose="02040503050406030204" pitchFamily="18" charset="0"/>
                                    <a:ea typeface="Cambria Math" panose="02040503050406030204" pitchFamily="18" charset="0"/>
                                  </a:rPr>
                                </m:ctrlPr>
                              </m:sSubPr>
                              <m:e>
                                <m:r>
                                  <a:rPr lang="ko-KR" altLang="en-US" sz="1200" i="1">
                                    <a:latin typeface="Cambria Math" panose="02040503050406030204" pitchFamily="18" charset="0"/>
                                  </a:rPr>
                                  <m:t>𝛽</m:t>
                                </m:r>
                              </m:e>
                              <m:sub>
                                <m:r>
                                  <a:rPr lang="en-US" altLang="ko-KR" sz="1200" i="1">
                                    <a:latin typeface="Cambria Math" panose="02040503050406030204" pitchFamily="18" charset="0"/>
                                  </a:rPr>
                                  <m:t>𝑟</m:t>
                                </m:r>
                              </m:sub>
                            </m:sSub>
                          </m:e>
                        </m:nary>
                        <m:r>
                          <a:rPr lang="en-US" altLang="ko-KR" sz="1200" i="1">
                            <a:latin typeface="Cambria Math" panose="02040503050406030204" pitchFamily="18" charset="0"/>
                          </a:rPr>
                          <m:t>)</m:t>
                        </m:r>
                      </m:den>
                    </m:f>
                    <m:r>
                      <a:rPr lang="en-US" altLang="ko-KR" sz="1200" i="1">
                        <a:latin typeface="Cambria Math" panose="02040503050406030204" pitchFamily="18" charset="0"/>
                        <a:ea typeface="Cambria Math" panose="02040503050406030204" pitchFamily="18" charset="0"/>
                      </a:rPr>
                      <m:t>×</m:t>
                    </m:r>
                    <m:sSub>
                      <m:sSubPr>
                        <m:ctrlPr>
                          <a:rPr lang="en-US" altLang="ko-KR" sz="1200" i="1">
                            <a:latin typeface="Cambria Math" panose="02040503050406030204" pitchFamily="18" charset="0"/>
                            <a:ea typeface="Cambria Math" panose="02040503050406030204" pitchFamily="18" charset="0"/>
                          </a:rPr>
                        </m:ctrlPr>
                      </m:sSubPr>
                      <m:e>
                        <m:r>
                          <a:rPr lang="en-US" altLang="ko-KR" sz="1200" i="1">
                            <a:latin typeface="Cambria Math" panose="02040503050406030204" pitchFamily="18" charset="0"/>
                            <a:ea typeface="Cambria Math" panose="02040503050406030204" pitchFamily="18" charset="0"/>
                          </a:rPr>
                          <m:t>(</m:t>
                        </m:r>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𝑛</m:t>
                            </m:r>
                          </m:e>
                          <m:sub>
                            <m:r>
                              <a:rPr lang="en-US" altLang="ko-KR" sz="1200" i="1">
                                <a:latin typeface="Cambria Math" panose="02040503050406030204" pitchFamily="18" charset="0"/>
                              </a:rPr>
                              <m:t>𝑚</m:t>
                            </m:r>
                            <m:r>
                              <a:rPr lang="en-US" altLang="ko-KR" sz="1200" i="1">
                                <a:latin typeface="Cambria Math" panose="02040503050406030204" pitchFamily="18" charset="0"/>
                              </a:rPr>
                              <m:t>,</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m:t>
                                </m:r>
                              </m:e>
                            </m:d>
                          </m:sub>
                          <m:sup>
                            <m:r>
                              <a:rPr lang="en-US" altLang="ko-KR" sz="1200" i="1">
                                <a:latin typeface="Cambria Math" panose="02040503050406030204" pitchFamily="18" charset="0"/>
                              </a:rPr>
                              <m:t>𝑘</m:t>
                            </m:r>
                            <m:r>
                              <a:rPr lang="en-US" altLang="ko-KR" sz="1200" i="1">
                                <a:latin typeface="Cambria Math" panose="02040503050406030204" pitchFamily="18" charset="0"/>
                              </a:rPr>
                              <m:t>,−</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𝑚</m:t>
                                </m:r>
                                <m:r>
                                  <a:rPr lang="en-US" altLang="ko-KR" sz="1200" i="1">
                                    <a:latin typeface="Cambria Math" panose="02040503050406030204" pitchFamily="18" charset="0"/>
                                  </a:rPr>
                                  <m:t>,</m:t>
                                </m:r>
                                <m:r>
                                  <a:rPr lang="en-US" altLang="ko-KR" sz="1200" i="1">
                                    <a:latin typeface="Cambria Math" panose="02040503050406030204" pitchFamily="18" charset="0"/>
                                  </a:rPr>
                                  <m:t>𝑛</m:t>
                                </m:r>
                              </m:e>
                            </m:d>
                          </m:sup>
                        </m:sSubSup>
                        <m:r>
                          <a:rPr lang="en-US" altLang="ko-KR" sz="1200" i="1">
                            <a:latin typeface="Cambria Math" panose="02040503050406030204" pitchFamily="18" charset="0"/>
                          </a:rPr>
                          <m:t>+</m:t>
                        </m:r>
                        <m:r>
                          <a:rPr lang="ko-KR" altLang="en-US" sz="1200" i="1">
                            <a:latin typeface="Cambria Math" panose="02040503050406030204" pitchFamily="18" charset="0"/>
                            <a:ea typeface="Cambria Math" panose="02040503050406030204" pitchFamily="18" charset="0"/>
                          </a:rPr>
                          <m:t>𝛼</m:t>
                        </m:r>
                      </m:e>
                      <m:sub>
                        <m:r>
                          <a:rPr lang="en-US" altLang="ko-KR" sz="1200" i="1">
                            <a:latin typeface="Cambria Math" panose="02040503050406030204" pitchFamily="18" charset="0"/>
                            <a:ea typeface="Cambria Math" panose="02040503050406030204" pitchFamily="18" charset="0"/>
                          </a:rPr>
                          <m:t>𝑘</m:t>
                        </m:r>
                      </m:sub>
                    </m:sSub>
                    <m:r>
                      <a:rPr lang="en-US" altLang="ko-KR" sz="1200" i="1">
                        <a:latin typeface="Cambria Math" panose="02040503050406030204" pitchFamily="18" charset="0"/>
                        <a:ea typeface="Cambria Math" panose="02040503050406030204" pitchFamily="18" charset="0"/>
                      </a:rPr>
                      <m:t>)</m:t>
                    </m:r>
                  </m:oMath>
                </a14:m>
                <a:endParaRPr lang="en-US" altLang="ko-KR" sz="1200" dirty="0" smtClean="0">
                  <a:latin typeface="Cambria Math" panose="02040503050406030204" pitchFamily="18" charset="0"/>
                </a:endParaRPr>
              </a:p>
              <a:p>
                <a:pPr lvl="4"/>
                <a:r>
                  <a:rPr lang="en-US" altLang="ko-KR" sz="1200" dirty="0" smtClean="0">
                    <a:latin typeface="Cambria Math" panose="02040503050406030204" pitchFamily="18" charset="0"/>
                  </a:rPr>
                  <a:t>Adjust </a:t>
                </a:r>
                <a14:m>
                  <m:oMath xmlns:m="http://schemas.openxmlformats.org/officeDocument/2006/math">
                    <m:sSubSup>
                      <m:sSubSupPr>
                        <m:ctrlPr>
                          <a:rPr lang="en-US" altLang="ko-KR" sz="1200" b="1" i="1">
                            <a:latin typeface="Cambria Math" panose="02040503050406030204" pitchFamily="18" charset="0"/>
                          </a:rPr>
                        </m:ctrlPr>
                      </m:sSubSupPr>
                      <m:e>
                        <m:r>
                          <a:rPr lang="en-US" altLang="ko-KR" sz="1200" b="1" i="1">
                            <a:latin typeface="Cambria Math" panose="02040503050406030204" pitchFamily="18" charset="0"/>
                          </a:rPr>
                          <m:t>𝒏</m:t>
                        </m:r>
                      </m:e>
                      <m:sub>
                        <m:r>
                          <a:rPr lang="en-US" altLang="ko-KR" sz="1200" b="1" i="1">
                            <a:latin typeface="Cambria Math" panose="02040503050406030204" pitchFamily="18" charset="0"/>
                          </a:rPr>
                          <m:t>𝒋</m:t>
                        </m:r>
                        <m:r>
                          <a:rPr lang="en-US" altLang="ko-KR" sz="1200" b="1" i="1">
                            <a:latin typeface="Cambria Math" panose="02040503050406030204" pitchFamily="18" charset="0"/>
                          </a:rPr>
                          <m:t>,</m:t>
                        </m:r>
                        <m:r>
                          <a:rPr lang="en-US" altLang="ko-KR" sz="1200" b="1" i="1">
                            <a:latin typeface="Cambria Math" panose="02040503050406030204" pitchFamily="18" charset="0"/>
                          </a:rPr>
                          <m:t>𝒓</m:t>
                        </m:r>
                      </m:sub>
                      <m:sup>
                        <m:r>
                          <a:rPr lang="en-US" altLang="ko-KR" sz="1200" b="1" i="1">
                            <a:latin typeface="Cambria Math" panose="02040503050406030204" pitchFamily="18" charset="0"/>
                          </a:rPr>
                          <m:t>𝒊</m:t>
                        </m:r>
                      </m:sup>
                    </m:sSubSup>
                  </m:oMath>
                </a14:m>
                <a:r>
                  <a:rPr lang="en-US" altLang="ko-KR" sz="1200" dirty="0" smtClean="0">
                    <a:latin typeface="Cambria Math" panose="02040503050406030204" pitchFamily="18" charset="0"/>
                  </a:rPr>
                  <a:t> by assigning </a:t>
                </a:r>
                <a14:m>
                  <m:oMath xmlns:m="http://schemas.openxmlformats.org/officeDocument/2006/math">
                    <m:sSub>
                      <m:sSubPr>
                        <m:ctrlPr>
                          <a:rPr lang="en-US" altLang="ko-KR" sz="1200" b="1" i="1">
                            <a:latin typeface="Cambria Math" panose="02040503050406030204" pitchFamily="18" charset="0"/>
                          </a:rPr>
                        </m:ctrlPr>
                      </m:sSubPr>
                      <m:e>
                        <m:r>
                          <a:rPr lang="en-US" altLang="ko-KR" sz="1200" b="1" i="1">
                            <a:latin typeface="Cambria Math" panose="02040503050406030204" pitchFamily="18" charset="0"/>
                          </a:rPr>
                          <m:t>𝒁</m:t>
                        </m:r>
                      </m:e>
                      <m:sub>
                        <m:d>
                          <m:dPr>
                            <m:ctrlPr>
                              <a:rPr lang="en-US" altLang="ko-KR" sz="1200" b="1" i="1">
                                <a:latin typeface="Cambria Math" panose="02040503050406030204" pitchFamily="18" charset="0"/>
                              </a:rPr>
                            </m:ctrlPr>
                          </m:dPr>
                          <m:e>
                            <m:r>
                              <a:rPr lang="en-US" altLang="ko-KR" sz="1200" b="1" i="1">
                                <a:latin typeface="Cambria Math" panose="02040503050406030204" pitchFamily="18" charset="0"/>
                              </a:rPr>
                              <m:t>𝒎</m:t>
                            </m:r>
                            <m:r>
                              <a:rPr lang="en-US" altLang="ko-KR" sz="1200" b="1" i="1">
                                <a:latin typeface="Cambria Math" panose="02040503050406030204" pitchFamily="18" charset="0"/>
                              </a:rPr>
                              <m:t>,</m:t>
                            </m:r>
                            <m:r>
                              <a:rPr lang="en-US" altLang="ko-KR" sz="1200" b="1" i="1">
                                <a:latin typeface="Cambria Math" panose="02040503050406030204" pitchFamily="18" charset="0"/>
                              </a:rPr>
                              <m:t>𝒍</m:t>
                            </m:r>
                          </m:e>
                        </m:d>
                      </m:sub>
                    </m:sSub>
                    <m:r>
                      <a:rPr lang="en-US" altLang="ko-KR" sz="1200" b="1" i="1">
                        <a:latin typeface="Cambria Math" panose="02040503050406030204" pitchFamily="18" charset="0"/>
                      </a:rPr>
                      <m:t>=</m:t>
                    </m:r>
                    <m:r>
                      <a:rPr lang="en-US" altLang="ko-KR" sz="1200" b="1" i="1">
                        <a:latin typeface="Cambria Math" panose="02040503050406030204" pitchFamily="18" charset="0"/>
                      </a:rPr>
                      <m:t>𝒌</m:t>
                    </m:r>
                  </m:oMath>
                </a14:m>
                <a:endParaRPr lang="en-US" altLang="ko-KR" sz="1200" b="1" dirty="0" smtClean="0">
                  <a:latin typeface="Cambria Math" panose="02040503050406030204" pitchFamily="18" charset="0"/>
                </a:endParaRPr>
              </a:p>
              <a:p>
                <a:pPr lvl="1"/>
                <a:r>
                  <a:rPr lang="en-US" altLang="ko-KR" sz="1800" dirty="0" smtClean="0">
                    <a:latin typeface="Cambria Math" panose="02040503050406030204" pitchFamily="18" charset="0"/>
                  </a:rPr>
                  <a:t>Calculate the most likely estimation on </a:t>
                </a:r>
                <a14:m>
                  <m:oMath xmlns:m="http://schemas.openxmlformats.org/officeDocument/2006/math">
                    <m:r>
                      <a:rPr lang="ko-KR" altLang="en-US" sz="1800" b="1" i="1">
                        <a:latin typeface="Cambria Math" panose="02040503050406030204" pitchFamily="18" charset="0"/>
                      </a:rPr>
                      <m:t>𝜽</m:t>
                    </m:r>
                  </m:oMath>
                </a14:m>
                <a:r>
                  <a:rPr lang="en-US" altLang="ko-KR" sz="1800" dirty="0"/>
                  <a:t> and </a:t>
                </a:r>
                <a14:m>
                  <m:oMath xmlns:m="http://schemas.openxmlformats.org/officeDocument/2006/math">
                    <m:r>
                      <a:rPr lang="ko-KR" altLang="en-US" sz="1800" b="1" i="1">
                        <a:latin typeface="Cambria Math" panose="02040503050406030204" pitchFamily="18" charset="0"/>
                      </a:rPr>
                      <m:t>𝝋</m:t>
                    </m:r>
                  </m:oMath>
                </a14:m>
                <a:endParaRPr lang="en-US" altLang="ko-KR" sz="1800" b="1" dirty="0"/>
              </a:p>
              <a:p>
                <a:pPr lvl="1"/>
                <a:r>
                  <a:rPr lang="en-US" altLang="ko-KR" sz="1800" dirty="0" smtClean="0">
                    <a:latin typeface="Cambria Math" panose="02040503050406030204" pitchFamily="18" charset="0"/>
                  </a:rPr>
                  <a:t>Return </a:t>
                </a:r>
                <a14:m>
                  <m:oMath xmlns:m="http://schemas.openxmlformats.org/officeDocument/2006/math">
                    <m:r>
                      <a:rPr lang="ko-KR" altLang="en-US" sz="1800" b="1" i="1">
                        <a:latin typeface="Cambria Math" panose="02040503050406030204" pitchFamily="18" charset="0"/>
                      </a:rPr>
                      <m:t>𝜽</m:t>
                    </m:r>
                  </m:oMath>
                </a14:m>
                <a:r>
                  <a:rPr lang="en-US" altLang="ko-KR" sz="1800" dirty="0"/>
                  <a:t> and </a:t>
                </a:r>
                <a14:m>
                  <m:oMath xmlns:m="http://schemas.openxmlformats.org/officeDocument/2006/math">
                    <m:r>
                      <a:rPr lang="ko-KR" altLang="en-US" sz="1800" b="1" i="1">
                        <a:latin typeface="Cambria Math" panose="02040503050406030204" pitchFamily="18" charset="0"/>
                      </a:rPr>
                      <m:t>𝝋</m:t>
                    </m:r>
                  </m:oMath>
                </a14:m>
                <a:endParaRPr lang="en-US" altLang="ko-KR" sz="1800" b="1" dirty="0"/>
              </a:p>
              <a:p>
                <a:endParaRPr lang="en-US" altLang="ko-KR" sz="2000" dirty="0" smtClean="0">
                  <a:latin typeface="Cambria Math" panose="02040503050406030204" pitchFamily="18" charset="0"/>
                </a:endParaRPr>
              </a:p>
              <a:p>
                <a:r>
                  <a:rPr lang="en-US" altLang="ko-KR" sz="2000" dirty="0" smtClean="0">
                    <a:latin typeface="Cambria Math" panose="02040503050406030204" pitchFamily="18" charset="0"/>
                  </a:rPr>
                  <a:t>Note </a:t>
                </a:r>
              </a:p>
              <a:p>
                <a:pPr lvl="1"/>
                <a14:m>
                  <m:oMath xmlns:m="http://schemas.openxmlformats.org/officeDocument/2006/math">
                    <m:r>
                      <a:rPr lang="ko-KR" altLang="en-US" sz="1800" b="0" i="1">
                        <a:latin typeface="Cambria Math" panose="02040503050406030204" pitchFamily="18" charset="0"/>
                      </a:rPr>
                      <m:t>𝜃</m:t>
                    </m:r>
                  </m:oMath>
                </a14:m>
                <a:r>
                  <a:rPr lang="en-US" altLang="ko-KR" sz="1800" dirty="0" smtClean="0">
                    <a:latin typeface="Cambria Math" panose="02040503050406030204" pitchFamily="18" charset="0"/>
                  </a:rPr>
                  <a:t> represents the document-topic probability</a:t>
                </a:r>
              </a:p>
              <a:p>
                <a:pPr lvl="1"/>
                <a14:m>
                  <m:oMath xmlns:m="http://schemas.openxmlformats.org/officeDocument/2006/math">
                    <m:r>
                      <a:rPr lang="ko-KR" altLang="en-US" sz="1800" b="0" i="1">
                        <a:latin typeface="Cambria Math" panose="02040503050406030204" pitchFamily="18" charset="0"/>
                      </a:rPr>
                      <m:t>𝜑</m:t>
                    </m:r>
                  </m:oMath>
                </a14:m>
                <a:r>
                  <a:rPr lang="en-US" altLang="ko-KR" sz="1800" dirty="0" smtClean="0">
                    <a:latin typeface="Cambria Math" panose="02040503050406030204" pitchFamily="18" charset="0"/>
                  </a:rPr>
                  <a:t> represents the topic-word probability</a:t>
                </a:r>
              </a:p>
              <a:p>
                <a:pPr lvl="1"/>
                <a:r>
                  <a:rPr lang="en-US" altLang="ko-KR" sz="1800" dirty="0" smtClean="0">
                    <a:latin typeface="Cambria Math" panose="02040503050406030204" pitchFamily="18" charset="0"/>
                  </a:rPr>
                  <a:t>Perplexity is the measurement on the quality of the soft-clustering, and calculating it may take some time. Hence, many cases, we just set the iteration number.</a:t>
                </a:r>
                <a:endParaRPr lang="en-US" altLang="ko-KR" sz="1800" dirty="0">
                  <a:latin typeface="Cambria Math" panose="02040503050406030204" pitchFamily="18" charset="0"/>
                </a:endParaRPr>
              </a:p>
              <a:p>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115" r="-289" b="-1115"/>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37</a:t>
            </a:fld>
            <a:endParaRPr lang="ko-KR" altLang="en-US"/>
          </a:p>
        </p:txBody>
      </p:sp>
    </p:spTree>
    <p:extLst>
      <p:ext uri="{BB962C8B-B14F-4D97-AF65-F5344CB8AC3E}">
        <p14:creationId xmlns:p14="http://schemas.microsoft.com/office/powerpoint/2010/main" val="232072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61" y="31994"/>
            <a:ext cx="8435280" cy="674905"/>
          </a:xfrm>
        </p:spPr>
        <p:txBody>
          <a:bodyPr/>
          <a:lstStyle/>
          <a:p>
            <a:r>
              <a:rPr lang="en-US" altLang="ko-KR" sz="4000" dirty="0" smtClean="0"/>
              <a:t>Forward Sampling</a:t>
            </a:r>
            <a:endParaRPr lang="ko-KR" altLang="en-US" sz="4000" dirty="0"/>
          </a:p>
        </p:txBody>
      </p:sp>
      <p:sp>
        <p:nvSpPr>
          <p:cNvPr id="3" name="Content Placeholder 2"/>
          <p:cNvSpPr>
            <a:spLocks noGrp="1"/>
          </p:cNvSpPr>
          <p:nvPr>
            <p:ph idx="1"/>
          </p:nvPr>
        </p:nvSpPr>
        <p:spPr>
          <a:xfrm>
            <a:off x="457200" y="869990"/>
            <a:ext cx="3557556" cy="5655354"/>
          </a:xfrm>
        </p:spPr>
        <p:txBody>
          <a:bodyPr>
            <a:normAutofit lnSpcReduction="10000"/>
          </a:bodyPr>
          <a:lstStyle/>
          <a:p>
            <a:r>
              <a:rPr lang="en-US" altLang="ko-KR" dirty="0" smtClean="0"/>
              <a:t>Generate a sample from the Bayesian network</a:t>
            </a:r>
          </a:p>
          <a:p>
            <a:pPr lvl="1"/>
            <a:r>
              <a:rPr lang="en-US" altLang="ko-KR" dirty="0" smtClean="0"/>
              <a:t>Follow topological order</a:t>
            </a:r>
          </a:p>
          <a:p>
            <a:pPr lvl="2"/>
            <a:r>
              <a:rPr lang="en-US" altLang="ko-KR" dirty="0" err="1" smtClean="0"/>
              <a:t>Buglary</a:t>
            </a:r>
            <a:r>
              <a:rPr lang="en-US" altLang="ko-KR" dirty="0" smtClean="0"/>
              <a:t> </a:t>
            </a:r>
            <a:r>
              <a:rPr lang="en-US" altLang="ko-KR" dirty="0" smtClean="0">
                <a:sym typeface="Wingdings" panose="05000000000000000000" pitchFamily="2" charset="2"/>
              </a:rPr>
              <a:t> false</a:t>
            </a:r>
          </a:p>
          <a:p>
            <a:pPr lvl="2"/>
            <a:r>
              <a:rPr lang="en-US" altLang="ko-KR" dirty="0" smtClean="0">
                <a:sym typeface="Wingdings" panose="05000000000000000000" pitchFamily="2" charset="2"/>
              </a:rPr>
              <a:t>Earthquake  false</a:t>
            </a:r>
          </a:p>
          <a:p>
            <a:pPr lvl="2"/>
            <a:r>
              <a:rPr lang="en-US" altLang="ko-KR" dirty="0" err="1" smtClean="0">
                <a:sym typeface="Wingdings" panose="05000000000000000000" pitchFamily="2" charset="2"/>
              </a:rPr>
              <a:t>Alarm|B</a:t>
            </a:r>
            <a:r>
              <a:rPr lang="en-US" altLang="ko-KR" dirty="0" smtClean="0">
                <a:sym typeface="Wingdings" panose="05000000000000000000" pitchFamily="2" charset="2"/>
              </a:rPr>
              <a:t>=F,E=</a:t>
            </a:r>
            <a:r>
              <a:rPr lang="en-US" altLang="ko-KR" dirty="0" err="1" smtClean="0">
                <a:sym typeface="Wingdings" panose="05000000000000000000" pitchFamily="2" charset="2"/>
              </a:rPr>
              <a:t>Ftrue</a:t>
            </a:r>
            <a:endParaRPr lang="en-US" altLang="ko-KR" dirty="0" smtClean="0">
              <a:sym typeface="Wingdings" panose="05000000000000000000" pitchFamily="2" charset="2"/>
            </a:endParaRPr>
          </a:p>
          <a:p>
            <a:pPr lvl="2"/>
            <a:r>
              <a:rPr lang="en-US" altLang="ko-KR" dirty="0" smtClean="0">
                <a:sym typeface="Wingdings" panose="05000000000000000000" pitchFamily="2" charset="2"/>
              </a:rPr>
              <a:t>JC|A=</a:t>
            </a:r>
            <a:r>
              <a:rPr lang="en-US" altLang="ko-KR" dirty="0" err="1" smtClean="0">
                <a:sym typeface="Wingdings" panose="05000000000000000000" pitchFamily="2" charset="2"/>
              </a:rPr>
              <a:t>Ttrue</a:t>
            </a:r>
            <a:endParaRPr lang="en-US" altLang="ko-KR" dirty="0" smtClean="0">
              <a:sym typeface="Wingdings" panose="05000000000000000000" pitchFamily="2" charset="2"/>
            </a:endParaRPr>
          </a:p>
          <a:p>
            <a:pPr lvl="2"/>
            <a:r>
              <a:rPr lang="en-US" altLang="ko-KR" dirty="0" smtClean="0">
                <a:sym typeface="Wingdings" panose="05000000000000000000" pitchFamily="2" charset="2"/>
              </a:rPr>
              <a:t>MC|A=</a:t>
            </a:r>
            <a:r>
              <a:rPr lang="en-US" altLang="ko-KR" dirty="0" err="1" smtClean="0">
                <a:sym typeface="Wingdings" panose="05000000000000000000" pitchFamily="2" charset="2"/>
              </a:rPr>
              <a:t>Tfalse</a:t>
            </a:r>
            <a:endParaRPr lang="en-US" altLang="ko-KR" dirty="0" smtClean="0">
              <a:sym typeface="Wingdings" panose="05000000000000000000" pitchFamily="2" charset="2"/>
            </a:endParaRPr>
          </a:p>
          <a:p>
            <a:pPr lvl="1"/>
            <a:r>
              <a:rPr lang="en-US" altLang="ko-KR" dirty="0" smtClean="0">
                <a:sym typeface="Wingdings" panose="05000000000000000000" pitchFamily="2" charset="2"/>
              </a:rPr>
              <a:t>Create such sample many, many, many times</a:t>
            </a:r>
          </a:p>
          <a:p>
            <a:r>
              <a:rPr lang="en-US" altLang="ko-KR" dirty="0" smtClean="0">
                <a:sym typeface="Wingdings" panose="05000000000000000000" pitchFamily="2" charset="2"/>
              </a:rPr>
              <a:t>Then, count the samples match the case</a:t>
            </a:r>
          </a:p>
          <a:p>
            <a:pPr lvl="1"/>
            <a:r>
              <a:rPr lang="en-US" altLang="ko-KR" dirty="0" smtClean="0">
                <a:sym typeface="Wingdings" panose="05000000000000000000" pitchFamily="2" charset="2"/>
              </a:rPr>
              <a:t>P(E=T|MC=T)=?</a:t>
            </a:r>
          </a:p>
          <a:p>
            <a:pPr lvl="2"/>
            <a:r>
              <a:rPr lang="en-US" altLang="ko-KR" dirty="0" smtClean="0">
                <a:sym typeface="Wingdings" panose="05000000000000000000" pitchFamily="2" charset="2"/>
              </a:rPr>
              <a:t>Count the cases of E=T and MC=T</a:t>
            </a:r>
          </a:p>
          <a:p>
            <a:pPr lvl="2"/>
            <a:r>
              <a:rPr lang="en-US" altLang="ko-KR" dirty="0" smtClean="0">
                <a:sym typeface="Wingdings" panose="05000000000000000000" pitchFamily="2" charset="2"/>
              </a:rPr>
              <a:t>Count the cases of MC=T</a:t>
            </a:r>
          </a:p>
          <a:p>
            <a:r>
              <a:rPr lang="en-US" altLang="ko-KR" dirty="0" smtClean="0">
                <a:sym typeface="Wingdings" panose="05000000000000000000" pitchFamily="2" charset="2"/>
              </a:rPr>
              <a:t>Any problem? </a:t>
            </a:r>
          </a:p>
          <a:p>
            <a:pPr lvl="1"/>
            <a:endParaRPr lang="ko-KR" altLang="en-US" dirty="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4</a:t>
            </a:fld>
            <a:endParaRPr lang="ko-KR" altLang="en-US"/>
          </a:p>
        </p:txBody>
      </p:sp>
      <p:sp>
        <p:nvSpPr>
          <p:cNvPr id="5" name="Oval 4"/>
          <p:cNvSpPr/>
          <p:nvPr/>
        </p:nvSpPr>
        <p:spPr>
          <a:xfrm>
            <a:off x="5980931" y="2476451"/>
            <a:ext cx="136815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Alarm</a:t>
            </a:r>
            <a:endParaRPr lang="ko-KR" altLang="en-US" dirty="0"/>
          </a:p>
        </p:txBody>
      </p:sp>
      <p:cxnSp>
        <p:nvCxnSpPr>
          <p:cNvPr id="6" name="Straight Arrow Connector 5"/>
          <p:cNvCxnSpPr>
            <a:stCxn id="5" idx="3"/>
            <a:endCxn id="7" idx="0"/>
          </p:cNvCxnSpPr>
          <p:nvPr/>
        </p:nvCxnSpPr>
        <p:spPr>
          <a:xfrm flipH="1">
            <a:off x="5453380" y="2968152"/>
            <a:ext cx="727912" cy="46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89284" y="3434392"/>
            <a:ext cx="172819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JohnCalls</a:t>
            </a:r>
            <a:endParaRPr lang="ko-KR" altLang="en-US" baseline="-25000" dirty="0"/>
          </a:p>
        </p:txBody>
      </p:sp>
      <p:sp>
        <p:nvSpPr>
          <p:cNvPr id="8" name="Oval 7"/>
          <p:cNvSpPr/>
          <p:nvPr/>
        </p:nvSpPr>
        <p:spPr>
          <a:xfrm>
            <a:off x="7211950" y="3434392"/>
            <a:ext cx="1633637"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MaryCalls</a:t>
            </a:r>
            <a:endParaRPr lang="ko-KR" altLang="en-US" baseline="-25000" dirty="0"/>
          </a:p>
        </p:txBody>
      </p:sp>
      <p:cxnSp>
        <p:nvCxnSpPr>
          <p:cNvPr id="9" name="Straight Arrow Connector 8"/>
          <p:cNvCxnSpPr>
            <a:stCxn id="5" idx="5"/>
            <a:endCxn id="8" idx="0"/>
          </p:cNvCxnSpPr>
          <p:nvPr/>
        </p:nvCxnSpPr>
        <p:spPr>
          <a:xfrm>
            <a:off x="7148722" y="2968152"/>
            <a:ext cx="880047" cy="46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717643" y="1356881"/>
            <a:ext cx="172819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Buglary</a:t>
            </a:r>
            <a:endParaRPr lang="ko-KR" altLang="en-US" baseline="-25000" dirty="0"/>
          </a:p>
        </p:txBody>
      </p:sp>
      <p:sp>
        <p:nvSpPr>
          <p:cNvPr id="11" name="Oval 10"/>
          <p:cNvSpPr/>
          <p:nvPr/>
        </p:nvSpPr>
        <p:spPr>
          <a:xfrm>
            <a:off x="7276990" y="1299304"/>
            <a:ext cx="1633637"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Earthquake</a:t>
            </a:r>
            <a:endParaRPr lang="ko-KR" altLang="en-US" sz="1400" baseline="-25000" dirty="0"/>
          </a:p>
        </p:txBody>
      </p:sp>
      <p:cxnSp>
        <p:nvCxnSpPr>
          <p:cNvPr id="12" name="Straight Arrow Connector 11"/>
          <p:cNvCxnSpPr>
            <a:stCxn id="11" idx="3"/>
            <a:endCxn id="5" idx="7"/>
          </p:cNvCxnSpPr>
          <p:nvPr/>
        </p:nvCxnSpPr>
        <p:spPr>
          <a:xfrm flipH="1">
            <a:off x="7148722" y="1791005"/>
            <a:ext cx="367509" cy="769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4"/>
            <a:endCxn id="5" idx="1"/>
          </p:cNvCxnSpPr>
          <p:nvPr/>
        </p:nvCxnSpPr>
        <p:spPr>
          <a:xfrm>
            <a:off x="5581739" y="1932945"/>
            <a:ext cx="599553" cy="62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61156" y="884183"/>
            <a:ext cx="1322798" cy="369332"/>
          </a:xfrm>
          <a:prstGeom prst="rect">
            <a:avLst/>
          </a:prstGeom>
          <a:noFill/>
        </p:spPr>
        <p:txBody>
          <a:bodyPr wrap="none" rtlCol="0">
            <a:spAutoFit/>
          </a:bodyPr>
          <a:lstStyle/>
          <a:p>
            <a:r>
              <a:rPr lang="en-US" altLang="ko-KR" dirty="0" smtClean="0"/>
              <a:t>P(B)=0.001</a:t>
            </a:r>
            <a:endParaRPr lang="ko-KR" altLang="en-US" dirty="0"/>
          </a:p>
        </p:txBody>
      </p:sp>
      <p:sp>
        <p:nvSpPr>
          <p:cNvPr id="15" name="TextBox 14"/>
          <p:cNvSpPr txBox="1"/>
          <p:nvPr/>
        </p:nvSpPr>
        <p:spPr>
          <a:xfrm>
            <a:off x="7367923" y="869990"/>
            <a:ext cx="1314784" cy="369332"/>
          </a:xfrm>
          <a:prstGeom prst="rect">
            <a:avLst/>
          </a:prstGeom>
          <a:noFill/>
        </p:spPr>
        <p:txBody>
          <a:bodyPr wrap="none" rtlCol="0">
            <a:spAutoFit/>
          </a:bodyPr>
          <a:lstStyle/>
          <a:p>
            <a:r>
              <a:rPr lang="en-US" altLang="ko-KR" dirty="0" smtClean="0"/>
              <a:t>P(E)=0.002</a:t>
            </a:r>
            <a:endParaRPr lang="ko-KR" altLang="en-US" dirty="0"/>
          </a:p>
        </p:txBody>
      </p:sp>
      <p:graphicFrame>
        <p:nvGraphicFramePr>
          <p:cNvPr id="16" name="Table 15"/>
          <p:cNvGraphicFramePr>
            <a:graphicFrameLocks noGrp="1"/>
          </p:cNvGraphicFramePr>
          <p:nvPr>
            <p:extLst/>
          </p:nvPr>
        </p:nvGraphicFramePr>
        <p:xfrm>
          <a:off x="4125873" y="4450763"/>
          <a:ext cx="3016758" cy="1854200"/>
        </p:xfrm>
        <a:graphic>
          <a:graphicData uri="http://schemas.openxmlformats.org/drawingml/2006/table">
            <a:tbl>
              <a:tblPr firstRow="1" bandRow="1">
                <a:tableStyleId>{5C22544A-7EE6-4342-B048-85BDC9FD1C3A}</a:tableStyleId>
              </a:tblPr>
              <a:tblGrid>
                <a:gridCol w="1005586">
                  <a:extLst>
                    <a:ext uri="{9D8B030D-6E8A-4147-A177-3AD203B41FA5}">
                      <a16:colId xmlns:a16="http://schemas.microsoft.com/office/drawing/2014/main" xmlns="" val="20000"/>
                    </a:ext>
                  </a:extLst>
                </a:gridCol>
                <a:gridCol w="1005586">
                  <a:extLst>
                    <a:ext uri="{9D8B030D-6E8A-4147-A177-3AD203B41FA5}">
                      <a16:colId xmlns:a16="http://schemas.microsoft.com/office/drawing/2014/main" xmlns="" val="20001"/>
                    </a:ext>
                  </a:extLst>
                </a:gridCol>
                <a:gridCol w="1005586">
                  <a:extLst>
                    <a:ext uri="{9D8B030D-6E8A-4147-A177-3AD203B41FA5}">
                      <a16:colId xmlns:a16="http://schemas.microsoft.com/office/drawing/2014/main" xmlns="" val="20002"/>
                    </a:ext>
                  </a:extLst>
                </a:gridCol>
              </a:tblGrid>
              <a:tr h="370840">
                <a:tc>
                  <a:txBody>
                    <a:bodyPr/>
                    <a:lstStyle/>
                    <a:p>
                      <a:pPr algn="ctr" latinLnBrk="1"/>
                      <a:r>
                        <a:rPr lang="en-US" altLang="ko-KR" dirty="0" smtClean="0"/>
                        <a:t>B</a:t>
                      </a:r>
                      <a:endParaRPr lang="ko-KR" altLang="en-US" dirty="0"/>
                    </a:p>
                  </a:txBody>
                  <a:tcPr/>
                </a:tc>
                <a:tc>
                  <a:txBody>
                    <a:bodyPr/>
                    <a:lstStyle/>
                    <a:p>
                      <a:pPr algn="ctr" latinLnBrk="1"/>
                      <a:r>
                        <a:rPr lang="en-US" altLang="ko-KR" dirty="0" smtClean="0"/>
                        <a:t>E</a:t>
                      </a:r>
                      <a:endParaRPr lang="ko-KR" altLang="en-US" dirty="0"/>
                    </a:p>
                  </a:txBody>
                  <a:tcPr/>
                </a:tc>
                <a:tc>
                  <a:txBody>
                    <a:bodyPr/>
                    <a:lstStyle/>
                    <a:p>
                      <a:pPr algn="ctr" latinLnBrk="1"/>
                      <a:r>
                        <a:rPr lang="en-US" altLang="ko-KR" dirty="0" smtClean="0"/>
                        <a:t>P(A|B,E)</a:t>
                      </a:r>
                      <a:endParaRPr lang="ko-KR" altLang="en-US" dirty="0"/>
                    </a:p>
                  </a:txBody>
                  <a:tcPr/>
                </a:tc>
                <a:extLst>
                  <a:ext uri="{0D108BD9-81ED-4DB2-BD59-A6C34878D82A}">
                    <a16:rowId xmlns:a16="http://schemas.microsoft.com/office/drawing/2014/main" xmlns="" val="10000"/>
                  </a:ext>
                </a:extLst>
              </a:tr>
              <a:tr h="370840">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0.95</a:t>
                      </a:r>
                      <a:endParaRPr lang="ko-KR" altLang="en-US" dirty="0"/>
                    </a:p>
                  </a:txBody>
                  <a:tcPr/>
                </a:tc>
                <a:extLst>
                  <a:ext uri="{0D108BD9-81ED-4DB2-BD59-A6C34878D82A}">
                    <a16:rowId xmlns:a16="http://schemas.microsoft.com/office/drawing/2014/main" xmlns="" val="10001"/>
                  </a:ext>
                </a:extLst>
              </a:tr>
              <a:tr h="370840">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0.94</a:t>
                      </a:r>
                      <a:endParaRPr lang="ko-KR" altLang="en-US" dirty="0"/>
                    </a:p>
                  </a:txBody>
                  <a:tcPr/>
                </a:tc>
                <a:extLst>
                  <a:ext uri="{0D108BD9-81ED-4DB2-BD59-A6C34878D82A}">
                    <a16:rowId xmlns:a16="http://schemas.microsoft.com/office/drawing/2014/main" xmlns="" val="10002"/>
                  </a:ext>
                </a:extLst>
              </a:tr>
              <a:tr h="370840">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0.29</a:t>
                      </a:r>
                      <a:endParaRPr lang="ko-KR" altLang="en-US" dirty="0"/>
                    </a:p>
                  </a:txBody>
                  <a:tcPr/>
                </a:tc>
                <a:extLst>
                  <a:ext uri="{0D108BD9-81ED-4DB2-BD59-A6C34878D82A}">
                    <a16:rowId xmlns:a16="http://schemas.microsoft.com/office/drawing/2014/main" xmlns="" val="10003"/>
                  </a:ext>
                </a:extLst>
              </a:tr>
              <a:tr h="370840">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0.001</a:t>
                      </a:r>
                      <a:endParaRPr lang="ko-KR" altLang="en-US" dirty="0"/>
                    </a:p>
                  </a:txBody>
                  <a:tcPr/>
                </a:tc>
                <a:extLst>
                  <a:ext uri="{0D108BD9-81ED-4DB2-BD59-A6C34878D82A}">
                    <a16:rowId xmlns:a16="http://schemas.microsoft.com/office/drawing/2014/main" xmlns="" val="10004"/>
                  </a:ext>
                </a:extLst>
              </a:tr>
            </a:tbl>
          </a:graphicData>
        </a:graphic>
      </p:graphicFrame>
      <p:graphicFrame>
        <p:nvGraphicFramePr>
          <p:cNvPr id="17" name="Table 16"/>
          <p:cNvGraphicFramePr>
            <a:graphicFrameLocks noGrp="1"/>
          </p:cNvGraphicFramePr>
          <p:nvPr>
            <p:extLst/>
          </p:nvPr>
        </p:nvGraphicFramePr>
        <p:xfrm>
          <a:off x="7257727" y="4179624"/>
          <a:ext cx="1823864" cy="1112520"/>
        </p:xfrm>
        <a:graphic>
          <a:graphicData uri="http://schemas.openxmlformats.org/drawingml/2006/table">
            <a:tbl>
              <a:tblPr firstRow="1" bandRow="1">
                <a:tableStyleId>{5C22544A-7EE6-4342-B048-85BDC9FD1C3A}</a:tableStyleId>
              </a:tblPr>
              <a:tblGrid>
                <a:gridCol w="911932">
                  <a:extLst>
                    <a:ext uri="{9D8B030D-6E8A-4147-A177-3AD203B41FA5}">
                      <a16:colId xmlns:a16="http://schemas.microsoft.com/office/drawing/2014/main" xmlns="" val="20000"/>
                    </a:ext>
                  </a:extLst>
                </a:gridCol>
                <a:gridCol w="911932">
                  <a:extLst>
                    <a:ext uri="{9D8B030D-6E8A-4147-A177-3AD203B41FA5}">
                      <a16:colId xmlns:a16="http://schemas.microsoft.com/office/drawing/2014/main" xmlns="" val="20001"/>
                    </a:ext>
                  </a:extLst>
                </a:gridCol>
              </a:tblGrid>
              <a:tr h="370840">
                <a:tc>
                  <a:txBody>
                    <a:bodyPr/>
                    <a:lstStyle/>
                    <a:p>
                      <a:pPr algn="ctr" latinLnBrk="1"/>
                      <a:r>
                        <a:rPr lang="en-US" altLang="ko-KR" dirty="0" smtClean="0"/>
                        <a:t>A</a:t>
                      </a:r>
                      <a:endParaRPr lang="ko-KR" altLang="en-US" dirty="0"/>
                    </a:p>
                  </a:txBody>
                  <a:tcPr/>
                </a:tc>
                <a:tc>
                  <a:txBody>
                    <a:bodyPr/>
                    <a:lstStyle/>
                    <a:p>
                      <a:pPr algn="ctr" latinLnBrk="1"/>
                      <a:r>
                        <a:rPr lang="en-US" altLang="ko-KR" dirty="0" smtClean="0"/>
                        <a:t>P(J|A)</a:t>
                      </a:r>
                      <a:endParaRPr lang="ko-KR" altLang="en-US" dirty="0"/>
                    </a:p>
                  </a:txBody>
                  <a:tcPr/>
                </a:tc>
                <a:extLst>
                  <a:ext uri="{0D108BD9-81ED-4DB2-BD59-A6C34878D82A}">
                    <a16:rowId xmlns:a16="http://schemas.microsoft.com/office/drawing/2014/main" xmlns="" val="10000"/>
                  </a:ext>
                </a:extLst>
              </a:tr>
              <a:tr h="370840">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0.90</a:t>
                      </a:r>
                      <a:endParaRPr lang="ko-KR" altLang="en-US" dirty="0"/>
                    </a:p>
                  </a:txBody>
                  <a:tcPr/>
                </a:tc>
                <a:extLst>
                  <a:ext uri="{0D108BD9-81ED-4DB2-BD59-A6C34878D82A}">
                    <a16:rowId xmlns:a16="http://schemas.microsoft.com/office/drawing/2014/main" xmlns="" val="10001"/>
                  </a:ext>
                </a:extLst>
              </a:tr>
              <a:tr h="370840">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0.05</a:t>
                      </a:r>
                      <a:endParaRPr lang="ko-KR" altLang="en-US" dirty="0"/>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nvPr>
        </p:nvGraphicFramePr>
        <p:xfrm>
          <a:off x="7246517" y="5412824"/>
          <a:ext cx="1823864" cy="1112520"/>
        </p:xfrm>
        <a:graphic>
          <a:graphicData uri="http://schemas.openxmlformats.org/drawingml/2006/table">
            <a:tbl>
              <a:tblPr firstRow="1" bandRow="1">
                <a:tableStyleId>{5C22544A-7EE6-4342-B048-85BDC9FD1C3A}</a:tableStyleId>
              </a:tblPr>
              <a:tblGrid>
                <a:gridCol w="911932">
                  <a:extLst>
                    <a:ext uri="{9D8B030D-6E8A-4147-A177-3AD203B41FA5}">
                      <a16:colId xmlns:a16="http://schemas.microsoft.com/office/drawing/2014/main" xmlns="" val="20000"/>
                    </a:ext>
                  </a:extLst>
                </a:gridCol>
                <a:gridCol w="911932">
                  <a:extLst>
                    <a:ext uri="{9D8B030D-6E8A-4147-A177-3AD203B41FA5}">
                      <a16:colId xmlns:a16="http://schemas.microsoft.com/office/drawing/2014/main" xmlns="" val="20001"/>
                    </a:ext>
                  </a:extLst>
                </a:gridCol>
              </a:tblGrid>
              <a:tr h="370840">
                <a:tc>
                  <a:txBody>
                    <a:bodyPr/>
                    <a:lstStyle/>
                    <a:p>
                      <a:pPr algn="ctr" latinLnBrk="1"/>
                      <a:r>
                        <a:rPr lang="en-US" altLang="ko-KR" dirty="0" smtClean="0"/>
                        <a:t>A</a:t>
                      </a:r>
                      <a:endParaRPr lang="ko-KR" altLang="en-US" dirty="0"/>
                    </a:p>
                  </a:txBody>
                  <a:tcPr/>
                </a:tc>
                <a:tc>
                  <a:txBody>
                    <a:bodyPr/>
                    <a:lstStyle/>
                    <a:p>
                      <a:pPr algn="ctr" latinLnBrk="1"/>
                      <a:r>
                        <a:rPr lang="en-US" altLang="ko-KR" dirty="0" smtClean="0"/>
                        <a:t>P(M|A)</a:t>
                      </a:r>
                      <a:endParaRPr lang="ko-KR" altLang="en-US" dirty="0"/>
                    </a:p>
                  </a:txBody>
                  <a:tcPr/>
                </a:tc>
                <a:extLst>
                  <a:ext uri="{0D108BD9-81ED-4DB2-BD59-A6C34878D82A}">
                    <a16:rowId xmlns:a16="http://schemas.microsoft.com/office/drawing/2014/main" xmlns="" val="10000"/>
                  </a:ext>
                </a:extLst>
              </a:tr>
              <a:tr h="370840">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0.70</a:t>
                      </a:r>
                      <a:endParaRPr lang="ko-KR" altLang="en-US" dirty="0"/>
                    </a:p>
                  </a:txBody>
                  <a:tcPr/>
                </a:tc>
                <a:extLst>
                  <a:ext uri="{0D108BD9-81ED-4DB2-BD59-A6C34878D82A}">
                    <a16:rowId xmlns:a16="http://schemas.microsoft.com/office/drawing/2014/main" xmlns="" val="10001"/>
                  </a:ext>
                </a:extLst>
              </a:tr>
              <a:tr h="370840">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0.01</a:t>
                      </a:r>
                      <a:endParaRPr lang="ko-KR" altLang="en-U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44330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Forward Sampling in GMM</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dirty="0" smtClean="0"/>
                  <a:t>Forward sampling of GMM</a:t>
                </a:r>
              </a:p>
              <a:p>
                <a:pPr lvl="1"/>
                <a:r>
                  <a:rPr lang="en-US" altLang="ko-KR" dirty="0" smtClean="0"/>
                  <a:t>Sample z from </a:t>
                </a:r>
                <a14:m>
                  <m:oMath xmlns:m="http://schemas.openxmlformats.org/officeDocument/2006/math">
                    <m:r>
                      <a:rPr lang="ko-KR" altLang="en-US" b="0" i="1">
                        <a:latin typeface="Cambria Math" panose="02040503050406030204" pitchFamily="18" charset="0"/>
                      </a:rPr>
                      <m:t>𝜋</m:t>
                    </m:r>
                  </m:oMath>
                </a14:m>
                <a:endParaRPr lang="en-US" altLang="ko-KR" b="0" dirty="0" smtClean="0"/>
              </a:p>
              <a:p>
                <a:pPr lvl="2"/>
                <a:r>
                  <a:rPr lang="en-US" altLang="ko-KR" dirty="0" smtClean="0"/>
                  <a:t>z is the indicator of the mixture distribution</a:t>
                </a:r>
                <a:endParaRPr lang="ko-KR" altLang="en-US" dirty="0"/>
              </a:p>
              <a:p>
                <a:pPr lvl="1"/>
                <a:r>
                  <a:rPr lang="en-US" altLang="ko-KR" dirty="0" smtClean="0"/>
                  <a:t>With selected z, sample x from </a:t>
                </a:r>
                <a14:m>
                  <m:oMath xmlns:m="http://schemas.openxmlformats.org/officeDocument/2006/math">
                    <m:r>
                      <m:rPr>
                        <m:sty m:val="p"/>
                      </m:rPr>
                      <a:rPr lang="en-US" altLang="ko-KR" b="0" i="0" smtClean="0">
                        <a:latin typeface="Cambria Math" panose="02040503050406030204" pitchFamily="18" charset="0"/>
                      </a:rPr>
                      <m:t>N</m:t>
                    </m:r>
                    <m:r>
                      <a:rPr lang="en-US" altLang="ko-KR" b="0" i="0" smtClean="0">
                        <a:latin typeface="Cambria Math" panose="02040503050406030204" pitchFamily="18" charset="0"/>
                      </a:rPr>
                      <m:t>(</m:t>
                    </m:r>
                    <m:sSub>
                      <m:sSubPr>
                        <m:ctrlPr>
                          <a:rPr lang="en-US" altLang="ko-KR" i="1">
                            <a:latin typeface="Cambria Math" panose="02040503050406030204" pitchFamily="18" charset="0"/>
                          </a:rPr>
                        </m:ctrlPr>
                      </m:sSubPr>
                      <m:e>
                        <m:r>
                          <a:rPr lang="ko-KR" altLang="en-US" b="0" i="1">
                            <a:latin typeface="Cambria Math" panose="02040503050406030204" pitchFamily="18" charset="0"/>
                          </a:rPr>
                          <m:t>𝜇</m:t>
                        </m:r>
                      </m:e>
                      <m:sub>
                        <m:r>
                          <a:rPr lang="en-US" altLang="ko-KR" b="0" i="1" smtClean="0">
                            <a:latin typeface="Cambria Math" panose="02040503050406030204" pitchFamily="18" charset="0"/>
                          </a:rPr>
                          <m:t>𝑧</m:t>
                        </m:r>
                      </m:sub>
                    </m:sSub>
                    <m:r>
                      <a:rPr lang="en-US" altLang="ko-KR" b="0" i="1">
                        <a:latin typeface="Cambria Math" panose="02040503050406030204" pitchFamily="18" charset="0"/>
                      </a:rPr>
                      <m:t>,</m:t>
                    </m:r>
                    <m:sSub>
                      <m:sSubPr>
                        <m:ctrlPr>
                          <a:rPr lang="en-US" altLang="ko-KR" i="1">
                            <a:latin typeface="Cambria Math" panose="02040503050406030204" pitchFamily="18" charset="0"/>
                          </a:rPr>
                        </m:ctrlPr>
                      </m:sSubPr>
                      <m:e>
                        <m:r>
                          <a:rPr lang="el-GR" altLang="ko-KR" b="0" i="1">
                            <a:latin typeface="Cambria Math" panose="02040503050406030204" pitchFamily="18" charset="0"/>
                            <a:ea typeface="Cambria Math" panose="02040503050406030204" pitchFamily="18" charset="0"/>
                          </a:rPr>
                          <m:t>𝛴</m:t>
                        </m:r>
                      </m:e>
                      <m:sub>
                        <m:r>
                          <a:rPr lang="en-US" altLang="ko-KR" b="0" i="1" smtClean="0">
                            <a:latin typeface="Cambria Math" panose="02040503050406030204" pitchFamily="18" charset="0"/>
                            <a:ea typeface="Cambria Math" panose="02040503050406030204" pitchFamily="18" charset="0"/>
                          </a:rPr>
                          <m:t>𝑧</m:t>
                        </m:r>
                      </m:sub>
                    </m:sSub>
                    <m:r>
                      <a:rPr lang="en-US" altLang="ko-KR" b="0" i="1" smtClean="0">
                        <a:latin typeface="Cambria Math" panose="02040503050406030204" pitchFamily="18" charset="0"/>
                      </a:rPr>
                      <m:t>)</m:t>
                    </m:r>
                  </m:oMath>
                </a14:m>
                <a:endParaRPr lang="en-US" altLang="ko-KR" dirty="0" smtClean="0"/>
              </a:p>
              <a:p>
                <a:r>
                  <a:rPr lang="en-US" altLang="ko-KR" dirty="0" smtClean="0"/>
                  <a:t>After many, many sampling, you can draw the</a:t>
                </a:r>
                <a:br>
                  <a:rPr lang="en-US" altLang="ko-KR" dirty="0" smtClean="0"/>
                </a:br>
                <a:r>
                  <a:rPr lang="en-US" altLang="ko-KR" dirty="0" smtClean="0"/>
                  <a:t>histogram of the mixture distribution</a:t>
                </a:r>
              </a:p>
              <a:p>
                <a:pPr marL="342900" lvl="1">
                  <a:buClr>
                    <a:schemeClr val="accent1"/>
                  </a:buClr>
                </a:pPr>
                <a:r>
                  <a:rPr lang="en-US" altLang="ko-KR" dirty="0" smtClean="0"/>
                  <a:t>You have an empirical PDF, so you can ask a</a:t>
                </a:r>
                <a:br>
                  <a:rPr lang="en-US" altLang="ko-KR" dirty="0" smtClean="0"/>
                </a:br>
                <a:r>
                  <a:rPr lang="en-US" altLang="ko-KR" dirty="0" smtClean="0"/>
                  <a:t>query like </a:t>
                </a:r>
                <a14:m>
                  <m:oMath xmlns:m="http://schemas.openxmlformats.org/officeDocument/2006/math">
                    <m:r>
                      <a:rPr lang="en-US" altLang="ko-KR" i="1">
                        <a:latin typeface="Cambria Math" panose="02040503050406030204" pitchFamily="18" charset="0"/>
                      </a:rPr>
                      <m:t>𝑃</m:t>
                    </m:r>
                    <m:r>
                      <a:rPr lang="en-US" altLang="ko-KR" i="1">
                        <a:latin typeface="Cambria Math" panose="02040503050406030204" pitchFamily="18" charset="0"/>
                      </a:rPr>
                      <m:t>(0≤</m:t>
                    </m:r>
                    <m:r>
                      <a:rPr lang="en-US" altLang="ko-KR" i="1">
                        <a:latin typeface="Cambria Math" panose="02040503050406030204" pitchFamily="18" charset="0"/>
                        <a:ea typeface="Cambria Math" panose="02040503050406030204" pitchFamily="18" charset="0"/>
                      </a:rPr>
                      <m:t>𝑥</m:t>
                    </m:r>
                    <m:r>
                      <a:rPr lang="en-US" altLang="ko-KR" i="1">
                        <a:latin typeface="Cambria Math" panose="02040503050406030204" pitchFamily="18" charset="0"/>
                        <a:ea typeface="Cambria Math" panose="02040503050406030204" pitchFamily="18" charset="0"/>
                      </a:rPr>
                      <m:t>≤</m:t>
                    </m:r>
                    <m:r>
                      <m:rPr>
                        <m:nor/>
                      </m:rPr>
                      <a:rPr lang="en-US" altLang="ko-KR" dirty="0"/>
                      <m:t>5|</m:t>
                    </m:r>
                    <m:r>
                      <a:rPr lang="ko-KR" altLang="en-US" i="1">
                        <a:latin typeface="Cambria Math" panose="02040503050406030204" pitchFamily="18" charset="0"/>
                      </a:rPr>
                      <m:t>𝜋</m:t>
                    </m:r>
                    <m:r>
                      <a:rPr lang="en-US" altLang="ko-KR" i="1">
                        <a:latin typeface="Cambria Math" panose="02040503050406030204" pitchFamily="18" charset="0"/>
                      </a:rPr>
                      <m:t>,</m:t>
                    </m:r>
                    <m:r>
                      <a:rPr lang="ko-KR" altLang="en-US" i="1">
                        <a:latin typeface="Cambria Math" panose="02040503050406030204" pitchFamily="18" charset="0"/>
                      </a:rPr>
                      <m:t>𝜇</m:t>
                    </m:r>
                    <m:r>
                      <a:rPr lang="en-US" altLang="ko-KR" i="1">
                        <a:latin typeface="Cambria Math" panose="02040503050406030204" pitchFamily="18" charset="0"/>
                      </a:rPr>
                      <m:t>,</m:t>
                    </m:r>
                    <m:r>
                      <m:rPr>
                        <m:sty m:val="p"/>
                      </m:rPr>
                      <a:rPr lang="el-GR" altLang="ko-KR" i="1">
                        <a:latin typeface="Cambria Math" panose="02040503050406030204" pitchFamily="18" charset="0"/>
                        <a:ea typeface="Cambria Math" panose="02040503050406030204" pitchFamily="18" charset="0"/>
                      </a:rPr>
                      <m:t>Σ</m:t>
                    </m:r>
                    <m:r>
                      <a:rPr lang="en-US" altLang="ko-KR" i="1">
                        <a:latin typeface="Cambria Math" panose="02040503050406030204" pitchFamily="18" charset="0"/>
                        <a:ea typeface="Cambria Math" panose="02040503050406030204" pitchFamily="18" charset="0"/>
                      </a:rPr>
                      <m:t>)</m:t>
                    </m:r>
                  </m:oMath>
                </a14:m>
                <a:r>
                  <a:rPr lang="en-US" altLang="ko-KR" dirty="0" smtClean="0"/>
                  <a:t/>
                </a:r>
                <a:br>
                  <a:rPr lang="en-US" altLang="ko-KR" dirty="0" smtClean="0"/>
                </a:br>
                <a:endParaRPr lang="en-US" altLang="ko-KR" dirty="0"/>
              </a:p>
              <a:p>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867"/>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5</a:t>
            </a:fld>
            <a:endParaRPr lang="ko-KR" altLang="en-US"/>
          </a:p>
        </p:txBody>
      </p:sp>
      <p:sp>
        <p:nvSpPr>
          <p:cNvPr id="5" name="Rectangle 4"/>
          <p:cNvSpPr/>
          <p:nvPr/>
        </p:nvSpPr>
        <p:spPr>
          <a:xfrm>
            <a:off x="7628525" y="3278954"/>
            <a:ext cx="1224136" cy="2376264"/>
          </a:xfrm>
          <a:prstGeom prst="rect">
            <a:avLst/>
          </a:prstGeom>
          <a:noFill/>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solidFill>
                <a:schemeClr val="bg1"/>
              </a:solidFill>
            </a:endParaRPr>
          </a:p>
        </p:txBody>
      </p:sp>
      <p:sp>
        <p:nvSpPr>
          <p:cNvPr id="6" name="Oval 5"/>
          <p:cNvSpPr/>
          <p:nvPr/>
        </p:nvSpPr>
        <p:spPr>
          <a:xfrm>
            <a:off x="7916557" y="3566986"/>
            <a:ext cx="648072" cy="576064"/>
          </a:xfrm>
          <a:prstGeom prst="ellipse">
            <a:avLst/>
          </a:prstGeom>
          <a:noFill/>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b="1" dirty="0" smtClean="0"/>
              <a:t>z</a:t>
            </a:r>
            <a:endParaRPr lang="ko-KR" altLang="en-US" b="1" dirty="0"/>
          </a:p>
        </p:txBody>
      </p:sp>
      <mc:AlternateContent xmlns:mc="http://schemas.openxmlformats.org/markup-compatibility/2006" xmlns:a14="http://schemas.microsoft.com/office/drawing/2010/main">
        <mc:Choice Requires="a14">
          <p:sp>
            <p:nvSpPr>
              <p:cNvPr id="7" name="Oval 6"/>
              <p:cNvSpPr/>
              <p:nvPr/>
            </p:nvSpPr>
            <p:spPr>
              <a:xfrm>
                <a:off x="7916557" y="2342850"/>
                <a:ext cx="648072" cy="576064"/>
              </a:xfrm>
              <a:prstGeom prst="ellipse">
                <a:avLst/>
              </a:prstGeom>
              <a:solidFill>
                <a:schemeClr val="accent2"/>
              </a:solidFill>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b="1" i="1" smtClean="0">
                          <a:solidFill>
                            <a:schemeClr val="tx1"/>
                          </a:solidFill>
                          <a:latin typeface="Cambria Math" panose="02040503050406030204" pitchFamily="18" charset="0"/>
                        </a:rPr>
                        <m:t>𝝅</m:t>
                      </m:r>
                    </m:oMath>
                  </m:oMathPara>
                </a14:m>
                <a:endParaRPr lang="ko-KR" altLang="en-US" b="1" dirty="0">
                  <a:solidFill>
                    <a:schemeClr val="tx1"/>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7916557" y="2342850"/>
                <a:ext cx="648072" cy="576064"/>
              </a:xfrm>
              <a:prstGeom prst="ellipse">
                <a:avLst/>
              </a:prstGeom>
              <a:blipFill rotWithShape="0">
                <a:blip r:embed="rId3"/>
                <a:stretch>
                  <a:fillRect/>
                </a:stretch>
              </a:blipFill>
              <a:ln w="38100">
                <a:solidFill>
                  <a:schemeClr val="tx1"/>
                </a:solidFill>
                <a:tailEnd type="none"/>
              </a:ln>
            </p:spPr>
            <p:txBody>
              <a:bodyPr/>
              <a:lstStyle/>
              <a:p>
                <a:r>
                  <a:rPr lang="ko-KR" altLang="en-US">
                    <a:noFill/>
                  </a:rPr>
                  <a:t> </a:t>
                </a:r>
              </a:p>
            </p:txBody>
          </p:sp>
        </mc:Fallback>
      </mc:AlternateContent>
      <p:sp>
        <p:nvSpPr>
          <p:cNvPr id="8" name="Oval 7"/>
          <p:cNvSpPr/>
          <p:nvPr/>
        </p:nvSpPr>
        <p:spPr>
          <a:xfrm>
            <a:off x="7916557" y="4791122"/>
            <a:ext cx="648072" cy="576064"/>
          </a:xfrm>
          <a:prstGeom prst="ellipse">
            <a:avLst/>
          </a:prstGeom>
          <a:solidFill>
            <a:schemeClr val="accent1"/>
          </a:solidFill>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b="1" dirty="0" smtClean="0"/>
              <a:t>x</a:t>
            </a:r>
            <a:endParaRPr lang="ko-KR" altLang="en-US" b="1" dirty="0"/>
          </a:p>
        </p:txBody>
      </p:sp>
      <p:sp>
        <p:nvSpPr>
          <p:cNvPr id="9" name="TextBox 8"/>
          <p:cNvSpPr txBox="1"/>
          <p:nvPr/>
        </p:nvSpPr>
        <p:spPr>
          <a:xfrm>
            <a:off x="8510901" y="5285886"/>
            <a:ext cx="341760" cy="369332"/>
          </a:xfrm>
          <a:prstGeom prst="rect">
            <a:avLst/>
          </a:prstGeom>
          <a:noFill/>
        </p:spPr>
        <p:txBody>
          <a:bodyPr wrap="none" rtlCol="0">
            <a:spAutoFit/>
          </a:bodyPr>
          <a:lstStyle/>
          <a:p>
            <a:r>
              <a:rPr lang="en-US" altLang="ko-KR" b="1" dirty="0" smtClean="0"/>
              <a:t>N</a:t>
            </a:r>
            <a:endParaRPr lang="ko-KR" altLang="en-US" b="1" dirty="0"/>
          </a:p>
        </p:txBody>
      </p:sp>
      <mc:AlternateContent xmlns:mc="http://schemas.openxmlformats.org/markup-compatibility/2006" xmlns:a14="http://schemas.microsoft.com/office/drawing/2010/main">
        <mc:Choice Requires="a14">
          <p:sp>
            <p:nvSpPr>
              <p:cNvPr id="10" name="Oval 9"/>
              <p:cNvSpPr/>
              <p:nvPr/>
            </p:nvSpPr>
            <p:spPr>
              <a:xfrm>
                <a:off x="6647277" y="3889579"/>
                <a:ext cx="648072" cy="576064"/>
              </a:xfrm>
              <a:prstGeom prst="ellipse">
                <a:avLst/>
              </a:prstGeom>
              <a:solidFill>
                <a:schemeClr val="accent2"/>
              </a:solidFill>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b="1" i="1" smtClean="0">
                          <a:solidFill>
                            <a:schemeClr val="tx1"/>
                          </a:solidFill>
                          <a:latin typeface="Cambria Math" panose="02040503050406030204" pitchFamily="18" charset="0"/>
                        </a:rPr>
                        <m:t>𝝁</m:t>
                      </m:r>
                    </m:oMath>
                  </m:oMathPara>
                </a14:m>
                <a:endParaRPr lang="ko-KR" altLang="en-US" b="1" dirty="0">
                  <a:solidFill>
                    <a:schemeClr val="tx1"/>
                  </a:solidFill>
                </a:endParaRPr>
              </a:p>
            </p:txBody>
          </p:sp>
        </mc:Choice>
        <mc:Fallback xmlns="">
          <p:sp>
            <p:nvSpPr>
              <p:cNvPr id="10" name="Oval 9"/>
              <p:cNvSpPr>
                <a:spLocks noRot="1" noChangeAspect="1" noMove="1" noResize="1" noEditPoints="1" noAdjustHandles="1" noChangeArrowheads="1" noChangeShapeType="1" noTextEdit="1"/>
              </p:cNvSpPr>
              <p:nvPr/>
            </p:nvSpPr>
            <p:spPr>
              <a:xfrm>
                <a:off x="6647277" y="3889579"/>
                <a:ext cx="648072" cy="576064"/>
              </a:xfrm>
              <a:prstGeom prst="ellipse">
                <a:avLst/>
              </a:prstGeom>
              <a:blipFill rotWithShape="0">
                <a:blip r:embed="rId4"/>
                <a:stretch>
                  <a:fillRect/>
                </a:stretch>
              </a:blipFill>
              <a:ln w="38100">
                <a:solidFill>
                  <a:schemeClr val="tx1"/>
                </a:solidFill>
                <a:tailEnd type="none"/>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6647277" y="4791122"/>
                <a:ext cx="648072" cy="576064"/>
              </a:xfrm>
              <a:prstGeom prst="ellipse">
                <a:avLst/>
              </a:prstGeom>
              <a:solidFill>
                <a:schemeClr val="accent2"/>
              </a:solidFill>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b="1" i="1" smtClean="0">
                          <a:solidFill>
                            <a:schemeClr val="tx1"/>
                          </a:solidFill>
                          <a:latin typeface="Cambria Math" panose="02040503050406030204" pitchFamily="18" charset="0"/>
                        </a:rPr>
                        <m:t>𝚺</m:t>
                      </m:r>
                    </m:oMath>
                  </m:oMathPara>
                </a14:m>
                <a:endParaRPr lang="ko-KR" altLang="en-US" b="1" dirty="0">
                  <a:solidFill>
                    <a:schemeClr val="tx1"/>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6647277" y="4791122"/>
                <a:ext cx="648072" cy="576064"/>
              </a:xfrm>
              <a:prstGeom prst="ellipse">
                <a:avLst/>
              </a:prstGeom>
              <a:blipFill rotWithShape="0">
                <a:blip r:embed="rId5"/>
                <a:stretch>
                  <a:fillRect/>
                </a:stretch>
              </a:blipFill>
              <a:ln w="38100">
                <a:solidFill>
                  <a:schemeClr val="tx1"/>
                </a:solidFill>
                <a:tailEnd type="none"/>
              </a:ln>
            </p:spPr>
            <p:txBody>
              <a:bodyPr/>
              <a:lstStyle/>
              <a:p>
                <a:r>
                  <a:rPr lang="ko-KR" altLang="en-US">
                    <a:noFill/>
                  </a:rPr>
                  <a:t> </a:t>
                </a:r>
              </a:p>
            </p:txBody>
          </p:sp>
        </mc:Fallback>
      </mc:AlternateContent>
      <p:cxnSp>
        <p:nvCxnSpPr>
          <p:cNvPr id="12" name="Straight Arrow Connector 11"/>
          <p:cNvCxnSpPr>
            <a:stCxn id="7" idx="4"/>
            <a:endCxn id="6" idx="0"/>
          </p:cNvCxnSpPr>
          <p:nvPr/>
        </p:nvCxnSpPr>
        <p:spPr>
          <a:xfrm>
            <a:off x="8240593" y="2918914"/>
            <a:ext cx="0" cy="6480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8" idx="0"/>
          </p:cNvCxnSpPr>
          <p:nvPr/>
        </p:nvCxnSpPr>
        <p:spPr>
          <a:xfrm>
            <a:off x="8240593" y="4143050"/>
            <a:ext cx="0" cy="6480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6"/>
            <a:endCxn id="8" idx="1"/>
          </p:cNvCxnSpPr>
          <p:nvPr/>
        </p:nvCxnSpPr>
        <p:spPr>
          <a:xfrm>
            <a:off x="7295349" y="4177611"/>
            <a:ext cx="716116" cy="6978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6"/>
            <a:endCxn id="8" idx="2"/>
          </p:cNvCxnSpPr>
          <p:nvPr/>
        </p:nvCxnSpPr>
        <p:spPr>
          <a:xfrm>
            <a:off x="7295349" y="5079154"/>
            <a:ext cx="62120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7295349" y="0"/>
                <a:ext cx="1799771" cy="10766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100" b="1" i="1">
                          <a:latin typeface="Cambria Math" panose="02040503050406030204" pitchFamily="18" charset="0"/>
                        </a:rPr>
                        <m:t>𝑷</m:t>
                      </m:r>
                      <m:d>
                        <m:dPr>
                          <m:ctrlPr>
                            <a:rPr lang="en-US" altLang="ko-KR" sz="1100" b="1" i="1">
                              <a:latin typeface="Cambria Math" panose="02040503050406030204" pitchFamily="18" charset="0"/>
                            </a:rPr>
                          </m:ctrlPr>
                        </m:dPr>
                        <m:e>
                          <m:r>
                            <a:rPr lang="en-US" altLang="ko-KR" sz="1100" b="1" i="1">
                              <a:latin typeface="Cambria Math" panose="02040503050406030204" pitchFamily="18" charset="0"/>
                            </a:rPr>
                            <m:t>𝒙</m:t>
                          </m:r>
                        </m:e>
                      </m:d>
                      <m:r>
                        <a:rPr lang="en-US" altLang="ko-KR" sz="1100" b="1" i="1">
                          <a:latin typeface="Cambria Math" panose="02040503050406030204" pitchFamily="18" charset="0"/>
                        </a:rPr>
                        <m:t>=</m:t>
                      </m:r>
                      <m:nary>
                        <m:naryPr>
                          <m:chr m:val="∑"/>
                          <m:ctrlPr>
                            <a:rPr lang="en-US" altLang="ko-KR" sz="1100" b="1" i="1">
                              <a:latin typeface="Cambria Math" panose="02040503050406030204" pitchFamily="18" charset="0"/>
                            </a:rPr>
                          </m:ctrlPr>
                        </m:naryPr>
                        <m:sub>
                          <m:r>
                            <m:rPr>
                              <m:brk m:alnAt="23"/>
                            </m:rPr>
                            <a:rPr lang="en-US" altLang="ko-KR" sz="1100" b="1" i="1">
                              <a:latin typeface="Cambria Math" panose="02040503050406030204" pitchFamily="18" charset="0"/>
                            </a:rPr>
                            <m:t>𝒌</m:t>
                          </m:r>
                          <m:r>
                            <a:rPr lang="en-US" altLang="ko-KR" sz="1100" b="1" i="1">
                              <a:latin typeface="Cambria Math" panose="02040503050406030204" pitchFamily="18" charset="0"/>
                            </a:rPr>
                            <m:t>=</m:t>
                          </m:r>
                          <m:r>
                            <a:rPr lang="en-US" altLang="ko-KR" sz="1100" b="1" i="1">
                              <a:latin typeface="Cambria Math" panose="02040503050406030204" pitchFamily="18" charset="0"/>
                            </a:rPr>
                            <m:t>𝟏</m:t>
                          </m:r>
                        </m:sub>
                        <m:sup>
                          <m:r>
                            <a:rPr lang="en-US" altLang="ko-KR" sz="1100" b="1" i="1">
                              <a:latin typeface="Cambria Math" panose="02040503050406030204" pitchFamily="18" charset="0"/>
                            </a:rPr>
                            <m:t>𝑲</m:t>
                          </m:r>
                        </m:sup>
                        <m:e>
                          <m:r>
                            <a:rPr lang="en-US" altLang="ko-KR" sz="1100" b="1" i="1">
                              <a:latin typeface="Cambria Math" panose="02040503050406030204" pitchFamily="18" charset="0"/>
                            </a:rPr>
                            <m:t>𝑷</m:t>
                          </m:r>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𝒛</m:t>
                                  </m:r>
                                </m:e>
                                <m:sub>
                                  <m:r>
                                    <a:rPr lang="en-US" altLang="ko-KR" sz="1100" b="1" i="1">
                                      <a:latin typeface="Cambria Math" panose="02040503050406030204" pitchFamily="18" charset="0"/>
                                    </a:rPr>
                                    <m:t>𝒌</m:t>
                                  </m:r>
                                </m:sub>
                              </m:sSub>
                            </m:e>
                          </m:d>
                          <m:r>
                            <a:rPr lang="en-US" altLang="ko-KR" sz="1100" b="1" i="1">
                              <a:latin typeface="Cambria Math" panose="02040503050406030204" pitchFamily="18" charset="0"/>
                            </a:rPr>
                            <m:t>𝑷</m:t>
                          </m:r>
                          <m:r>
                            <a:rPr lang="en-US" altLang="ko-KR" sz="1100" b="1" i="1">
                              <a:latin typeface="Cambria Math" panose="02040503050406030204" pitchFamily="18" charset="0"/>
                            </a:rPr>
                            <m:t>(</m:t>
                          </m:r>
                          <m:r>
                            <a:rPr lang="en-US" altLang="ko-KR" sz="1100" b="1" i="1">
                              <a:latin typeface="Cambria Math" panose="02040503050406030204" pitchFamily="18" charset="0"/>
                            </a:rPr>
                            <m:t>𝒙</m:t>
                          </m:r>
                          <m:r>
                            <a:rPr lang="en-US" altLang="ko-KR" sz="1100" b="1" i="1">
                              <a:latin typeface="Cambria Math" panose="02040503050406030204" pitchFamily="18" charset="0"/>
                            </a:rPr>
                            <m:t>|</m:t>
                          </m:r>
                          <m:r>
                            <a:rPr lang="en-US" altLang="ko-KR" sz="1100" b="1" i="1">
                              <a:latin typeface="Cambria Math" panose="02040503050406030204" pitchFamily="18" charset="0"/>
                            </a:rPr>
                            <m:t>𝒛</m:t>
                          </m:r>
                          <m:r>
                            <a:rPr lang="en-US" altLang="ko-KR" sz="1100" b="1" i="1">
                              <a:latin typeface="Cambria Math" panose="02040503050406030204" pitchFamily="18" charset="0"/>
                            </a:rPr>
                            <m:t>) </m:t>
                          </m:r>
                        </m:e>
                      </m:nary>
                      <m:r>
                        <a:rPr lang="en-US" altLang="ko-KR" sz="1100" b="1" i="1">
                          <a:latin typeface="Cambria Math" panose="02040503050406030204" pitchFamily="18" charset="0"/>
                        </a:rPr>
                        <m:t>=</m:t>
                      </m:r>
                      <m:nary>
                        <m:naryPr>
                          <m:chr m:val="∑"/>
                          <m:ctrlPr>
                            <a:rPr lang="en-US" altLang="ko-KR" sz="1100" b="1" i="1">
                              <a:latin typeface="Cambria Math" panose="02040503050406030204" pitchFamily="18" charset="0"/>
                            </a:rPr>
                          </m:ctrlPr>
                        </m:naryPr>
                        <m:sub>
                          <m:r>
                            <m:rPr>
                              <m:brk m:alnAt="23"/>
                            </m:rPr>
                            <a:rPr lang="en-US" altLang="ko-KR" sz="1100" b="1" i="1">
                              <a:latin typeface="Cambria Math" panose="02040503050406030204" pitchFamily="18" charset="0"/>
                            </a:rPr>
                            <m:t>𝒌</m:t>
                          </m:r>
                          <m:r>
                            <a:rPr lang="en-US" altLang="ko-KR" sz="1100" b="1" i="1">
                              <a:latin typeface="Cambria Math" panose="02040503050406030204" pitchFamily="18" charset="0"/>
                            </a:rPr>
                            <m:t>=</m:t>
                          </m:r>
                          <m:r>
                            <a:rPr lang="en-US" altLang="ko-KR" sz="1100" b="1" i="1">
                              <a:latin typeface="Cambria Math" panose="02040503050406030204" pitchFamily="18" charset="0"/>
                            </a:rPr>
                            <m:t>𝟏</m:t>
                          </m:r>
                        </m:sub>
                        <m:sup>
                          <m:r>
                            <a:rPr lang="en-US" altLang="ko-KR" sz="1100" b="1" i="1">
                              <a:latin typeface="Cambria Math" panose="02040503050406030204" pitchFamily="18" charset="0"/>
                            </a:rPr>
                            <m:t>𝑲</m:t>
                          </m:r>
                        </m:sup>
                        <m:e>
                          <m:sSub>
                            <m:sSubPr>
                              <m:ctrlPr>
                                <a:rPr lang="en-US" altLang="ko-KR" sz="1100" b="1" i="1">
                                  <a:latin typeface="Cambria Math" panose="02040503050406030204" pitchFamily="18" charset="0"/>
                                </a:rPr>
                              </m:ctrlPr>
                            </m:sSubPr>
                            <m:e>
                              <m:r>
                                <a:rPr lang="ko-KR" altLang="en-US" sz="1100" b="1" i="1">
                                  <a:latin typeface="Cambria Math" panose="02040503050406030204" pitchFamily="18" charset="0"/>
                                </a:rPr>
                                <m:t>𝝅</m:t>
                              </m:r>
                            </m:e>
                            <m:sub>
                              <m:r>
                                <a:rPr lang="en-US" altLang="ko-KR" sz="1100" b="1" i="1">
                                  <a:latin typeface="Cambria Math" panose="02040503050406030204" pitchFamily="18" charset="0"/>
                                </a:rPr>
                                <m:t>𝒌</m:t>
                              </m:r>
                            </m:sub>
                          </m:sSub>
                          <m:r>
                            <a:rPr lang="en-US" altLang="ko-KR" sz="1100" b="1" i="1">
                              <a:latin typeface="Cambria Math" panose="02040503050406030204" pitchFamily="18" charset="0"/>
                            </a:rPr>
                            <m:t>𝑵</m:t>
                          </m:r>
                          <m:r>
                            <a:rPr lang="en-US" altLang="ko-KR" sz="1100" b="1" i="1">
                              <a:latin typeface="Cambria Math" panose="02040503050406030204" pitchFamily="18" charset="0"/>
                            </a:rPr>
                            <m:t>(</m:t>
                          </m:r>
                          <m:r>
                            <a:rPr lang="en-US" altLang="ko-KR" sz="1100" b="1" i="1">
                              <a:latin typeface="Cambria Math" panose="02040503050406030204" pitchFamily="18" charset="0"/>
                            </a:rPr>
                            <m:t>𝒙</m:t>
                          </m:r>
                          <m:r>
                            <a:rPr lang="en-US" altLang="ko-KR" sz="1100" b="1" i="1">
                              <a:latin typeface="Cambria Math" panose="02040503050406030204" pitchFamily="18" charset="0"/>
                            </a:rPr>
                            <m:t>|</m:t>
                          </m:r>
                          <m:sSub>
                            <m:sSubPr>
                              <m:ctrlPr>
                                <a:rPr lang="en-US" altLang="ko-KR" sz="1100" b="1" i="1">
                                  <a:latin typeface="Cambria Math" panose="02040503050406030204" pitchFamily="18" charset="0"/>
                                </a:rPr>
                              </m:ctrlPr>
                            </m:sSubPr>
                            <m:e>
                              <m:r>
                                <a:rPr lang="ko-KR" altLang="en-US" sz="1100" b="1" i="1">
                                  <a:latin typeface="Cambria Math" panose="02040503050406030204" pitchFamily="18" charset="0"/>
                                </a:rPr>
                                <m:t>𝝁</m:t>
                              </m:r>
                            </m:e>
                            <m:sub>
                              <m:r>
                                <a:rPr lang="en-US" altLang="ko-KR" sz="1100" b="1" i="1">
                                  <a:latin typeface="Cambria Math" panose="02040503050406030204" pitchFamily="18" charset="0"/>
                                </a:rPr>
                                <m:t>𝒌</m:t>
                              </m:r>
                            </m:sub>
                          </m:sSub>
                          <m:r>
                            <a:rPr lang="en-US" altLang="ko-KR" sz="1100" b="1" i="1">
                              <a:latin typeface="Cambria Math" panose="02040503050406030204" pitchFamily="18" charset="0"/>
                            </a:rPr>
                            <m:t>,</m:t>
                          </m:r>
                          <m:sSub>
                            <m:sSubPr>
                              <m:ctrlPr>
                                <a:rPr lang="en-US" altLang="ko-KR" sz="1100" b="1" i="1">
                                  <a:latin typeface="Cambria Math" panose="02040503050406030204" pitchFamily="18" charset="0"/>
                                </a:rPr>
                              </m:ctrlPr>
                            </m:sSubPr>
                            <m:e>
                              <m:r>
                                <a:rPr lang="el-GR" altLang="ko-KR" sz="1100" b="1" i="1">
                                  <a:latin typeface="Cambria Math" panose="02040503050406030204" pitchFamily="18" charset="0"/>
                                  <a:ea typeface="Cambria Math" panose="02040503050406030204" pitchFamily="18" charset="0"/>
                                </a:rPr>
                                <m:t>𝜮</m:t>
                              </m:r>
                            </m:e>
                            <m:sub>
                              <m:r>
                                <a:rPr lang="en-US" altLang="ko-KR" sz="1100" b="1" i="1">
                                  <a:latin typeface="Cambria Math" panose="02040503050406030204" pitchFamily="18" charset="0"/>
                                </a:rPr>
                                <m:t>𝒌</m:t>
                              </m:r>
                            </m:sub>
                          </m:sSub>
                          <m:r>
                            <a:rPr lang="en-US" altLang="ko-KR" sz="1100" b="1" i="1">
                              <a:latin typeface="Cambria Math" panose="02040503050406030204" pitchFamily="18" charset="0"/>
                            </a:rPr>
                            <m:t>)</m:t>
                          </m:r>
                        </m:e>
                      </m:nary>
                    </m:oMath>
                  </m:oMathPara>
                </a14:m>
                <a:endParaRPr lang="ko-KR" altLang="en-US" sz="1100" b="1" dirty="0"/>
              </a:p>
            </p:txBody>
          </p:sp>
        </mc:Choice>
        <mc:Fallback xmlns="">
          <p:sp>
            <p:nvSpPr>
              <p:cNvPr id="16" name="Rectangle 15"/>
              <p:cNvSpPr>
                <a:spLocks noRot="1" noChangeAspect="1" noMove="1" noResize="1" noEditPoints="1" noAdjustHandles="1" noChangeArrowheads="1" noChangeShapeType="1" noTextEdit="1"/>
              </p:cNvSpPr>
              <p:nvPr/>
            </p:nvSpPr>
            <p:spPr>
              <a:xfrm>
                <a:off x="7295349" y="0"/>
                <a:ext cx="1799771" cy="1076643"/>
              </a:xfrm>
              <a:prstGeom prst="rect">
                <a:avLst/>
              </a:prstGeom>
              <a:blipFill rotWithShape="0">
                <a:blip r:embed="rId6"/>
                <a:stretch>
                  <a:fillRect l="-13220" t="-46893" r="-4746" b="-71186"/>
                </a:stretch>
              </a:blipFill>
            </p:spPr>
            <p:txBody>
              <a:bodyPr/>
              <a:lstStyle/>
              <a:p>
                <a:r>
                  <a:rPr lang="ko-KR" altLang="en-US">
                    <a:noFill/>
                  </a:rPr>
                  <a:t> </a:t>
                </a:r>
              </a:p>
            </p:txBody>
          </p:sp>
        </mc:Fallback>
      </mc:AlternateContent>
      <p:pic>
        <p:nvPicPr>
          <p:cNvPr id="17" name="Picture 16"/>
          <p:cNvPicPr>
            <a:picLocks noChangeAspect="1"/>
          </p:cNvPicPr>
          <p:nvPr/>
        </p:nvPicPr>
        <p:blipFill>
          <a:blip r:embed="rId7"/>
          <a:stretch>
            <a:fillRect/>
          </a:stretch>
        </p:blipFill>
        <p:spPr>
          <a:xfrm>
            <a:off x="182475" y="4465643"/>
            <a:ext cx="2879140" cy="2160000"/>
          </a:xfrm>
          <a:prstGeom prst="rect">
            <a:avLst/>
          </a:prstGeom>
        </p:spPr>
      </p:pic>
      <p:pic>
        <p:nvPicPr>
          <p:cNvPr id="18" name="Picture 17"/>
          <p:cNvPicPr>
            <a:picLocks noChangeAspect="1"/>
          </p:cNvPicPr>
          <p:nvPr/>
        </p:nvPicPr>
        <p:blipFill>
          <a:blip r:embed="rId8"/>
          <a:stretch>
            <a:fillRect/>
          </a:stretch>
        </p:blipFill>
        <p:spPr>
          <a:xfrm>
            <a:off x="3195250" y="4467579"/>
            <a:ext cx="2879141" cy="2160000"/>
          </a:xfrm>
          <a:prstGeom prst="rect">
            <a:avLst/>
          </a:prstGeom>
        </p:spPr>
      </p:pic>
    </p:spTree>
    <p:extLst>
      <p:ext uri="{BB962C8B-B14F-4D97-AF65-F5344CB8AC3E}">
        <p14:creationId xmlns:p14="http://schemas.microsoft.com/office/powerpoint/2010/main" val="357411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61" y="31994"/>
            <a:ext cx="8435280" cy="674905"/>
          </a:xfrm>
        </p:spPr>
        <p:txBody>
          <a:bodyPr/>
          <a:lstStyle/>
          <a:p>
            <a:r>
              <a:rPr lang="en-US" altLang="ko-KR" sz="4000" dirty="0" smtClean="0"/>
              <a:t>Rejection Sampling</a:t>
            </a:r>
            <a:endParaRPr lang="ko-KR" altLang="en-US" sz="4000" dirty="0"/>
          </a:p>
        </p:txBody>
      </p:sp>
      <p:sp>
        <p:nvSpPr>
          <p:cNvPr id="3" name="Content Placeholder 2"/>
          <p:cNvSpPr>
            <a:spLocks noGrp="1"/>
          </p:cNvSpPr>
          <p:nvPr>
            <p:ph idx="1"/>
          </p:nvPr>
        </p:nvSpPr>
        <p:spPr>
          <a:xfrm>
            <a:off x="457200" y="869990"/>
            <a:ext cx="3557556" cy="5655354"/>
          </a:xfrm>
        </p:spPr>
        <p:txBody>
          <a:bodyPr>
            <a:normAutofit/>
          </a:bodyPr>
          <a:lstStyle/>
          <a:p>
            <a:r>
              <a:rPr lang="en-US" altLang="ko-KR" dirty="0" smtClean="0"/>
              <a:t>P(E=T|MC=T,A=F)=?</a:t>
            </a:r>
          </a:p>
          <a:p>
            <a:r>
              <a:rPr lang="en-US" altLang="ko-KR" dirty="0" err="1" smtClean="0"/>
              <a:t>RejectionSampling</a:t>
            </a:r>
            <a:endParaRPr lang="en-US" altLang="ko-KR" dirty="0" smtClean="0"/>
          </a:p>
          <a:p>
            <a:pPr lvl="1"/>
            <a:r>
              <a:rPr lang="en-US" altLang="ko-KR" dirty="0" smtClean="0"/>
              <a:t>Iterate many times</a:t>
            </a:r>
          </a:p>
          <a:p>
            <a:pPr lvl="2"/>
            <a:r>
              <a:rPr lang="en-US" altLang="ko-KR" dirty="0" smtClean="0"/>
              <a:t>Generate a sample from the Bayesian network</a:t>
            </a:r>
          </a:p>
          <a:p>
            <a:pPr lvl="3"/>
            <a:r>
              <a:rPr lang="en-US" altLang="ko-KR" dirty="0" err="1"/>
              <a:t>Buglary</a:t>
            </a:r>
            <a:r>
              <a:rPr lang="en-US" altLang="ko-KR" dirty="0"/>
              <a:t> </a:t>
            </a:r>
            <a:r>
              <a:rPr lang="en-US" altLang="ko-KR" dirty="0">
                <a:sym typeface="Wingdings" panose="05000000000000000000" pitchFamily="2" charset="2"/>
              </a:rPr>
              <a:t> false</a:t>
            </a:r>
          </a:p>
          <a:p>
            <a:pPr lvl="3"/>
            <a:r>
              <a:rPr lang="en-US" altLang="ko-KR" dirty="0">
                <a:sym typeface="Wingdings" panose="05000000000000000000" pitchFamily="2" charset="2"/>
              </a:rPr>
              <a:t>Earthquake  false</a:t>
            </a:r>
          </a:p>
          <a:p>
            <a:pPr lvl="3"/>
            <a:r>
              <a:rPr lang="en-US" altLang="ko-KR" dirty="0" err="1">
                <a:sym typeface="Wingdings" panose="05000000000000000000" pitchFamily="2" charset="2"/>
              </a:rPr>
              <a:t>Alarm|B</a:t>
            </a:r>
            <a:r>
              <a:rPr lang="en-US" altLang="ko-KR" dirty="0">
                <a:sym typeface="Wingdings" panose="05000000000000000000" pitchFamily="2" charset="2"/>
              </a:rPr>
              <a:t>=F,E=</a:t>
            </a:r>
            <a:r>
              <a:rPr lang="en-US" altLang="ko-KR" dirty="0" err="1">
                <a:sym typeface="Wingdings" panose="05000000000000000000" pitchFamily="2" charset="2"/>
              </a:rPr>
              <a:t>F</a:t>
            </a:r>
            <a:r>
              <a:rPr lang="en-US" altLang="ko-KR" dirty="0" err="1" smtClean="0">
                <a:sym typeface="Wingdings" panose="05000000000000000000" pitchFamily="2" charset="2"/>
              </a:rPr>
              <a:t>true</a:t>
            </a:r>
            <a:endParaRPr lang="en-US" altLang="ko-KR" dirty="0" smtClean="0">
              <a:sym typeface="Wingdings" panose="05000000000000000000" pitchFamily="2" charset="2"/>
            </a:endParaRPr>
          </a:p>
          <a:p>
            <a:pPr lvl="4"/>
            <a:r>
              <a:rPr lang="en-US" altLang="ko-KR" dirty="0"/>
              <a:t>If the sample does not follow MC=T, </a:t>
            </a:r>
            <a:r>
              <a:rPr lang="en-US" altLang="ko-KR" dirty="0" smtClean="0"/>
              <a:t>A=F, </a:t>
            </a:r>
            <a:r>
              <a:rPr lang="en-US" altLang="ko-KR" dirty="0"/>
              <a:t>reject the </a:t>
            </a:r>
            <a:r>
              <a:rPr lang="en-US" altLang="ko-KR" dirty="0" smtClean="0"/>
              <a:t>sampling procedure, and repeat</a:t>
            </a:r>
            <a:endParaRPr lang="en-US" altLang="ko-KR" dirty="0"/>
          </a:p>
          <a:p>
            <a:pPr lvl="3"/>
            <a:r>
              <a:rPr lang="en-US" altLang="ko-KR" dirty="0" smtClean="0">
                <a:sym typeface="Wingdings" panose="05000000000000000000" pitchFamily="2" charset="2"/>
              </a:rPr>
              <a:t>JC|A=</a:t>
            </a:r>
            <a:r>
              <a:rPr lang="en-US" altLang="ko-KR" dirty="0" err="1" smtClean="0">
                <a:sym typeface="Wingdings" panose="05000000000000000000" pitchFamily="2" charset="2"/>
              </a:rPr>
              <a:t>T</a:t>
            </a:r>
            <a:r>
              <a:rPr lang="en-US" altLang="ko-KR" dirty="0" err="1">
                <a:sym typeface="Wingdings" panose="05000000000000000000" pitchFamily="2" charset="2"/>
              </a:rPr>
              <a:t>true</a:t>
            </a:r>
            <a:endParaRPr lang="en-US" altLang="ko-KR" dirty="0">
              <a:sym typeface="Wingdings" panose="05000000000000000000" pitchFamily="2" charset="2"/>
            </a:endParaRPr>
          </a:p>
          <a:p>
            <a:pPr lvl="3"/>
            <a:r>
              <a:rPr lang="en-US" altLang="ko-KR" dirty="0">
                <a:sym typeface="Wingdings" panose="05000000000000000000" pitchFamily="2" charset="2"/>
              </a:rPr>
              <a:t>MC|A=</a:t>
            </a:r>
            <a:r>
              <a:rPr lang="en-US" altLang="ko-KR" dirty="0" err="1">
                <a:sym typeface="Wingdings" panose="05000000000000000000" pitchFamily="2" charset="2"/>
              </a:rPr>
              <a:t>T</a:t>
            </a:r>
            <a:r>
              <a:rPr lang="en-US" altLang="ko-KR" dirty="0" err="1" smtClean="0">
                <a:sym typeface="Wingdings" panose="05000000000000000000" pitchFamily="2" charset="2"/>
              </a:rPr>
              <a:t>false</a:t>
            </a:r>
            <a:endParaRPr lang="en-US" altLang="ko-KR" dirty="0" smtClean="0">
              <a:sym typeface="Wingdings" panose="05000000000000000000" pitchFamily="2" charset="2"/>
            </a:endParaRPr>
          </a:p>
          <a:p>
            <a:pPr lvl="1"/>
            <a:r>
              <a:rPr lang="en-US" altLang="ko-KR" dirty="0" smtClean="0">
                <a:sym typeface="Wingdings" panose="05000000000000000000" pitchFamily="2" charset="2"/>
              </a:rPr>
              <a:t>Return Count(E=T,MC=T,A=F)/# of Samples</a:t>
            </a:r>
            <a:endParaRPr lang="en-US" altLang="ko-KR" dirty="0">
              <a:sym typeface="Wingdings" panose="05000000000000000000" pitchFamily="2" charset="2"/>
            </a:endParaRPr>
          </a:p>
          <a:p>
            <a:r>
              <a:rPr lang="en-US" altLang="ko-KR" dirty="0" smtClean="0">
                <a:sym typeface="Wingdings" panose="05000000000000000000" pitchFamily="2" charset="2"/>
              </a:rPr>
              <a:t>Any problem? </a:t>
            </a:r>
          </a:p>
          <a:p>
            <a:pPr lvl="1"/>
            <a:endParaRPr lang="ko-KR" altLang="en-US" dirty="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6</a:t>
            </a:fld>
            <a:endParaRPr lang="ko-KR" altLang="en-US"/>
          </a:p>
        </p:txBody>
      </p:sp>
      <p:sp>
        <p:nvSpPr>
          <p:cNvPr id="5" name="Oval 4"/>
          <p:cNvSpPr/>
          <p:nvPr/>
        </p:nvSpPr>
        <p:spPr>
          <a:xfrm>
            <a:off x="5980931" y="2476451"/>
            <a:ext cx="136815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Alarm</a:t>
            </a:r>
            <a:endParaRPr lang="ko-KR" altLang="en-US" dirty="0"/>
          </a:p>
        </p:txBody>
      </p:sp>
      <p:cxnSp>
        <p:nvCxnSpPr>
          <p:cNvPr id="6" name="Straight Arrow Connector 5"/>
          <p:cNvCxnSpPr>
            <a:stCxn id="5" idx="3"/>
            <a:endCxn id="7" idx="0"/>
          </p:cNvCxnSpPr>
          <p:nvPr/>
        </p:nvCxnSpPr>
        <p:spPr>
          <a:xfrm flipH="1">
            <a:off x="5453380" y="2968152"/>
            <a:ext cx="727912" cy="46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89284" y="3434392"/>
            <a:ext cx="172819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JohnCalls</a:t>
            </a:r>
            <a:endParaRPr lang="ko-KR" altLang="en-US" baseline="-25000" dirty="0"/>
          </a:p>
        </p:txBody>
      </p:sp>
      <p:sp>
        <p:nvSpPr>
          <p:cNvPr id="8" name="Oval 7"/>
          <p:cNvSpPr/>
          <p:nvPr/>
        </p:nvSpPr>
        <p:spPr>
          <a:xfrm>
            <a:off x="7211950" y="3434392"/>
            <a:ext cx="1633637"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MaryCalls</a:t>
            </a:r>
            <a:endParaRPr lang="ko-KR" altLang="en-US" baseline="-25000" dirty="0"/>
          </a:p>
        </p:txBody>
      </p:sp>
      <p:cxnSp>
        <p:nvCxnSpPr>
          <p:cNvPr id="9" name="Straight Arrow Connector 8"/>
          <p:cNvCxnSpPr>
            <a:stCxn id="5" idx="5"/>
            <a:endCxn id="8" idx="0"/>
          </p:cNvCxnSpPr>
          <p:nvPr/>
        </p:nvCxnSpPr>
        <p:spPr>
          <a:xfrm>
            <a:off x="7148722" y="2968152"/>
            <a:ext cx="880047" cy="46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717643" y="1356881"/>
            <a:ext cx="172819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Buglary</a:t>
            </a:r>
            <a:endParaRPr lang="ko-KR" altLang="en-US" baseline="-25000" dirty="0"/>
          </a:p>
        </p:txBody>
      </p:sp>
      <p:sp>
        <p:nvSpPr>
          <p:cNvPr id="11" name="Oval 10"/>
          <p:cNvSpPr/>
          <p:nvPr/>
        </p:nvSpPr>
        <p:spPr>
          <a:xfrm>
            <a:off x="7276990" y="1299304"/>
            <a:ext cx="1633637"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Earthquake</a:t>
            </a:r>
            <a:endParaRPr lang="ko-KR" altLang="en-US" sz="1400" baseline="-25000" dirty="0"/>
          </a:p>
        </p:txBody>
      </p:sp>
      <p:cxnSp>
        <p:nvCxnSpPr>
          <p:cNvPr id="12" name="Straight Arrow Connector 11"/>
          <p:cNvCxnSpPr>
            <a:stCxn id="11" idx="3"/>
            <a:endCxn id="5" idx="7"/>
          </p:cNvCxnSpPr>
          <p:nvPr/>
        </p:nvCxnSpPr>
        <p:spPr>
          <a:xfrm flipH="1">
            <a:off x="7148722" y="1791005"/>
            <a:ext cx="367509" cy="769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4"/>
            <a:endCxn id="5" idx="1"/>
          </p:cNvCxnSpPr>
          <p:nvPr/>
        </p:nvCxnSpPr>
        <p:spPr>
          <a:xfrm>
            <a:off x="5581739" y="1932945"/>
            <a:ext cx="599553" cy="62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61156" y="884183"/>
            <a:ext cx="1322798" cy="369332"/>
          </a:xfrm>
          <a:prstGeom prst="rect">
            <a:avLst/>
          </a:prstGeom>
          <a:noFill/>
        </p:spPr>
        <p:txBody>
          <a:bodyPr wrap="none" rtlCol="0">
            <a:spAutoFit/>
          </a:bodyPr>
          <a:lstStyle/>
          <a:p>
            <a:r>
              <a:rPr lang="en-US" altLang="ko-KR" dirty="0" smtClean="0"/>
              <a:t>P(B)=0.001</a:t>
            </a:r>
            <a:endParaRPr lang="ko-KR" altLang="en-US" dirty="0"/>
          </a:p>
        </p:txBody>
      </p:sp>
      <p:sp>
        <p:nvSpPr>
          <p:cNvPr id="15" name="TextBox 14"/>
          <p:cNvSpPr txBox="1"/>
          <p:nvPr/>
        </p:nvSpPr>
        <p:spPr>
          <a:xfrm>
            <a:off x="7367923" y="869990"/>
            <a:ext cx="1314784" cy="369332"/>
          </a:xfrm>
          <a:prstGeom prst="rect">
            <a:avLst/>
          </a:prstGeom>
          <a:noFill/>
        </p:spPr>
        <p:txBody>
          <a:bodyPr wrap="none" rtlCol="0">
            <a:spAutoFit/>
          </a:bodyPr>
          <a:lstStyle/>
          <a:p>
            <a:r>
              <a:rPr lang="en-US" altLang="ko-KR" dirty="0" smtClean="0"/>
              <a:t>P(E)=0.002</a:t>
            </a:r>
            <a:endParaRPr lang="ko-KR" altLang="en-US" dirty="0"/>
          </a:p>
        </p:txBody>
      </p:sp>
      <p:graphicFrame>
        <p:nvGraphicFramePr>
          <p:cNvPr id="16" name="Table 15"/>
          <p:cNvGraphicFramePr>
            <a:graphicFrameLocks noGrp="1"/>
          </p:cNvGraphicFramePr>
          <p:nvPr>
            <p:extLst/>
          </p:nvPr>
        </p:nvGraphicFramePr>
        <p:xfrm>
          <a:off x="4125873" y="4450763"/>
          <a:ext cx="3016758" cy="1854200"/>
        </p:xfrm>
        <a:graphic>
          <a:graphicData uri="http://schemas.openxmlformats.org/drawingml/2006/table">
            <a:tbl>
              <a:tblPr firstRow="1" bandRow="1">
                <a:tableStyleId>{5C22544A-7EE6-4342-B048-85BDC9FD1C3A}</a:tableStyleId>
              </a:tblPr>
              <a:tblGrid>
                <a:gridCol w="1005586">
                  <a:extLst>
                    <a:ext uri="{9D8B030D-6E8A-4147-A177-3AD203B41FA5}">
                      <a16:colId xmlns:a16="http://schemas.microsoft.com/office/drawing/2014/main" xmlns="" val="20000"/>
                    </a:ext>
                  </a:extLst>
                </a:gridCol>
                <a:gridCol w="1005586">
                  <a:extLst>
                    <a:ext uri="{9D8B030D-6E8A-4147-A177-3AD203B41FA5}">
                      <a16:colId xmlns:a16="http://schemas.microsoft.com/office/drawing/2014/main" xmlns="" val="20001"/>
                    </a:ext>
                  </a:extLst>
                </a:gridCol>
                <a:gridCol w="1005586">
                  <a:extLst>
                    <a:ext uri="{9D8B030D-6E8A-4147-A177-3AD203B41FA5}">
                      <a16:colId xmlns:a16="http://schemas.microsoft.com/office/drawing/2014/main" xmlns="" val="20002"/>
                    </a:ext>
                  </a:extLst>
                </a:gridCol>
              </a:tblGrid>
              <a:tr h="370840">
                <a:tc>
                  <a:txBody>
                    <a:bodyPr/>
                    <a:lstStyle/>
                    <a:p>
                      <a:pPr algn="ctr" latinLnBrk="1"/>
                      <a:r>
                        <a:rPr lang="en-US" altLang="ko-KR" dirty="0" smtClean="0"/>
                        <a:t>B</a:t>
                      </a:r>
                      <a:endParaRPr lang="ko-KR" altLang="en-US" dirty="0"/>
                    </a:p>
                  </a:txBody>
                  <a:tcPr/>
                </a:tc>
                <a:tc>
                  <a:txBody>
                    <a:bodyPr/>
                    <a:lstStyle/>
                    <a:p>
                      <a:pPr algn="ctr" latinLnBrk="1"/>
                      <a:r>
                        <a:rPr lang="en-US" altLang="ko-KR" dirty="0" smtClean="0"/>
                        <a:t>E</a:t>
                      </a:r>
                      <a:endParaRPr lang="ko-KR" altLang="en-US" dirty="0"/>
                    </a:p>
                  </a:txBody>
                  <a:tcPr/>
                </a:tc>
                <a:tc>
                  <a:txBody>
                    <a:bodyPr/>
                    <a:lstStyle/>
                    <a:p>
                      <a:pPr algn="ctr" latinLnBrk="1"/>
                      <a:r>
                        <a:rPr lang="en-US" altLang="ko-KR" dirty="0" smtClean="0"/>
                        <a:t>P(A|B,E)</a:t>
                      </a:r>
                      <a:endParaRPr lang="ko-KR" altLang="en-US" dirty="0"/>
                    </a:p>
                  </a:txBody>
                  <a:tcPr/>
                </a:tc>
                <a:extLst>
                  <a:ext uri="{0D108BD9-81ED-4DB2-BD59-A6C34878D82A}">
                    <a16:rowId xmlns:a16="http://schemas.microsoft.com/office/drawing/2014/main" xmlns="" val="10000"/>
                  </a:ext>
                </a:extLst>
              </a:tr>
              <a:tr h="370840">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0.95</a:t>
                      </a:r>
                      <a:endParaRPr lang="ko-KR" altLang="en-US" dirty="0"/>
                    </a:p>
                  </a:txBody>
                  <a:tcPr/>
                </a:tc>
                <a:extLst>
                  <a:ext uri="{0D108BD9-81ED-4DB2-BD59-A6C34878D82A}">
                    <a16:rowId xmlns:a16="http://schemas.microsoft.com/office/drawing/2014/main" xmlns="" val="10001"/>
                  </a:ext>
                </a:extLst>
              </a:tr>
              <a:tr h="370840">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0.94</a:t>
                      </a:r>
                      <a:endParaRPr lang="ko-KR" altLang="en-US" dirty="0"/>
                    </a:p>
                  </a:txBody>
                  <a:tcPr/>
                </a:tc>
                <a:extLst>
                  <a:ext uri="{0D108BD9-81ED-4DB2-BD59-A6C34878D82A}">
                    <a16:rowId xmlns:a16="http://schemas.microsoft.com/office/drawing/2014/main" xmlns="" val="10002"/>
                  </a:ext>
                </a:extLst>
              </a:tr>
              <a:tr h="370840">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0.29</a:t>
                      </a:r>
                      <a:endParaRPr lang="ko-KR" altLang="en-US" dirty="0"/>
                    </a:p>
                  </a:txBody>
                  <a:tcPr/>
                </a:tc>
                <a:extLst>
                  <a:ext uri="{0D108BD9-81ED-4DB2-BD59-A6C34878D82A}">
                    <a16:rowId xmlns:a16="http://schemas.microsoft.com/office/drawing/2014/main" xmlns="" val="10003"/>
                  </a:ext>
                </a:extLst>
              </a:tr>
              <a:tr h="370840">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0.001</a:t>
                      </a:r>
                      <a:endParaRPr lang="ko-KR" altLang="en-US" dirty="0"/>
                    </a:p>
                  </a:txBody>
                  <a:tcPr/>
                </a:tc>
                <a:extLst>
                  <a:ext uri="{0D108BD9-81ED-4DB2-BD59-A6C34878D82A}">
                    <a16:rowId xmlns:a16="http://schemas.microsoft.com/office/drawing/2014/main" xmlns="" val="10004"/>
                  </a:ext>
                </a:extLst>
              </a:tr>
            </a:tbl>
          </a:graphicData>
        </a:graphic>
      </p:graphicFrame>
      <p:graphicFrame>
        <p:nvGraphicFramePr>
          <p:cNvPr id="17" name="Table 16"/>
          <p:cNvGraphicFramePr>
            <a:graphicFrameLocks noGrp="1"/>
          </p:cNvGraphicFramePr>
          <p:nvPr>
            <p:extLst/>
          </p:nvPr>
        </p:nvGraphicFramePr>
        <p:xfrm>
          <a:off x="7257727" y="4179624"/>
          <a:ext cx="1823864" cy="1112520"/>
        </p:xfrm>
        <a:graphic>
          <a:graphicData uri="http://schemas.openxmlformats.org/drawingml/2006/table">
            <a:tbl>
              <a:tblPr firstRow="1" bandRow="1">
                <a:tableStyleId>{5C22544A-7EE6-4342-B048-85BDC9FD1C3A}</a:tableStyleId>
              </a:tblPr>
              <a:tblGrid>
                <a:gridCol w="911932">
                  <a:extLst>
                    <a:ext uri="{9D8B030D-6E8A-4147-A177-3AD203B41FA5}">
                      <a16:colId xmlns:a16="http://schemas.microsoft.com/office/drawing/2014/main" xmlns="" val="20000"/>
                    </a:ext>
                  </a:extLst>
                </a:gridCol>
                <a:gridCol w="911932">
                  <a:extLst>
                    <a:ext uri="{9D8B030D-6E8A-4147-A177-3AD203B41FA5}">
                      <a16:colId xmlns:a16="http://schemas.microsoft.com/office/drawing/2014/main" xmlns="" val="20001"/>
                    </a:ext>
                  </a:extLst>
                </a:gridCol>
              </a:tblGrid>
              <a:tr h="370840">
                <a:tc>
                  <a:txBody>
                    <a:bodyPr/>
                    <a:lstStyle/>
                    <a:p>
                      <a:pPr algn="ctr" latinLnBrk="1"/>
                      <a:r>
                        <a:rPr lang="en-US" altLang="ko-KR" dirty="0" smtClean="0"/>
                        <a:t>A</a:t>
                      </a:r>
                      <a:endParaRPr lang="ko-KR" altLang="en-US" dirty="0"/>
                    </a:p>
                  </a:txBody>
                  <a:tcPr/>
                </a:tc>
                <a:tc>
                  <a:txBody>
                    <a:bodyPr/>
                    <a:lstStyle/>
                    <a:p>
                      <a:pPr algn="ctr" latinLnBrk="1"/>
                      <a:r>
                        <a:rPr lang="en-US" altLang="ko-KR" dirty="0" smtClean="0"/>
                        <a:t>P(J|A)</a:t>
                      </a:r>
                      <a:endParaRPr lang="ko-KR" altLang="en-US" dirty="0"/>
                    </a:p>
                  </a:txBody>
                  <a:tcPr/>
                </a:tc>
                <a:extLst>
                  <a:ext uri="{0D108BD9-81ED-4DB2-BD59-A6C34878D82A}">
                    <a16:rowId xmlns:a16="http://schemas.microsoft.com/office/drawing/2014/main" xmlns="" val="10000"/>
                  </a:ext>
                </a:extLst>
              </a:tr>
              <a:tr h="370840">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0.90</a:t>
                      </a:r>
                      <a:endParaRPr lang="ko-KR" altLang="en-US" dirty="0"/>
                    </a:p>
                  </a:txBody>
                  <a:tcPr/>
                </a:tc>
                <a:extLst>
                  <a:ext uri="{0D108BD9-81ED-4DB2-BD59-A6C34878D82A}">
                    <a16:rowId xmlns:a16="http://schemas.microsoft.com/office/drawing/2014/main" xmlns="" val="10001"/>
                  </a:ext>
                </a:extLst>
              </a:tr>
              <a:tr h="370840">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0.05</a:t>
                      </a:r>
                      <a:endParaRPr lang="ko-KR" altLang="en-US" dirty="0"/>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nvPr>
        </p:nvGraphicFramePr>
        <p:xfrm>
          <a:off x="7246517" y="5412824"/>
          <a:ext cx="1823864" cy="1112520"/>
        </p:xfrm>
        <a:graphic>
          <a:graphicData uri="http://schemas.openxmlformats.org/drawingml/2006/table">
            <a:tbl>
              <a:tblPr firstRow="1" bandRow="1">
                <a:tableStyleId>{5C22544A-7EE6-4342-B048-85BDC9FD1C3A}</a:tableStyleId>
              </a:tblPr>
              <a:tblGrid>
                <a:gridCol w="911932">
                  <a:extLst>
                    <a:ext uri="{9D8B030D-6E8A-4147-A177-3AD203B41FA5}">
                      <a16:colId xmlns:a16="http://schemas.microsoft.com/office/drawing/2014/main" xmlns="" val="20000"/>
                    </a:ext>
                  </a:extLst>
                </a:gridCol>
                <a:gridCol w="911932">
                  <a:extLst>
                    <a:ext uri="{9D8B030D-6E8A-4147-A177-3AD203B41FA5}">
                      <a16:colId xmlns:a16="http://schemas.microsoft.com/office/drawing/2014/main" xmlns="" val="20001"/>
                    </a:ext>
                  </a:extLst>
                </a:gridCol>
              </a:tblGrid>
              <a:tr h="370840">
                <a:tc>
                  <a:txBody>
                    <a:bodyPr/>
                    <a:lstStyle/>
                    <a:p>
                      <a:pPr algn="ctr" latinLnBrk="1"/>
                      <a:r>
                        <a:rPr lang="en-US" altLang="ko-KR" dirty="0" smtClean="0"/>
                        <a:t>A</a:t>
                      </a:r>
                      <a:endParaRPr lang="ko-KR" altLang="en-US" dirty="0"/>
                    </a:p>
                  </a:txBody>
                  <a:tcPr/>
                </a:tc>
                <a:tc>
                  <a:txBody>
                    <a:bodyPr/>
                    <a:lstStyle/>
                    <a:p>
                      <a:pPr algn="ctr" latinLnBrk="1"/>
                      <a:r>
                        <a:rPr lang="en-US" altLang="ko-KR" dirty="0" smtClean="0"/>
                        <a:t>P(M|A)</a:t>
                      </a:r>
                      <a:endParaRPr lang="ko-KR" altLang="en-US" dirty="0"/>
                    </a:p>
                  </a:txBody>
                  <a:tcPr/>
                </a:tc>
                <a:extLst>
                  <a:ext uri="{0D108BD9-81ED-4DB2-BD59-A6C34878D82A}">
                    <a16:rowId xmlns:a16="http://schemas.microsoft.com/office/drawing/2014/main" xmlns="" val="10000"/>
                  </a:ext>
                </a:extLst>
              </a:tr>
              <a:tr h="370840">
                <a:tc>
                  <a:txBody>
                    <a:bodyPr/>
                    <a:lstStyle/>
                    <a:p>
                      <a:pPr algn="ctr" latinLnBrk="1"/>
                      <a:r>
                        <a:rPr lang="en-US" altLang="ko-KR" dirty="0" smtClean="0"/>
                        <a:t>T</a:t>
                      </a:r>
                      <a:endParaRPr lang="ko-KR" altLang="en-US" dirty="0"/>
                    </a:p>
                  </a:txBody>
                  <a:tcPr/>
                </a:tc>
                <a:tc>
                  <a:txBody>
                    <a:bodyPr/>
                    <a:lstStyle/>
                    <a:p>
                      <a:pPr algn="ctr" latinLnBrk="1"/>
                      <a:r>
                        <a:rPr lang="en-US" altLang="ko-KR" dirty="0" smtClean="0"/>
                        <a:t>0.70</a:t>
                      </a:r>
                      <a:endParaRPr lang="ko-KR" altLang="en-US" dirty="0"/>
                    </a:p>
                  </a:txBody>
                  <a:tcPr/>
                </a:tc>
                <a:extLst>
                  <a:ext uri="{0D108BD9-81ED-4DB2-BD59-A6C34878D82A}">
                    <a16:rowId xmlns:a16="http://schemas.microsoft.com/office/drawing/2014/main" xmlns="" val="10001"/>
                  </a:ext>
                </a:extLst>
              </a:tr>
              <a:tr h="370840">
                <a:tc>
                  <a:txBody>
                    <a:bodyPr/>
                    <a:lstStyle/>
                    <a:p>
                      <a:pPr algn="ctr" latinLnBrk="1"/>
                      <a:r>
                        <a:rPr lang="en-US" altLang="ko-KR" dirty="0" smtClean="0"/>
                        <a:t>F</a:t>
                      </a:r>
                      <a:endParaRPr lang="ko-KR" altLang="en-US" dirty="0"/>
                    </a:p>
                  </a:txBody>
                  <a:tcPr/>
                </a:tc>
                <a:tc>
                  <a:txBody>
                    <a:bodyPr/>
                    <a:lstStyle/>
                    <a:p>
                      <a:pPr algn="ctr" latinLnBrk="1"/>
                      <a:r>
                        <a:rPr lang="en-US" altLang="ko-KR" dirty="0" smtClean="0"/>
                        <a:t>0.01</a:t>
                      </a:r>
                      <a:endParaRPr lang="ko-KR" altLang="en-U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88107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4000" dirty="0" smtClean="0"/>
              <a:t>Rejection Sampling from Numerical View</a:t>
            </a:r>
            <a:endParaRPr lang="ko-KR" alt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625600"/>
                <a:ext cx="3077029" cy="4899743"/>
              </a:xfrm>
            </p:spPr>
            <p:txBody>
              <a:bodyPr>
                <a:normAutofit/>
              </a:bodyPr>
              <a:lstStyle/>
              <a:p>
                <a:r>
                  <a:rPr lang="en-US" altLang="ko-KR" dirty="0" smtClean="0"/>
                  <a:t>count = 0</a:t>
                </a:r>
              </a:p>
              <a:p>
                <a:r>
                  <a:rPr lang="en-US" altLang="ko-KR" dirty="0" smtClean="0"/>
                  <a:t>while count &lt; N</a:t>
                </a:r>
              </a:p>
              <a:p>
                <a:pPr lvl="1"/>
                <a:r>
                  <a:rPr lang="en-US" altLang="ko-KR" dirty="0" smtClean="0"/>
                  <a:t>Sample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d>
                          <m:dPr>
                            <m:ctrlPr>
                              <a:rPr lang="en-US" altLang="ko-KR" i="1">
                                <a:latin typeface="Cambria Math" panose="02040503050406030204" pitchFamily="18" charset="0"/>
                              </a:rPr>
                            </m:ctrlPr>
                          </m:dPr>
                          <m:e>
                            <m:r>
                              <a:rPr lang="en-US" altLang="ko-KR" i="1">
                                <a:latin typeface="Cambria Math" panose="02040503050406030204" pitchFamily="18" charset="0"/>
                              </a:rPr>
                              <m:t>𝑖</m:t>
                            </m:r>
                          </m:e>
                        </m:d>
                      </m:sub>
                    </m:sSub>
                  </m:oMath>
                </a14:m>
                <a:r>
                  <a:rPr lang="en-US" altLang="ko-KR" dirty="0" smtClean="0"/>
                  <a:t> ~ q(x)</a:t>
                </a:r>
              </a:p>
              <a:p>
                <a:pPr lvl="1"/>
                <a:r>
                  <a:rPr lang="en-US" altLang="ko-KR" dirty="0" smtClean="0"/>
                  <a:t>Sample u ~ </a:t>
                </a:r>
                <a:r>
                  <a:rPr lang="en-US" altLang="ko-KR" dirty="0" err="1" smtClean="0"/>
                  <a:t>Unif</a:t>
                </a:r>
                <a:r>
                  <a:rPr lang="en-US" altLang="ko-KR" dirty="0" smtClean="0"/>
                  <a:t>(0,1)</a:t>
                </a:r>
              </a:p>
              <a:p>
                <a:pPr lvl="1"/>
                <a:r>
                  <a:rPr lang="en-US" altLang="ko-KR" dirty="0" smtClean="0"/>
                  <a:t>If </a:t>
                </a:r>
                <a14:m>
                  <m:oMath xmlns:m="http://schemas.openxmlformats.org/officeDocument/2006/math">
                    <m:r>
                      <a:rPr lang="en-US" altLang="ko-KR" b="0" i="1" smtClean="0">
                        <a:latin typeface="Cambria Math" panose="02040503050406030204" pitchFamily="18" charset="0"/>
                      </a:rPr>
                      <m:t>𝑢</m:t>
                    </m:r>
                    <m:r>
                      <a:rPr lang="en-US" altLang="ko-KR" b="0" i="1" smtClean="0">
                        <a:latin typeface="Cambria Math" panose="02040503050406030204" pitchFamily="18" charset="0"/>
                      </a:rPr>
                      <m:t>&lt;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𝑝</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sub>
                        </m:sSub>
                        <m:r>
                          <a:rPr lang="en-US" altLang="ko-KR" b="0" i="1" smtClean="0">
                            <a:latin typeface="Cambria Math" panose="02040503050406030204" pitchFamily="18" charset="0"/>
                          </a:rPr>
                          <m:t>)</m:t>
                        </m:r>
                      </m:num>
                      <m:den>
                        <m:r>
                          <a:rPr lang="en-US" altLang="ko-KR" b="0" i="1" smtClean="0">
                            <a:latin typeface="Cambria Math" panose="02040503050406030204" pitchFamily="18" charset="0"/>
                          </a:rPr>
                          <m:t>𝑀𝑞</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d>
                              <m:dPr>
                                <m:ctrlPr>
                                  <a:rPr lang="en-US" altLang="ko-KR" i="1">
                                    <a:latin typeface="Cambria Math" panose="02040503050406030204" pitchFamily="18" charset="0"/>
                                  </a:rPr>
                                </m:ctrlPr>
                              </m:dPr>
                              <m:e>
                                <m:r>
                                  <a:rPr lang="en-US" altLang="ko-KR" i="1">
                                    <a:latin typeface="Cambria Math" panose="02040503050406030204" pitchFamily="18" charset="0"/>
                                  </a:rPr>
                                  <m:t>𝑖</m:t>
                                </m:r>
                              </m:e>
                            </m:d>
                          </m:sub>
                        </m:sSub>
                        <m:r>
                          <a:rPr lang="en-US" altLang="ko-KR" b="0" i="1" smtClean="0">
                            <a:latin typeface="Cambria Math" panose="02040503050406030204" pitchFamily="18" charset="0"/>
                          </a:rPr>
                          <m:t>)</m:t>
                        </m:r>
                      </m:den>
                    </m:f>
                  </m:oMath>
                </a14:m>
                <a:endParaRPr lang="en-US" altLang="ko-KR" dirty="0" smtClean="0"/>
              </a:p>
              <a:p>
                <a:pPr lvl="2"/>
                <a:r>
                  <a:rPr lang="en-US" altLang="ko-KR" dirty="0" smtClean="0"/>
                  <a:t>Accept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d>
                          <m:dPr>
                            <m:ctrlPr>
                              <a:rPr lang="en-US" altLang="ko-KR" i="1">
                                <a:latin typeface="Cambria Math" panose="02040503050406030204" pitchFamily="18" charset="0"/>
                              </a:rPr>
                            </m:ctrlPr>
                          </m:dPr>
                          <m:e>
                            <m:r>
                              <a:rPr lang="en-US" altLang="ko-KR" i="1">
                                <a:latin typeface="Cambria Math" panose="02040503050406030204" pitchFamily="18" charset="0"/>
                              </a:rPr>
                              <m:t>𝑖</m:t>
                            </m:r>
                          </m:e>
                        </m:d>
                      </m:sub>
                    </m:sSub>
                  </m:oMath>
                </a14:m>
                <a:endParaRPr lang="en-US" altLang="ko-KR" dirty="0" smtClean="0"/>
              </a:p>
              <a:p>
                <a:pPr lvl="2"/>
                <a:r>
                  <a:rPr lang="en-US" altLang="ko-KR" dirty="0" smtClean="0"/>
                  <a:t>Increase count</a:t>
                </a:r>
              </a:p>
              <a:p>
                <a:pPr lvl="1"/>
                <a:r>
                  <a:rPr lang="en-US" altLang="ko-KR" dirty="0" smtClean="0"/>
                  <a:t>Else</a:t>
                </a:r>
              </a:p>
              <a:p>
                <a:pPr lvl="2"/>
                <a:r>
                  <a:rPr lang="en-US" altLang="ko-KR" dirty="0" smtClean="0"/>
                  <a:t>Reject and re-sample</a:t>
                </a:r>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625600"/>
                <a:ext cx="3077029" cy="4899743"/>
              </a:xfrm>
              <a:blipFill rotWithShape="0">
                <a:blip r:embed="rId2"/>
                <a:stretch>
                  <a:fillRect t="-872" r="-2178"/>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7</a:t>
            </a:fld>
            <a:endParaRPr lang="ko-KR" altLang="en-US"/>
          </a:p>
        </p:txBody>
      </p:sp>
      <p:cxnSp>
        <p:nvCxnSpPr>
          <p:cNvPr id="6" name="Straight Arrow Connector 5"/>
          <p:cNvCxnSpPr/>
          <p:nvPr/>
        </p:nvCxnSpPr>
        <p:spPr>
          <a:xfrm flipV="1">
            <a:off x="3534228" y="5464628"/>
            <a:ext cx="536302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868056" y="1712685"/>
            <a:ext cx="14514" cy="39406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642441" y="5468649"/>
            <a:ext cx="296876" cy="369332"/>
          </a:xfrm>
          <a:prstGeom prst="rect">
            <a:avLst/>
          </a:prstGeom>
          <a:noFill/>
        </p:spPr>
        <p:txBody>
          <a:bodyPr wrap="none" rtlCol="0">
            <a:spAutoFit/>
          </a:bodyPr>
          <a:lstStyle/>
          <a:p>
            <a:r>
              <a:rPr lang="en-US" altLang="ko-KR" dirty="0" smtClean="0"/>
              <a:t>x</a:t>
            </a:r>
            <a:endParaRPr lang="ko-KR" altLang="en-US" dirty="0"/>
          </a:p>
        </p:txBody>
      </p:sp>
      <p:sp>
        <p:nvSpPr>
          <p:cNvPr id="13" name="TextBox 12"/>
          <p:cNvSpPr txBox="1"/>
          <p:nvPr/>
        </p:nvSpPr>
        <p:spPr>
          <a:xfrm>
            <a:off x="3947884" y="1712685"/>
            <a:ext cx="1116011" cy="369332"/>
          </a:xfrm>
          <a:prstGeom prst="rect">
            <a:avLst/>
          </a:prstGeom>
          <a:noFill/>
        </p:spPr>
        <p:txBody>
          <a:bodyPr wrap="none" rtlCol="0">
            <a:spAutoFit/>
          </a:bodyPr>
          <a:lstStyle/>
          <a:p>
            <a:r>
              <a:rPr lang="en-US" altLang="ko-KR" dirty="0" smtClean="0"/>
              <a:t>p(x), q(x)</a:t>
            </a:r>
            <a:endParaRPr lang="ko-KR" altLang="en-US" dirty="0"/>
          </a:p>
        </p:txBody>
      </p:sp>
      <p:sp>
        <p:nvSpPr>
          <p:cNvPr id="14" name="Freeform 13"/>
          <p:cNvSpPr/>
          <p:nvPr/>
        </p:nvSpPr>
        <p:spPr>
          <a:xfrm>
            <a:off x="3534229" y="2691026"/>
            <a:ext cx="5268685" cy="2641864"/>
          </a:xfrm>
          <a:custGeom>
            <a:avLst/>
            <a:gdLst>
              <a:gd name="connsiteX0" fmla="*/ 0 w 5268685"/>
              <a:gd name="connsiteY0" fmla="*/ 2613945 h 2641864"/>
              <a:gd name="connsiteX1" fmla="*/ 754742 w 5268685"/>
              <a:gd name="connsiteY1" fmla="*/ 2432517 h 2641864"/>
              <a:gd name="connsiteX2" fmla="*/ 1785257 w 5268685"/>
              <a:gd name="connsiteY2" fmla="*/ 1060917 h 2641864"/>
              <a:gd name="connsiteX3" fmla="*/ 2525485 w 5268685"/>
              <a:gd name="connsiteY3" fmla="*/ 1374 h 2641864"/>
              <a:gd name="connsiteX4" fmla="*/ 3454400 w 5268685"/>
              <a:gd name="connsiteY4" fmla="*/ 1278631 h 2641864"/>
              <a:gd name="connsiteX5" fmla="*/ 3976914 w 5268685"/>
              <a:gd name="connsiteY5" fmla="*/ 2222060 h 2641864"/>
              <a:gd name="connsiteX6" fmla="*/ 5268685 w 5268685"/>
              <a:gd name="connsiteY6" fmla="*/ 2621203 h 264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8685" h="2641864">
                <a:moveTo>
                  <a:pt x="0" y="2613945"/>
                </a:moveTo>
                <a:cubicBezTo>
                  <a:pt x="228599" y="2652650"/>
                  <a:pt x="457199" y="2691355"/>
                  <a:pt x="754742" y="2432517"/>
                </a:cubicBezTo>
                <a:cubicBezTo>
                  <a:pt x="1052285" y="2173679"/>
                  <a:pt x="1490133" y="1466107"/>
                  <a:pt x="1785257" y="1060917"/>
                </a:cubicBezTo>
                <a:cubicBezTo>
                  <a:pt x="2080381" y="655727"/>
                  <a:pt x="2247294" y="-34912"/>
                  <a:pt x="2525485" y="1374"/>
                </a:cubicBezTo>
                <a:cubicBezTo>
                  <a:pt x="2803676" y="37660"/>
                  <a:pt x="3212495" y="908517"/>
                  <a:pt x="3454400" y="1278631"/>
                </a:cubicBezTo>
                <a:cubicBezTo>
                  <a:pt x="3696305" y="1648745"/>
                  <a:pt x="3674533" y="1998298"/>
                  <a:pt x="3976914" y="2222060"/>
                </a:cubicBezTo>
                <a:cubicBezTo>
                  <a:pt x="4279295" y="2445822"/>
                  <a:pt x="4773990" y="2533512"/>
                  <a:pt x="5268685" y="26212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Freeform 14"/>
          <p:cNvSpPr/>
          <p:nvPr/>
        </p:nvSpPr>
        <p:spPr>
          <a:xfrm>
            <a:off x="3722914" y="3874932"/>
            <a:ext cx="4971143" cy="1553411"/>
          </a:xfrm>
          <a:custGeom>
            <a:avLst/>
            <a:gdLst>
              <a:gd name="connsiteX0" fmla="*/ 0 w 4971143"/>
              <a:gd name="connsiteY0" fmla="*/ 1553411 h 1553411"/>
              <a:gd name="connsiteX1" fmla="*/ 682172 w 4971143"/>
              <a:gd name="connsiteY1" fmla="*/ 1480839 h 1553411"/>
              <a:gd name="connsiteX2" fmla="*/ 1407886 w 4971143"/>
              <a:gd name="connsiteY2" fmla="*/ 856725 h 1553411"/>
              <a:gd name="connsiteX3" fmla="*/ 1966686 w 4971143"/>
              <a:gd name="connsiteY3" fmla="*/ 382 h 1553411"/>
              <a:gd name="connsiteX4" fmla="*/ 2452915 w 4971143"/>
              <a:gd name="connsiteY4" fmla="*/ 755125 h 1553411"/>
              <a:gd name="connsiteX5" fmla="*/ 2685143 w 4971143"/>
              <a:gd name="connsiteY5" fmla="*/ 1335697 h 1553411"/>
              <a:gd name="connsiteX6" fmla="*/ 2895600 w 4971143"/>
              <a:gd name="connsiteY6" fmla="*/ 726097 h 1553411"/>
              <a:gd name="connsiteX7" fmla="*/ 3280229 w 4971143"/>
              <a:gd name="connsiteY7" fmla="*/ 1030897 h 1553411"/>
              <a:gd name="connsiteX8" fmla="*/ 3853543 w 4971143"/>
              <a:gd name="connsiteY8" fmla="*/ 1357468 h 1553411"/>
              <a:gd name="connsiteX9" fmla="*/ 4971143 w 4971143"/>
              <a:gd name="connsiteY9" fmla="*/ 1495354 h 155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71143" h="1553411">
                <a:moveTo>
                  <a:pt x="0" y="1553411"/>
                </a:moveTo>
                <a:lnTo>
                  <a:pt x="682172" y="1480839"/>
                </a:lnTo>
                <a:cubicBezTo>
                  <a:pt x="916820" y="1364725"/>
                  <a:pt x="1193800" y="1103468"/>
                  <a:pt x="1407886" y="856725"/>
                </a:cubicBezTo>
                <a:cubicBezTo>
                  <a:pt x="1621972" y="609982"/>
                  <a:pt x="1792515" y="17315"/>
                  <a:pt x="1966686" y="382"/>
                </a:cubicBezTo>
                <a:cubicBezTo>
                  <a:pt x="2140857" y="-16551"/>
                  <a:pt x="2333172" y="532573"/>
                  <a:pt x="2452915" y="755125"/>
                </a:cubicBezTo>
                <a:cubicBezTo>
                  <a:pt x="2572658" y="977677"/>
                  <a:pt x="2611362" y="1340535"/>
                  <a:pt x="2685143" y="1335697"/>
                </a:cubicBezTo>
                <a:cubicBezTo>
                  <a:pt x="2758924" y="1330859"/>
                  <a:pt x="2796419" y="776897"/>
                  <a:pt x="2895600" y="726097"/>
                </a:cubicBezTo>
                <a:cubicBezTo>
                  <a:pt x="2994781" y="675297"/>
                  <a:pt x="3120572" y="925668"/>
                  <a:pt x="3280229" y="1030897"/>
                </a:cubicBezTo>
                <a:cubicBezTo>
                  <a:pt x="3439886" y="1136125"/>
                  <a:pt x="3571724" y="1280059"/>
                  <a:pt x="3853543" y="1357468"/>
                </a:cubicBezTo>
                <a:cubicBezTo>
                  <a:pt x="4135362" y="1434877"/>
                  <a:pt x="4761895" y="1473582"/>
                  <a:pt x="4971143" y="14953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ular Callout 15"/>
          <p:cNvSpPr/>
          <p:nvPr/>
        </p:nvSpPr>
        <p:spPr>
          <a:xfrm>
            <a:off x="6593864" y="1453730"/>
            <a:ext cx="2487727" cy="1106010"/>
          </a:xfrm>
          <a:prstGeom prst="wedgeRectCallout">
            <a:avLst>
              <a:gd name="adj1" fmla="val -56810"/>
              <a:gd name="adj2" fmla="val 985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샘플링하기</a:t>
            </a:r>
            <a:r>
              <a:rPr lang="ko-KR" altLang="en-US" dirty="0" smtClean="0"/>
              <a:t> </a:t>
            </a:r>
            <a:r>
              <a:rPr lang="ko-KR" altLang="en-US" dirty="0"/>
              <a:t>쉬</a:t>
            </a:r>
            <a:r>
              <a:rPr lang="ko-KR" altLang="en-US" dirty="0" smtClean="0"/>
              <a:t>운 분포</a:t>
            </a:r>
            <a:r>
              <a:rPr lang="en-US" altLang="ko-KR" dirty="0" smtClean="0"/>
              <a:t> (</a:t>
            </a:r>
            <a:r>
              <a:rPr lang="ko-KR" altLang="en-US" dirty="0" smtClean="0"/>
              <a:t>모든 </a:t>
            </a:r>
            <a:r>
              <a:rPr lang="en-US" altLang="ko-KR" dirty="0"/>
              <a:t>x</a:t>
            </a:r>
            <a:r>
              <a:rPr lang="ko-KR" altLang="en-US" dirty="0"/>
              <a:t>에 대해서 </a:t>
            </a:r>
            <a:r>
              <a:rPr lang="en-US" altLang="ko-KR" dirty="0" err="1" smtClean="0"/>
              <a:t>Mq</a:t>
            </a:r>
            <a:r>
              <a:rPr lang="en-US" altLang="ko-KR" dirty="0" smtClean="0"/>
              <a:t>(x)</a:t>
            </a:r>
            <a:r>
              <a:rPr lang="ko-KR" altLang="en-US" dirty="0" smtClean="0"/>
              <a:t>가 </a:t>
            </a:r>
            <a:r>
              <a:rPr lang="en-US" altLang="ko-KR" dirty="0" smtClean="0"/>
              <a:t>p(x)</a:t>
            </a:r>
            <a:r>
              <a:rPr lang="ko-KR" altLang="en-US" dirty="0"/>
              <a:t>의</a:t>
            </a:r>
            <a:r>
              <a:rPr lang="ko-KR" altLang="en-US" dirty="0" smtClean="0"/>
              <a:t> 위에 있도록 </a:t>
            </a:r>
            <a:r>
              <a:rPr lang="en-US" altLang="ko-KR" dirty="0"/>
              <a:t>M</a:t>
            </a:r>
            <a:r>
              <a:rPr lang="ko-KR" altLang="en-US" dirty="0"/>
              <a:t>을 </a:t>
            </a:r>
            <a:r>
              <a:rPr lang="ko-KR" altLang="en-US" dirty="0" smtClean="0"/>
              <a:t>정해야 한다</a:t>
            </a:r>
            <a:r>
              <a:rPr lang="en-US" altLang="ko-KR" dirty="0" smtClean="0"/>
              <a:t>. )</a:t>
            </a:r>
            <a:endParaRPr lang="ko-KR" altLang="en-US" dirty="0"/>
          </a:p>
        </p:txBody>
      </p:sp>
      <p:sp>
        <p:nvSpPr>
          <p:cNvPr id="17" name="Rectangular Callout 16"/>
          <p:cNvSpPr/>
          <p:nvPr/>
        </p:nvSpPr>
        <p:spPr>
          <a:xfrm>
            <a:off x="7025118" y="3889234"/>
            <a:ext cx="2075543" cy="803989"/>
          </a:xfrm>
          <a:prstGeom prst="wedgeRectCallout">
            <a:avLst>
              <a:gd name="adj1" fmla="val -47990"/>
              <a:gd name="adj2" fmla="val 8384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샘플링하기</a:t>
            </a:r>
            <a:r>
              <a:rPr lang="ko-KR" altLang="en-US" dirty="0" smtClean="0"/>
              <a:t> 어려운 분포</a:t>
            </a:r>
            <a:endParaRPr lang="ko-KR" altLang="en-US" dirty="0"/>
          </a:p>
        </p:txBody>
      </p:sp>
      <p:sp>
        <p:nvSpPr>
          <p:cNvPr id="18" name="Oval 17"/>
          <p:cNvSpPr/>
          <p:nvPr/>
        </p:nvSpPr>
        <p:spPr>
          <a:xfrm>
            <a:off x="5812563" y="5353147"/>
            <a:ext cx="203200" cy="222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5812563" y="4596896"/>
            <a:ext cx="203200" cy="222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p:nvSpPr>
        <p:spPr>
          <a:xfrm>
            <a:off x="5812155" y="2616190"/>
            <a:ext cx="203200" cy="222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p:cNvSpPr txBox="1"/>
          <p:nvPr/>
        </p:nvSpPr>
        <p:spPr>
          <a:xfrm>
            <a:off x="3524277" y="4850886"/>
            <a:ext cx="631904" cy="369332"/>
          </a:xfrm>
          <a:prstGeom prst="rect">
            <a:avLst/>
          </a:prstGeom>
          <a:noFill/>
        </p:spPr>
        <p:txBody>
          <a:bodyPr wrap="none" rtlCol="0">
            <a:spAutoFit/>
          </a:bodyPr>
          <a:lstStyle/>
          <a:p>
            <a:r>
              <a:rPr lang="en-US" altLang="ko-KR" b="1" dirty="0">
                <a:solidFill>
                  <a:schemeClr val="tx2"/>
                </a:solidFill>
              </a:rPr>
              <a:t>q</a:t>
            </a:r>
            <a:r>
              <a:rPr lang="en-US" altLang="ko-KR" b="1" dirty="0" smtClean="0">
                <a:solidFill>
                  <a:schemeClr val="tx2"/>
                </a:solidFill>
              </a:rPr>
              <a:t>(x)</a:t>
            </a:r>
            <a:endParaRPr lang="ko-KR" altLang="en-US" b="1" dirty="0">
              <a:solidFill>
                <a:schemeClr val="tx2"/>
              </a:solidFill>
            </a:endParaRPr>
          </a:p>
        </p:txBody>
      </p:sp>
      <p:sp>
        <p:nvSpPr>
          <p:cNvPr id="22" name="TextBox 21"/>
          <p:cNvSpPr txBox="1"/>
          <p:nvPr/>
        </p:nvSpPr>
        <p:spPr>
          <a:xfrm>
            <a:off x="3513359" y="5431253"/>
            <a:ext cx="633507" cy="369332"/>
          </a:xfrm>
          <a:prstGeom prst="rect">
            <a:avLst/>
          </a:prstGeom>
          <a:noFill/>
        </p:spPr>
        <p:txBody>
          <a:bodyPr wrap="none" rtlCol="0">
            <a:spAutoFit/>
          </a:bodyPr>
          <a:lstStyle/>
          <a:p>
            <a:r>
              <a:rPr lang="en-US" altLang="ko-KR" b="1" dirty="0" smtClean="0">
                <a:solidFill>
                  <a:srgbClr val="FF0000"/>
                </a:solidFill>
              </a:rPr>
              <a:t>p(x)</a:t>
            </a:r>
            <a:endParaRPr lang="ko-KR" altLang="en-US" b="1" dirty="0">
              <a:solidFill>
                <a:srgbClr val="FF0000"/>
              </a:solidFill>
            </a:endParaRPr>
          </a:p>
        </p:txBody>
      </p:sp>
      <p:sp>
        <p:nvSpPr>
          <p:cNvPr id="23" name="Oval 22"/>
          <p:cNvSpPr/>
          <p:nvPr/>
        </p:nvSpPr>
        <p:spPr>
          <a:xfrm>
            <a:off x="5812155" y="3963990"/>
            <a:ext cx="203200" cy="222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Straight Connector 26"/>
          <p:cNvCxnSpPr>
            <a:stCxn id="20" idx="4"/>
            <a:endCxn id="18" idx="0"/>
          </p:cNvCxnSpPr>
          <p:nvPr/>
        </p:nvCxnSpPr>
        <p:spPr>
          <a:xfrm>
            <a:off x="5913755" y="2839152"/>
            <a:ext cx="408" cy="2513995"/>
          </a:xfrm>
          <a:prstGeom prst="line">
            <a:avLst/>
          </a:prstGeom>
          <a:ln w="38100">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p:cNvSpPr/>
              <p:nvPr/>
            </p:nvSpPr>
            <p:spPr>
              <a:xfrm>
                <a:off x="4926676" y="5541822"/>
                <a:ext cx="1667188" cy="388889"/>
              </a:xfrm>
              <a:prstGeom prst="rect">
                <a:avLst/>
              </a:prstGeom>
            </p:spPr>
            <p:txBody>
              <a:bodyPr wrap="none">
                <a:spAutoFit/>
              </a:bodyPr>
              <a:lstStyle/>
              <a:p>
                <a:pPr lvl="1"/>
                <a14:m>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d>
                          <m:dPr>
                            <m:ctrlPr>
                              <a:rPr lang="en-US" altLang="ko-KR" b="1" i="1">
                                <a:latin typeface="Cambria Math" panose="02040503050406030204" pitchFamily="18" charset="0"/>
                              </a:rPr>
                            </m:ctrlPr>
                          </m:dPr>
                          <m:e>
                            <m:r>
                              <a:rPr lang="en-US" altLang="ko-KR" b="1" i="1">
                                <a:latin typeface="Cambria Math" panose="02040503050406030204" pitchFamily="18" charset="0"/>
                              </a:rPr>
                              <m:t>𝒊</m:t>
                            </m:r>
                          </m:e>
                        </m:d>
                      </m:sub>
                    </m:sSub>
                  </m:oMath>
                </a14:m>
                <a:r>
                  <a:rPr lang="en-US" altLang="ko-KR" b="1" dirty="0"/>
                  <a:t> ~ q(x)</a:t>
                </a:r>
              </a:p>
            </p:txBody>
          </p:sp>
        </mc:Choice>
        <mc:Fallback xmlns="">
          <p:sp>
            <p:nvSpPr>
              <p:cNvPr id="28" name="Rectangle 27"/>
              <p:cNvSpPr>
                <a:spLocks noRot="1" noChangeAspect="1" noMove="1" noResize="1" noEditPoints="1" noAdjustHandles="1" noChangeArrowheads="1" noChangeShapeType="1" noTextEdit="1"/>
              </p:cNvSpPr>
              <p:nvPr/>
            </p:nvSpPr>
            <p:spPr>
              <a:xfrm>
                <a:off x="4926676" y="5541822"/>
                <a:ext cx="1667188" cy="388889"/>
              </a:xfrm>
              <a:prstGeom prst="rect">
                <a:avLst/>
              </a:prstGeom>
              <a:blipFill rotWithShape="0">
                <a:blip r:embed="rId3"/>
                <a:stretch>
                  <a:fillRect t="-9375" r="-3285" b="-1718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4672325" y="4512301"/>
                <a:ext cx="1241430" cy="3888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ko-KR" b="1" dirty="0"/>
                        <m:t>uMq</m:t>
                      </m:r>
                      <m:r>
                        <m:rPr>
                          <m:nor/>
                        </m:rPr>
                        <a:rPr lang="en-US" altLang="ko-KR" b="1" dirty="0"/>
                        <m:t>(</m:t>
                      </m:r>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d>
                            <m:dPr>
                              <m:ctrlPr>
                                <a:rPr lang="en-US" altLang="ko-KR" b="1" i="1">
                                  <a:latin typeface="Cambria Math" panose="02040503050406030204" pitchFamily="18" charset="0"/>
                                </a:rPr>
                              </m:ctrlPr>
                            </m:dPr>
                            <m:e>
                              <m:r>
                                <a:rPr lang="en-US" altLang="ko-KR" b="1" i="1">
                                  <a:latin typeface="Cambria Math" panose="02040503050406030204" pitchFamily="18" charset="0"/>
                                </a:rPr>
                                <m:t>𝒊</m:t>
                              </m:r>
                            </m:e>
                          </m:d>
                        </m:sub>
                      </m:sSub>
                      <m:r>
                        <a:rPr lang="en-US" altLang="ko-KR" b="1" i="1" smtClean="0">
                          <a:latin typeface="Cambria Math" panose="02040503050406030204" pitchFamily="18" charset="0"/>
                        </a:rPr>
                        <m:t>)</m:t>
                      </m:r>
                    </m:oMath>
                  </m:oMathPara>
                </a14:m>
                <a:endParaRPr lang="ko-KR" altLang="en-US" b="1" dirty="0"/>
              </a:p>
            </p:txBody>
          </p:sp>
        </mc:Choice>
        <mc:Fallback xmlns="">
          <p:sp>
            <p:nvSpPr>
              <p:cNvPr id="29" name="Rectangle 28"/>
              <p:cNvSpPr>
                <a:spLocks noRot="1" noChangeAspect="1" noMove="1" noResize="1" noEditPoints="1" noAdjustHandles="1" noChangeArrowheads="1" noChangeShapeType="1" noTextEdit="1"/>
              </p:cNvSpPr>
              <p:nvPr/>
            </p:nvSpPr>
            <p:spPr>
              <a:xfrm>
                <a:off x="4672325" y="4512301"/>
                <a:ext cx="1241430" cy="388889"/>
              </a:xfrm>
              <a:prstGeom prst="rect">
                <a:avLst/>
              </a:prstGeom>
              <a:blipFill rotWithShape="0">
                <a:blip r:embed="rId4"/>
                <a:stretch>
                  <a:fillRect b="-937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6058094" y="3845809"/>
                <a:ext cx="916020" cy="3888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1" i="1">
                          <a:latin typeface="Cambria Math" panose="02040503050406030204" pitchFamily="18" charset="0"/>
                        </a:rPr>
                        <m:t>𝒑</m:t>
                      </m:r>
                      <m:r>
                        <a:rPr lang="en-US" altLang="ko-KR" b="1" i="1">
                          <a:latin typeface="Cambria Math" panose="02040503050406030204" pitchFamily="18" charset="0"/>
                        </a:rPr>
                        <m:t>(</m:t>
                      </m:r>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d>
                            <m:dPr>
                              <m:ctrlPr>
                                <a:rPr lang="en-US" altLang="ko-KR" b="1" i="1">
                                  <a:latin typeface="Cambria Math" panose="02040503050406030204" pitchFamily="18" charset="0"/>
                                </a:rPr>
                              </m:ctrlPr>
                            </m:dPr>
                            <m:e>
                              <m:r>
                                <a:rPr lang="en-US" altLang="ko-KR" b="1" i="1">
                                  <a:latin typeface="Cambria Math" panose="02040503050406030204" pitchFamily="18" charset="0"/>
                                </a:rPr>
                                <m:t>𝒊</m:t>
                              </m:r>
                            </m:e>
                          </m:d>
                        </m:sub>
                      </m:sSub>
                      <m:r>
                        <a:rPr lang="en-US" altLang="ko-KR" b="1" i="1">
                          <a:latin typeface="Cambria Math" panose="02040503050406030204" pitchFamily="18" charset="0"/>
                        </a:rPr>
                        <m:t>)</m:t>
                      </m:r>
                    </m:oMath>
                  </m:oMathPara>
                </a14:m>
                <a:endParaRPr lang="ko-KR" altLang="en-US" b="1" dirty="0"/>
              </a:p>
            </p:txBody>
          </p:sp>
        </mc:Choice>
        <mc:Fallback xmlns="">
          <p:sp>
            <p:nvSpPr>
              <p:cNvPr id="30" name="Rectangle 29"/>
              <p:cNvSpPr>
                <a:spLocks noRot="1" noChangeAspect="1" noMove="1" noResize="1" noEditPoints="1" noAdjustHandles="1" noChangeArrowheads="1" noChangeShapeType="1" noTextEdit="1"/>
              </p:cNvSpPr>
              <p:nvPr/>
            </p:nvSpPr>
            <p:spPr>
              <a:xfrm>
                <a:off x="6058094" y="3845809"/>
                <a:ext cx="916020" cy="388889"/>
              </a:xfrm>
              <a:prstGeom prst="rect">
                <a:avLst/>
              </a:prstGeom>
              <a:blipFill rotWithShape="0">
                <a:blip r:embed="rId5"/>
                <a:stretch>
                  <a:fillRect b="-781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5031080" y="2175144"/>
                <a:ext cx="1103571" cy="3888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ko-KR" b="1" dirty="0"/>
                        <m:t>Mq</m:t>
                      </m:r>
                      <m:r>
                        <m:rPr>
                          <m:nor/>
                        </m:rPr>
                        <a:rPr lang="en-US" altLang="ko-KR" b="1" dirty="0"/>
                        <m:t>(</m:t>
                      </m:r>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d>
                            <m:dPr>
                              <m:ctrlPr>
                                <a:rPr lang="en-US" altLang="ko-KR" b="1" i="1">
                                  <a:latin typeface="Cambria Math" panose="02040503050406030204" pitchFamily="18" charset="0"/>
                                </a:rPr>
                              </m:ctrlPr>
                            </m:dPr>
                            <m:e>
                              <m:r>
                                <a:rPr lang="en-US" altLang="ko-KR" b="1" i="1">
                                  <a:latin typeface="Cambria Math" panose="02040503050406030204" pitchFamily="18" charset="0"/>
                                </a:rPr>
                                <m:t>𝒊</m:t>
                              </m:r>
                            </m:e>
                          </m:d>
                        </m:sub>
                      </m:sSub>
                      <m:r>
                        <a:rPr lang="en-US" altLang="ko-KR" b="1" i="1">
                          <a:latin typeface="Cambria Math" panose="02040503050406030204" pitchFamily="18" charset="0"/>
                        </a:rPr>
                        <m:t>)</m:t>
                      </m:r>
                    </m:oMath>
                  </m:oMathPara>
                </a14:m>
                <a:endParaRPr lang="ko-KR" altLang="en-US" b="1" dirty="0"/>
              </a:p>
            </p:txBody>
          </p:sp>
        </mc:Choice>
        <mc:Fallback xmlns="">
          <p:sp>
            <p:nvSpPr>
              <p:cNvPr id="31" name="Rectangle 30"/>
              <p:cNvSpPr>
                <a:spLocks noRot="1" noChangeAspect="1" noMove="1" noResize="1" noEditPoints="1" noAdjustHandles="1" noChangeArrowheads="1" noChangeShapeType="1" noTextEdit="1"/>
              </p:cNvSpPr>
              <p:nvPr/>
            </p:nvSpPr>
            <p:spPr>
              <a:xfrm>
                <a:off x="5031080" y="2175144"/>
                <a:ext cx="1103571" cy="388889"/>
              </a:xfrm>
              <a:prstGeom prst="rect">
                <a:avLst/>
              </a:prstGeom>
              <a:blipFill rotWithShape="0">
                <a:blip r:embed="rId6"/>
                <a:stretch>
                  <a:fillRect b="-7813"/>
                </a:stretch>
              </a:blipFill>
            </p:spPr>
            <p:txBody>
              <a:bodyPr/>
              <a:lstStyle/>
              <a:p>
                <a:r>
                  <a:rPr lang="ko-KR" altLang="en-US">
                    <a:noFill/>
                  </a:rPr>
                  <a:t> </a:t>
                </a:r>
              </a:p>
            </p:txBody>
          </p:sp>
        </mc:Fallback>
      </mc:AlternateContent>
      <p:sp>
        <p:nvSpPr>
          <p:cNvPr id="32" name="TextBox 31"/>
          <p:cNvSpPr txBox="1"/>
          <p:nvPr/>
        </p:nvSpPr>
        <p:spPr>
          <a:xfrm>
            <a:off x="6423188" y="5136204"/>
            <a:ext cx="1140056" cy="369332"/>
          </a:xfrm>
          <a:prstGeom prst="rect">
            <a:avLst/>
          </a:prstGeom>
          <a:noFill/>
        </p:spPr>
        <p:txBody>
          <a:bodyPr wrap="none" rtlCol="0">
            <a:spAutoFit/>
          </a:bodyPr>
          <a:lstStyle/>
          <a:p>
            <a:r>
              <a:rPr lang="ko-KR" altLang="en-US" b="1" dirty="0" smtClean="0">
                <a:solidFill>
                  <a:srgbClr val="C00000"/>
                </a:solidFill>
              </a:rPr>
              <a:t>채택 영역</a:t>
            </a:r>
            <a:endParaRPr lang="ko-KR" altLang="en-US" b="1" dirty="0">
              <a:solidFill>
                <a:srgbClr val="C00000"/>
              </a:solidFill>
            </a:endParaRPr>
          </a:p>
        </p:txBody>
      </p:sp>
      <p:sp>
        <p:nvSpPr>
          <p:cNvPr id="33" name="TextBox 32"/>
          <p:cNvSpPr txBox="1"/>
          <p:nvPr/>
        </p:nvSpPr>
        <p:spPr>
          <a:xfrm>
            <a:off x="5598543" y="3372574"/>
            <a:ext cx="1140056" cy="369332"/>
          </a:xfrm>
          <a:prstGeom prst="rect">
            <a:avLst/>
          </a:prstGeom>
          <a:noFill/>
        </p:spPr>
        <p:txBody>
          <a:bodyPr wrap="none" rtlCol="0">
            <a:spAutoFit/>
          </a:bodyPr>
          <a:lstStyle/>
          <a:p>
            <a:r>
              <a:rPr lang="ko-KR" altLang="en-US" b="1" dirty="0" smtClean="0">
                <a:solidFill>
                  <a:schemeClr val="tx2"/>
                </a:solidFill>
              </a:rPr>
              <a:t>기각 영역</a:t>
            </a:r>
            <a:endParaRPr lang="ko-KR" altLang="en-US" b="1" dirty="0">
              <a:solidFill>
                <a:schemeClr val="tx2"/>
              </a:solidFill>
            </a:endParaRPr>
          </a:p>
        </p:txBody>
      </p:sp>
    </p:spTree>
    <p:extLst>
      <p:ext uri="{BB962C8B-B14F-4D97-AF65-F5344CB8AC3E}">
        <p14:creationId xmlns:p14="http://schemas.microsoft.com/office/powerpoint/2010/main" val="1215405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Rejection Sampling in GMM</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2862"/>
                <a:ext cx="6142382" cy="2679091"/>
              </a:xfrm>
            </p:spPr>
            <p:txBody>
              <a:bodyPr>
                <a:normAutofit fontScale="92500" lnSpcReduction="20000"/>
              </a:bodyPr>
              <a:lstStyle/>
              <a:p>
                <a:r>
                  <a:rPr lang="en-US" altLang="ko-KR" dirty="0" smtClean="0"/>
                  <a:t>Rejection sampling of GMM</a:t>
                </a:r>
              </a:p>
              <a:p>
                <a:pPr lvl="1"/>
                <a:r>
                  <a:rPr lang="en-US" altLang="ko-KR" dirty="0" smtClean="0"/>
                  <a:t>Sample z from {1, 2, 3} with 1/3 change each</a:t>
                </a:r>
              </a:p>
              <a:p>
                <a:pPr lvl="1"/>
                <a:r>
                  <a:rPr lang="en-US" altLang="ko-KR" b="0" dirty="0" smtClean="0"/>
                  <a:t>Sample x from N(</a:t>
                </a:r>
                <a14:m>
                  <m:oMath xmlns:m="http://schemas.openxmlformats.org/officeDocument/2006/math">
                    <m:sSub>
                      <m:sSubPr>
                        <m:ctrlPr>
                          <a:rPr lang="en-US" altLang="ko-KR" i="1">
                            <a:latin typeface="Cambria Math" panose="02040503050406030204" pitchFamily="18" charset="0"/>
                          </a:rPr>
                        </m:ctrlPr>
                      </m:sSubPr>
                      <m:e>
                        <m:r>
                          <a:rPr lang="ko-KR" altLang="en-US" i="1">
                            <a:latin typeface="Cambria Math" panose="02040503050406030204" pitchFamily="18" charset="0"/>
                          </a:rPr>
                          <m:t>𝜇</m:t>
                        </m:r>
                      </m:e>
                      <m:sub>
                        <m:r>
                          <a:rPr lang="en-US" altLang="ko-KR" b="0" i="1" smtClean="0">
                            <a:latin typeface="Cambria Math" panose="02040503050406030204" pitchFamily="18" charset="0"/>
                          </a:rPr>
                          <m:t>𝑞</m:t>
                        </m:r>
                        <m:r>
                          <a:rPr lang="en-US" altLang="ko-KR" b="0" i="1" smtClean="0">
                            <a:latin typeface="Cambria Math" panose="02040503050406030204" pitchFamily="18" charset="0"/>
                          </a:rPr>
                          <m:t>(</m:t>
                        </m:r>
                        <m:r>
                          <a:rPr lang="en-US" altLang="ko-KR" i="1">
                            <a:latin typeface="Cambria Math" panose="02040503050406030204" pitchFamily="18" charset="0"/>
                          </a:rPr>
                          <m:t>𝑧</m:t>
                        </m:r>
                        <m:r>
                          <a:rPr lang="en-US" altLang="ko-KR" b="0" i="1" smtClean="0">
                            <a:latin typeface="Cambria Math" panose="02040503050406030204" pitchFamily="18" charset="0"/>
                          </a:rPr>
                          <m:t>)</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l-GR" altLang="ko-KR" i="1">
                            <a:latin typeface="Cambria Math" panose="02040503050406030204" pitchFamily="18" charset="0"/>
                            <a:ea typeface="Cambria Math" panose="02040503050406030204" pitchFamily="18" charset="0"/>
                          </a:rPr>
                          <m:t>𝛴</m:t>
                        </m:r>
                      </m:e>
                      <m:sub>
                        <m:r>
                          <a:rPr lang="en-US" altLang="ko-KR" b="0" i="1" smtClean="0">
                            <a:latin typeface="Cambria Math" panose="02040503050406030204" pitchFamily="18" charset="0"/>
                            <a:ea typeface="Cambria Math" panose="02040503050406030204" pitchFamily="18" charset="0"/>
                          </a:rPr>
                          <m:t>𝑞</m:t>
                        </m:r>
                        <m:r>
                          <a:rPr lang="en-US" altLang="ko-KR" b="0" i="1" smtClean="0">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𝑧</m:t>
                        </m:r>
                        <m:r>
                          <a:rPr lang="en-US" altLang="ko-KR" b="0" i="1" smtClean="0">
                            <a:latin typeface="Cambria Math" panose="02040503050406030204" pitchFamily="18" charset="0"/>
                            <a:ea typeface="Cambria Math" panose="02040503050406030204" pitchFamily="18" charset="0"/>
                          </a:rPr>
                          <m:t>)</m:t>
                        </m:r>
                      </m:sub>
                    </m:sSub>
                  </m:oMath>
                </a14:m>
                <a:r>
                  <a:rPr lang="en-US" altLang="ko-KR" b="0" dirty="0" smtClean="0"/>
                  <a:t>)</a:t>
                </a:r>
              </a:p>
              <a:p>
                <a:pPr lvl="2"/>
                <a14:m>
                  <m:oMath xmlns:m="http://schemas.openxmlformats.org/officeDocument/2006/math">
                    <m:r>
                      <a:rPr lang="en-US" altLang="ko-KR" i="1">
                        <a:latin typeface="Cambria Math" panose="02040503050406030204" pitchFamily="18" charset="0"/>
                        <a:ea typeface="Cambria Math" panose="02040503050406030204" pitchFamily="18" charset="0"/>
                      </a:rPr>
                      <m:t>𝑞</m:t>
                    </m:r>
                    <m:d>
                      <m:dPr>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𝑥</m:t>
                        </m:r>
                      </m:e>
                    </m:d>
                  </m:oMath>
                </a14:m>
                <a:r>
                  <a:rPr lang="en-US" altLang="ko-KR" b="0" dirty="0" smtClean="0"/>
                  <a:t> = The probability drawing x from </a:t>
                </a:r>
                <a:r>
                  <a:rPr lang="en-US" altLang="ko-KR" dirty="0"/>
                  <a:t>N(</a:t>
                </a:r>
                <a14:m>
                  <m:oMath xmlns:m="http://schemas.openxmlformats.org/officeDocument/2006/math">
                    <m:sSub>
                      <m:sSubPr>
                        <m:ctrlPr>
                          <a:rPr lang="en-US" altLang="ko-KR" i="1">
                            <a:latin typeface="Cambria Math" panose="02040503050406030204" pitchFamily="18" charset="0"/>
                          </a:rPr>
                        </m:ctrlPr>
                      </m:sSubPr>
                      <m:e>
                        <m:r>
                          <a:rPr lang="ko-KR" altLang="en-US" i="1">
                            <a:latin typeface="Cambria Math" panose="02040503050406030204" pitchFamily="18" charset="0"/>
                          </a:rPr>
                          <m:t>𝜇</m:t>
                        </m:r>
                      </m:e>
                      <m:sub>
                        <m:r>
                          <a:rPr lang="en-US" altLang="ko-KR" i="1">
                            <a:latin typeface="Cambria Math" panose="02040503050406030204" pitchFamily="18" charset="0"/>
                          </a:rPr>
                          <m:t>𝑞</m:t>
                        </m:r>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l-GR" altLang="ko-KR" i="1">
                            <a:latin typeface="Cambria Math" panose="02040503050406030204" pitchFamily="18" charset="0"/>
                            <a:ea typeface="Cambria Math" panose="02040503050406030204" pitchFamily="18" charset="0"/>
                          </a:rPr>
                          <m:t>𝛴</m:t>
                        </m:r>
                      </m:e>
                      <m:sub>
                        <m:r>
                          <a:rPr lang="en-US" altLang="ko-KR" i="1">
                            <a:latin typeface="Cambria Math" panose="02040503050406030204" pitchFamily="18" charset="0"/>
                            <a:ea typeface="Cambria Math" panose="02040503050406030204" pitchFamily="18" charset="0"/>
                          </a:rPr>
                          <m:t>𝑞</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𝑧</m:t>
                        </m:r>
                        <m:r>
                          <a:rPr lang="en-US" altLang="ko-KR" i="1">
                            <a:latin typeface="Cambria Math" panose="02040503050406030204" pitchFamily="18" charset="0"/>
                            <a:ea typeface="Cambria Math" panose="02040503050406030204" pitchFamily="18" charset="0"/>
                          </a:rPr>
                          <m:t>)</m:t>
                        </m:r>
                      </m:sub>
                    </m:sSub>
                  </m:oMath>
                </a14:m>
                <a:r>
                  <a:rPr lang="en-US" altLang="ko-KR" dirty="0"/>
                  <a:t>)</a:t>
                </a:r>
                <a:endParaRPr lang="en-US" altLang="ko-KR" b="0" dirty="0" smtClean="0"/>
              </a:p>
              <a:p>
                <a:pPr lvl="1"/>
                <a:r>
                  <a:rPr lang="en-US" altLang="ko-KR" dirty="0" smtClean="0"/>
                  <a:t>Sample u from Uniform(0,1)</a:t>
                </a:r>
                <a:endParaRPr lang="en-US" altLang="ko-KR" b="0" dirty="0" smtClean="0"/>
              </a:p>
              <a:p>
                <a:pPr lvl="1"/>
                <a:r>
                  <a:rPr lang="en-US" altLang="ko-KR" dirty="0" smtClean="0"/>
                  <a:t>If </a:t>
                </a:r>
                <a14:m>
                  <m:oMath xmlns:m="http://schemas.openxmlformats.org/officeDocument/2006/math">
                    <m:r>
                      <a:rPr lang="en-US" altLang="ko-KR" b="0" i="1" smtClean="0">
                        <a:latin typeface="Cambria Math" panose="02040503050406030204" pitchFamily="18" charset="0"/>
                      </a:rPr>
                      <m:t>𝑀</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𝑢</m:t>
                    </m:r>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𝑞</m:t>
                    </m:r>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𝑥</m:t>
                        </m:r>
                      </m:e>
                    </m:d>
                    <m:r>
                      <a:rPr lang="en-US" altLang="ko-KR" b="0" i="1" smtClean="0">
                        <a:latin typeface="Cambria Math" panose="02040503050406030204" pitchFamily="18" charset="0"/>
                        <a:ea typeface="Cambria Math" panose="02040503050406030204" pitchFamily="18" charset="0"/>
                      </a:rPr>
                      <m:t>&lt;</m:t>
                    </m:r>
                    <m:r>
                      <a:rPr lang="en-US" altLang="ko-KR" b="0" i="1" smtClean="0">
                        <a:latin typeface="Cambria Math" panose="02040503050406030204" pitchFamily="18" charset="0"/>
                        <a:ea typeface="Cambria Math" panose="02040503050406030204" pitchFamily="18" charset="0"/>
                      </a:rPr>
                      <m:t>𝑝</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𝑥</m:t>
                    </m:r>
                    <m:r>
                      <a:rPr lang="en-US" altLang="ko-KR" b="0" i="1" smtClean="0">
                        <a:latin typeface="Cambria Math" panose="02040503050406030204" pitchFamily="18" charset="0"/>
                        <a:ea typeface="Cambria Math" panose="02040503050406030204" pitchFamily="18" charset="0"/>
                      </a:rPr>
                      <m:t>)</m:t>
                    </m:r>
                  </m:oMath>
                </a14:m>
                <a:r>
                  <a:rPr lang="en-US" altLang="ko-KR" b="0" dirty="0" smtClean="0"/>
                  <a:t> </a:t>
                </a:r>
              </a:p>
              <a:p>
                <a:pPr lvl="2"/>
                <a:r>
                  <a:rPr lang="en-US" altLang="ko-KR" dirty="0" smtClean="0"/>
                  <a:t>Accept the sample of (z, x)</a:t>
                </a:r>
              </a:p>
              <a:p>
                <a:pPr lvl="1"/>
                <a:r>
                  <a:rPr lang="en-US" altLang="ko-KR" dirty="0" smtClean="0"/>
                  <a:t>Else</a:t>
                </a:r>
              </a:p>
              <a:p>
                <a:pPr lvl="2"/>
                <a:r>
                  <a:rPr lang="en-US" altLang="ko-KR" dirty="0" smtClean="0"/>
                  <a:t>Discard the sample</a:t>
                </a:r>
              </a:p>
              <a:p>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2862"/>
                <a:ext cx="6142382" cy="2679091"/>
              </a:xfrm>
              <a:blipFill rotWithShape="0">
                <a:blip r:embed="rId2"/>
                <a:stretch>
                  <a:fillRect t="-3645" b="-911"/>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8</a:t>
            </a:fld>
            <a:endParaRPr lang="ko-KR" altLang="en-US"/>
          </a:p>
        </p:txBody>
      </p:sp>
      <p:grpSp>
        <p:nvGrpSpPr>
          <p:cNvPr id="19" name="Group 18"/>
          <p:cNvGrpSpPr/>
          <p:nvPr/>
        </p:nvGrpSpPr>
        <p:grpSpPr>
          <a:xfrm>
            <a:off x="7373257" y="1045819"/>
            <a:ext cx="1397754" cy="1774293"/>
            <a:chOff x="6647277" y="2342850"/>
            <a:chExt cx="2205384" cy="3312368"/>
          </a:xfrm>
        </p:grpSpPr>
        <p:sp>
          <p:nvSpPr>
            <p:cNvPr id="5" name="Rectangle 4"/>
            <p:cNvSpPr/>
            <p:nvPr/>
          </p:nvSpPr>
          <p:spPr>
            <a:xfrm>
              <a:off x="7628525" y="3278954"/>
              <a:ext cx="1224136" cy="2376264"/>
            </a:xfrm>
            <a:prstGeom prst="rect">
              <a:avLst/>
            </a:prstGeom>
            <a:noFill/>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solidFill>
                  <a:schemeClr val="bg1"/>
                </a:solidFill>
              </a:endParaRPr>
            </a:p>
          </p:txBody>
        </p:sp>
        <p:sp>
          <p:nvSpPr>
            <p:cNvPr id="6" name="Oval 5"/>
            <p:cNvSpPr/>
            <p:nvPr/>
          </p:nvSpPr>
          <p:spPr>
            <a:xfrm>
              <a:off x="7916557" y="3566986"/>
              <a:ext cx="648072" cy="576064"/>
            </a:xfrm>
            <a:prstGeom prst="ellipse">
              <a:avLst/>
            </a:prstGeom>
            <a:noFill/>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b="1" dirty="0" smtClean="0"/>
                <a:t>z</a:t>
              </a:r>
              <a:endParaRPr lang="ko-KR" altLang="en-US" b="1" dirty="0"/>
            </a:p>
          </p:txBody>
        </p:sp>
        <mc:AlternateContent xmlns:mc="http://schemas.openxmlformats.org/markup-compatibility/2006" xmlns:a14="http://schemas.microsoft.com/office/drawing/2010/main">
          <mc:Choice Requires="a14">
            <p:sp>
              <p:nvSpPr>
                <p:cNvPr id="7" name="Oval 6"/>
                <p:cNvSpPr/>
                <p:nvPr/>
              </p:nvSpPr>
              <p:spPr>
                <a:xfrm>
                  <a:off x="7916557" y="2342850"/>
                  <a:ext cx="648072" cy="576064"/>
                </a:xfrm>
                <a:prstGeom prst="ellipse">
                  <a:avLst/>
                </a:prstGeom>
                <a:solidFill>
                  <a:schemeClr val="accent2"/>
                </a:solidFill>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b="1" i="1" smtClean="0">
                            <a:solidFill>
                              <a:schemeClr val="tx1"/>
                            </a:solidFill>
                            <a:latin typeface="Cambria Math" panose="02040503050406030204" pitchFamily="18" charset="0"/>
                          </a:rPr>
                          <m:t>𝝅</m:t>
                        </m:r>
                      </m:oMath>
                    </m:oMathPara>
                  </a14:m>
                  <a:endParaRPr lang="ko-KR" altLang="en-US" b="1" dirty="0">
                    <a:solidFill>
                      <a:schemeClr val="tx1"/>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7916557" y="2342850"/>
                  <a:ext cx="648072" cy="576064"/>
                </a:xfrm>
                <a:prstGeom prst="ellipse">
                  <a:avLst/>
                </a:prstGeom>
                <a:blipFill rotWithShape="0">
                  <a:blip r:embed="rId3"/>
                  <a:stretch>
                    <a:fillRect/>
                  </a:stretch>
                </a:blipFill>
                <a:ln w="38100">
                  <a:solidFill>
                    <a:schemeClr val="tx1"/>
                  </a:solidFill>
                  <a:tailEnd type="none"/>
                </a:ln>
              </p:spPr>
              <p:txBody>
                <a:bodyPr/>
                <a:lstStyle/>
                <a:p>
                  <a:r>
                    <a:rPr lang="ko-KR" altLang="en-US">
                      <a:noFill/>
                    </a:rPr>
                    <a:t> </a:t>
                  </a:r>
                </a:p>
              </p:txBody>
            </p:sp>
          </mc:Fallback>
        </mc:AlternateContent>
        <p:sp>
          <p:nvSpPr>
            <p:cNvPr id="8" name="Oval 7"/>
            <p:cNvSpPr/>
            <p:nvPr/>
          </p:nvSpPr>
          <p:spPr>
            <a:xfrm>
              <a:off x="7916557" y="4791122"/>
              <a:ext cx="648072" cy="576064"/>
            </a:xfrm>
            <a:prstGeom prst="ellipse">
              <a:avLst/>
            </a:prstGeom>
            <a:solidFill>
              <a:schemeClr val="accent1"/>
            </a:solidFill>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b="1" dirty="0" smtClean="0"/>
                <a:t>x</a:t>
              </a:r>
              <a:endParaRPr lang="ko-KR" altLang="en-US" b="1" dirty="0"/>
            </a:p>
          </p:txBody>
        </p:sp>
        <p:sp>
          <p:nvSpPr>
            <p:cNvPr id="9" name="TextBox 8"/>
            <p:cNvSpPr txBox="1"/>
            <p:nvPr/>
          </p:nvSpPr>
          <p:spPr>
            <a:xfrm>
              <a:off x="8393748" y="5096021"/>
              <a:ext cx="341761" cy="369332"/>
            </a:xfrm>
            <a:prstGeom prst="rect">
              <a:avLst/>
            </a:prstGeom>
            <a:noFill/>
          </p:spPr>
          <p:txBody>
            <a:bodyPr wrap="none" rtlCol="0">
              <a:spAutoFit/>
            </a:bodyPr>
            <a:lstStyle/>
            <a:p>
              <a:r>
                <a:rPr lang="en-US" altLang="ko-KR" b="1" dirty="0" smtClean="0"/>
                <a:t>N</a:t>
              </a:r>
              <a:endParaRPr lang="ko-KR" altLang="en-US" b="1" dirty="0"/>
            </a:p>
          </p:txBody>
        </p:sp>
        <mc:AlternateContent xmlns:mc="http://schemas.openxmlformats.org/markup-compatibility/2006" xmlns:a14="http://schemas.microsoft.com/office/drawing/2010/main">
          <mc:Choice Requires="a14">
            <p:sp>
              <p:nvSpPr>
                <p:cNvPr id="10" name="Oval 9"/>
                <p:cNvSpPr/>
                <p:nvPr/>
              </p:nvSpPr>
              <p:spPr>
                <a:xfrm>
                  <a:off x="6647277" y="3889579"/>
                  <a:ext cx="648072" cy="576064"/>
                </a:xfrm>
                <a:prstGeom prst="ellipse">
                  <a:avLst/>
                </a:prstGeom>
                <a:solidFill>
                  <a:schemeClr val="accent2"/>
                </a:solidFill>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b="1" i="1" smtClean="0">
                            <a:solidFill>
                              <a:schemeClr val="tx1"/>
                            </a:solidFill>
                            <a:latin typeface="Cambria Math" panose="02040503050406030204" pitchFamily="18" charset="0"/>
                          </a:rPr>
                          <m:t>𝝁</m:t>
                        </m:r>
                      </m:oMath>
                    </m:oMathPara>
                  </a14:m>
                  <a:endParaRPr lang="ko-KR" altLang="en-US" b="1" dirty="0">
                    <a:solidFill>
                      <a:schemeClr val="tx1"/>
                    </a:solidFill>
                  </a:endParaRPr>
                </a:p>
              </p:txBody>
            </p:sp>
          </mc:Choice>
          <mc:Fallback xmlns="">
            <p:sp>
              <p:nvSpPr>
                <p:cNvPr id="10" name="Oval 9"/>
                <p:cNvSpPr>
                  <a:spLocks noRot="1" noChangeAspect="1" noMove="1" noResize="1" noEditPoints="1" noAdjustHandles="1" noChangeArrowheads="1" noChangeShapeType="1" noTextEdit="1"/>
                </p:cNvSpPr>
                <p:nvPr/>
              </p:nvSpPr>
              <p:spPr>
                <a:xfrm>
                  <a:off x="6647277" y="3889579"/>
                  <a:ext cx="648072" cy="576064"/>
                </a:xfrm>
                <a:prstGeom prst="ellipse">
                  <a:avLst/>
                </a:prstGeom>
                <a:blipFill rotWithShape="0">
                  <a:blip r:embed="rId4"/>
                  <a:stretch>
                    <a:fillRect b="-10526"/>
                  </a:stretch>
                </a:blipFill>
                <a:ln w="38100">
                  <a:solidFill>
                    <a:schemeClr val="tx1"/>
                  </a:solidFill>
                  <a:tailEnd type="none"/>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6647277" y="4791122"/>
                  <a:ext cx="648072" cy="576064"/>
                </a:xfrm>
                <a:prstGeom prst="ellipse">
                  <a:avLst/>
                </a:prstGeom>
                <a:solidFill>
                  <a:schemeClr val="accent2"/>
                </a:solidFill>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ko-KR" altLang="en-US" b="1" i="1" smtClean="0">
                            <a:solidFill>
                              <a:schemeClr val="tx1"/>
                            </a:solidFill>
                            <a:latin typeface="Cambria Math" panose="02040503050406030204" pitchFamily="18" charset="0"/>
                          </a:rPr>
                          <m:t>𝚺</m:t>
                        </m:r>
                      </m:oMath>
                    </m:oMathPara>
                  </a14:m>
                  <a:endParaRPr lang="ko-KR" altLang="en-US" b="1" dirty="0">
                    <a:solidFill>
                      <a:schemeClr val="tx1"/>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6647277" y="4791122"/>
                  <a:ext cx="648072" cy="576064"/>
                </a:xfrm>
                <a:prstGeom prst="ellipse">
                  <a:avLst/>
                </a:prstGeom>
                <a:blipFill rotWithShape="0">
                  <a:blip r:embed="rId5"/>
                  <a:stretch>
                    <a:fillRect/>
                  </a:stretch>
                </a:blipFill>
                <a:ln w="38100">
                  <a:solidFill>
                    <a:schemeClr val="tx1"/>
                  </a:solidFill>
                  <a:tailEnd type="none"/>
                </a:ln>
              </p:spPr>
              <p:txBody>
                <a:bodyPr/>
                <a:lstStyle/>
                <a:p>
                  <a:r>
                    <a:rPr lang="ko-KR" altLang="en-US">
                      <a:noFill/>
                    </a:rPr>
                    <a:t> </a:t>
                  </a:r>
                </a:p>
              </p:txBody>
            </p:sp>
          </mc:Fallback>
        </mc:AlternateContent>
        <p:cxnSp>
          <p:nvCxnSpPr>
            <p:cNvPr id="12" name="Straight Arrow Connector 11"/>
            <p:cNvCxnSpPr>
              <a:stCxn id="7" idx="4"/>
              <a:endCxn id="6" idx="0"/>
            </p:cNvCxnSpPr>
            <p:nvPr/>
          </p:nvCxnSpPr>
          <p:spPr>
            <a:xfrm>
              <a:off x="8240593" y="2918914"/>
              <a:ext cx="0" cy="6480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8" idx="0"/>
            </p:cNvCxnSpPr>
            <p:nvPr/>
          </p:nvCxnSpPr>
          <p:spPr>
            <a:xfrm>
              <a:off x="8240593" y="4143050"/>
              <a:ext cx="0" cy="6480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6"/>
              <a:endCxn id="8" idx="1"/>
            </p:cNvCxnSpPr>
            <p:nvPr/>
          </p:nvCxnSpPr>
          <p:spPr>
            <a:xfrm>
              <a:off x="7295349" y="4177611"/>
              <a:ext cx="716116" cy="6978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6"/>
              <a:endCxn id="8" idx="2"/>
            </p:cNvCxnSpPr>
            <p:nvPr/>
          </p:nvCxnSpPr>
          <p:spPr>
            <a:xfrm>
              <a:off x="7295349" y="5079154"/>
              <a:ext cx="62120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Rectangle 15"/>
              <p:cNvSpPr/>
              <p:nvPr/>
            </p:nvSpPr>
            <p:spPr>
              <a:xfrm>
                <a:off x="7295349" y="0"/>
                <a:ext cx="1799771" cy="10766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100" b="1" i="1">
                          <a:latin typeface="Cambria Math" panose="02040503050406030204" pitchFamily="18" charset="0"/>
                        </a:rPr>
                        <m:t>𝑷</m:t>
                      </m:r>
                      <m:d>
                        <m:dPr>
                          <m:ctrlPr>
                            <a:rPr lang="en-US" altLang="ko-KR" sz="1100" b="1" i="1">
                              <a:latin typeface="Cambria Math" panose="02040503050406030204" pitchFamily="18" charset="0"/>
                            </a:rPr>
                          </m:ctrlPr>
                        </m:dPr>
                        <m:e>
                          <m:r>
                            <a:rPr lang="en-US" altLang="ko-KR" sz="1100" b="1" i="1">
                              <a:latin typeface="Cambria Math" panose="02040503050406030204" pitchFamily="18" charset="0"/>
                            </a:rPr>
                            <m:t>𝒙</m:t>
                          </m:r>
                        </m:e>
                      </m:d>
                      <m:r>
                        <a:rPr lang="en-US" altLang="ko-KR" sz="1100" b="1" i="1">
                          <a:latin typeface="Cambria Math" panose="02040503050406030204" pitchFamily="18" charset="0"/>
                        </a:rPr>
                        <m:t>=</m:t>
                      </m:r>
                      <m:nary>
                        <m:naryPr>
                          <m:chr m:val="∑"/>
                          <m:ctrlPr>
                            <a:rPr lang="en-US" altLang="ko-KR" sz="1100" b="1" i="1">
                              <a:latin typeface="Cambria Math" panose="02040503050406030204" pitchFamily="18" charset="0"/>
                            </a:rPr>
                          </m:ctrlPr>
                        </m:naryPr>
                        <m:sub>
                          <m:r>
                            <m:rPr>
                              <m:brk m:alnAt="23"/>
                            </m:rPr>
                            <a:rPr lang="en-US" altLang="ko-KR" sz="1100" b="1" i="1">
                              <a:latin typeface="Cambria Math" panose="02040503050406030204" pitchFamily="18" charset="0"/>
                            </a:rPr>
                            <m:t>𝒌</m:t>
                          </m:r>
                          <m:r>
                            <a:rPr lang="en-US" altLang="ko-KR" sz="1100" b="1" i="1">
                              <a:latin typeface="Cambria Math" panose="02040503050406030204" pitchFamily="18" charset="0"/>
                            </a:rPr>
                            <m:t>=</m:t>
                          </m:r>
                          <m:r>
                            <a:rPr lang="en-US" altLang="ko-KR" sz="1100" b="1" i="1">
                              <a:latin typeface="Cambria Math" panose="02040503050406030204" pitchFamily="18" charset="0"/>
                            </a:rPr>
                            <m:t>𝟏</m:t>
                          </m:r>
                        </m:sub>
                        <m:sup>
                          <m:r>
                            <a:rPr lang="en-US" altLang="ko-KR" sz="1100" b="1" i="1">
                              <a:latin typeface="Cambria Math" panose="02040503050406030204" pitchFamily="18" charset="0"/>
                            </a:rPr>
                            <m:t>𝑲</m:t>
                          </m:r>
                        </m:sup>
                        <m:e>
                          <m:r>
                            <a:rPr lang="en-US" altLang="ko-KR" sz="1100" b="1" i="1">
                              <a:latin typeface="Cambria Math" panose="02040503050406030204" pitchFamily="18" charset="0"/>
                            </a:rPr>
                            <m:t>𝑷</m:t>
                          </m:r>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𝒛</m:t>
                                  </m:r>
                                </m:e>
                                <m:sub>
                                  <m:r>
                                    <a:rPr lang="en-US" altLang="ko-KR" sz="1100" b="1" i="1">
                                      <a:latin typeface="Cambria Math" panose="02040503050406030204" pitchFamily="18" charset="0"/>
                                    </a:rPr>
                                    <m:t>𝒌</m:t>
                                  </m:r>
                                </m:sub>
                              </m:sSub>
                            </m:e>
                          </m:d>
                          <m:r>
                            <a:rPr lang="en-US" altLang="ko-KR" sz="1100" b="1" i="1">
                              <a:latin typeface="Cambria Math" panose="02040503050406030204" pitchFamily="18" charset="0"/>
                            </a:rPr>
                            <m:t>𝑷</m:t>
                          </m:r>
                          <m:r>
                            <a:rPr lang="en-US" altLang="ko-KR" sz="1100" b="1" i="1">
                              <a:latin typeface="Cambria Math" panose="02040503050406030204" pitchFamily="18" charset="0"/>
                            </a:rPr>
                            <m:t>(</m:t>
                          </m:r>
                          <m:r>
                            <a:rPr lang="en-US" altLang="ko-KR" sz="1100" b="1" i="1">
                              <a:latin typeface="Cambria Math" panose="02040503050406030204" pitchFamily="18" charset="0"/>
                            </a:rPr>
                            <m:t>𝒙</m:t>
                          </m:r>
                          <m:r>
                            <a:rPr lang="en-US" altLang="ko-KR" sz="1100" b="1" i="1">
                              <a:latin typeface="Cambria Math" panose="02040503050406030204" pitchFamily="18" charset="0"/>
                            </a:rPr>
                            <m:t>|</m:t>
                          </m:r>
                          <m:r>
                            <a:rPr lang="en-US" altLang="ko-KR" sz="1100" b="1" i="1">
                              <a:latin typeface="Cambria Math" panose="02040503050406030204" pitchFamily="18" charset="0"/>
                            </a:rPr>
                            <m:t>𝒛</m:t>
                          </m:r>
                          <m:r>
                            <a:rPr lang="en-US" altLang="ko-KR" sz="1100" b="1" i="1">
                              <a:latin typeface="Cambria Math" panose="02040503050406030204" pitchFamily="18" charset="0"/>
                            </a:rPr>
                            <m:t>) </m:t>
                          </m:r>
                        </m:e>
                      </m:nary>
                      <m:r>
                        <a:rPr lang="en-US" altLang="ko-KR" sz="1100" b="1" i="1">
                          <a:latin typeface="Cambria Math" panose="02040503050406030204" pitchFamily="18" charset="0"/>
                        </a:rPr>
                        <m:t>=</m:t>
                      </m:r>
                      <m:nary>
                        <m:naryPr>
                          <m:chr m:val="∑"/>
                          <m:ctrlPr>
                            <a:rPr lang="en-US" altLang="ko-KR" sz="1100" b="1" i="1">
                              <a:latin typeface="Cambria Math" panose="02040503050406030204" pitchFamily="18" charset="0"/>
                            </a:rPr>
                          </m:ctrlPr>
                        </m:naryPr>
                        <m:sub>
                          <m:r>
                            <m:rPr>
                              <m:brk m:alnAt="23"/>
                            </m:rPr>
                            <a:rPr lang="en-US" altLang="ko-KR" sz="1100" b="1" i="1">
                              <a:latin typeface="Cambria Math" panose="02040503050406030204" pitchFamily="18" charset="0"/>
                            </a:rPr>
                            <m:t>𝒌</m:t>
                          </m:r>
                          <m:r>
                            <a:rPr lang="en-US" altLang="ko-KR" sz="1100" b="1" i="1">
                              <a:latin typeface="Cambria Math" panose="02040503050406030204" pitchFamily="18" charset="0"/>
                            </a:rPr>
                            <m:t>=</m:t>
                          </m:r>
                          <m:r>
                            <a:rPr lang="en-US" altLang="ko-KR" sz="1100" b="1" i="1">
                              <a:latin typeface="Cambria Math" panose="02040503050406030204" pitchFamily="18" charset="0"/>
                            </a:rPr>
                            <m:t>𝟏</m:t>
                          </m:r>
                        </m:sub>
                        <m:sup>
                          <m:r>
                            <a:rPr lang="en-US" altLang="ko-KR" sz="1100" b="1" i="1">
                              <a:latin typeface="Cambria Math" panose="02040503050406030204" pitchFamily="18" charset="0"/>
                            </a:rPr>
                            <m:t>𝑲</m:t>
                          </m:r>
                        </m:sup>
                        <m:e>
                          <m:sSub>
                            <m:sSubPr>
                              <m:ctrlPr>
                                <a:rPr lang="en-US" altLang="ko-KR" sz="1100" b="1" i="1">
                                  <a:latin typeface="Cambria Math" panose="02040503050406030204" pitchFamily="18" charset="0"/>
                                </a:rPr>
                              </m:ctrlPr>
                            </m:sSubPr>
                            <m:e>
                              <m:r>
                                <a:rPr lang="ko-KR" altLang="en-US" sz="1100" b="1" i="1">
                                  <a:latin typeface="Cambria Math" panose="02040503050406030204" pitchFamily="18" charset="0"/>
                                </a:rPr>
                                <m:t>𝝅</m:t>
                              </m:r>
                            </m:e>
                            <m:sub>
                              <m:r>
                                <a:rPr lang="en-US" altLang="ko-KR" sz="1100" b="1" i="1">
                                  <a:latin typeface="Cambria Math" panose="02040503050406030204" pitchFamily="18" charset="0"/>
                                </a:rPr>
                                <m:t>𝒌</m:t>
                              </m:r>
                            </m:sub>
                          </m:sSub>
                          <m:r>
                            <a:rPr lang="en-US" altLang="ko-KR" sz="1100" b="1" i="1">
                              <a:latin typeface="Cambria Math" panose="02040503050406030204" pitchFamily="18" charset="0"/>
                            </a:rPr>
                            <m:t>𝑵</m:t>
                          </m:r>
                          <m:r>
                            <a:rPr lang="en-US" altLang="ko-KR" sz="1100" b="1" i="1">
                              <a:latin typeface="Cambria Math" panose="02040503050406030204" pitchFamily="18" charset="0"/>
                            </a:rPr>
                            <m:t>(</m:t>
                          </m:r>
                          <m:r>
                            <a:rPr lang="en-US" altLang="ko-KR" sz="1100" b="1" i="1">
                              <a:latin typeface="Cambria Math" panose="02040503050406030204" pitchFamily="18" charset="0"/>
                            </a:rPr>
                            <m:t>𝒙</m:t>
                          </m:r>
                          <m:r>
                            <a:rPr lang="en-US" altLang="ko-KR" sz="1100" b="1" i="1">
                              <a:latin typeface="Cambria Math" panose="02040503050406030204" pitchFamily="18" charset="0"/>
                            </a:rPr>
                            <m:t>|</m:t>
                          </m:r>
                          <m:sSub>
                            <m:sSubPr>
                              <m:ctrlPr>
                                <a:rPr lang="en-US" altLang="ko-KR" sz="1100" b="1" i="1">
                                  <a:latin typeface="Cambria Math" panose="02040503050406030204" pitchFamily="18" charset="0"/>
                                </a:rPr>
                              </m:ctrlPr>
                            </m:sSubPr>
                            <m:e>
                              <m:r>
                                <a:rPr lang="ko-KR" altLang="en-US" sz="1100" b="1" i="1">
                                  <a:latin typeface="Cambria Math" panose="02040503050406030204" pitchFamily="18" charset="0"/>
                                </a:rPr>
                                <m:t>𝝁</m:t>
                              </m:r>
                            </m:e>
                            <m:sub>
                              <m:r>
                                <a:rPr lang="en-US" altLang="ko-KR" sz="1100" b="1" i="1">
                                  <a:latin typeface="Cambria Math" panose="02040503050406030204" pitchFamily="18" charset="0"/>
                                </a:rPr>
                                <m:t>𝒌</m:t>
                              </m:r>
                            </m:sub>
                          </m:sSub>
                          <m:r>
                            <a:rPr lang="en-US" altLang="ko-KR" sz="1100" b="1" i="1">
                              <a:latin typeface="Cambria Math" panose="02040503050406030204" pitchFamily="18" charset="0"/>
                            </a:rPr>
                            <m:t>,</m:t>
                          </m:r>
                          <m:sSub>
                            <m:sSubPr>
                              <m:ctrlPr>
                                <a:rPr lang="en-US" altLang="ko-KR" sz="1100" b="1" i="1">
                                  <a:latin typeface="Cambria Math" panose="02040503050406030204" pitchFamily="18" charset="0"/>
                                </a:rPr>
                              </m:ctrlPr>
                            </m:sSubPr>
                            <m:e>
                              <m:r>
                                <a:rPr lang="el-GR" altLang="ko-KR" sz="1100" b="1" i="1">
                                  <a:latin typeface="Cambria Math" panose="02040503050406030204" pitchFamily="18" charset="0"/>
                                  <a:ea typeface="Cambria Math" panose="02040503050406030204" pitchFamily="18" charset="0"/>
                                </a:rPr>
                                <m:t>𝜮</m:t>
                              </m:r>
                            </m:e>
                            <m:sub>
                              <m:r>
                                <a:rPr lang="en-US" altLang="ko-KR" sz="1100" b="1" i="1">
                                  <a:latin typeface="Cambria Math" panose="02040503050406030204" pitchFamily="18" charset="0"/>
                                </a:rPr>
                                <m:t>𝒌</m:t>
                              </m:r>
                            </m:sub>
                          </m:sSub>
                          <m:r>
                            <a:rPr lang="en-US" altLang="ko-KR" sz="1100" b="1" i="1">
                              <a:latin typeface="Cambria Math" panose="02040503050406030204" pitchFamily="18" charset="0"/>
                            </a:rPr>
                            <m:t>)</m:t>
                          </m:r>
                        </m:e>
                      </m:nary>
                    </m:oMath>
                  </m:oMathPara>
                </a14:m>
                <a:endParaRPr lang="ko-KR" altLang="en-US" sz="1100" b="1" dirty="0"/>
              </a:p>
            </p:txBody>
          </p:sp>
        </mc:Choice>
        <mc:Fallback xmlns="">
          <p:sp>
            <p:nvSpPr>
              <p:cNvPr id="16" name="Rectangle 15"/>
              <p:cNvSpPr>
                <a:spLocks noRot="1" noChangeAspect="1" noMove="1" noResize="1" noEditPoints="1" noAdjustHandles="1" noChangeArrowheads="1" noChangeShapeType="1" noTextEdit="1"/>
              </p:cNvSpPr>
              <p:nvPr/>
            </p:nvSpPr>
            <p:spPr>
              <a:xfrm>
                <a:off x="7295349" y="0"/>
                <a:ext cx="1799771" cy="1076643"/>
              </a:xfrm>
              <a:prstGeom prst="rect">
                <a:avLst/>
              </a:prstGeom>
              <a:blipFill rotWithShape="0">
                <a:blip r:embed="rId6"/>
                <a:stretch>
                  <a:fillRect l="-13220" t="-46893" r="-4746" b="-71186"/>
                </a:stretch>
              </a:blipFill>
            </p:spPr>
            <p:txBody>
              <a:bodyPr/>
              <a:lstStyle/>
              <a:p>
                <a:r>
                  <a:rPr lang="ko-KR" altLang="en-US">
                    <a:noFill/>
                  </a:rPr>
                  <a:t> </a:t>
                </a:r>
              </a:p>
            </p:txBody>
          </p:sp>
        </mc:Fallback>
      </mc:AlternateContent>
      <p:pic>
        <p:nvPicPr>
          <p:cNvPr id="20" name="Picture 19"/>
          <p:cNvPicPr>
            <a:picLocks noChangeAspect="1"/>
          </p:cNvPicPr>
          <p:nvPr/>
        </p:nvPicPr>
        <p:blipFill>
          <a:blip r:embed="rId7"/>
          <a:stretch>
            <a:fillRect/>
          </a:stretch>
        </p:blipFill>
        <p:spPr>
          <a:xfrm>
            <a:off x="6691308" y="4563582"/>
            <a:ext cx="2452692" cy="1839519"/>
          </a:xfrm>
          <a:prstGeom prst="rect">
            <a:avLst/>
          </a:prstGeom>
        </p:spPr>
      </p:pic>
      <p:pic>
        <p:nvPicPr>
          <p:cNvPr id="21" name="Picture 20"/>
          <p:cNvPicPr>
            <a:picLocks noChangeAspect="1"/>
          </p:cNvPicPr>
          <p:nvPr/>
        </p:nvPicPr>
        <p:blipFill>
          <a:blip r:embed="rId8"/>
          <a:stretch>
            <a:fillRect/>
          </a:stretch>
        </p:blipFill>
        <p:spPr>
          <a:xfrm>
            <a:off x="4461511" y="4562861"/>
            <a:ext cx="2452692" cy="1839519"/>
          </a:xfrm>
          <a:prstGeom prst="rect">
            <a:avLst/>
          </a:prstGeom>
        </p:spPr>
      </p:pic>
      <p:sp>
        <p:nvSpPr>
          <p:cNvPr id="22" name="TextBox 21"/>
          <p:cNvSpPr txBox="1"/>
          <p:nvPr/>
        </p:nvSpPr>
        <p:spPr>
          <a:xfrm>
            <a:off x="4844281" y="3959997"/>
            <a:ext cx="2183611" cy="646331"/>
          </a:xfrm>
          <a:prstGeom prst="rect">
            <a:avLst/>
          </a:prstGeom>
          <a:noFill/>
        </p:spPr>
        <p:txBody>
          <a:bodyPr wrap="none" rtlCol="0">
            <a:spAutoFit/>
          </a:bodyPr>
          <a:lstStyle/>
          <a:p>
            <a:r>
              <a:rPr lang="en-US" altLang="ko-KR" dirty="0" smtClean="0"/>
              <a:t>Q Mixture </a:t>
            </a:r>
            <a:br>
              <a:rPr lang="en-US" altLang="ko-KR" dirty="0" smtClean="0"/>
            </a:br>
            <a:r>
              <a:rPr lang="en-US" altLang="ko-KR" dirty="0" smtClean="0"/>
              <a:t>= 3 * ( 1/3 * N(0,1) )</a:t>
            </a:r>
            <a:endParaRPr lang="ko-KR" altLang="en-US" dirty="0"/>
          </a:p>
        </p:txBody>
      </p:sp>
      <p:pic>
        <p:nvPicPr>
          <p:cNvPr id="24" name="Picture 23"/>
          <p:cNvPicPr>
            <a:picLocks noChangeAspect="1"/>
          </p:cNvPicPr>
          <p:nvPr/>
        </p:nvPicPr>
        <p:blipFill>
          <a:blip r:embed="rId9"/>
          <a:stretch>
            <a:fillRect/>
          </a:stretch>
        </p:blipFill>
        <p:spPr>
          <a:xfrm>
            <a:off x="2232419" y="4570925"/>
            <a:ext cx="2442421" cy="1831816"/>
          </a:xfrm>
          <a:prstGeom prst="rect">
            <a:avLst/>
          </a:prstGeom>
        </p:spPr>
      </p:pic>
      <p:pic>
        <p:nvPicPr>
          <p:cNvPr id="25" name="Picture 24"/>
          <p:cNvPicPr>
            <a:picLocks noChangeAspect="1"/>
          </p:cNvPicPr>
          <p:nvPr/>
        </p:nvPicPr>
        <p:blipFill>
          <a:blip r:embed="rId10"/>
          <a:stretch>
            <a:fillRect/>
          </a:stretch>
        </p:blipFill>
        <p:spPr>
          <a:xfrm>
            <a:off x="2494" y="4562861"/>
            <a:ext cx="2443382" cy="1832537"/>
          </a:xfrm>
          <a:prstGeom prst="rect">
            <a:avLst/>
          </a:prstGeom>
        </p:spPr>
      </p:pic>
      <p:sp>
        <p:nvSpPr>
          <p:cNvPr id="23" name="TextBox 22"/>
          <p:cNvSpPr txBox="1"/>
          <p:nvPr/>
        </p:nvSpPr>
        <p:spPr>
          <a:xfrm>
            <a:off x="297888" y="3988873"/>
            <a:ext cx="3962944" cy="646331"/>
          </a:xfrm>
          <a:prstGeom prst="rect">
            <a:avLst/>
          </a:prstGeom>
          <a:noFill/>
        </p:spPr>
        <p:txBody>
          <a:bodyPr wrap="none" rtlCol="0">
            <a:spAutoFit/>
          </a:bodyPr>
          <a:lstStyle/>
          <a:p>
            <a:r>
              <a:rPr lang="en-US" altLang="ko-KR" dirty="0" smtClean="0"/>
              <a:t>Q Mixture </a:t>
            </a:r>
            <a:br>
              <a:rPr lang="en-US" altLang="ko-KR" dirty="0" smtClean="0"/>
            </a:br>
            <a:r>
              <a:rPr lang="en-US" altLang="ko-KR" dirty="0" smtClean="0"/>
              <a:t>= 1/3*N(-2,1), </a:t>
            </a:r>
            <a:r>
              <a:rPr lang="en-US" altLang="ko-KR" dirty="0"/>
              <a:t>1/3*</a:t>
            </a:r>
            <a:r>
              <a:rPr lang="en-US" altLang="ko-KR" dirty="0" smtClean="0"/>
              <a:t>N(1,1), </a:t>
            </a:r>
            <a:r>
              <a:rPr lang="en-US" altLang="ko-KR" dirty="0"/>
              <a:t>1/3*</a:t>
            </a:r>
            <a:r>
              <a:rPr lang="en-US" altLang="ko-KR" dirty="0" smtClean="0"/>
              <a:t>N(5,1)</a:t>
            </a:r>
            <a:endParaRPr lang="ko-KR" altLang="en-US" dirty="0"/>
          </a:p>
        </p:txBody>
      </p:sp>
      <p:pic>
        <p:nvPicPr>
          <p:cNvPr id="26" name="Picture 25"/>
          <p:cNvPicPr>
            <a:picLocks noChangeAspect="1"/>
          </p:cNvPicPr>
          <p:nvPr/>
        </p:nvPicPr>
        <p:blipFill>
          <a:blip r:embed="rId11"/>
          <a:stretch>
            <a:fillRect/>
          </a:stretch>
        </p:blipFill>
        <p:spPr>
          <a:xfrm>
            <a:off x="6915036" y="2855015"/>
            <a:ext cx="2228964" cy="1672222"/>
          </a:xfrm>
          <a:prstGeom prst="rect">
            <a:avLst/>
          </a:prstGeom>
        </p:spPr>
      </p:pic>
      <p:sp>
        <p:nvSpPr>
          <p:cNvPr id="27" name="TextBox 26"/>
          <p:cNvSpPr txBox="1"/>
          <p:nvPr/>
        </p:nvSpPr>
        <p:spPr>
          <a:xfrm>
            <a:off x="5272452" y="2778047"/>
            <a:ext cx="1835759" cy="1200329"/>
          </a:xfrm>
          <a:prstGeom prst="rect">
            <a:avLst/>
          </a:prstGeom>
          <a:noFill/>
        </p:spPr>
        <p:txBody>
          <a:bodyPr wrap="none" rtlCol="0">
            <a:spAutoFit/>
          </a:bodyPr>
          <a:lstStyle/>
          <a:p>
            <a:r>
              <a:rPr lang="en-US" altLang="ko-KR" dirty="0"/>
              <a:t>P</a:t>
            </a:r>
            <a:r>
              <a:rPr lang="en-US" altLang="ko-KR" dirty="0" smtClean="0"/>
              <a:t> Mixture </a:t>
            </a:r>
            <a:br>
              <a:rPr lang="en-US" altLang="ko-KR" dirty="0" smtClean="0"/>
            </a:br>
            <a:r>
              <a:rPr lang="en-US" altLang="ko-KR" dirty="0" smtClean="0"/>
              <a:t>= 0.35*N(-2,0.9),</a:t>
            </a:r>
          </a:p>
          <a:p>
            <a:r>
              <a:rPr lang="en-US" altLang="ko-KR" dirty="0" smtClean="0"/>
              <a:t>    0.45*N(1,0.3),</a:t>
            </a:r>
          </a:p>
          <a:p>
            <a:r>
              <a:rPr lang="en-US" altLang="ko-KR" dirty="0" smtClean="0"/>
              <a:t>    0.2*N(5,0.8)</a:t>
            </a:r>
            <a:endParaRPr lang="ko-KR" altLang="en-US" dirty="0"/>
          </a:p>
        </p:txBody>
      </p:sp>
    </p:spTree>
    <p:extLst>
      <p:ext uri="{BB962C8B-B14F-4D97-AF65-F5344CB8AC3E}">
        <p14:creationId xmlns:p14="http://schemas.microsoft.com/office/powerpoint/2010/main" val="303343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Importance Sampling</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731" y="1357086"/>
                <a:ext cx="8435280" cy="5263722"/>
              </a:xfrm>
            </p:spPr>
            <p:txBody>
              <a:bodyPr>
                <a:normAutofit fontScale="92500" lnSpcReduction="20000"/>
              </a:bodyPr>
              <a:lstStyle/>
              <a:p>
                <a:r>
                  <a:rPr lang="en-US" altLang="ko-KR" dirty="0" smtClean="0"/>
                  <a:t>Huge waste from the rejection</a:t>
                </a:r>
              </a:p>
              <a:p>
                <a:r>
                  <a:rPr lang="en-US" altLang="ko-KR" dirty="0" smtClean="0"/>
                  <a:t>Is generating the PDF the end goal?</a:t>
                </a:r>
              </a:p>
              <a:p>
                <a:pPr lvl="1"/>
                <a:r>
                  <a:rPr lang="en-US" altLang="ko-KR" dirty="0" smtClean="0"/>
                  <a:t>No… Usually, the question follows</a:t>
                </a:r>
              </a:p>
              <a:p>
                <a:pPr lvl="2"/>
                <a:r>
                  <a:rPr lang="en-US" altLang="ko-KR" dirty="0" smtClean="0"/>
                  <a:t>Calculating the expectation of PDF</a:t>
                </a:r>
              </a:p>
              <a:p>
                <a:pPr lvl="2"/>
                <a:r>
                  <a:rPr lang="en-US" altLang="ko-KR" dirty="0" smtClean="0"/>
                  <a:t>Calculating a certain probability</a:t>
                </a:r>
              </a:p>
              <a:p>
                <a:r>
                  <a:rPr lang="en-US" altLang="ko-KR" dirty="0" smtClean="0"/>
                  <a:t>Let’s use the wasted sample to answer </a:t>
                </a:r>
                <a:br>
                  <a:rPr lang="en-US" altLang="ko-KR" dirty="0" smtClean="0"/>
                </a:br>
                <a:r>
                  <a:rPr lang="en-US" altLang="ko-KR" dirty="0" smtClean="0"/>
                  <a:t>the questions</a:t>
                </a:r>
              </a:p>
              <a:p>
                <a:pPr lvl="1"/>
                <a14:m>
                  <m:oMath xmlns:m="http://schemas.openxmlformats.org/officeDocument/2006/math">
                    <m:r>
                      <a:rPr lang="en-US" altLang="ko-KR" b="0" i="1" smtClean="0">
                        <a:latin typeface="Cambria Math" panose="02040503050406030204" pitchFamily="18" charset="0"/>
                      </a:rPr>
                      <m:t>𝐸</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𝑓</m:t>
                        </m:r>
                      </m:e>
                    </m:d>
                    <m:r>
                      <a:rPr lang="en-US" altLang="ko-KR" b="0" i="1" smtClean="0">
                        <a:latin typeface="Cambria Math" panose="02040503050406030204" pitchFamily="18" charset="0"/>
                      </a:rPr>
                      <m:t>=</m:t>
                    </m:r>
                    <m:nary>
                      <m:naryPr>
                        <m:limLoc m:val="undOvr"/>
                        <m:subHide m:val="on"/>
                        <m:supHide m:val="on"/>
                        <m:ctrlPr>
                          <a:rPr lang="en-US" altLang="ko-KR" b="0" i="1" smtClean="0">
                            <a:latin typeface="Cambria Math" panose="02040503050406030204" pitchFamily="18" charset="0"/>
                          </a:rPr>
                        </m:ctrlPr>
                      </m:naryPr>
                      <m:sub/>
                      <m:sup/>
                      <m:e>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r>
                          <a:rPr lang="en-US" altLang="ko-KR" b="0" i="1" smtClean="0">
                            <a:latin typeface="Cambria Math" panose="02040503050406030204" pitchFamily="18" charset="0"/>
                          </a:rPr>
                          <m:t>𝑑𝑧</m:t>
                        </m:r>
                      </m:e>
                    </m:nary>
                    <m:r>
                      <a:rPr lang="en-US" altLang="ko-KR" b="0" i="1" smtClean="0">
                        <a:latin typeface="Cambria Math" panose="02040503050406030204" pitchFamily="18" charset="0"/>
                      </a:rPr>
                      <m:t>=</m:t>
                    </m:r>
                    <m:nary>
                      <m:naryPr>
                        <m:limLoc m:val="undOvr"/>
                        <m:subHide m:val="on"/>
                        <m:supHide m:val="on"/>
                        <m:ctrlPr>
                          <a:rPr lang="en-US" altLang="ko-KR" i="1">
                            <a:latin typeface="Cambria Math" panose="02040503050406030204" pitchFamily="18" charset="0"/>
                          </a:rPr>
                        </m:ctrlPr>
                      </m:naryPr>
                      <m:sub/>
                      <m:sup/>
                      <m:e>
                        <m:r>
                          <a:rPr lang="en-US" altLang="ko-KR" i="1">
                            <a:latin typeface="Cambria Math" panose="02040503050406030204" pitchFamily="18" charset="0"/>
                          </a:rPr>
                          <m:t>𝑓</m:t>
                        </m:r>
                        <m:d>
                          <m:dPr>
                            <m:ctrlPr>
                              <a:rPr lang="en-US" altLang="ko-KR" i="1">
                                <a:latin typeface="Cambria Math" panose="02040503050406030204" pitchFamily="18" charset="0"/>
                              </a:rPr>
                            </m:ctrlPr>
                          </m:dPr>
                          <m:e>
                            <m:r>
                              <a:rPr lang="en-US" altLang="ko-KR" i="1">
                                <a:latin typeface="Cambria Math" panose="02040503050406030204" pitchFamily="18" charset="0"/>
                              </a:rPr>
                              <m:t>𝑧</m:t>
                            </m:r>
                          </m:e>
                        </m:d>
                        <m:f>
                          <m:fPr>
                            <m:ctrlPr>
                              <a:rPr lang="en-US" altLang="ko-KR" i="1" smtClean="0">
                                <a:latin typeface="Cambria Math" panose="02040503050406030204" pitchFamily="18" charset="0"/>
                              </a:rPr>
                            </m:ctrlPr>
                          </m:fPr>
                          <m:num>
                            <m:r>
                              <a:rPr lang="en-US" altLang="ko-KR" i="1">
                                <a:latin typeface="Cambria Math" panose="02040503050406030204" pitchFamily="18" charset="0"/>
                              </a:rPr>
                              <m:t>𝑝</m:t>
                            </m:r>
                            <m:d>
                              <m:dPr>
                                <m:ctrlPr>
                                  <a:rPr lang="en-US" altLang="ko-KR" i="1">
                                    <a:latin typeface="Cambria Math" panose="02040503050406030204" pitchFamily="18" charset="0"/>
                                  </a:rPr>
                                </m:ctrlPr>
                              </m:dPr>
                              <m:e>
                                <m:r>
                                  <a:rPr lang="en-US" altLang="ko-KR" i="1">
                                    <a:latin typeface="Cambria Math" panose="02040503050406030204" pitchFamily="18" charset="0"/>
                                  </a:rPr>
                                  <m:t>𝑧</m:t>
                                </m:r>
                              </m:e>
                            </m:d>
                          </m:num>
                          <m:den>
                            <m:r>
                              <a:rPr lang="en-US" altLang="ko-KR" b="0" i="1" smtClean="0">
                                <a:latin typeface="Cambria Math" panose="02040503050406030204" pitchFamily="18" charset="0"/>
                              </a:rPr>
                              <m:t>𝑞</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den>
                        </m:f>
                        <m:r>
                          <a:rPr lang="en-US" altLang="ko-KR" b="0" i="1" smtClean="0">
                            <a:latin typeface="Cambria Math" panose="02040503050406030204" pitchFamily="18" charset="0"/>
                          </a:rPr>
                          <m:t>𝑞</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m:t>
                        </m:r>
                        <m:r>
                          <a:rPr lang="en-US" altLang="ko-KR" i="1">
                            <a:latin typeface="Cambria Math" panose="02040503050406030204" pitchFamily="18" charset="0"/>
                          </a:rPr>
                          <m:t>𝑑𝑧</m:t>
                        </m:r>
                      </m:e>
                    </m:nary>
                    <m:r>
                      <a:rPr lang="en-US" altLang="ko-KR" i="1">
                        <a:latin typeface="Cambria Math" panose="02040503050406030204" pitchFamily="18" charset="0"/>
                        <a:ea typeface="Cambria Math" panose="02040503050406030204" pitchFamily="18" charset="0"/>
                      </a:rPr>
                      <m:t>≅</m:t>
                    </m:r>
                    <m:f>
                      <m:fPr>
                        <m:ctrlPr>
                          <a:rPr lang="en-US" altLang="ko-KR"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1</m:t>
                        </m:r>
                      </m:num>
                      <m:den>
                        <m:r>
                          <a:rPr lang="en-US" altLang="ko-KR" b="0" i="1" smtClean="0">
                            <a:latin typeface="Cambria Math" panose="02040503050406030204" pitchFamily="18" charset="0"/>
                            <a:ea typeface="Cambria Math" panose="02040503050406030204" pitchFamily="18" charset="0"/>
                          </a:rPr>
                          <m:t>𝐿</m:t>
                        </m:r>
                      </m:den>
                    </m:f>
                    <m:nary>
                      <m:naryPr>
                        <m:chr m:val="∑"/>
                        <m:ctrlPr>
                          <a:rPr lang="en-US" altLang="ko-KR" i="1" smtClean="0">
                            <a:latin typeface="Cambria Math" panose="02040503050406030204" pitchFamily="18" charset="0"/>
                            <a:ea typeface="Cambria Math" panose="02040503050406030204" pitchFamily="18" charset="0"/>
                          </a:rPr>
                        </m:ctrlPr>
                      </m:naryPr>
                      <m:sub>
                        <m:r>
                          <m:rPr>
                            <m:brk m:alnAt="23"/>
                          </m:rPr>
                          <a:rPr lang="en-US" altLang="ko-KR" b="0" i="1" smtClean="0">
                            <a:latin typeface="Cambria Math" panose="02040503050406030204" pitchFamily="18" charset="0"/>
                            <a:ea typeface="Cambria Math" panose="02040503050406030204" pitchFamily="18" charset="0"/>
                          </a:rPr>
                          <m:t>𝑙</m:t>
                        </m:r>
                        <m:r>
                          <a:rPr lang="en-US" altLang="ko-KR" b="0" i="1" smtClean="0">
                            <a:latin typeface="Cambria Math" panose="02040503050406030204" pitchFamily="18" charset="0"/>
                            <a:ea typeface="Cambria Math" panose="02040503050406030204" pitchFamily="18" charset="0"/>
                          </a:rPr>
                          <m:t>=1</m:t>
                        </m:r>
                      </m:sub>
                      <m:sup>
                        <m:r>
                          <a:rPr lang="en-US" altLang="ko-KR" b="0" i="1" smtClean="0">
                            <a:latin typeface="Cambria Math" panose="02040503050406030204" pitchFamily="18" charset="0"/>
                            <a:ea typeface="Cambria Math" panose="02040503050406030204" pitchFamily="18" charset="0"/>
                          </a:rPr>
                          <m:t>𝐿</m:t>
                        </m:r>
                      </m:sup>
                      <m:e>
                        <m:f>
                          <m:fPr>
                            <m:ctrlPr>
                              <a:rPr lang="en-US" altLang="ko-KR"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𝑃</m:t>
                            </m:r>
                            <m:d>
                              <m:dPr>
                                <m:ctrlPr>
                                  <a:rPr lang="en-US" altLang="ko-KR" b="0" i="1" smtClean="0">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e>
                            </m:d>
                          </m:num>
                          <m:den>
                            <m:r>
                              <a:rPr lang="en-US" altLang="ko-KR" b="0" i="1" smtClean="0">
                                <a:latin typeface="Cambria Math" panose="02040503050406030204" pitchFamily="18" charset="0"/>
                                <a:ea typeface="Cambria Math" panose="02040503050406030204" pitchFamily="18" charset="0"/>
                              </a:rPr>
                              <m:t>𝑞</m:t>
                            </m:r>
                            <m:d>
                              <m:dPr>
                                <m:ctrlPr>
                                  <a:rPr lang="en-US" altLang="ko-KR" b="0" i="1" smtClean="0">
                                    <a:latin typeface="Cambria Math" panose="02040503050406030204" pitchFamily="18" charset="0"/>
                                    <a:ea typeface="Cambria Math" panose="02040503050406030204" pitchFamily="18" charset="0"/>
                                  </a:rPr>
                                </m:ctrlPr>
                              </m:dPr>
                              <m:e>
                                <m:sSup>
                                  <m:sSupPr>
                                    <m:ctrlPr>
                                      <a:rPr lang="en-US" altLang="ko-KR" b="0" i="1" smtClean="0">
                                        <a:latin typeface="Cambria Math" panose="02040503050406030204" pitchFamily="18" charset="0"/>
                                        <a:ea typeface="Cambria Math" panose="02040503050406030204" pitchFamily="18" charset="0"/>
                                      </a:rPr>
                                    </m:ctrlPr>
                                  </m:sSupPr>
                                  <m:e>
                                    <m:r>
                                      <a:rPr lang="en-US" altLang="ko-KR" b="0" i="1" smtClean="0">
                                        <a:latin typeface="Cambria Math" panose="02040503050406030204" pitchFamily="18" charset="0"/>
                                        <a:ea typeface="Cambria Math" panose="02040503050406030204" pitchFamily="18" charset="0"/>
                                      </a:rPr>
                                      <m:t>𝑧</m:t>
                                    </m:r>
                                  </m:e>
                                  <m:sup>
                                    <m:r>
                                      <a:rPr lang="en-US" altLang="ko-KR" b="0" i="1" smtClean="0">
                                        <a:latin typeface="Cambria Math" panose="02040503050406030204" pitchFamily="18" charset="0"/>
                                        <a:ea typeface="Cambria Math" panose="02040503050406030204" pitchFamily="18" charset="0"/>
                                      </a:rPr>
                                      <m:t>𝑙</m:t>
                                    </m:r>
                                  </m:sup>
                                </m:sSup>
                              </m:e>
                            </m:d>
                          </m:den>
                        </m:f>
                        <m:r>
                          <a:rPr lang="en-US" altLang="ko-KR" b="0" i="1" smtClean="0">
                            <a:latin typeface="Cambria Math" panose="02040503050406030204" pitchFamily="18" charset="0"/>
                            <a:ea typeface="Cambria Math" panose="02040503050406030204" pitchFamily="18" charset="0"/>
                          </a:rPr>
                          <m:t>𝑓</m:t>
                        </m:r>
                        <m:r>
                          <a:rPr lang="en-US" altLang="ko-KR" b="0" i="1" smtClean="0">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r>
                          <a:rPr lang="en-US" altLang="ko-KR" b="0" i="1" smtClean="0">
                            <a:latin typeface="Cambria Math" panose="02040503050406030204" pitchFamily="18" charset="0"/>
                            <a:ea typeface="Cambria Math" panose="02040503050406030204" pitchFamily="18" charset="0"/>
                          </a:rPr>
                          <m:t>)</m:t>
                        </m:r>
                      </m:e>
                    </m:nary>
                  </m:oMath>
                </a14:m>
                <a:endParaRPr lang="en-US" altLang="ko-KR" dirty="0" smtClean="0"/>
              </a:p>
              <a:p>
                <a:pPr lvl="2"/>
                <a:r>
                  <a:rPr lang="en-US" altLang="ko-KR" dirty="0" smtClean="0"/>
                  <a:t>L = # of samples, </a:t>
                </a:r>
                <a14:m>
                  <m:oMath xmlns:m="http://schemas.openxmlformats.org/officeDocument/2006/math">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oMath>
                </a14:m>
                <a:r>
                  <a:rPr lang="en-US" altLang="ko-KR" dirty="0" smtClean="0"/>
                  <a:t>=a sample of Z</a:t>
                </a:r>
              </a:p>
              <a:p>
                <a:pPr lvl="2"/>
                <a:r>
                  <a:rPr lang="en-US" altLang="ko-KR" dirty="0" smtClean="0"/>
                  <a:t>Here, the importance weight plays the role</a:t>
                </a:r>
              </a:p>
              <a:p>
                <a:pPr lvl="3"/>
                <a14:m>
                  <m:oMath xmlns:m="http://schemas.openxmlformats.org/officeDocument/2006/math">
                    <m:sSup>
                      <m:sSupPr>
                        <m:ctrlPr>
                          <a:rPr lang="en-US" altLang="ko-KR" b="0" i="1" smtClean="0">
                            <a:latin typeface="Cambria Math" panose="02040503050406030204" pitchFamily="18" charset="0"/>
                            <a:ea typeface="Cambria Math" panose="02040503050406030204" pitchFamily="18" charset="0"/>
                          </a:rPr>
                        </m:ctrlPr>
                      </m:sSupPr>
                      <m:e>
                        <m:r>
                          <a:rPr lang="en-US" altLang="ko-KR" b="0" i="1" smtClean="0">
                            <a:latin typeface="Cambria Math" panose="02040503050406030204" pitchFamily="18" charset="0"/>
                            <a:ea typeface="Cambria Math" panose="02040503050406030204" pitchFamily="18" charset="0"/>
                          </a:rPr>
                          <m:t>𝑟</m:t>
                        </m:r>
                      </m:e>
                      <m:sup>
                        <m:r>
                          <a:rPr lang="en-US" altLang="ko-KR" b="0" i="1" smtClean="0">
                            <a:latin typeface="Cambria Math" panose="02040503050406030204" pitchFamily="18" charset="0"/>
                            <a:ea typeface="Cambria Math" panose="02040503050406030204" pitchFamily="18" charset="0"/>
                          </a:rPr>
                          <m:t>𝑙</m:t>
                        </m:r>
                      </m:sup>
                    </m:sSup>
                    <m:r>
                      <a:rPr lang="en-US" altLang="ko-KR" b="0" i="1" smtClean="0">
                        <a:latin typeface="Cambria Math" panose="02040503050406030204" pitchFamily="18" charset="0"/>
                        <a:ea typeface="Cambria Math" panose="02040503050406030204" pitchFamily="18" charset="0"/>
                      </a:rPr>
                      <m:t>=</m:t>
                    </m:r>
                    <m:f>
                      <m:fPr>
                        <m:ctrlPr>
                          <a:rPr lang="en-US" altLang="ko-KR" i="1">
                            <a:latin typeface="Cambria Math" panose="02040503050406030204" pitchFamily="18" charset="0"/>
                            <a:ea typeface="Cambria Math" panose="02040503050406030204" pitchFamily="18" charset="0"/>
                          </a:rPr>
                        </m:ctrlPr>
                      </m:fPr>
                      <m:num>
                        <m:r>
                          <a:rPr lang="en-US" altLang="ko-KR" i="1">
                            <a:latin typeface="Cambria Math" panose="02040503050406030204" pitchFamily="18" charset="0"/>
                            <a:ea typeface="Cambria Math" panose="02040503050406030204" pitchFamily="18" charset="0"/>
                          </a:rPr>
                          <m:t>𝑃</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e>
                        </m:d>
                      </m:num>
                      <m:den>
                        <m:r>
                          <a:rPr lang="en-US" altLang="ko-KR" i="1">
                            <a:latin typeface="Cambria Math" panose="02040503050406030204" pitchFamily="18" charset="0"/>
                            <a:ea typeface="Cambria Math" panose="02040503050406030204" pitchFamily="18" charset="0"/>
                          </a:rPr>
                          <m:t>𝑞</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e>
                        </m:d>
                      </m:den>
                    </m:f>
                  </m:oMath>
                </a14:m>
                <a:endParaRPr lang="en-US" altLang="ko-KR" dirty="0" smtClean="0"/>
              </a:p>
              <a:p>
                <a:pPr lvl="2"/>
                <a:r>
                  <a:rPr lang="en-US" altLang="ko-KR" dirty="0" smtClean="0"/>
                  <a:t>What if </a:t>
                </a:r>
                <a14:m>
                  <m:oMath xmlns:m="http://schemas.openxmlformats.org/officeDocument/2006/math">
                    <m:r>
                      <a:rPr lang="en-US" altLang="ko-KR" i="1">
                        <a:latin typeface="Cambria Math" panose="02040503050406030204" pitchFamily="18" charset="0"/>
                        <a:ea typeface="Cambria Math" panose="02040503050406030204" pitchFamily="18" charset="0"/>
                      </a:rPr>
                      <m:t>𝑃</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e>
                    </m:d>
                  </m:oMath>
                </a14:m>
                <a:r>
                  <a:rPr lang="en-US" altLang="ko-KR" dirty="0" smtClean="0"/>
                  <a:t> and </a:t>
                </a:r>
                <a14:m>
                  <m:oMath xmlns:m="http://schemas.openxmlformats.org/officeDocument/2006/math">
                    <m:r>
                      <a:rPr lang="en-US" altLang="ko-KR" i="1">
                        <a:latin typeface="Cambria Math" panose="02040503050406030204" pitchFamily="18" charset="0"/>
                        <a:ea typeface="Cambria Math" panose="02040503050406030204" pitchFamily="18" charset="0"/>
                      </a:rPr>
                      <m:t>𝑞</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e>
                    </m:d>
                  </m:oMath>
                </a14:m>
                <a:r>
                  <a:rPr lang="en-US" altLang="ko-KR" dirty="0" smtClean="0"/>
                  <a:t> is not normalized, as they should be as probability distributions</a:t>
                </a:r>
              </a:p>
              <a:p>
                <a:pPr lvl="2"/>
                <a14:m>
                  <m:oMath xmlns:m="http://schemas.openxmlformats.org/officeDocument/2006/math">
                    <m:r>
                      <a:rPr lang="en-US" altLang="ko-KR" i="1">
                        <a:latin typeface="Cambria Math" panose="02040503050406030204" pitchFamily="18" charset="0"/>
                      </a:rPr>
                      <m:t>𝐸</m:t>
                    </m:r>
                    <m:d>
                      <m:dPr>
                        <m:ctrlPr>
                          <a:rPr lang="en-US" altLang="ko-KR" i="1">
                            <a:latin typeface="Cambria Math" panose="02040503050406030204" pitchFamily="18" charset="0"/>
                          </a:rPr>
                        </m:ctrlPr>
                      </m:dPr>
                      <m:e>
                        <m:r>
                          <a:rPr lang="en-US" altLang="ko-KR" i="1">
                            <a:latin typeface="Cambria Math" panose="02040503050406030204" pitchFamily="18" charset="0"/>
                          </a:rPr>
                          <m:t>𝑓</m:t>
                        </m:r>
                      </m:e>
                    </m:d>
                    <m:r>
                      <a:rPr lang="en-US" altLang="ko-KR" i="1">
                        <a:latin typeface="Cambria Math" panose="02040503050406030204" pitchFamily="18" charset="0"/>
                        <a:ea typeface="Cambria Math" panose="02040503050406030204" pitchFamily="18" charset="0"/>
                      </a:rPr>
                      <m:t>≅</m:t>
                    </m:r>
                    <m:f>
                      <m:fPr>
                        <m:ctrlPr>
                          <a:rPr lang="en-US" altLang="ko-KR" i="1">
                            <a:latin typeface="Cambria Math" panose="02040503050406030204" pitchFamily="18" charset="0"/>
                            <a:ea typeface="Cambria Math" panose="02040503050406030204" pitchFamily="18" charset="0"/>
                          </a:rPr>
                        </m:ctrlPr>
                      </m:fPr>
                      <m:num>
                        <m:r>
                          <a:rPr lang="en-US" altLang="ko-KR" i="1">
                            <a:latin typeface="Cambria Math" panose="02040503050406030204" pitchFamily="18" charset="0"/>
                            <a:ea typeface="Cambria Math" panose="02040503050406030204" pitchFamily="18" charset="0"/>
                          </a:rPr>
                          <m:t>1</m:t>
                        </m:r>
                      </m:num>
                      <m:den>
                        <m:r>
                          <a:rPr lang="en-US" altLang="ko-KR" i="1">
                            <a:latin typeface="Cambria Math" panose="02040503050406030204" pitchFamily="18" charset="0"/>
                            <a:ea typeface="Cambria Math" panose="02040503050406030204" pitchFamily="18" charset="0"/>
                          </a:rPr>
                          <m:t>𝐿</m:t>
                        </m:r>
                      </m:den>
                    </m:f>
                    <m:nary>
                      <m:naryPr>
                        <m:chr m:val="∑"/>
                        <m:ctrlPr>
                          <a:rPr lang="en-US" altLang="ko-KR" i="1">
                            <a:latin typeface="Cambria Math" panose="02040503050406030204" pitchFamily="18" charset="0"/>
                            <a:ea typeface="Cambria Math" panose="02040503050406030204" pitchFamily="18" charset="0"/>
                          </a:rPr>
                        </m:ctrlPr>
                      </m:naryPr>
                      <m:sub>
                        <m:r>
                          <m:rPr>
                            <m:brk m:alnAt="23"/>
                          </m:rPr>
                          <a:rPr lang="en-US" altLang="ko-KR" i="1">
                            <a:latin typeface="Cambria Math" panose="02040503050406030204" pitchFamily="18" charset="0"/>
                            <a:ea typeface="Cambria Math" panose="02040503050406030204" pitchFamily="18" charset="0"/>
                          </a:rPr>
                          <m:t>𝑙</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𝐿</m:t>
                        </m:r>
                      </m:sup>
                      <m:e>
                        <m:f>
                          <m:fPr>
                            <m:ctrlPr>
                              <a:rPr lang="en-US" altLang="ko-KR" i="1">
                                <a:latin typeface="Cambria Math" panose="02040503050406030204" pitchFamily="18" charset="0"/>
                                <a:ea typeface="Cambria Math" panose="02040503050406030204" pitchFamily="18" charset="0"/>
                              </a:rPr>
                            </m:ctrlPr>
                          </m:fPr>
                          <m:num>
                            <m:r>
                              <a:rPr lang="en-US" altLang="ko-KR" i="1">
                                <a:latin typeface="Cambria Math" panose="02040503050406030204" pitchFamily="18" charset="0"/>
                                <a:ea typeface="Cambria Math" panose="02040503050406030204" pitchFamily="18" charset="0"/>
                              </a:rPr>
                              <m:t>𝑃</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e>
                            </m:d>
                          </m:num>
                          <m:den>
                            <m:r>
                              <a:rPr lang="en-US" altLang="ko-KR" i="1">
                                <a:latin typeface="Cambria Math" panose="02040503050406030204" pitchFamily="18" charset="0"/>
                                <a:ea typeface="Cambria Math" panose="02040503050406030204" pitchFamily="18" charset="0"/>
                              </a:rPr>
                              <m:t>𝑞</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e>
                            </m:d>
                          </m:den>
                        </m:f>
                        <m:r>
                          <a:rPr lang="en-US" altLang="ko-KR" i="1">
                            <a:latin typeface="Cambria Math" panose="02040503050406030204" pitchFamily="18" charset="0"/>
                            <a:ea typeface="Cambria Math" panose="02040503050406030204" pitchFamily="18" charset="0"/>
                          </a:rPr>
                          <m:t>𝑓</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e>
                        </m:d>
                      </m:e>
                    </m:nary>
                    <m:r>
                      <a:rPr lang="en-US" altLang="ko-KR" b="0" i="1" smtClean="0">
                        <a:latin typeface="Cambria Math" panose="02040503050406030204" pitchFamily="18" charset="0"/>
                        <a:ea typeface="Cambria Math" panose="02040503050406030204" pitchFamily="18" charset="0"/>
                      </a:rPr>
                      <m:t>=</m:t>
                    </m:r>
                    <m:f>
                      <m:fPr>
                        <m:ctrlPr>
                          <a:rPr lang="en-US" altLang="ko-KR" i="1">
                            <a:latin typeface="Cambria Math" panose="02040503050406030204" pitchFamily="18" charset="0"/>
                            <a:ea typeface="Cambria Math" panose="02040503050406030204" pitchFamily="18" charset="0"/>
                          </a:rPr>
                        </m:ctrlPr>
                      </m:fPr>
                      <m:num>
                        <m:r>
                          <a:rPr lang="en-US" altLang="ko-KR" i="1">
                            <a:latin typeface="Cambria Math" panose="02040503050406030204" pitchFamily="18" charset="0"/>
                            <a:ea typeface="Cambria Math" panose="02040503050406030204" pitchFamily="18" charset="0"/>
                          </a:rPr>
                          <m:t>1</m:t>
                        </m:r>
                      </m:num>
                      <m:den>
                        <m:r>
                          <a:rPr lang="en-US" altLang="ko-KR" i="1">
                            <a:latin typeface="Cambria Math" panose="02040503050406030204" pitchFamily="18" charset="0"/>
                            <a:ea typeface="Cambria Math" panose="02040503050406030204" pitchFamily="18" charset="0"/>
                          </a:rPr>
                          <m:t>𝐿</m:t>
                        </m:r>
                      </m:den>
                    </m:f>
                    <m:f>
                      <m:fPr>
                        <m:ctrlPr>
                          <a:rPr lang="en-US" altLang="ko-KR" i="1">
                            <a:latin typeface="Cambria Math" panose="02040503050406030204" pitchFamily="18" charset="0"/>
                            <a:ea typeface="Cambria Math" panose="02040503050406030204" pitchFamily="18" charset="0"/>
                          </a:rPr>
                        </m:ctrlPr>
                      </m:fPr>
                      <m:num>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𝑍</m:t>
                            </m:r>
                          </m:e>
                          <m:sub>
                            <m:r>
                              <a:rPr lang="en-US" altLang="ko-KR" b="0" i="1" smtClean="0">
                                <a:latin typeface="Cambria Math" panose="02040503050406030204" pitchFamily="18" charset="0"/>
                                <a:ea typeface="Cambria Math" panose="02040503050406030204" pitchFamily="18" charset="0"/>
                              </a:rPr>
                              <m:t>𝑞</m:t>
                            </m:r>
                          </m:sub>
                        </m:sSub>
                      </m:num>
                      <m:den>
                        <m:sSub>
                          <m:sSubPr>
                            <m:ctrlPr>
                              <a:rPr lang="en-US" altLang="ko-KR"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𝑍</m:t>
                            </m:r>
                          </m:e>
                          <m:sub>
                            <m:r>
                              <a:rPr lang="en-US" altLang="ko-KR" b="0" i="1" smtClean="0">
                                <a:latin typeface="Cambria Math" panose="02040503050406030204" pitchFamily="18" charset="0"/>
                                <a:ea typeface="Cambria Math" panose="02040503050406030204" pitchFamily="18" charset="0"/>
                              </a:rPr>
                              <m:t>𝑝</m:t>
                            </m:r>
                          </m:sub>
                        </m:sSub>
                      </m:den>
                    </m:f>
                    <m:nary>
                      <m:naryPr>
                        <m:chr m:val="∑"/>
                        <m:ctrlPr>
                          <a:rPr lang="en-US" altLang="ko-KR" i="1">
                            <a:latin typeface="Cambria Math" panose="02040503050406030204" pitchFamily="18" charset="0"/>
                            <a:ea typeface="Cambria Math" panose="02040503050406030204" pitchFamily="18" charset="0"/>
                          </a:rPr>
                        </m:ctrlPr>
                      </m:naryPr>
                      <m:sub>
                        <m:r>
                          <m:rPr>
                            <m:brk m:alnAt="23"/>
                          </m:rPr>
                          <a:rPr lang="en-US" altLang="ko-KR" i="1">
                            <a:latin typeface="Cambria Math" panose="02040503050406030204" pitchFamily="18" charset="0"/>
                            <a:ea typeface="Cambria Math" panose="02040503050406030204" pitchFamily="18" charset="0"/>
                          </a:rPr>
                          <m:t>𝑙</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𝐿</m:t>
                        </m:r>
                      </m:sup>
                      <m:e>
                        <m:f>
                          <m:fPr>
                            <m:ctrlPr>
                              <a:rPr lang="en-US" altLang="ko-KR" i="1">
                                <a:latin typeface="Cambria Math" panose="02040503050406030204" pitchFamily="18" charset="0"/>
                                <a:ea typeface="Cambria Math" panose="02040503050406030204" pitchFamily="18" charset="0"/>
                              </a:rPr>
                            </m:ctrlPr>
                          </m:fPr>
                          <m:num>
                            <m:acc>
                              <m:accPr>
                                <m:chr m:val="̃"/>
                                <m:ctrlPr>
                                  <a:rPr lang="en-US" altLang="ko-KR" i="1" smtClean="0">
                                    <a:latin typeface="Cambria Math" panose="02040503050406030204" pitchFamily="18" charset="0"/>
                                    <a:ea typeface="Cambria Math" panose="02040503050406030204" pitchFamily="18" charset="0"/>
                                  </a:rPr>
                                </m:ctrlPr>
                              </m:accPr>
                              <m:e>
                                <m:r>
                                  <a:rPr lang="en-US" altLang="ko-KR" i="1">
                                    <a:latin typeface="Cambria Math" panose="02040503050406030204" pitchFamily="18" charset="0"/>
                                    <a:ea typeface="Cambria Math" panose="02040503050406030204" pitchFamily="18" charset="0"/>
                                  </a:rPr>
                                  <m:t>𝑃</m:t>
                                </m:r>
                              </m:e>
                            </m:acc>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e>
                            </m:d>
                          </m:num>
                          <m:den>
                            <m:acc>
                              <m:accPr>
                                <m:chr m:val="̃"/>
                                <m:ctrlPr>
                                  <a:rPr lang="en-US" altLang="ko-KR" i="1">
                                    <a:latin typeface="Cambria Math" panose="02040503050406030204" pitchFamily="18" charset="0"/>
                                    <a:ea typeface="Cambria Math" panose="02040503050406030204" pitchFamily="18" charset="0"/>
                                  </a:rPr>
                                </m:ctrlPr>
                              </m:accPr>
                              <m:e>
                                <m:r>
                                  <a:rPr lang="en-US" altLang="ko-KR" b="0" i="1" smtClean="0">
                                    <a:latin typeface="Cambria Math" panose="02040503050406030204" pitchFamily="18" charset="0"/>
                                    <a:ea typeface="Cambria Math" panose="02040503050406030204" pitchFamily="18" charset="0"/>
                                  </a:rPr>
                                  <m:t>𝑞</m:t>
                                </m:r>
                              </m:e>
                            </m:acc>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e>
                            </m:d>
                          </m:den>
                        </m:f>
                        <m:r>
                          <a:rPr lang="en-US" altLang="ko-KR" i="1">
                            <a:latin typeface="Cambria Math" panose="02040503050406030204" pitchFamily="18" charset="0"/>
                            <a:ea typeface="Cambria Math" panose="02040503050406030204" pitchFamily="18" charset="0"/>
                          </a:rPr>
                          <m:t>𝑓</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e>
                        </m:d>
                      </m:e>
                    </m:nary>
                  </m:oMath>
                </a14:m>
                <a:endParaRPr lang="en-US" altLang="ko-KR" dirty="0" smtClean="0"/>
              </a:p>
              <a:p>
                <a:pPr lvl="1"/>
                <a:r>
                  <a:rPr lang="en-US" altLang="ko-KR" dirty="0" smtClean="0"/>
                  <a:t>P(Z&gt;1) </a:t>
                </a:r>
                <a14:m>
                  <m:oMath xmlns:m="http://schemas.openxmlformats.org/officeDocument/2006/math">
                    <m:r>
                      <a:rPr lang="en-US" altLang="ko-KR" i="1">
                        <a:latin typeface="Cambria Math" panose="02040503050406030204" pitchFamily="18" charset="0"/>
                      </a:rPr>
                      <m:t>=</m:t>
                    </m:r>
                    <m:nary>
                      <m:naryPr>
                        <m:ctrlPr>
                          <a:rPr lang="en-US" altLang="ko-KR" i="1" smtClean="0">
                            <a:latin typeface="Cambria Math" panose="02040503050406030204" pitchFamily="18" charset="0"/>
                          </a:rPr>
                        </m:ctrlPr>
                      </m:naryPr>
                      <m:sub>
                        <m:r>
                          <m:rPr>
                            <m:brk m:alnAt="23"/>
                          </m:rPr>
                          <a:rPr lang="en-US" altLang="ko-KR" b="0" i="1" smtClean="0">
                            <a:latin typeface="Cambria Math" panose="02040503050406030204" pitchFamily="18" charset="0"/>
                          </a:rPr>
                          <m:t>1</m:t>
                        </m:r>
                      </m:sub>
                      <m:sup>
                        <m:r>
                          <a:rPr lang="en-US" altLang="ko-KR" i="1" smtClean="0">
                            <a:latin typeface="Cambria Math" panose="02040503050406030204" pitchFamily="18" charset="0"/>
                            <a:ea typeface="Cambria Math" panose="02040503050406030204" pitchFamily="18" charset="0"/>
                          </a:rPr>
                          <m:t>∞</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1</m:t>
                            </m:r>
                          </m:e>
                          <m:sub>
                            <m:r>
                              <a:rPr lang="en-US" altLang="ko-KR" b="0" i="1" smtClean="0">
                                <a:latin typeface="Cambria Math" panose="02040503050406030204" pitchFamily="18" charset="0"/>
                              </a:rPr>
                              <m:t>𝑧</m:t>
                            </m:r>
                            <m:r>
                              <a:rPr lang="en-US" altLang="ko-KR" b="0" i="1" smtClean="0">
                                <a:latin typeface="Cambria Math" panose="02040503050406030204" pitchFamily="18" charset="0"/>
                              </a:rPr>
                              <m:t>&gt;1</m:t>
                            </m:r>
                          </m:sub>
                        </m:sSub>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r>
                          <a:rPr lang="en-US" altLang="ko-KR" b="0" i="1" smtClean="0">
                            <a:latin typeface="Cambria Math" panose="02040503050406030204" pitchFamily="18" charset="0"/>
                          </a:rPr>
                          <m:t>𝑑𝑧</m:t>
                        </m:r>
                      </m:e>
                    </m:nary>
                    <m:r>
                      <a:rPr lang="en-US" altLang="ko-KR" b="0" i="1" smtClean="0">
                        <a:latin typeface="Cambria Math" panose="02040503050406030204" pitchFamily="18" charset="0"/>
                      </a:rPr>
                      <m:t>=</m:t>
                    </m:r>
                    <m:nary>
                      <m:naryPr>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m:t>
                        </m:r>
                      </m:sup>
                      <m:e>
                        <m:sSub>
                          <m:sSubPr>
                            <m:ctrlPr>
                              <a:rPr lang="en-US" altLang="ko-KR" i="1">
                                <a:latin typeface="Cambria Math" panose="02040503050406030204" pitchFamily="18" charset="0"/>
                              </a:rPr>
                            </m:ctrlPr>
                          </m:sSubPr>
                          <m:e>
                            <m:r>
                              <a:rPr lang="en-US" altLang="ko-KR" i="1">
                                <a:latin typeface="Cambria Math" panose="02040503050406030204" pitchFamily="18" charset="0"/>
                              </a:rPr>
                              <m:t>1</m:t>
                            </m:r>
                          </m:e>
                          <m:sub>
                            <m:r>
                              <a:rPr lang="en-US" altLang="ko-KR" i="1">
                                <a:latin typeface="Cambria Math" panose="02040503050406030204" pitchFamily="18" charset="0"/>
                              </a:rPr>
                              <m:t>𝑧</m:t>
                            </m:r>
                            <m:r>
                              <a:rPr lang="en-US" altLang="ko-KR" i="1">
                                <a:latin typeface="Cambria Math" panose="02040503050406030204" pitchFamily="18" charset="0"/>
                              </a:rPr>
                              <m:t>&gt;1</m:t>
                            </m:r>
                          </m:sub>
                        </m:sSub>
                        <m:f>
                          <m:fPr>
                            <m:ctrlPr>
                              <a:rPr lang="en-US" altLang="ko-KR" i="1" smtClean="0">
                                <a:latin typeface="Cambria Math" panose="02040503050406030204" pitchFamily="18" charset="0"/>
                              </a:rPr>
                            </m:ctrlPr>
                          </m:fPr>
                          <m:num>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num>
                          <m:den>
                            <m:r>
                              <a:rPr lang="en-US" altLang="ko-KR" b="0" i="1" smtClean="0">
                                <a:latin typeface="Cambria Math" panose="02040503050406030204" pitchFamily="18" charset="0"/>
                              </a:rPr>
                              <m:t>𝑞</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den>
                        </m:f>
                        <m:r>
                          <a:rPr lang="en-US" altLang="ko-KR" b="0" i="1" smtClean="0">
                            <a:latin typeface="Cambria Math" panose="02040503050406030204" pitchFamily="18" charset="0"/>
                          </a:rPr>
                          <m:t>𝑞</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m:t>
                        </m:r>
                        <m:r>
                          <a:rPr lang="en-US" altLang="ko-KR" i="1">
                            <a:latin typeface="Cambria Math" panose="02040503050406030204" pitchFamily="18" charset="0"/>
                          </a:rPr>
                          <m:t>𝑑𝑧</m:t>
                        </m:r>
                      </m:e>
                    </m:nary>
                    <m:r>
                      <a:rPr lang="en-US" altLang="ko-KR" i="1">
                        <a:latin typeface="Cambria Math" panose="02040503050406030204" pitchFamily="18" charset="0"/>
                        <a:ea typeface="Cambria Math" panose="02040503050406030204" pitchFamily="18" charset="0"/>
                      </a:rPr>
                      <m:t>≅</m:t>
                    </m:r>
                    <m:f>
                      <m:fPr>
                        <m:ctrlPr>
                          <a:rPr lang="en-US" altLang="ko-KR" i="1">
                            <a:latin typeface="Cambria Math" panose="02040503050406030204" pitchFamily="18" charset="0"/>
                            <a:ea typeface="Cambria Math" panose="02040503050406030204" pitchFamily="18" charset="0"/>
                          </a:rPr>
                        </m:ctrlPr>
                      </m:fPr>
                      <m:num>
                        <m:r>
                          <a:rPr lang="en-US" altLang="ko-KR" i="1">
                            <a:latin typeface="Cambria Math" panose="02040503050406030204" pitchFamily="18" charset="0"/>
                            <a:ea typeface="Cambria Math" panose="02040503050406030204" pitchFamily="18" charset="0"/>
                          </a:rPr>
                          <m:t>1</m:t>
                        </m:r>
                      </m:num>
                      <m:den>
                        <m:r>
                          <a:rPr lang="en-US" altLang="ko-KR" i="1">
                            <a:latin typeface="Cambria Math" panose="02040503050406030204" pitchFamily="18" charset="0"/>
                            <a:ea typeface="Cambria Math" panose="02040503050406030204" pitchFamily="18" charset="0"/>
                          </a:rPr>
                          <m:t>𝐿</m:t>
                        </m:r>
                      </m:den>
                    </m:f>
                    <m:nary>
                      <m:naryPr>
                        <m:chr m:val="∑"/>
                        <m:ctrlPr>
                          <a:rPr lang="en-US" altLang="ko-KR" i="1">
                            <a:latin typeface="Cambria Math" panose="02040503050406030204" pitchFamily="18" charset="0"/>
                            <a:ea typeface="Cambria Math" panose="02040503050406030204" pitchFamily="18" charset="0"/>
                          </a:rPr>
                        </m:ctrlPr>
                      </m:naryPr>
                      <m:sub>
                        <m:r>
                          <m:rPr>
                            <m:brk m:alnAt="23"/>
                          </m:rPr>
                          <a:rPr lang="en-US" altLang="ko-KR" i="1">
                            <a:latin typeface="Cambria Math" panose="02040503050406030204" pitchFamily="18" charset="0"/>
                            <a:ea typeface="Cambria Math" panose="02040503050406030204" pitchFamily="18" charset="0"/>
                          </a:rPr>
                          <m:t>𝑙</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𝐿</m:t>
                        </m:r>
                      </m:sup>
                      <m:e>
                        <m:f>
                          <m:fPr>
                            <m:ctrlPr>
                              <a:rPr lang="en-US" altLang="ko-KR" i="1">
                                <a:latin typeface="Cambria Math" panose="02040503050406030204" pitchFamily="18" charset="0"/>
                                <a:ea typeface="Cambria Math" panose="02040503050406030204" pitchFamily="18" charset="0"/>
                              </a:rPr>
                            </m:ctrlPr>
                          </m:fPr>
                          <m:num>
                            <m:r>
                              <a:rPr lang="en-US" altLang="ko-KR" i="1">
                                <a:latin typeface="Cambria Math" panose="02040503050406030204" pitchFamily="18" charset="0"/>
                                <a:ea typeface="Cambria Math" panose="02040503050406030204" pitchFamily="18" charset="0"/>
                              </a:rPr>
                              <m:t>𝑃</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e>
                            </m:d>
                          </m:num>
                          <m:den>
                            <m:r>
                              <a:rPr lang="en-US" altLang="ko-KR" i="1">
                                <a:latin typeface="Cambria Math" panose="02040503050406030204" pitchFamily="18" charset="0"/>
                                <a:ea typeface="Cambria Math" panose="02040503050406030204" pitchFamily="18" charset="0"/>
                              </a:rPr>
                              <m:t>𝑞</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e>
                            </m:d>
                          </m:den>
                        </m:f>
                        <m:sSub>
                          <m:sSubPr>
                            <m:ctrlPr>
                              <a:rPr lang="en-US" altLang="ko-KR" i="1">
                                <a:latin typeface="Cambria Math" panose="02040503050406030204" pitchFamily="18" charset="0"/>
                              </a:rPr>
                            </m:ctrlPr>
                          </m:sSubPr>
                          <m:e>
                            <m:r>
                              <a:rPr lang="en-US" altLang="ko-KR" i="1">
                                <a:latin typeface="Cambria Math" panose="02040503050406030204" pitchFamily="18" charset="0"/>
                              </a:rPr>
                              <m:t>1</m:t>
                            </m:r>
                          </m:e>
                          <m:sub>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𝑧</m:t>
                                </m:r>
                              </m:e>
                              <m:sup>
                                <m:r>
                                  <a:rPr lang="en-US" altLang="ko-KR" i="1">
                                    <a:latin typeface="Cambria Math" panose="02040503050406030204" pitchFamily="18" charset="0"/>
                                    <a:ea typeface="Cambria Math" panose="02040503050406030204" pitchFamily="18" charset="0"/>
                                  </a:rPr>
                                  <m:t>𝑙</m:t>
                                </m:r>
                              </m:sup>
                            </m:sSup>
                            <m:r>
                              <a:rPr lang="en-US" altLang="ko-KR" i="1">
                                <a:latin typeface="Cambria Math" panose="02040503050406030204" pitchFamily="18" charset="0"/>
                              </a:rPr>
                              <m:t>&gt;</m:t>
                            </m:r>
                            <m:r>
                              <a:rPr lang="en-US" altLang="ko-KR" b="0" i="1" smtClean="0">
                                <a:latin typeface="Cambria Math" panose="02040503050406030204" pitchFamily="18" charset="0"/>
                              </a:rPr>
                              <m:t>1</m:t>
                            </m:r>
                          </m:sub>
                        </m:sSub>
                      </m:e>
                    </m:nary>
                  </m:oMath>
                </a14:m>
                <a:endParaRPr lang="en-US" altLang="ko-KR"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731" y="1357086"/>
                <a:ext cx="8435280" cy="5263722"/>
              </a:xfrm>
              <a:blipFill rotWithShape="0">
                <a:blip r:embed="rId2"/>
                <a:stretch>
                  <a:fillRect t="-1854" b="-116"/>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85CD3E9B-A789-4DCF-960C-49E4EDB7DF3D}" type="slidenum">
              <a:rPr lang="ko-KR" altLang="en-US" smtClean="0"/>
              <a:t>9</a:t>
            </a:fld>
            <a:endParaRPr lang="ko-KR" altLang="en-US"/>
          </a:p>
        </p:txBody>
      </p:sp>
      <p:pic>
        <p:nvPicPr>
          <p:cNvPr id="6" name="Picture 5"/>
          <p:cNvPicPr>
            <a:picLocks noChangeAspect="1"/>
          </p:cNvPicPr>
          <p:nvPr/>
        </p:nvPicPr>
        <p:blipFill>
          <a:blip r:embed="rId3"/>
          <a:stretch>
            <a:fillRect/>
          </a:stretch>
        </p:blipFill>
        <p:spPr>
          <a:xfrm>
            <a:off x="6530280" y="58057"/>
            <a:ext cx="2362200" cy="1771650"/>
          </a:xfrm>
          <a:prstGeom prst="rect">
            <a:avLst/>
          </a:prstGeom>
        </p:spPr>
      </p:pic>
      <p:pic>
        <p:nvPicPr>
          <p:cNvPr id="7" name="Picture 6"/>
          <p:cNvPicPr>
            <a:picLocks noChangeAspect="1"/>
          </p:cNvPicPr>
          <p:nvPr/>
        </p:nvPicPr>
        <p:blipFill>
          <a:blip r:embed="rId4"/>
          <a:stretch>
            <a:fillRect/>
          </a:stretch>
        </p:blipFill>
        <p:spPr>
          <a:xfrm>
            <a:off x="6530280" y="1682546"/>
            <a:ext cx="2348611" cy="1761458"/>
          </a:xfrm>
          <a:prstGeom prst="rect">
            <a:avLst/>
          </a:prstGeom>
        </p:spPr>
      </p:pic>
      <p:sp>
        <p:nvSpPr>
          <p:cNvPr id="8" name="TextBox 7"/>
          <p:cNvSpPr txBox="1"/>
          <p:nvPr/>
        </p:nvSpPr>
        <p:spPr>
          <a:xfrm>
            <a:off x="5512244" y="2248771"/>
            <a:ext cx="1075744" cy="923330"/>
          </a:xfrm>
          <a:prstGeom prst="rect">
            <a:avLst/>
          </a:prstGeom>
          <a:noFill/>
        </p:spPr>
        <p:txBody>
          <a:bodyPr wrap="none" rtlCol="0">
            <a:spAutoFit/>
          </a:bodyPr>
          <a:lstStyle/>
          <a:p>
            <a:r>
              <a:rPr lang="en-US" altLang="ko-KR" b="1" dirty="0" smtClean="0"/>
              <a:t>Filtered</a:t>
            </a:r>
            <a:br>
              <a:rPr lang="en-US" altLang="ko-KR" b="1" dirty="0" smtClean="0"/>
            </a:br>
            <a:r>
              <a:rPr lang="en-US" altLang="ko-KR" b="1" dirty="0" smtClean="0"/>
              <a:t>Extreme</a:t>
            </a:r>
            <a:br>
              <a:rPr lang="en-US" altLang="ko-KR" b="1" dirty="0" smtClean="0"/>
            </a:br>
            <a:r>
              <a:rPr lang="en-US" altLang="ko-KR" b="1" dirty="0" smtClean="0"/>
              <a:t>Values</a:t>
            </a:r>
            <a:endParaRPr lang="ko-KR" altLang="en-US" b="1" dirty="0"/>
          </a:p>
        </p:txBody>
      </p:sp>
      <p:sp>
        <p:nvSpPr>
          <p:cNvPr id="9" name="TextBox 8"/>
          <p:cNvSpPr txBox="1"/>
          <p:nvPr/>
        </p:nvSpPr>
        <p:spPr>
          <a:xfrm>
            <a:off x="5512244" y="205218"/>
            <a:ext cx="1422312" cy="1477328"/>
          </a:xfrm>
          <a:prstGeom prst="rect">
            <a:avLst/>
          </a:prstGeom>
          <a:noFill/>
        </p:spPr>
        <p:txBody>
          <a:bodyPr wrap="none" rtlCol="0">
            <a:spAutoFit/>
          </a:bodyPr>
          <a:lstStyle/>
          <a:p>
            <a:r>
              <a:rPr lang="en-US" altLang="ko-KR" b="1" dirty="0" smtClean="0"/>
              <a:t>Importance</a:t>
            </a:r>
            <a:br>
              <a:rPr lang="en-US" altLang="ko-KR" b="1" dirty="0" smtClean="0"/>
            </a:br>
            <a:r>
              <a:rPr lang="en-US" altLang="ko-KR" b="1" dirty="0" smtClean="0"/>
              <a:t>Sampling</a:t>
            </a:r>
            <a:br>
              <a:rPr lang="en-US" altLang="ko-KR" b="1" dirty="0" smtClean="0"/>
            </a:br>
            <a:r>
              <a:rPr lang="en-US" altLang="ko-KR" b="1" dirty="0" smtClean="0"/>
              <a:t>Prone to</a:t>
            </a:r>
            <a:br>
              <a:rPr lang="en-US" altLang="ko-KR" b="1" dirty="0" smtClean="0"/>
            </a:br>
            <a:r>
              <a:rPr lang="en-US" altLang="ko-KR" b="1" dirty="0" smtClean="0"/>
              <a:t>Extreme </a:t>
            </a:r>
            <a:br>
              <a:rPr lang="en-US" altLang="ko-KR" b="1" dirty="0" smtClean="0"/>
            </a:br>
            <a:r>
              <a:rPr lang="en-US" altLang="ko-KR" b="1" dirty="0" smtClean="0"/>
              <a:t>Values</a:t>
            </a:r>
            <a:endParaRPr lang="ko-KR" altLang="en-US" b="1" dirty="0"/>
          </a:p>
        </p:txBody>
      </p:sp>
    </p:spTree>
    <p:extLst>
      <p:ext uri="{BB962C8B-B14F-4D97-AF65-F5344CB8AC3E}">
        <p14:creationId xmlns:p14="http://schemas.microsoft.com/office/powerpoint/2010/main" val="2410478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Templat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ustom 2">
      <a:majorFont>
        <a:latin typeface="Times New Roman"/>
        <a:ea typeface="HY헤드라인M"/>
        <a:cs typeface=""/>
      </a:majorFont>
      <a:minorFont>
        <a:latin typeface="Cambria"/>
        <a:ea typeface="굴림"/>
        <a:cs typeface=""/>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lnDef>
      <a:spPr>
        <a:ln w="38100">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 Template.potx</Template>
  <TotalTime>10427</TotalTime>
  <Words>1638</Words>
  <Application>Microsoft Office PowerPoint</Application>
  <PresentationFormat>화면 슬라이드 쇼(4:3)</PresentationFormat>
  <Paragraphs>709</Paragraphs>
  <Slides>37</Slides>
  <Notes>3</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37</vt:i4>
      </vt:variant>
    </vt:vector>
  </HeadingPairs>
  <TitlesOfParts>
    <vt:vector size="46" baseType="lpstr">
      <vt:lpstr>HY헤드라인M</vt:lpstr>
      <vt:lpstr>굴림</vt:lpstr>
      <vt:lpstr>맑은 고딕</vt:lpstr>
      <vt:lpstr>Arial</vt:lpstr>
      <vt:lpstr>Cambria</vt:lpstr>
      <vt:lpstr>Cambria Math</vt:lpstr>
      <vt:lpstr>Times New Roman</vt:lpstr>
      <vt:lpstr>Wingdings</vt:lpstr>
      <vt:lpstr>Presentation Template</vt:lpstr>
      <vt:lpstr>Sampling Based Inference</vt:lpstr>
      <vt:lpstr>Weekly Objectives</vt:lpstr>
      <vt:lpstr>Sampling based inference</vt:lpstr>
      <vt:lpstr>Forward Sampling</vt:lpstr>
      <vt:lpstr>Forward Sampling in GMM</vt:lpstr>
      <vt:lpstr>Rejection Sampling</vt:lpstr>
      <vt:lpstr>Rejection Sampling from Numerical View</vt:lpstr>
      <vt:lpstr>Rejection Sampling in GMM</vt:lpstr>
      <vt:lpstr>Importance Sampling</vt:lpstr>
      <vt:lpstr>Likelihood Weighting Algorithm</vt:lpstr>
      <vt:lpstr>Detour:  EM Algorithm</vt:lpstr>
      <vt:lpstr>Detour: Markov Chain</vt:lpstr>
      <vt:lpstr>Detour: Properties of Markov Chain</vt:lpstr>
      <vt:lpstr>Detour: Stationary  Distribution</vt:lpstr>
      <vt:lpstr>Markov Chain for Sampling</vt:lpstr>
      <vt:lpstr>Markov chain theory vs. Markov Chain Monte Carlo</vt:lpstr>
      <vt:lpstr>Markov Chain of Z</vt:lpstr>
      <vt:lpstr>Metropolis-Hastings Algorithm</vt:lpstr>
      <vt:lpstr>Random Walk M-H Algorithm</vt:lpstr>
      <vt:lpstr>Result of  Random  Walk M-H</vt:lpstr>
      <vt:lpstr>Gibbs Sampling</vt:lpstr>
      <vt:lpstr>Concept of Gibbs Sampling</vt:lpstr>
      <vt:lpstr>Gibbs Sampling Algorithm</vt:lpstr>
      <vt:lpstr>Gibbs Sampling based GMM</vt:lpstr>
      <vt:lpstr>Latent Dirichlet allocation</vt:lpstr>
      <vt:lpstr>Topic Modeling</vt:lpstr>
      <vt:lpstr>Latent Dirichlet Allocation</vt:lpstr>
      <vt:lpstr>Finding Topic Assignment  Per Word</vt:lpstr>
      <vt:lpstr>Gibbs Sampling on Z (1)</vt:lpstr>
      <vt:lpstr>Gibbs Sampling on Z (2)</vt:lpstr>
      <vt:lpstr>Gibbs Sampling on Z (3)</vt:lpstr>
      <vt:lpstr>Collapse from Conjugacy</vt:lpstr>
      <vt:lpstr>Gibbs Sampling Formula (1)</vt:lpstr>
      <vt:lpstr>Gibbs Sampling Formula (2)</vt:lpstr>
      <vt:lpstr>Gibbs Sampling Formula (3)</vt:lpstr>
      <vt:lpstr>Gibbs Sampling Formula (4)</vt:lpstr>
      <vt:lpstr>LDA Model Parameter Inference Routine with Gibbs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Variational Inference on Probabilistic Graphical Models</dc:title>
  <dc:creator>Il-Chul Moon</dc:creator>
  <cp:lastModifiedBy>admin</cp:lastModifiedBy>
  <cp:revision>552</cp:revision>
  <dcterms:created xsi:type="dcterms:W3CDTF">2013-08-14T02:12:56Z</dcterms:created>
  <dcterms:modified xsi:type="dcterms:W3CDTF">2017-03-31T15:09:37Z</dcterms:modified>
</cp:coreProperties>
</file>