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93" r:id="rId2"/>
    <p:sldId id="294" r:id="rId3"/>
    <p:sldId id="295" r:id="rId4"/>
    <p:sldId id="297" r:id="rId5"/>
    <p:sldId id="298" r:id="rId6"/>
    <p:sldId id="299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3" r:id="rId19"/>
    <p:sldId id="312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0" r:id="rId28"/>
    <p:sldId id="301" r:id="rId29"/>
    <p:sldId id="29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78E696B-9374-4FC8-A4A4-DDB21E4308C9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0FDD-37C3-44C6-926E-30504FBD2D12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0876C0D-36C2-4B2B-9620-3F481773C3BD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3601A0AE-82B0-4EE0-BB01-FCB58416881D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EF5DD2A-9A58-465F-9A0F-1C8629BE06FE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8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7CAFD41-B754-45DC-A522-98D3F864B24A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3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D1E221B1-7A1E-426C-AF01-35749B7BF4ED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F4C3A041-F064-4634-BCB4-E288DF9234D4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637DB916-A8CC-4508-BDB7-A7C41CF51D78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6380F88-DEEA-4445-973D-596FFE796746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968E8D3-738E-482E-B8E9-37E700B6269C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2014-06-11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94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2012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Hidden Markov Model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Marginal </a:t>
            </a:r>
            <a:br>
              <a:rPr lang="en-US" altLang="ko-KR" dirty="0" smtClean="0"/>
            </a:br>
            <a:r>
              <a:rPr lang="en-US" altLang="ko-KR" dirty="0" smtClean="0"/>
              <a:t>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Eventually, we only want to use X and marginalize Z</a:t>
                </a:r>
              </a:p>
              <a:p>
                <a:pPr lvl="1"/>
                <a:r>
                  <a:rPr lang="en-US" altLang="ko-KR" dirty="0" smtClean="0"/>
                  <a:t>Just like GMM,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HMM,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nary>
                              <m:naryPr>
                                <m:chr m:val="∏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  <m:nary>
                              <m:naryPr>
                                <m:chr m:val="∏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Many summations yield an exponential number of combinations</a:t>
                </a:r>
              </a:p>
              <a:p>
                <a:r>
                  <a:rPr lang="en-US" altLang="ko-KR" dirty="0" smtClean="0"/>
                  <a:t>Need to avoid a repetitive computing</a:t>
                </a:r>
              </a:p>
              <a:p>
                <a:pPr lvl="1"/>
                <a:r>
                  <a:rPr lang="en-US" altLang="ko-KR" dirty="0" smtClean="0"/>
                  <a:t>Compute only necessary terms for a single time</a:t>
                </a:r>
              </a:p>
              <a:p>
                <a:pPr lvl="1"/>
                <a:r>
                  <a:rPr lang="en-US" altLang="ko-KR" dirty="0" smtClean="0"/>
                  <a:t>Let’s work on the formula</a:t>
                </a:r>
              </a:p>
              <a:p>
                <a:pPr lvl="2"/>
                <a:r>
                  <a:rPr lang="en-US" altLang="ko-KR" dirty="0" smtClean="0"/>
                  <a:t>P(A,B,C)=P(A)P(B|A)P(C|A,B)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>
                    <a:latin typeface="Cambria Math" panose="02040503050406030204" pitchFamily="18" charset="0"/>
                  </a:rPr>
                  <a:t>By the virtue of the structure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=1|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=1|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Now, we see a repeating structure of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602" b="-2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689222" y="120849"/>
            <a:ext cx="2353158" cy="1383887"/>
            <a:chOff x="260028" y="1669752"/>
            <a:chExt cx="3506091" cy="2101958"/>
          </a:xfrm>
        </p:grpSpPr>
        <p:sp>
          <p:nvSpPr>
            <p:cNvPr id="6" name="TextBox 5"/>
            <p:cNvSpPr txBox="1"/>
            <p:nvPr/>
          </p:nvSpPr>
          <p:spPr>
            <a:xfrm>
              <a:off x="1052736" y="1669752"/>
              <a:ext cx="2337137" cy="1379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LLLLLLLFFFFFFFF</a:t>
              </a:r>
            </a:p>
            <a:p>
              <a:r>
                <a:rPr lang="en-US" altLang="ko-KR" sz="1100" dirty="0" smtClean="0"/>
                <a:t>12342531643242</a:t>
              </a:r>
            </a:p>
            <a:p>
              <a:r>
                <a:rPr lang="en-US" altLang="ko-KR" sz="1100" dirty="0" smtClean="0"/>
                <a:t>……………</a:t>
              </a:r>
            </a:p>
            <a:p>
              <a:r>
                <a:rPr lang="en-US" altLang="ko-KR" sz="1100" dirty="0" smtClean="0"/>
                <a:t>FFFLLFLFLFLLLLFLLLFL</a:t>
              </a:r>
            </a:p>
            <a:p>
              <a:r>
                <a:rPr lang="en-US" altLang="ko-KR" sz="1100" dirty="0" smtClean="0"/>
                <a:t>3526152436152436152</a:t>
              </a:r>
              <a:endParaRPr lang="ko-KR" altLang="en-US" sz="11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828176" y="1728493"/>
              <a:ext cx="265471" cy="1386592"/>
            </a:xfrm>
            <a:prstGeom prst="leftBrac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028" y="2081392"/>
              <a:ext cx="607320" cy="63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N </a:t>
              </a:r>
            </a:p>
            <a:p>
              <a:r>
                <a:rPr lang="en-US" altLang="ko-KR" sz="1100" b="1" dirty="0" smtClean="0"/>
                <a:t>seq.</a:t>
              </a:r>
              <a:endParaRPr lang="ko-KR" altLang="en-US" sz="1100" b="1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2227285" y="2028583"/>
              <a:ext cx="265471" cy="2462427"/>
            </a:xfrm>
            <a:prstGeom prst="leftBrac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752" y="3387257"/>
              <a:ext cx="3205367" cy="38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err="1" smtClean="0"/>
                <a:t>M</a:t>
              </a:r>
              <a:r>
                <a:rPr lang="en-US" altLang="ko-KR" sz="1100" b="1" baseline="-25000" dirty="0" err="1" smtClean="0"/>
                <a:t>i</a:t>
              </a:r>
              <a:r>
                <a:rPr lang="en-US" altLang="ko-KR" sz="1100" b="1" baseline="-25000" dirty="0" smtClean="0"/>
                <a:t> </a:t>
              </a:r>
              <a:r>
                <a:rPr lang="en-US" altLang="ko-KR" sz="1100" b="1" dirty="0" smtClean="0"/>
                <a:t>observations for </a:t>
              </a:r>
              <a:r>
                <a:rPr lang="en-US" altLang="ko-KR" sz="1100" b="1" dirty="0" err="1" smtClean="0"/>
                <a:t>i-th</a:t>
              </a:r>
              <a:r>
                <a:rPr lang="en-US" altLang="ko-KR" sz="1100" b="1" dirty="0" smtClean="0"/>
                <a:t> sequence</a:t>
              </a:r>
              <a:endParaRPr lang="ko-KR" altLang="en-US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22602" y="49402"/>
                <a:ext cx="2908028" cy="15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02" y="49402"/>
                <a:ext cx="2908028" cy="15150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582155" y="2370171"/>
            <a:ext cx="3310325" cy="1290533"/>
            <a:chOff x="4493280" y="4195867"/>
            <a:chExt cx="4251826" cy="1806278"/>
          </a:xfrm>
        </p:grpSpPr>
        <p:sp>
          <p:nvSpPr>
            <p:cNvPr id="13" name="Oval 12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15" name="Straight Arrow Connector 14"/>
            <p:cNvCxnSpPr>
              <a:stCxn id="17" idx="6"/>
              <a:endCxn id="13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4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9" name="Straight Arrow Connector 18"/>
            <p:cNvCxnSpPr>
              <a:stCxn id="17" idx="4"/>
              <a:endCxn id="18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5" idx="6"/>
              <a:endCxn id="17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23" name="Straight Arrow Connector 22"/>
            <p:cNvCxnSpPr>
              <a:stCxn id="21" idx="4"/>
              <a:endCxn id="22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6"/>
              <a:endCxn id="21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806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Detour:</a:t>
            </a:r>
            <a:r>
              <a:rPr lang="en-US" altLang="ko-KR" dirty="0" smtClean="0"/>
              <a:t> Dynamic Programming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925144"/>
          </a:xfrm>
        </p:spPr>
        <p:txBody>
          <a:bodyPr/>
          <a:lstStyle/>
          <a:p>
            <a:r>
              <a:rPr lang="en-US" altLang="ko-KR" dirty="0" smtClean="0"/>
              <a:t>Dynamic programming:</a:t>
            </a:r>
          </a:p>
          <a:p>
            <a:pPr lvl="1"/>
            <a:r>
              <a:rPr lang="en-US" altLang="ko-KR" dirty="0" smtClean="0"/>
              <a:t>A general algorithm design technique for solving problems defined by or formulated as </a:t>
            </a:r>
            <a:r>
              <a:rPr lang="en-US" altLang="ko-KR" b="1" i="1" dirty="0" smtClean="0"/>
              <a:t>recurrences with overlapping sub-instances</a:t>
            </a:r>
          </a:p>
          <a:p>
            <a:pPr lvl="1"/>
            <a:r>
              <a:rPr lang="en-US" altLang="ko-KR" dirty="0" smtClean="0"/>
              <a:t>In this context, Programming == Planning</a:t>
            </a:r>
          </a:p>
          <a:p>
            <a:r>
              <a:rPr lang="en-US" altLang="ko-KR" dirty="0" smtClean="0"/>
              <a:t>Main storyline</a:t>
            </a:r>
          </a:p>
          <a:p>
            <a:pPr lvl="1"/>
            <a:r>
              <a:rPr lang="en-US" altLang="ko-KR" dirty="0" smtClean="0"/>
              <a:t>Setting up a recurrence</a:t>
            </a:r>
          </a:p>
          <a:p>
            <a:pPr lvl="2"/>
            <a:r>
              <a:rPr lang="en-US" altLang="ko-KR" dirty="0" smtClean="0"/>
              <a:t>Relating a solution of a larger instance to solutions of some smaller instances</a:t>
            </a:r>
          </a:p>
          <a:p>
            <a:pPr lvl="2"/>
            <a:r>
              <a:rPr lang="en-US" altLang="ko-KR" dirty="0" smtClean="0"/>
              <a:t>Solve small instances once</a:t>
            </a:r>
          </a:p>
          <a:p>
            <a:pPr lvl="2"/>
            <a:r>
              <a:rPr lang="en-US" altLang="ko-KR" dirty="0" smtClean="0"/>
              <a:t>Record solutions in a table</a:t>
            </a:r>
          </a:p>
          <a:p>
            <a:pPr lvl="2"/>
            <a:r>
              <a:rPr lang="en-US" altLang="ko-KR" dirty="0" smtClean="0"/>
              <a:t>Extract a solution of a larger instance from the table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531312" y="1412776"/>
            <a:ext cx="3479873" cy="2166256"/>
            <a:chOff x="4499992" y="3933057"/>
            <a:chExt cx="4288713" cy="2507252"/>
          </a:xfrm>
        </p:grpSpPr>
        <p:sp>
          <p:nvSpPr>
            <p:cNvPr id="5" name="Oval 4"/>
            <p:cNvSpPr/>
            <p:nvPr/>
          </p:nvSpPr>
          <p:spPr>
            <a:xfrm>
              <a:off x="6637640" y="3933057"/>
              <a:ext cx="924388" cy="340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F(4)</a:t>
              </a:r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835527" y="4496880"/>
              <a:ext cx="924388" cy="3409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F(3)</a:t>
              </a:r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46480" y="4520159"/>
              <a:ext cx="924388" cy="340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F(2)</a:t>
              </a:r>
              <a:endParaRPr lang="ko-KR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73333" y="5104756"/>
              <a:ext cx="924388" cy="340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F(2)</a:t>
              </a:r>
              <a:endParaRPr lang="ko-KR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297721" y="5566034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F(1)</a:t>
              </a:r>
              <a:endParaRPr lang="ko-KR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5638035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F(1)</a:t>
              </a:r>
              <a:endParaRPr lang="ko-KR" alt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8832" y="6099313"/>
              <a:ext cx="924388" cy="3409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F(0)</a:t>
              </a:r>
              <a:endParaRPr lang="ko-KR" altLang="en-US" dirty="0"/>
            </a:p>
          </p:txBody>
        </p:sp>
        <p:cxnSp>
          <p:nvCxnSpPr>
            <p:cNvPr id="12" name="Straight Arrow Connector 11"/>
            <p:cNvCxnSpPr>
              <a:stCxn id="5" idx="3"/>
              <a:endCxn id="6" idx="0"/>
            </p:cNvCxnSpPr>
            <p:nvPr/>
          </p:nvCxnSpPr>
          <p:spPr>
            <a:xfrm flipH="1">
              <a:off x="6297721" y="4224115"/>
              <a:ext cx="475292" cy="272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0"/>
            </p:cNvCxnSpPr>
            <p:nvPr/>
          </p:nvCxnSpPr>
          <p:spPr>
            <a:xfrm flipH="1">
              <a:off x="5835527" y="4787938"/>
              <a:ext cx="135373" cy="316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9" idx="0"/>
            </p:cNvCxnSpPr>
            <p:nvPr/>
          </p:nvCxnSpPr>
          <p:spPr>
            <a:xfrm>
              <a:off x="6624542" y="4787938"/>
              <a:ext cx="135373" cy="778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10" idx="7"/>
            </p:cNvCxnSpPr>
            <p:nvPr/>
          </p:nvCxnSpPr>
          <p:spPr>
            <a:xfrm flipH="1">
              <a:off x="5289007" y="5395814"/>
              <a:ext cx="219699" cy="292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1" idx="0"/>
            </p:cNvCxnSpPr>
            <p:nvPr/>
          </p:nvCxnSpPr>
          <p:spPr>
            <a:xfrm flipH="1">
              <a:off x="5771026" y="5445752"/>
              <a:ext cx="64501" cy="6535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7426655" y="4224115"/>
              <a:ext cx="155198" cy="345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055477" y="5225038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F(1)</a:t>
              </a:r>
              <a:endParaRPr lang="ko-KR" alt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64317" y="5686316"/>
              <a:ext cx="924388" cy="3409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F(0)</a:t>
              </a:r>
              <a:endParaRPr lang="ko-KR" altLang="en-US" dirty="0"/>
            </a:p>
          </p:txBody>
        </p:sp>
        <p:cxnSp>
          <p:nvCxnSpPr>
            <p:cNvPr id="20" name="Straight Arrow Connector 19"/>
            <p:cNvCxnSpPr>
              <a:stCxn id="7" idx="3"/>
              <a:endCxn id="18" idx="0"/>
            </p:cNvCxnSpPr>
            <p:nvPr/>
          </p:nvCxnSpPr>
          <p:spPr>
            <a:xfrm flipH="1">
              <a:off x="7517671" y="4811217"/>
              <a:ext cx="64182" cy="4138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9" idx="0"/>
            </p:cNvCxnSpPr>
            <p:nvPr/>
          </p:nvCxnSpPr>
          <p:spPr>
            <a:xfrm>
              <a:off x="8235494" y="4811217"/>
              <a:ext cx="91016" cy="875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06336" y="3933056"/>
          <a:ext cx="2961464" cy="23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32"/>
                <a:gridCol w="1480732"/>
              </a:tblGrid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Solution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7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 err="1" smtClean="0"/>
              <a:t>Memoization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18884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Key technique of dynamic programming</a:t>
            </a:r>
          </a:p>
          <a:p>
            <a:pPr lvl="1"/>
            <a:r>
              <a:rPr lang="en-US" altLang="ko-KR" dirty="0" smtClean="0"/>
              <a:t>Simply put</a:t>
            </a:r>
          </a:p>
          <a:p>
            <a:pPr lvl="2"/>
            <a:r>
              <a:rPr lang="en-US" altLang="ko-KR" dirty="0" smtClean="0"/>
              <a:t>Storing the results of previous function calls to reuse the results again in the future</a:t>
            </a:r>
          </a:p>
          <a:p>
            <a:pPr lvl="1"/>
            <a:r>
              <a:rPr lang="en-US" altLang="ko-KR" dirty="0" smtClean="0"/>
              <a:t>More philosophical sense</a:t>
            </a:r>
          </a:p>
          <a:p>
            <a:pPr lvl="2"/>
            <a:r>
              <a:rPr lang="en-US" altLang="ko-KR" dirty="0" smtClean="0"/>
              <a:t>Bottom-up approach for problem-solving</a:t>
            </a:r>
          </a:p>
          <a:p>
            <a:pPr lvl="3"/>
            <a:r>
              <a:rPr lang="en-US" altLang="ko-KR" dirty="0" smtClean="0"/>
              <a:t>Recursion: Top-down of divide and conquer</a:t>
            </a:r>
          </a:p>
          <a:p>
            <a:pPr lvl="3"/>
            <a:r>
              <a:rPr lang="en-US" altLang="ko-KR" dirty="0" smtClean="0"/>
              <a:t>Dynamic programming: Bottom-up of storing and building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717898" y="3933056"/>
            <a:ext cx="3479873" cy="2166256"/>
            <a:chOff x="4499992" y="3933057"/>
            <a:chExt cx="4288713" cy="2507252"/>
          </a:xfrm>
        </p:grpSpPr>
        <p:sp>
          <p:nvSpPr>
            <p:cNvPr id="6" name="Oval 5"/>
            <p:cNvSpPr/>
            <p:nvPr/>
          </p:nvSpPr>
          <p:spPr>
            <a:xfrm>
              <a:off x="6637640" y="3933057"/>
              <a:ext cx="924388" cy="340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F(4)</a:t>
              </a:r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835527" y="4496880"/>
              <a:ext cx="924388" cy="3409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F(3)</a:t>
              </a:r>
              <a:endParaRPr lang="ko-KR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446480" y="4520159"/>
              <a:ext cx="924388" cy="340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F(2)</a:t>
              </a:r>
              <a:endParaRPr lang="ko-KR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73333" y="5104756"/>
              <a:ext cx="924388" cy="340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F(2)</a:t>
              </a:r>
              <a:endParaRPr lang="ko-KR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297721" y="5566034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F(1)</a:t>
              </a:r>
              <a:endParaRPr lang="ko-KR" alt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99992" y="5638035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F(1)</a:t>
              </a:r>
              <a:endParaRPr lang="ko-KR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308832" y="6099313"/>
              <a:ext cx="924388" cy="3409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F(0)</a:t>
              </a:r>
              <a:endParaRPr lang="ko-KR" altLang="en-US" dirty="0"/>
            </a:p>
          </p:txBody>
        </p:sp>
        <p:cxnSp>
          <p:nvCxnSpPr>
            <p:cNvPr id="13" name="Straight Arrow Connector 12"/>
            <p:cNvCxnSpPr>
              <a:stCxn id="6" idx="3"/>
              <a:endCxn id="7" idx="0"/>
            </p:cNvCxnSpPr>
            <p:nvPr/>
          </p:nvCxnSpPr>
          <p:spPr>
            <a:xfrm flipH="1">
              <a:off x="6297721" y="4224115"/>
              <a:ext cx="475292" cy="272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35527" y="4787938"/>
              <a:ext cx="135373" cy="316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624542" y="4787938"/>
              <a:ext cx="135373" cy="778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7"/>
            </p:cNvCxnSpPr>
            <p:nvPr/>
          </p:nvCxnSpPr>
          <p:spPr>
            <a:xfrm flipH="1">
              <a:off x="5289007" y="5395814"/>
              <a:ext cx="219699" cy="292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4"/>
              <a:endCxn id="12" idx="0"/>
            </p:cNvCxnSpPr>
            <p:nvPr/>
          </p:nvCxnSpPr>
          <p:spPr>
            <a:xfrm flipH="1">
              <a:off x="5771026" y="5445752"/>
              <a:ext cx="64501" cy="6535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8" idx="1"/>
            </p:cNvCxnSpPr>
            <p:nvPr/>
          </p:nvCxnSpPr>
          <p:spPr>
            <a:xfrm>
              <a:off x="7426655" y="4224115"/>
              <a:ext cx="155198" cy="345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055477" y="5225038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F(1)</a:t>
              </a:r>
              <a:endParaRPr lang="ko-KR" alt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864317" y="5686316"/>
              <a:ext cx="924388" cy="3409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F(0)</a:t>
              </a:r>
              <a:endParaRPr lang="ko-KR" altLang="en-US" dirty="0"/>
            </a:p>
          </p:txBody>
        </p:sp>
        <p:cxnSp>
          <p:nvCxnSpPr>
            <p:cNvPr id="21" name="Straight Arrow Connector 20"/>
            <p:cNvCxnSpPr>
              <a:stCxn id="8" idx="3"/>
              <a:endCxn id="19" idx="0"/>
            </p:cNvCxnSpPr>
            <p:nvPr/>
          </p:nvCxnSpPr>
          <p:spPr>
            <a:xfrm flipH="1">
              <a:off x="7517671" y="4811217"/>
              <a:ext cx="64182" cy="4138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20" idx="0"/>
            </p:cNvCxnSpPr>
            <p:nvPr/>
          </p:nvCxnSpPr>
          <p:spPr>
            <a:xfrm>
              <a:off x="8235494" y="4811217"/>
              <a:ext cx="91016" cy="875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Down Arrow 22"/>
          <p:cNvSpPr/>
          <p:nvPr/>
        </p:nvSpPr>
        <p:spPr>
          <a:xfrm>
            <a:off x="1907704" y="3933056"/>
            <a:ext cx="962208" cy="237626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Up Arrow 23"/>
          <p:cNvSpPr/>
          <p:nvPr/>
        </p:nvSpPr>
        <p:spPr>
          <a:xfrm>
            <a:off x="6084168" y="3861048"/>
            <a:ext cx="936104" cy="244827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40296" y="3861048"/>
            <a:ext cx="1295400" cy="2619624"/>
            <a:chOff x="912" y="1344"/>
            <a:chExt cx="816" cy="1920"/>
          </a:xfrm>
        </p:grpSpPr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912" y="1344"/>
              <a:ext cx="0" cy="192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728" y="1344"/>
              <a:ext cx="0" cy="192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912" y="3264"/>
              <a:ext cx="81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6496" y="5940425"/>
            <a:ext cx="1143000" cy="463550"/>
            <a:chOff x="615752" y="5937250"/>
            <a:chExt cx="1143000" cy="46355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n</a:t>
              </a:r>
              <a:endParaRPr lang="en-US" altLang="ko-KR" dirty="0">
                <a:latin typeface="Times New Roman" pitchFamily="18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4</a:t>
              </a:r>
              <a:endParaRPr lang="en-US" altLang="ko-KR" dirty="0">
                <a:latin typeface="Times New Roman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6496" y="5373216"/>
            <a:ext cx="1143000" cy="463550"/>
            <a:chOff x="615752" y="5937250"/>
            <a:chExt cx="1143000" cy="463550"/>
          </a:xfrm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n</a:t>
              </a:r>
              <a:endParaRPr lang="en-US" altLang="ko-KR" dirty="0">
                <a:latin typeface="Times New Roman" pitchFamily="18" charset="0"/>
              </a:endParaRPr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3</a:t>
              </a:r>
              <a:endParaRPr lang="en-US" altLang="ko-KR" dirty="0">
                <a:latin typeface="Times New Roman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1245" y="4797152"/>
            <a:ext cx="1143000" cy="463550"/>
            <a:chOff x="615752" y="5937250"/>
            <a:chExt cx="1143000" cy="463550"/>
          </a:xfrm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15752" y="5937250"/>
              <a:ext cx="381000" cy="228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n</a:t>
              </a:r>
              <a:endParaRPr lang="en-US" altLang="ko-KR" dirty="0">
                <a:latin typeface="Times New Roman" pitchFamily="18" charset="0"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615752" y="6172200"/>
              <a:ext cx="11430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>
                  <a:latin typeface="Times New Roman" pitchFamily="18" charset="0"/>
                </a:rPr>
                <a:t>R.A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996752" y="5937250"/>
              <a:ext cx="762000" cy="22860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ko-KR" dirty="0" smtClean="0">
                  <a:latin typeface="Times New Roman" pitchFamily="18" charset="0"/>
                </a:rPr>
                <a:t>2</a:t>
              </a:r>
              <a:endParaRPr lang="en-US" altLang="ko-KR" dirty="0">
                <a:latin typeface="Times New Roman" pitchFamily="18" charset="0"/>
              </a:endParaRPr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7092280" y="4111377"/>
          <a:ext cx="1955540" cy="23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70"/>
                <a:gridCol w="977770"/>
              </a:tblGrid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Solution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F(0)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F(1)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F(2)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F(3)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F(4)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365861" y="372435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Memoization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5052" y="3676382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Stackframe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59496" y="4235531"/>
            <a:ext cx="125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Recursion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763882" y="4604863"/>
            <a:ext cx="1647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Dynamic</a:t>
            </a:r>
            <a:br>
              <a:rPr lang="en-US" altLang="ko-KR" b="1" dirty="0" smtClean="0"/>
            </a:br>
            <a:r>
              <a:rPr lang="en-US" altLang="ko-KR" b="1" dirty="0" smtClean="0"/>
              <a:t>Programming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07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Forward Probability Calculation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435280" cy="51125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Need to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Time X States</a:t>
                </a:r>
              </a:p>
              <a:p>
                <a:pPr lvl="1"/>
                <a:r>
                  <a:rPr lang="en-US" altLang="ko-KR" dirty="0" smtClean="0"/>
                  <a:t>When we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with X, then we know the value of P(X)</a:t>
                </a:r>
              </a:p>
              <a:p>
                <a:pPr lvl="2"/>
                <a:r>
                  <a:rPr lang="en-US" altLang="ko-KR" dirty="0" smtClean="0"/>
                  <a:t>Answering the evaluation question without Z</a:t>
                </a:r>
              </a:p>
              <a:p>
                <a:r>
                  <a:rPr lang="en-US" altLang="ko-KR" dirty="0" err="1" smtClean="0"/>
                  <a:t>ForwardAlgorithm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Initialize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Iterate until time T</a:t>
                </a:r>
                <a:endParaRPr lang="en-US" altLang="ko-KR" i="1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Return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Proof of correctness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Where to use the </a:t>
                </a:r>
                <a:r>
                  <a:rPr lang="en-US" altLang="ko-KR" dirty="0" err="1" smtClean="0"/>
                  <a:t>memoization</a:t>
                </a:r>
                <a:r>
                  <a:rPr lang="en-US" altLang="ko-KR" dirty="0" smtClean="0"/>
                  <a:t> table?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Limitation of the forward probability</a:t>
                </a:r>
              </a:p>
              <a:p>
                <a:pPr lvl="1"/>
                <a:r>
                  <a:rPr lang="en-US" altLang="ko-KR" dirty="0" smtClean="0"/>
                  <a:t>Only takes the input sequence of X before time </a:t>
                </a:r>
                <a:r>
                  <a:rPr lang="en-US" altLang="ko-KR" i="1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ko-KR" altLang="en-US" i="1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see a probability distribution of a latent variable at time </a:t>
                </a:r>
                <a:r>
                  <a:rPr lang="en-US" altLang="ko-KR" i="1" dirty="0" smtClean="0"/>
                  <a:t>t</a:t>
                </a:r>
                <a:r>
                  <a:rPr lang="en-US" altLang="ko-KR" dirty="0" smtClean="0"/>
                  <a:t> given the whole </a:t>
                </a:r>
                <a:r>
                  <a:rPr lang="en-US" altLang="ko-KR" i="1" dirty="0" smtClean="0"/>
                  <a:t>X</a:t>
                </a:r>
              </a:p>
              <a:p>
                <a:pPr lvl="1"/>
                <a:r>
                  <a:rPr lang="en-US" altLang="ko-KR" dirty="0" smtClean="0"/>
                  <a:t>Recall the </a:t>
                </a:r>
                <a:r>
                  <a:rPr lang="en-US" altLang="ko-KR" dirty="0"/>
                  <a:t>B</a:t>
                </a:r>
                <a:r>
                  <a:rPr lang="en-US" altLang="ko-KR" dirty="0" smtClean="0"/>
                  <a:t>ayes ball algorithm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435280" cy="5112568"/>
              </a:xfrm>
              <a:blipFill rotWithShape="0">
                <a:blip r:embed="rId2"/>
                <a:stretch>
                  <a:fillRect t="-1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847765" y="3468926"/>
            <a:ext cx="3310325" cy="1290533"/>
            <a:chOff x="4493280" y="4195867"/>
            <a:chExt cx="4251826" cy="1806278"/>
          </a:xfrm>
        </p:grpSpPr>
        <p:sp>
          <p:nvSpPr>
            <p:cNvPr id="6" name="Oval 5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8" name="Straight Arrow Connector 7"/>
            <p:cNvCxnSpPr>
              <a:stCxn id="10" idx="6"/>
              <a:endCxn id="6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2" name="Straight Arrow Connector 11"/>
            <p:cNvCxnSpPr>
              <a:stCxn id="10" idx="4"/>
              <a:endCxn id="11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6"/>
              <a:endCxn id="10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16" name="Straight Arrow Connector 15"/>
            <p:cNvCxnSpPr>
              <a:stCxn id="14" idx="4"/>
              <a:endCxn id="15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14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Arrow Connector 19"/>
          <p:cNvCxnSpPr/>
          <p:nvPr/>
        </p:nvCxnSpPr>
        <p:spPr>
          <a:xfrm flipV="1">
            <a:off x="4948084" y="3244646"/>
            <a:ext cx="3274142" cy="7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27462" y="2764690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Iteration Direction == Forward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77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Backward Probability Calculation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" y="1412776"/>
                <a:ext cx="8945298" cy="509022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We need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Let’s derive from the joint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ko-KR" altLang="en-US" dirty="0"/>
              </a:p>
              <a:p>
                <a:pPr lvl="2"/>
                <a:r>
                  <a:rPr lang="en-US" altLang="ko-KR" dirty="0" smtClean="0"/>
                  <a:t>By the virtue of the structure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We already handled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So, we need to compute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m:rPr>
                        <m:nor/>
                      </m:rPr>
                      <a:rPr lang="en-US" altLang="ko-KR" dirty="0"/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ko-KR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=1,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Again, recursive structure. How to calculate this efficiently?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" y="1412776"/>
                <a:ext cx="8945298" cy="5090221"/>
              </a:xfrm>
              <a:blipFill rotWithShape="0">
                <a:blip r:embed="rId2"/>
                <a:stretch>
                  <a:fillRect t="-1078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505552" y="2955653"/>
            <a:ext cx="3310325" cy="1290533"/>
            <a:chOff x="4493280" y="4195867"/>
            <a:chExt cx="4251826" cy="1806278"/>
          </a:xfrm>
        </p:grpSpPr>
        <p:sp>
          <p:nvSpPr>
            <p:cNvPr id="6" name="Oval 5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8" name="Straight Arrow Connector 7"/>
            <p:cNvCxnSpPr>
              <a:stCxn id="10" idx="6"/>
              <a:endCxn id="6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2" name="Straight Arrow Connector 11"/>
            <p:cNvCxnSpPr>
              <a:stCxn id="10" idx="4"/>
              <a:endCxn id="11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6"/>
              <a:endCxn id="10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16" name="Straight Arrow Connector 15"/>
            <p:cNvCxnSpPr>
              <a:stCxn id="14" idx="4"/>
              <a:endCxn id="15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14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Straight Arrow Connector 18"/>
          <p:cNvCxnSpPr/>
          <p:nvPr/>
        </p:nvCxnSpPr>
        <p:spPr>
          <a:xfrm flipH="1">
            <a:off x="6499219" y="2786740"/>
            <a:ext cx="23166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14531" y="2255870"/>
            <a:ext cx="33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Iteration Direction == Backward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44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23" y="38755"/>
            <a:ext cx="8435280" cy="1138138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Potential Functions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6752"/>
                <a:ext cx="8435281" cy="532859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Let’s define a potential function</a:t>
                </a:r>
              </a:p>
              <a:p>
                <a:pPr lvl="1"/>
                <a:r>
                  <a:rPr lang="en-US" altLang="ko-KR" dirty="0" smtClean="0"/>
                  <a:t>Potential function: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a function which is not a probability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function yet, but once normalized it can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be a probability distribution function</a:t>
                </a:r>
              </a:p>
              <a:p>
                <a:pPr lvl="1"/>
                <a:r>
                  <a:rPr lang="en-US" altLang="ko-KR" dirty="0" smtClean="0"/>
                  <a:t>Potential function on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Potential function on links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 to setup the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 smtClean="0"/>
                  <a:t>P(C)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6752"/>
                <a:ext cx="8435281" cy="53285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932040" y="1333872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12160" y="1333872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92280" y="1342613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72400" y="1342613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5" idx="6"/>
          </p:cNvCxnSpPr>
          <p:nvPr/>
        </p:nvCxnSpPr>
        <p:spPr>
          <a:xfrm flipH="1">
            <a:off x="5508104" y="1600200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6"/>
          </p:cNvCxnSpPr>
          <p:nvPr/>
        </p:nvCxnSpPr>
        <p:spPr>
          <a:xfrm flipH="1" flipV="1">
            <a:off x="6588224" y="1600200"/>
            <a:ext cx="504056" cy="8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7" idx="6"/>
          </p:cNvCxnSpPr>
          <p:nvPr/>
        </p:nvCxnSpPr>
        <p:spPr>
          <a:xfrm flipH="1">
            <a:off x="7668344" y="1608941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32039" y="2206709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12168" y="2206709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B,C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2297" y="2206709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C,D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6171" y="2329021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36300" y="2329021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17" idx="6"/>
            <a:endCxn id="20" idx="1"/>
          </p:cNvCxnSpPr>
          <p:nvPr/>
        </p:nvCxnSpPr>
        <p:spPr>
          <a:xfrm>
            <a:off x="5788206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3"/>
            <a:endCxn id="18" idx="2"/>
          </p:cNvCxnSpPr>
          <p:nvPr/>
        </p:nvCxnSpPr>
        <p:spPr>
          <a:xfrm>
            <a:off x="6244203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  <a:endCxn id="21" idx="1"/>
          </p:cNvCxnSpPr>
          <p:nvPr/>
        </p:nvCxnSpPr>
        <p:spPr>
          <a:xfrm>
            <a:off x="7268335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3"/>
            <a:endCxn id="19" idx="2"/>
          </p:cNvCxnSpPr>
          <p:nvPr/>
        </p:nvCxnSpPr>
        <p:spPr>
          <a:xfrm>
            <a:off x="7724332" y="2473037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4860032" y="3068960"/>
            <a:ext cx="1728192" cy="432048"/>
          </a:xfrm>
          <a:prstGeom prst="wedgeRectCallout">
            <a:avLst>
              <a:gd name="adj1" fmla="val -20833"/>
              <a:gd name="adj2" fmla="val -112965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Clique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6944218" y="3069208"/>
            <a:ext cx="1728192" cy="432048"/>
          </a:xfrm>
          <a:prstGeom prst="wedgeRectCallout">
            <a:avLst>
              <a:gd name="adj1" fmla="val -13597"/>
              <a:gd name="adj2" fmla="val -143716"/>
            </a:avLst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Separator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00192" y="4005064"/>
                <a:ext cx="2648277" cy="2160240"/>
              </a:xfrm>
              <a:prstGeom prst="rect">
                <a:avLst/>
              </a:prstGeom>
              <a:solidFill>
                <a:schemeClr val="accent1"/>
              </a:solidFill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Marginalization is also applicable: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Constructing a potential of a subset (w) of all variables (v)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005064"/>
                <a:ext cx="2648277" cy="2160240"/>
              </a:xfrm>
              <a:prstGeom prst="rect">
                <a:avLst/>
              </a:prstGeom>
              <a:blipFill rotWithShape="0">
                <a:blip r:embed="rId3"/>
                <a:stretch>
                  <a:fillRect t="-278" r="-454" b="-3056"/>
                </a:stretch>
              </a:blipFill>
              <a:ln w="38100"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/>
              <a:t>Detour: </a:t>
            </a:r>
            <a:r>
              <a:rPr lang="en-US" altLang="ko-KR" dirty="0" smtClean="0"/>
              <a:t>Absorption in Clique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Only applicable to the tree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structure of clique graph</a:t>
                </a:r>
              </a:p>
              <a:p>
                <a:r>
                  <a:rPr lang="en-US" altLang="ko-KR" dirty="0" smtClean="0"/>
                  <a:t>Let’s assume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find out the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 smtClean="0"/>
                  <a:t>s and the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 smtClean="0"/>
                  <a:t>s?</a:t>
                </a:r>
              </a:p>
              <a:p>
                <a:pPr lvl="2"/>
                <a:r>
                  <a:rPr lang="en-US" altLang="ko-KR" dirty="0" smtClean="0"/>
                  <a:t>When the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 smtClean="0"/>
                  <a:t>s change by the observations: P(A,B)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P(A=1,B)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A single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change can result in the change of multiple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ko-KR" dirty="0" smtClean="0"/>
                  <a:t>s</a:t>
                </a:r>
              </a:p>
              <a:p>
                <a:pPr lvl="2"/>
                <a:r>
                  <a:rPr lang="en-US" altLang="ko-KR" dirty="0" smtClean="0"/>
                  <a:t>The effect of the observation propagates through the clique graph</a:t>
                </a:r>
              </a:p>
              <a:p>
                <a:pPr lvl="2"/>
                <a:r>
                  <a:rPr lang="en-US" altLang="ko-KR" dirty="0" smtClean="0"/>
                  <a:t>Belief propagation!</a:t>
                </a:r>
              </a:p>
              <a:p>
                <a:r>
                  <a:rPr lang="en-US" altLang="ko-KR" dirty="0" smtClean="0"/>
                  <a:t>How to propagate the belief?</a:t>
                </a:r>
              </a:p>
              <a:p>
                <a:pPr lvl="1"/>
                <a:r>
                  <a:rPr lang="en-US" altLang="ko-KR" dirty="0" smtClean="0"/>
                  <a:t>Absorption (update) rule</a:t>
                </a:r>
              </a:p>
              <a:p>
                <a:pPr lvl="1"/>
                <a:r>
                  <a:rPr lang="en-US" altLang="ko-KR" dirty="0" smtClean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and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Define the update rule for separators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Define the update rule for cliques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59" b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044722" y="1425388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24842" y="1425388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04962" y="1434129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85082" y="1434129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5" idx="6"/>
          </p:cNvCxnSpPr>
          <p:nvPr/>
        </p:nvCxnSpPr>
        <p:spPr>
          <a:xfrm flipH="1">
            <a:off x="5620786" y="1691716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6" idx="6"/>
          </p:cNvCxnSpPr>
          <p:nvPr/>
        </p:nvCxnSpPr>
        <p:spPr>
          <a:xfrm flipH="1" flipV="1">
            <a:off x="6700906" y="1691716"/>
            <a:ext cx="504056" cy="8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  <a:endCxn id="7" idx="6"/>
          </p:cNvCxnSpPr>
          <p:nvPr/>
        </p:nvCxnSpPr>
        <p:spPr>
          <a:xfrm flipH="1">
            <a:off x="7781026" y="1700457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44721" y="2298225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524850" y="2298225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B,C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004979" y="2298225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C,D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68853" y="2420537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8982" y="2420537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2" idx="6"/>
            <a:endCxn id="15" idx="1"/>
          </p:cNvCxnSpPr>
          <p:nvPr/>
        </p:nvCxnSpPr>
        <p:spPr>
          <a:xfrm>
            <a:off x="5900888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3"/>
            <a:endCxn id="13" idx="2"/>
          </p:cNvCxnSpPr>
          <p:nvPr/>
        </p:nvCxnSpPr>
        <p:spPr>
          <a:xfrm>
            <a:off x="6356885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6" idx="1"/>
          </p:cNvCxnSpPr>
          <p:nvPr/>
        </p:nvCxnSpPr>
        <p:spPr>
          <a:xfrm>
            <a:off x="7381017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4" idx="2"/>
          </p:cNvCxnSpPr>
          <p:nvPr/>
        </p:nvCxnSpPr>
        <p:spPr>
          <a:xfrm>
            <a:off x="7837014" y="2564553"/>
            <a:ext cx="167965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88025" y="4437112"/>
                <a:ext cx="4073122" cy="2016224"/>
              </a:xfrm>
              <a:prstGeom prst="rect">
                <a:avLst/>
              </a:prstGeom>
              <a:solidFill>
                <a:schemeClr val="accent1"/>
              </a:solidFill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bg1"/>
                    </a:solidFill>
                  </a:rPr>
                  <a:t>Why does this work?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ko-KR" alt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ko-KR" alt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400" dirty="0" smtClean="0">
                  <a:solidFill>
                    <a:schemeClr val="bg1"/>
                  </a:solidFill>
                </a:endParaRPr>
              </a:p>
              <a:p>
                <a:pPr marL="0" lvl="1"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Guarantees the local consistency </a:t>
                </a:r>
                <a:br>
                  <a:rPr lang="en-US" altLang="ko-KR" sz="1400" dirty="0" smtClean="0">
                    <a:solidFill>
                      <a:schemeClr val="bg1"/>
                    </a:solidFill>
                  </a:rPr>
                </a:br>
                <a:r>
                  <a:rPr lang="en-US" altLang="ko-KR" sz="14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 Global consistency after iterations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5" y="4437112"/>
                <a:ext cx="4073122" cy="2016224"/>
              </a:xfrm>
              <a:prstGeom prst="rect">
                <a:avLst/>
              </a:prstGeom>
              <a:blipFill rotWithShape="0">
                <a:blip r:embed="rId3"/>
                <a:stretch>
                  <a:fillRect l="-13037" t="-17507" r="-12000" b="-22552"/>
                </a:stretch>
              </a:blipFill>
              <a:ln w="38100"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3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i="1" dirty="0"/>
              <a:t>Detour: </a:t>
            </a:r>
            <a:r>
              <a:rPr lang="en-US" altLang="ko-KR" sz="4400" dirty="0" smtClean="0"/>
              <a:t>Simple Example of Belief Propagation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Initialized the potential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Example 1. P(b)=?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Example 2. P(</a:t>
                </a:r>
                <a:r>
                  <a:rPr lang="en-US" altLang="ko-KR" dirty="0" err="1" smtClean="0"/>
                  <a:t>b|a</a:t>
                </a:r>
                <a:r>
                  <a:rPr lang="en-US" altLang="ko-KR" dirty="0" smtClean="0"/>
                  <a:t>=1,c=1)=?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∗∗∗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39" b="-2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868144" y="1628800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4" y="1628800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384" y="1628800"/>
            <a:ext cx="576064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5" idx="6"/>
          </p:cNvCxnSpPr>
          <p:nvPr/>
        </p:nvCxnSpPr>
        <p:spPr>
          <a:xfrm flipH="1">
            <a:off x="6444208" y="1895128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6" idx="6"/>
          </p:cNvCxnSpPr>
          <p:nvPr/>
        </p:nvCxnSpPr>
        <p:spPr>
          <a:xfrm flipH="1">
            <a:off x="7524328" y="1895128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36096" y="4120480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A,B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08321" y="4120480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B,C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4252" y="4242792"/>
            <a:ext cx="288032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10" idx="6"/>
            <a:endCxn id="12" idx="1"/>
          </p:cNvCxnSpPr>
          <p:nvPr/>
        </p:nvCxnSpPr>
        <p:spPr>
          <a:xfrm>
            <a:off x="6292263" y="4386808"/>
            <a:ext cx="711989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3"/>
            <a:endCxn id="11" idx="2"/>
          </p:cNvCxnSpPr>
          <p:nvPr/>
        </p:nvCxnSpPr>
        <p:spPr>
          <a:xfrm>
            <a:off x="7292284" y="4386808"/>
            <a:ext cx="816037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981913" y="2792181"/>
            <a:ext cx="1152767" cy="369332"/>
            <a:chOff x="6004231" y="2462141"/>
            <a:chExt cx="1152767" cy="369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004231" y="2668172"/>
              <a:ext cx="115276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104511" y="2462141"/>
                  <a:ext cx="10318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1)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511" y="2462141"/>
                  <a:ext cx="103188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325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336151" y="2780928"/>
            <a:ext cx="1268297" cy="369332"/>
            <a:chOff x="7268107" y="2512070"/>
            <a:chExt cx="1268297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292284" y="2708920"/>
              <a:ext cx="124412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268107" y="2512070"/>
                  <a:ext cx="12359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2)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8107" y="2512070"/>
                  <a:ext cx="12359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941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7340116" y="3198801"/>
            <a:ext cx="1163970" cy="369332"/>
            <a:chOff x="7292285" y="2795227"/>
            <a:chExt cx="1163970" cy="369332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7292285" y="2996952"/>
              <a:ext cx="116397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342617" y="2795227"/>
                  <a:ext cx="11136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3)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617" y="2795227"/>
                  <a:ext cx="11136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72" t="-11667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972823" y="3176407"/>
            <a:ext cx="1266684" cy="369332"/>
            <a:chOff x="6036101" y="2789892"/>
            <a:chExt cx="1266684" cy="369332"/>
          </a:xfrm>
        </p:grpSpPr>
        <p:cxnSp>
          <p:nvCxnSpPr>
            <p:cNvPr id="25" name="Straight Arrow Connector 24"/>
            <p:cNvCxnSpPr/>
            <p:nvPr/>
          </p:nvCxnSpPr>
          <p:spPr>
            <a:xfrm flipH="1">
              <a:off x="6036101" y="2996952"/>
              <a:ext cx="118417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6046031" y="2789892"/>
                  <a:ext cx="12567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4)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031" y="2789892"/>
                  <a:ext cx="12567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65" t="-9836" b="-229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5981913" y="3575527"/>
            <a:ext cx="1199356" cy="369332"/>
            <a:chOff x="5824880" y="3203684"/>
            <a:chExt cx="1199356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6008195" y="3400145"/>
              <a:ext cx="10160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824880" y="3203684"/>
                  <a:ext cx="11953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5)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∗∗∗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880" y="3203684"/>
                  <a:ext cx="11953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82" t="-11667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Left Brace 41"/>
          <p:cNvSpPr/>
          <p:nvPr/>
        </p:nvSpPr>
        <p:spPr>
          <a:xfrm flipH="1">
            <a:off x="4748041" y="2618414"/>
            <a:ext cx="339439" cy="1564224"/>
          </a:xfrm>
          <a:prstGeom prst="lef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Left Brace 42"/>
          <p:cNvSpPr/>
          <p:nvPr/>
        </p:nvSpPr>
        <p:spPr>
          <a:xfrm>
            <a:off x="5600617" y="2618414"/>
            <a:ext cx="320127" cy="1314642"/>
          </a:xfrm>
          <a:prstGeom prst="leftBrac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Straight Arrow Connector 44"/>
          <p:cNvCxnSpPr>
            <a:stCxn id="42" idx="1"/>
          </p:cNvCxnSpPr>
          <p:nvPr/>
        </p:nvCxnSpPr>
        <p:spPr>
          <a:xfrm flipV="1">
            <a:off x="5087480" y="3284984"/>
            <a:ext cx="513137" cy="115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20778" y="2130901"/>
            <a:ext cx="209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Bayesian Network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14142" y="4616562"/>
            <a:ext cx="15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Clique Graph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534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910"/>
            <a:ext cx="8435280" cy="831755"/>
          </a:xfrm>
        </p:spPr>
        <p:txBody>
          <a:bodyPr/>
          <a:lstStyle/>
          <a:p>
            <a:r>
              <a:rPr lang="en-US" altLang="ko-KR" sz="4000" dirty="0" smtClean="0"/>
              <a:t>Message Passing and Forward-Backward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25" y="2839227"/>
                <a:ext cx="8759745" cy="388215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marL="342900" lvl="1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Initialized </a:t>
                </a:r>
                <a:r>
                  <a:rPr lang="en-US" altLang="ko-KR" dirty="0"/>
                  <a:t>the </a:t>
                </a:r>
                <a:r>
                  <a:rPr lang="en-US" altLang="ko-KR" dirty="0" smtClean="0"/>
                  <a:t>potential </a:t>
                </a:r>
                <a:r>
                  <a:rPr lang="en-US" altLang="ko-KR" dirty="0"/>
                  <a:t>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Start absorbing and updating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already observed, so the summation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 does not happen, use just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Same as the forward probability calculation</a:t>
                </a:r>
              </a:p>
              <a:p>
                <a:pPr lvl="1"/>
                <a:r>
                  <a:rPr lang="en-US" altLang="ko-KR" dirty="0" smtClean="0"/>
                  <a:t>This is the upward process, then the downward process is same as the backward probability calculation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25" y="2839227"/>
                <a:ext cx="8759745" cy="3882154"/>
              </a:xfrm>
              <a:blipFill rotWithShape="0">
                <a:blip r:embed="rId2"/>
                <a:stretch>
                  <a:fillRect t="-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85481" y="1094436"/>
            <a:ext cx="3310325" cy="1290533"/>
            <a:chOff x="4493280" y="4195867"/>
            <a:chExt cx="4251826" cy="1806278"/>
          </a:xfrm>
        </p:grpSpPr>
        <p:sp>
          <p:nvSpPr>
            <p:cNvPr id="6" name="Oval 5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8" name="Straight Arrow Connector 7"/>
            <p:cNvCxnSpPr>
              <a:stCxn id="10" idx="6"/>
              <a:endCxn id="6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2" name="Straight Arrow Connector 11"/>
            <p:cNvCxnSpPr>
              <a:stCxn id="10" idx="4"/>
              <a:endCxn id="11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6"/>
              <a:endCxn id="10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16" name="Straight Arrow Connector 15"/>
            <p:cNvCxnSpPr>
              <a:stCxn id="14" idx="4"/>
              <a:endCxn id="15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14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ight Arrow 18"/>
          <p:cNvSpPr/>
          <p:nvPr/>
        </p:nvSpPr>
        <p:spPr>
          <a:xfrm>
            <a:off x="4040143" y="1185048"/>
            <a:ext cx="663279" cy="941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4721616" y="1033898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z1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x1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8723" y="1033898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z1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z2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4587" y="1156210"/>
            <a:ext cx="386684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z1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20" idx="6"/>
            <a:endCxn id="22" idx="1"/>
          </p:cNvCxnSpPr>
          <p:nvPr/>
        </p:nvCxnSpPr>
        <p:spPr>
          <a:xfrm>
            <a:off x="5577783" y="1300226"/>
            <a:ext cx="136804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3"/>
            <a:endCxn id="21" idx="2"/>
          </p:cNvCxnSpPr>
          <p:nvPr/>
        </p:nvCxnSpPr>
        <p:spPr>
          <a:xfrm>
            <a:off x="6101271" y="1300226"/>
            <a:ext cx="127452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8723" y="2092492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z2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x2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61171" y="1685356"/>
            <a:ext cx="386684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z2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stCxn id="21" idx="4"/>
            <a:endCxn id="26" idx="0"/>
          </p:cNvCxnSpPr>
          <p:nvPr/>
        </p:nvCxnSpPr>
        <p:spPr>
          <a:xfrm flipH="1">
            <a:off x="6654513" y="1566554"/>
            <a:ext cx="2294" cy="11880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  <a:endCxn id="25" idx="0"/>
          </p:cNvCxnSpPr>
          <p:nvPr/>
        </p:nvCxnSpPr>
        <p:spPr>
          <a:xfrm>
            <a:off x="6654513" y="1973388"/>
            <a:ext cx="2294" cy="119104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35828" y="1033898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z2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z3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735828" y="2092492"/>
            <a:ext cx="856167" cy="532656"/>
          </a:xfrm>
          <a:prstGeom prst="ellipse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z3</a:t>
            </a:r>
            <a:r>
              <a:rPr lang="en-US" altLang="ko-KR" sz="1200" dirty="0" smtClean="0">
                <a:solidFill>
                  <a:schemeClr val="bg1"/>
                </a:solidFill>
              </a:rPr>
              <a:t>,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x3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68276" y="1685356"/>
            <a:ext cx="386684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z3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>
            <a:stCxn id="33" idx="4"/>
            <a:endCxn id="35" idx="0"/>
          </p:cNvCxnSpPr>
          <p:nvPr/>
        </p:nvCxnSpPr>
        <p:spPr>
          <a:xfrm flipH="1">
            <a:off x="8161618" y="1566554"/>
            <a:ext cx="2294" cy="11880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2"/>
            <a:endCxn id="34" idx="0"/>
          </p:cNvCxnSpPr>
          <p:nvPr/>
        </p:nvCxnSpPr>
        <p:spPr>
          <a:xfrm>
            <a:off x="8161618" y="1973388"/>
            <a:ext cx="2294" cy="119104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40534" y="1156210"/>
            <a:ext cx="386684" cy="288032"/>
          </a:xfrm>
          <a:prstGeom prst="rect">
            <a:avLst/>
          </a:prstGeom>
          <a:solidFill>
            <a:schemeClr val="accent1"/>
          </a:solidFill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z2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21" idx="6"/>
            <a:endCxn id="38" idx="1"/>
          </p:cNvCxnSpPr>
          <p:nvPr/>
        </p:nvCxnSpPr>
        <p:spPr>
          <a:xfrm>
            <a:off x="7084890" y="1300226"/>
            <a:ext cx="155644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3" idx="2"/>
          </p:cNvCxnSpPr>
          <p:nvPr/>
        </p:nvCxnSpPr>
        <p:spPr>
          <a:xfrm>
            <a:off x="7627218" y="1300226"/>
            <a:ext cx="108610" cy="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25066" y="900595"/>
            <a:ext cx="805980" cy="1682556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2330705" y="897588"/>
            <a:ext cx="805980" cy="1682556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44"/>
          <p:cNvSpPr/>
          <p:nvPr/>
        </p:nvSpPr>
        <p:spPr>
          <a:xfrm>
            <a:off x="1473211" y="897588"/>
            <a:ext cx="805980" cy="1682556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 rot="16200000">
            <a:off x="1854512" y="481861"/>
            <a:ext cx="805980" cy="1682556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/>
          <p:cNvSpPr/>
          <p:nvPr/>
        </p:nvSpPr>
        <p:spPr>
          <a:xfrm rot="16200000">
            <a:off x="2752418" y="470899"/>
            <a:ext cx="805980" cy="1682556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501927" y="2862622"/>
                <a:ext cx="2629738" cy="15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27" y="2862622"/>
                <a:ext cx="2629738" cy="1515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6654513" y="897588"/>
            <a:ext cx="15600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018694" y="1327027"/>
                <a:ext cx="905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4" y="1327027"/>
                <a:ext cx="9058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622504" y="1625181"/>
                <a:ext cx="900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04" y="1625181"/>
                <a:ext cx="9005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7018694" y="1444242"/>
            <a:ext cx="0" cy="8528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941830" y="902367"/>
            <a:ext cx="15600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591995" y="1444242"/>
            <a:ext cx="0" cy="8528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770346" y="2697167"/>
                <a:ext cx="2076137" cy="1633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000" b="1" dirty="0"/>
                  <a:t>Define the update rule for separators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e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000" b="1" i="1"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1000" b="1" dirty="0"/>
              </a:p>
              <a:p>
                <a:pPr lvl="1"/>
                <a:r>
                  <a:rPr lang="en-US" altLang="ko-KR" sz="1000" b="1" dirty="0"/>
                  <a:t>Define the update rule for cliques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000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p>
                        <m:r>
                          <a:rPr lang="en-US" altLang="ko-KR" sz="1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000" b="1" dirty="0"/>
                  <a:t>=</a:t>
                </a:r>
                <a14:m>
                  <m:oMath xmlns:m="http://schemas.openxmlformats.org/officeDocument/2006/math">
                    <m:r>
                      <a:rPr lang="ko-KR" altLang="en-US" sz="1000" b="1" i="1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1000" b="1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1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num>
                      <m:den>
                        <m:r>
                          <a:rPr lang="ko-KR" altLang="en-US" sz="1000" b="1" i="1">
                            <a:latin typeface="Cambria Math" panose="02040503050406030204" pitchFamily="18" charset="0"/>
                          </a:rPr>
                          <m:t>𝝓</m:t>
                        </m:r>
                        <m:d>
                          <m:d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346" y="2697167"/>
                <a:ext cx="2076137" cy="1633268"/>
              </a:xfrm>
              <a:prstGeom prst="rect">
                <a:avLst/>
              </a:prstGeom>
              <a:blipFill rotWithShape="0">
                <a:blip r:embed="rId7"/>
                <a:stretch>
                  <a:fillRect t="-4104" r="-8824" b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15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Viterbi Decoding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9826" y="1600200"/>
                <a:ext cx="8435280" cy="492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This dictates the most probable assignment to a single latent variable, </a:t>
                </a:r>
                <a:r>
                  <a:rPr lang="en-US" altLang="ko-KR" dirty="0" err="1" smtClean="0"/>
                  <a:t>z</a:t>
                </a:r>
                <a:r>
                  <a:rPr lang="en-US" altLang="ko-KR" baseline="-25000" dirty="0" err="1" smtClean="0"/>
                  <a:t>t</a:t>
                </a:r>
                <a:r>
                  <a:rPr lang="en-US" altLang="ko-KR" dirty="0" smtClean="0"/>
                  <a:t>, given the whole observed sequence, X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What if we want to have the most probable assignment of Z given X?</a:t>
                </a:r>
              </a:p>
              <a:p>
                <a:pPr lvl="2"/>
                <a:r>
                  <a:rPr lang="en-US" altLang="ko-KR" dirty="0" smtClean="0"/>
                  <a:t>Exactly the decoding question</a:t>
                </a:r>
              </a:p>
              <a:p>
                <a:pPr lvl="2"/>
                <a:r>
                  <a:rPr lang="en-US" altLang="ko-KR" dirty="0" smtClean="0"/>
                  <a:t>Different from the most probable assignment of a single latent variable</a:t>
                </a:r>
              </a:p>
              <a:p>
                <a:r>
                  <a:rPr lang="en-US" altLang="ko-KR" dirty="0" smtClean="0"/>
                  <a:t>Viterbi decoding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/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Need to model the sequence of Z. </a:t>
                </a:r>
              </a:p>
              <a:p>
                <a:pPr lvl="2"/>
                <a:r>
                  <a:rPr lang="en-US" altLang="ko-KR" dirty="0" smtClean="0"/>
                  <a:t>Let’s use the forward approach (Bottom–up)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Most probable sequence of latent states until </a:t>
                </a:r>
                <a:r>
                  <a:rPr lang="en-US" altLang="ko-KR" i="1" dirty="0" smtClean="0"/>
                  <a:t>t-1</a:t>
                </a:r>
                <a:r>
                  <a:rPr lang="en-US" altLang="ko-KR" dirty="0" smtClean="0"/>
                  <a:t> and fixing the state </a:t>
                </a:r>
                <a:r>
                  <a:rPr lang="en-US" altLang="ko-KR" i="1" dirty="0" smtClean="0"/>
                  <a:t>k</a:t>
                </a:r>
                <a:r>
                  <a:rPr lang="en-US" altLang="ko-KR" dirty="0" smtClean="0"/>
                  <a:t> at time </a:t>
                </a:r>
                <a:r>
                  <a:rPr lang="en-US" altLang="ko-KR" i="1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Keep going until time T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26" y="1600200"/>
                <a:ext cx="8435280" cy="4925144"/>
              </a:xfrm>
              <a:blipFill rotWithShape="0">
                <a:blip r:embed="rId2"/>
                <a:stretch>
                  <a:fillRect t="-7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98688" y="37373"/>
                <a:ext cx="2629738" cy="15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88" y="37373"/>
                <a:ext cx="2629738" cy="15150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0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Learn hidden Markov model</a:t>
            </a:r>
          </a:p>
          <a:p>
            <a:pPr lvl="1"/>
            <a:r>
              <a:rPr lang="en-US" altLang="ko-KR" dirty="0" smtClean="0"/>
              <a:t>Transition from the static clustering to the dynamic clustering</a:t>
            </a:r>
          </a:p>
          <a:p>
            <a:pPr lvl="1"/>
            <a:r>
              <a:rPr lang="en-US" altLang="ko-KR" dirty="0" smtClean="0"/>
              <a:t>Understand the difference of the graphical model</a:t>
            </a:r>
          </a:p>
          <a:p>
            <a:r>
              <a:rPr lang="en-US" altLang="ko-KR" dirty="0" smtClean="0"/>
              <a:t>Know and able to answer the three major questions of HMM</a:t>
            </a:r>
          </a:p>
          <a:p>
            <a:pPr lvl="1"/>
            <a:r>
              <a:rPr lang="en-US" altLang="ko-KR" dirty="0" smtClean="0"/>
              <a:t>Know how to solve the evaluation question</a:t>
            </a:r>
          </a:p>
          <a:p>
            <a:pPr lvl="1"/>
            <a:r>
              <a:rPr lang="en-US" altLang="ko-KR" dirty="0" smtClean="0"/>
              <a:t>Know how to solve the decoding question</a:t>
            </a:r>
          </a:p>
          <a:p>
            <a:pPr lvl="1"/>
            <a:r>
              <a:rPr lang="en-US" altLang="ko-KR" dirty="0" smtClean="0"/>
              <a:t>Know how to solve the learning question</a:t>
            </a:r>
          </a:p>
          <a:p>
            <a:r>
              <a:rPr lang="en-US" altLang="ko-KR" dirty="0" smtClean="0"/>
              <a:t>Link to the previous lectures</a:t>
            </a:r>
          </a:p>
          <a:p>
            <a:pPr lvl="1"/>
            <a:r>
              <a:rPr lang="en-US" altLang="ko-KR" dirty="0" smtClean="0"/>
              <a:t>Link the forward-backward algorithm to the message passing</a:t>
            </a:r>
          </a:p>
          <a:p>
            <a:pPr lvl="1"/>
            <a:r>
              <a:rPr lang="en-US" altLang="ko-KR" dirty="0" smtClean="0"/>
              <a:t>Link the </a:t>
            </a:r>
            <a:r>
              <a:rPr lang="en-US" altLang="ko-KR" dirty="0" err="1" smtClean="0"/>
              <a:t>baum</a:t>
            </a:r>
            <a:r>
              <a:rPr lang="en-US" altLang="ko-KR" dirty="0" smtClean="0"/>
              <a:t>-welch algorithm to the </a:t>
            </a:r>
            <a:r>
              <a:rPr lang="en-US" altLang="ko-KR" smtClean="0"/>
              <a:t>EM algorithm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4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91858" y="429309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899592" y="162880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66" y="102649"/>
            <a:ext cx="8435280" cy="1138138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Assembly </a:t>
            </a:r>
            <a:br>
              <a:rPr lang="en-US" altLang="ko-KR" dirty="0" smtClean="0"/>
            </a:br>
            <a:r>
              <a:rPr lang="en-US" altLang="ko-KR" dirty="0" smtClean="0"/>
              <a:t>Line Scheduling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08897" y="21328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1480905" y="45091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75618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0400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705041" y="213089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2777049" y="450716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17542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1760" y="503810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3934425" y="21363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4006433" y="45125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9136" y="17596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41144" y="50435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8" name="Oval 17"/>
          <p:cNvSpPr/>
          <p:nvPr/>
        </p:nvSpPr>
        <p:spPr>
          <a:xfrm>
            <a:off x="5148064" y="21343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5220072" y="45106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2775" y="17577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54783" y="504157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82697" y="21363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3" name="Oval 22"/>
          <p:cNvSpPr/>
          <p:nvPr/>
        </p:nvSpPr>
        <p:spPr>
          <a:xfrm>
            <a:off x="6454705" y="45125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7408" y="175966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9416" y="504353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7540074" y="21343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7612082" y="451063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74785" y="175770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46793" y="504157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56073" y="138024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95936" y="540743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2</a:t>
            </a:r>
            <a:endParaRPr lang="ko-KR" altLang="en-US" b="1" dirty="0"/>
          </a:p>
        </p:txBody>
      </p:sp>
      <p:sp>
        <p:nvSpPr>
          <p:cNvPr id="34" name="Oval 33"/>
          <p:cNvSpPr/>
          <p:nvPr/>
        </p:nvSpPr>
        <p:spPr>
          <a:xfrm>
            <a:off x="539552" y="26844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539552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28444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7" name="Oval 36"/>
          <p:cNvSpPr/>
          <p:nvPr/>
        </p:nvSpPr>
        <p:spPr>
          <a:xfrm>
            <a:off x="1914841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6" idx="5"/>
            <a:endCxn id="36" idx="1"/>
          </p:cNvCxnSpPr>
          <p:nvPr/>
        </p:nvCxnSpPr>
        <p:spPr>
          <a:xfrm>
            <a:off x="1839136" y="2563095"/>
            <a:ext cx="149522" cy="355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11" idx="0"/>
          </p:cNvCxnSpPr>
          <p:nvPr/>
        </p:nvCxnSpPr>
        <p:spPr>
          <a:xfrm>
            <a:off x="2345080" y="3274708"/>
            <a:ext cx="683997" cy="12324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7"/>
            <a:endCxn id="37" idx="3"/>
          </p:cNvCxnSpPr>
          <p:nvPr/>
        </p:nvCxnSpPr>
        <p:spPr>
          <a:xfrm flipV="1">
            <a:off x="1911144" y="421927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7"/>
            <a:endCxn id="10" idx="3"/>
          </p:cNvCxnSpPr>
          <p:nvPr/>
        </p:nvCxnSpPr>
        <p:spPr>
          <a:xfrm flipV="1">
            <a:off x="2345080" y="2561136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3"/>
          </p:cNvCxnSpPr>
          <p:nvPr/>
        </p:nvCxnSpPr>
        <p:spPr>
          <a:xfrm flipV="1">
            <a:off x="395536" y="3114662"/>
            <a:ext cx="217833" cy="2338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1"/>
          </p:cNvCxnSpPr>
          <p:nvPr/>
        </p:nvCxnSpPr>
        <p:spPr>
          <a:xfrm>
            <a:off x="395536" y="3789040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7"/>
            <a:endCxn id="6" idx="2"/>
          </p:cNvCxnSpPr>
          <p:nvPr/>
        </p:nvCxnSpPr>
        <p:spPr>
          <a:xfrm flipV="1">
            <a:off x="969791" y="2384884"/>
            <a:ext cx="439106" cy="37335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5"/>
            <a:endCxn id="7" idx="2"/>
          </p:cNvCxnSpPr>
          <p:nvPr/>
        </p:nvCxnSpPr>
        <p:spPr>
          <a:xfrm>
            <a:off x="969791" y="4363295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09097" y="284446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6" name="Oval 65"/>
          <p:cNvSpPr/>
          <p:nvPr/>
        </p:nvSpPr>
        <p:spPr>
          <a:xfrm>
            <a:off x="3209097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7" name="Straight Arrow Connector 66"/>
          <p:cNvCxnSpPr>
            <a:stCxn id="10" idx="5"/>
            <a:endCxn id="65" idx="1"/>
          </p:cNvCxnSpPr>
          <p:nvPr/>
        </p:nvCxnSpPr>
        <p:spPr>
          <a:xfrm>
            <a:off x="3135280" y="256113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5"/>
            <a:endCxn id="15" idx="0"/>
          </p:cNvCxnSpPr>
          <p:nvPr/>
        </p:nvCxnSpPr>
        <p:spPr>
          <a:xfrm>
            <a:off x="3639336" y="327470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7"/>
            <a:endCxn id="66" idx="3"/>
          </p:cNvCxnSpPr>
          <p:nvPr/>
        </p:nvCxnSpPr>
        <p:spPr>
          <a:xfrm flipV="1">
            <a:off x="3207288" y="4219279"/>
            <a:ext cx="75626" cy="3616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7"/>
            <a:endCxn id="14" idx="3"/>
          </p:cNvCxnSpPr>
          <p:nvPr/>
        </p:nvCxnSpPr>
        <p:spPr>
          <a:xfrm flipV="1">
            <a:off x="3639336" y="2566567"/>
            <a:ext cx="368906" cy="12962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38481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2" name="Oval 71"/>
          <p:cNvSpPr/>
          <p:nvPr/>
        </p:nvSpPr>
        <p:spPr>
          <a:xfrm>
            <a:off x="4438481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3" name="Straight Arrow Connector 72"/>
          <p:cNvCxnSpPr>
            <a:stCxn id="14" idx="5"/>
            <a:endCxn id="71" idx="1"/>
          </p:cNvCxnSpPr>
          <p:nvPr/>
        </p:nvCxnSpPr>
        <p:spPr>
          <a:xfrm>
            <a:off x="4364664" y="256656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  <a:endCxn id="19" idx="1"/>
          </p:cNvCxnSpPr>
          <p:nvPr/>
        </p:nvCxnSpPr>
        <p:spPr>
          <a:xfrm>
            <a:off x="4868720" y="3246042"/>
            <a:ext cx="425169" cy="13384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" idx="7"/>
            <a:endCxn id="72" idx="3"/>
          </p:cNvCxnSpPr>
          <p:nvPr/>
        </p:nvCxnSpPr>
        <p:spPr>
          <a:xfrm flipV="1">
            <a:off x="4436672" y="419061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7"/>
            <a:endCxn id="18" idx="3"/>
          </p:cNvCxnSpPr>
          <p:nvPr/>
        </p:nvCxnSpPr>
        <p:spPr>
          <a:xfrm flipV="1">
            <a:off x="4868720" y="2564608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5705117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8" name="Oval 77"/>
          <p:cNvSpPr/>
          <p:nvPr/>
        </p:nvSpPr>
        <p:spPr>
          <a:xfrm>
            <a:off x="5705117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9" name="Straight Arrow Connector 78"/>
          <p:cNvCxnSpPr>
            <a:stCxn id="18" idx="5"/>
            <a:endCxn id="77" idx="1"/>
          </p:cNvCxnSpPr>
          <p:nvPr/>
        </p:nvCxnSpPr>
        <p:spPr>
          <a:xfrm>
            <a:off x="5578303" y="256460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5"/>
            <a:endCxn id="23" idx="0"/>
          </p:cNvCxnSpPr>
          <p:nvPr/>
        </p:nvCxnSpPr>
        <p:spPr>
          <a:xfrm>
            <a:off x="6135356" y="324604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9" idx="7"/>
            <a:endCxn id="78" idx="3"/>
          </p:cNvCxnSpPr>
          <p:nvPr/>
        </p:nvCxnSpPr>
        <p:spPr>
          <a:xfrm flipV="1">
            <a:off x="5650311" y="4190613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8" idx="7"/>
            <a:endCxn id="22" idx="3"/>
          </p:cNvCxnSpPr>
          <p:nvPr/>
        </p:nvCxnSpPr>
        <p:spPr>
          <a:xfrm flipV="1">
            <a:off x="6135356" y="256656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86753" y="281580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Oval 83"/>
          <p:cNvSpPr/>
          <p:nvPr/>
        </p:nvSpPr>
        <p:spPr>
          <a:xfrm>
            <a:off x="6886753" y="376037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22" idx="5"/>
            <a:endCxn id="83" idx="1"/>
          </p:cNvCxnSpPr>
          <p:nvPr/>
        </p:nvCxnSpPr>
        <p:spPr>
          <a:xfrm>
            <a:off x="6812936" y="256656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5"/>
            <a:endCxn id="27" idx="0"/>
          </p:cNvCxnSpPr>
          <p:nvPr/>
        </p:nvCxnSpPr>
        <p:spPr>
          <a:xfrm>
            <a:off x="7316992" y="3246042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7"/>
            <a:endCxn id="84" idx="3"/>
          </p:cNvCxnSpPr>
          <p:nvPr/>
        </p:nvCxnSpPr>
        <p:spPr>
          <a:xfrm flipV="1">
            <a:off x="6884944" y="419061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7"/>
            <a:endCxn id="26" idx="4"/>
          </p:cNvCxnSpPr>
          <p:nvPr/>
        </p:nvCxnSpPr>
        <p:spPr>
          <a:xfrm flipV="1">
            <a:off x="7316992" y="2638425"/>
            <a:ext cx="475110" cy="119576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223107" y="268442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6" name="Oval 105"/>
          <p:cNvSpPr/>
          <p:nvPr/>
        </p:nvSpPr>
        <p:spPr>
          <a:xfrm>
            <a:off x="8223107" y="39330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07" name="Straight Arrow Connector 106"/>
          <p:cNvCxnSpPr>
            <a:stCxn id="26" idx="6"/>
            <a:endCxn id="105" idx="1"/>
          </p:cNvCxnSpPr>
          <p:nvPr/>
        </p:nvCxnSpPr>
        <p:spPr>
          <a:xfrm>
            <a:off x="8044130" y="2386397"/>
            <a:ext cx="252794" cy="3718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7"/>
            <a:endCxn id="106" idx="3"/>
          </p:cNvCxnSpPr>
          <p:nvPr/>
        </p:nvCxnSpPr>
        <p:spPr>
          <a:xfrm flipV="1">
            <a:off x="8042321" y="4363295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5" idx="5"/>
          </p:cNvCxnSpPr>
          <p:nvPr/>
        </p:nvCxnSpPr>
        <p:spPr>
          <a:xfrm>
            <a:off x="8653346" y="3114662"/>
            <a:ext cx="167126" cy="2338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7"/>
          </p:cNvCxnSpPr>
          <p:nvPr/>
        </p:nvCxnSpPr>
        <p:spPr>
          <a:xfrm flipV="1">
            <a:off x="8653346" y="364502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51625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795276" y="3214712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pic>
        <p:nvPicPr>
          <p:cNvPr id="2050" name="Picture 2" descr="http://t3.gstatic.com/images?q=tbn:ANd9GcQzh5iYgtVdk1HtHfmo8jQPzMJnlHTiZ_ENn-WzlvKDDo0OqsmD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76" y="157432"/>
            <a:ext cx="2244819" cy="14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/>
          <p:cNvSpPr txBox="1"/>
          <p:nvPr/>
        </p:nvSpPr>
        <p:spPr>
          <a:xfrm>
            <a:off x="2738803" y="6021288"/>
            <a:ext cx="46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Goal</a:t>
            </a:r>
            <a:r>
              <a:rPr lang="en-US" altLang="ko-KR" dirty="0" smtClean="0"/>
              <a:t>: Computing the fastest production route</a:t>
            </a:r>
            <a:endParaRPr lang="ko-KR" alt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231190" y="5592105"/>
            <a:ext cx="1120780" cy="613849"/>
          </a:xfrm>
          <a:prstGeom prst="wedgeRectCallout">
            <a:avLst>
              <a:gd name="adj1" fmla="val -8022"/>
              <a:gd name="adj2" fmla="val -240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</a:t>
            </a:r>
            <a:br>
              <a:rPr lang="en-US" altLang="ko-KR" dirty="0" smtClean="0"/>
            </a:br>
            <a:r>
              <a:rPr lang="en-US" altLang="ko-KR" dirty="0" smtClean="0"/>
              <a:t>Cost</a:t>
            </a:r>
            <a:endParaRPr lang="ko-KR" altLang="en-US" dirty="0"/>
          </a:p>
        </p:txBody>
      </p:sp>
      <p:cxnSp>
        <p:nvCxnSpPr>
          <p:cNvPr id="124" name="Straight Arrow Connector 123"/>
          <p:cNvCxnSpPr>
            <a:stCxn id="7" idx="6"/>
            <a:endCxn id="11" idx="2"/>
          </p:cNvCxnSpPr>
          <p:nvPr/>
        </p:nvCxnSpPr>
        <p:spPr>
          <a:xfrm flipV="1">
            <a:off x="1984961" y="4759189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6"/>
            <a:endCxn id="15" idx="2"/>
          </p:cNvCxnSpPr>
          <p:nvPr/>
        </p:nvCxnSpPr>
        <p:spPr>
          <a:xfrm>
            <a:off x="3281105" y="4759189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5" idx="6"/>
            <a:endCxn id="19" idx="2"/>
          </p:cNvCxnSpPr>
          <p:nvPr/>
        </p:nvCxnSpPr>
        <p:spPr>
          <a:xfrm flipV="1">
            <a:off x="4510489" y="4762661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9" idx="6"/>
            <a:endCxn id="23" idx="2"/>
          </p:cNvCxnSpPr>
          <p:nvPr/>
        </p:nvCxnSpPr>
        <p:spPr>
          <a:xfrm>
            <a:off x="5724128" y="4762661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23" idx="6"/>
            <a:endCxn id="27" idx="2"/>
          </p:cNvCxnSpPr>
          <p:nvPr/>
        </p:nvCxnSpPr>
        <p:spPr>
          <a:xfrm flipV="1">
            <a:off x="6958761" y="4762661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" idx="6"/>
            <a:endCxn id="10" idx="2"/>
          </p:cNvCxnSpPr>
          <p:nvPr/>
        </p:nvCxnSpPr>
        <p:spPr>
          <a:xfrm flipV="1">
            <a:off x="1912953" y="2382925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" idx="6"/>
            <a:endCxn id="14" idx="2"/>
          </p:cNvCxnSpPr>
          <p:nvPr/>
        </p:nvCxnSpPr>
        <p:spPr>
          <a:xfrm>
            <a:off x="3209097" y="2382925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" idx="6"/>
            <a:endCxn id="18" idx="2"/>
          </p:cNvCxnSpPr>
          <p:nvPr/>
        </p:nvCxnSpPr>
        <p:spPr>
          <a:xfrm flipV="1">
            <a:off x="4438481" y="2386397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6"/>
            <a:endCxn id="22" idx="2"/>
          </p:cNvCxnSpPr>
          <p:nvPr/>
        </p:nvCxnSpPr>
        <p:spPr>
          <a:xfrm>
            <a:off x="5652120" y="2386397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22" idx="6"/>
            <a:endCxn id="26" idx="2"/>
          </p:cNvCxnSpPr>
          <p:nvPr/>
        </p:nvCxnSpPr>
        <p:spPr>
          <a:xfrm flipV="1">
            <a:off x="6886753" y="2386397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83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435280" cy="706090"/>
          </a:xfrm>
        </p:spPr>
        <p:txBody>
          <a:bodyPr/>
          <a:lstStyle/>
          <a:p>
            <a:r>
              <a:rPr lang="en-US" altLang="ko-KR" sz="3200" i="1" dirty="0"/>
              <a:t>Detour: </a:t>
            </a:r>
            <a:r>
              <a:rPr lang="en-US" altLang="ko-KR" sz="3200" dirty="0" smtClean="0"/>
              <a:t>Tracing Assembly Line Scheduling in DP</a:t>
            </a:r>
            <a:endParaRPr lang="ko-KR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991858" y="360554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899592" y="94125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1408897" y="14453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480905" y="382157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06863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435251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/>
              <a:t>2</a:t>
            </a:r>
            <a:r>
              <a:rPr lang="en-US" altLang="ko-KR" baseline="-25000" dirty="0" smtClean="0"/>
              <a:t>,1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2705041" y="14433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2777049" y="381961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106668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1760" y="435055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2,2</a:t>
            </a:r>
            <a:endParaRPr lang="ko-KR" alt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3934425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4006433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69136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641144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2,3</a:t>
            </a:r>
            <a:endParaRPr lang="ko-KR" altLang="en-US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514806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522007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82775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1,4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54783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2,4</a:t>
            </a:r>
            <a:endParaRPr lang="ko-KR" alt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6382697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4" name="Oval 23"/>
          <p:cNvSpPr/>
          <p:nvPr/>
        </p:nvSpPr>
        <p:spPr>
          <a:xfrm>
            <a:off x="6454705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7408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1,5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89416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2,5</a:t>
            </a:r>
            <a:endParaRPr lang="ko-KR" alt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754007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761208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74785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1,6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6793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station S</a:t>
            </a:r>
            <a:r>
              <a:rPr lang="en-US" altLang="ko-KR" baseline="-25000" dirty="0" smtClean="0"/>
              <a:t>2,6</a:t>
            </a:r>
            <a:endParaRPr lang="ko-KR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56073" y="69269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1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95936" y="471988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Line 2</a:t>
            </a:r>
            <a:endParaRPr lang="ko-KR" alt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39552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Oval 33"/>
          <p:cNvSpPr/>
          <p:nvPr/>
        </p:nvSpPr>
        <p:spPr>
          <a:xfrm>
            <a:off x="539552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1914841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1914841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7" name="Straight Arrow Connector 36"/>
          <p:cNvCxnSpPr>
            <a:stCxn id="7" idx="5"/>
            <a:endCxn id="35" idx="1"/>
          </p:cNvCxnSpPr>
          <p:nvPr/>
        </p:nvCxnSpPr>
        <p:spPr>
          <a:xfrm>
            <a:off x="1839136" y="1875545"/>
            <a:ext cx="149522" cy="35519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5"/>
            <a:endCxn id="12" idx="0"/>
          </p:cNvCxnSpPr>
          <p:nvPr/>
        </p:nvCxnSpPr>
        <p:spPr>
          <a:xfrm>
            <a:off x="2345080" y="2587158"/>
            <a:ext cx="683997" cy="12324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7"/>
            <a:endCxn id="36" idx="3"/>
          </p:cNvCxnSpPr>
          <p:nvPr/>
        </p:nvCxnSpPr>
        <p:spPr>
          <a:xfrm flipV="1">
            <a:off x="1911144" y="353172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7"/>
            <a:endCxn id="11" idx="3"/>
          </p:cNvCxnSpPr>
          <p:nvPr/>
        </p:nvCxnSpPr>
        <p:spPr>
          <a:xfrm flipV="1">
            <a:off x="2345080" y="1873586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3"/>
          </p:cNvCxnSpPr>
          <p:nvPr/>
        </p:nvCxnSpPr>
        <p:spPr>
          <a:xfrm flipV="1">
            <a:off x="395536" y="2427112"/>
            <a:ext cx="217833" cy="23386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395536" y="3101490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7"/>
            <a:endCxn id="7" idx="2"/>
          </p:cNvCxnSpPr>
          <p:nvPr/>
        </p:nvCxnSpPr>
        <p:spPr>
          <a:xfrm flipV="1">
            <a:off x="969791" y="1697334"/>
            <a:ext cx="439106" cy="37335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5"/>
            <a:endCxn id="8" idx="2"/>
          </p:cNvCxnSpPr>
          <p:nvPr/>
        </p:nvCxnSpPr>
        <p:spPr>
          <a:xfrm>
            <a:off x="969791" y="3675745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209097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Oval 45"/>
          <p:cNvSpPr/>
          <p:nvPr/>
        </p:nvSpPr>
        <p:spPr>
          <a:xfrm>
            <a:off x="3209097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47" name="Straight Arrow Connector 46"/>
          <p:cNvCxnSpPr>
            <a:stCxn id="11" idx="5"/>
            <a:endCxn id="45" idx="1"/>
          </p:cNvCxnSpPr>
          <p:nvPr/>
        </p:nvCxnSpPr>
        <p:spPr>
          <a:xfrm>
            <a:off x="3135280" y="187358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16" idx="0"/>
          </p:cNvCxnSpPr>
          <p:nvPr/>
        </p:nvCxnSpPr>
        <p:spPr>
          <a:xfrm>
            <a:off x="3639336" y="258715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7"/>
            <a:endCxn id="46" idx="3"/>
          </p:cNvCxnSpPr>
          <p:nvPr/>
        </p:nvCxnSpPr>
        <p:spPr>
          <a:xfrm flipV="1">
            <a:off x="3207288" y="3531729"/>
            <a:ext cx="75626" cy="3616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7"/>
            <a:endCxn id="15" idx="3"/>
          </p:cNvCxnSpPr>
          <p:nvPr/>
        </p:nvCxnSpPr>
        <p:spPr>
          <a:xfrm flipV="1">
            <a:off x="3639336" y="1879017"/>
            <a:ext cx="368906" cy="129629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438481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Oval 51"/>
          <p:cNvSpPr/>
          <p:nvPr/>
        </p:nvSpPr>
        <p:spPr>
          <a:xfrm>
            <a:off x="4438481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15" idx="5"/>
            <a:endCxn id="51" idx="1"/>
          </p:cNvCxnSpPr>
          <p:nvPr/>
        </p:nvCxnSpPr>
        <p:spPr>
          <a:xfrm>
            <a:off x="4364664" y="1879017"/>
            <a:ext cx="147634" cy="3230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5"/>
            <a:endCxn id="20" idx="1"/>
          </p:cNvCxnSpPr>
          <p:nvPr/>
        </p:nvCxnSpPr>
        <p:spPr>
          <a:xfrm>
            <a:off x="4868720" y="2558492"/>
            <a:ext cx="425169" cy="133840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7"/>
            <a:endCxn id="52" idx="3"/>
          </p:cNvCxnSpPr>
          <p:nvPr/>
        </p:nvCxnSpPr>
        <p:spPr>
          <a:xfrm flipV="1">
            <a:off x="4436672" y="350306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7"/>
            <a:endCxn id="19" idx="3"/>
          </p:cNvCxnSpPr>
          <p:nvPr/>
        </p:nvCxnSpPr>
        <p:spPr>
          <a:xfrm flipV="1">
            <a:off x="4868720" y="1877058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705117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8" name="Oval 57"/>
          <p:cNvSpPr/>
          <p:nvPr/>
        </p:nvSpPr>
        <p:spPr>
          <a:xfrm>
            <a:off x="5705117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59" name="Straight Arrow Connector 58"/>
          <p:cNvCxnSpPr>
            <a:stCxn id="19" idx="5"/>
            <a:endCxn id="57" idx="1"/>
          </p:cNvCxnSpPr>
          <p:nvPr/>
        </p:nvCxnSpPr>
        <p:spPr>
          <a:xfrm>
            <a:off x="5578303" y="187705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5"/>
            <a:endCxn id="24" idx="0"/>
          </p:cNvCxnSpPr>
          <p:nvPr/>
        </p:nvCxnSpPr>
        <p:spPr>
          <a:xfrm>
            <a:off x="6135356" y="255849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7"/>
            <a:endCxn id="58" idx="3"/>
          </p:cNvCxnSpPr>
          <p:nvPr/>
        </p:nvCxnSpPr>
        <p:spPr>
          <a:xfrm flipV="1">
            <a:off x="5650311" y="3503063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7"/>
            <a:endCxn id="23" idx="3"/>
          </p:cNvCxnSpPr>
          <p:nvPr/>
        </p:nvCxnSpPr>
        <p:spPr>
          <a:xfrm flipV="1">
            <a:off x="6135356" y="187901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886753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4" name="Oval 63"/>
          <p:cNvSpPr/>
          <p:nvPr/>
        </p:nvSpPr>
        <p:spPr>
          <a:xfrm>
            <a:off x="6886753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65" name="Straight Arrow Connector 64"/>
          <p:cNvCxnSpPr>
            <a:stCxn id="23" idx="5"/>
            <a:endCxn id="63" idx="1"/>
          </p:cNvCxnSpPr>
          <p:nvPr/>
        </p:nvCxnSpPr>
        <p:spPr>
          <a:xfrm>
            <a:off x="6812936" y="1879017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  <a:endCxn id="28" idx="0"/>
          </p:cNvCxnSpPr>
          <p:nvPr/>
        </p:nvCxnSpPr>
        <p:spPr>
          <a:xfrm>
            <a:off x="7316992" y="2558492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7"/>
            <a:endCxn id="64" idx="3"/>
          </p:cNvCxnSpPr>
          <p:nvPr/>
        </p:nvCxnSpPr>
        <p:spPr>
          <a:xfrm flipV="1">
            <a:off x="6884944" y="3503063"/>
            <a:ext cx="75626" cy="39579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7"/>
            <a:endCxn id="27" idx="4"/>
          </p:cNvCxnSpPr>
          <p:nvPr/>
        </p:nvCxnSpPr>
        <p:spPr>
          <a:xfrm flipV="1">
            <a:off x="7316992" y="1950875"/>
            <a:ext cx="475110" cy="11957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223107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0" name="Oval 69"/>
          <p:cNvSpPr/>
          <p:nvPr/>
        </p:nvSpPr>
        <p:spPr>
          <a:xfrm>
            <a:off x="8223107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71" name="Straight Arrow Connector 70"/>
          <p:cNvCxnSpPr>
            <a:stCxn id="27" idx="6"/>
            <a:endCxn id="69" idx="1"/>
          </p:cNvCxnSpPr>
          <p:nvPr/>
        </p:nvCxnSpPr>
        <p:spPr>
          <a:xfrm>
            <a:off x="8044130" y="1698847"/>
            <a:ext cx="252794" cy="37184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8" idx="7"/>
            <a:endCxn id="70" idx="3"/>
          </p:cNvCxnSpPr>
          <p:nvPr/>
        </p:nvCxnSpPr>
        <p:spPr>
          <a:xfrm flipV="1">
            <a:off x="8042321" y="3675745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5"/>
          </p:cNvCxnSpPr>
          <p:nvPr/>
        </p:nvCxnSpPr>
        <p:spPr>
          <a:xfrm>
            <a:off x="8653346" y="2427112"/>
            <a:ext cx="167126" cy="2338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7"/>
          </p:cNvCxnSpPr>
          <p:nvPr/>
        </p:nvCxnSpPr>
        <p:spPr>
          <a:xfrm flipV="1">
            <a:off x="8653346" y="295747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0" y="2564075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Start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795276" y="2564904"/>
            <a:ext cx="1372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Production</a:t>
            </a:r>
            <a:br>
              <a:rPr lang="en-US" altLang="ko-KR" b="1" dirty="0" smtClean="0"/>
            </a:br>
            <a:r>
              <a:rPr lang="en-US" altLang="ko-KR" b="1" dirty="0" smtClean="0"/>
              <a:t>End</a:t>
            </a:r>
            <a:endParaRPr lang="ko-KR" altLang="en-US" b="1" dirty="0"/>
          </a:p>
        </p:txBody>
      </p:sp>
      <p:cxnSp>
        <p:nvCxnSpPr>
          <p:cNvPr id="78" name="Straight Arrow Connector 77"/>
          <p:cNvCxnSpPr>
            <a:stCxn id="8" idx="6"/>
            <a:endCxn id="12" idx="2"/>
          </p:cNvCxnSpPr>
          <p:nvPr/>
        </p:nvCxnSpPr>
        <p:spPr>
          <a:xfrm flipV="1">
            <a:off x="1984961" y="4071639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6"/>
            <a:endCxn id="16" idx="2"/>
          </p:cNvCxnSpPr>
          <p:nvPr/>
        </p:nvCxnSpPr>
        <p:spPr>
          <a:xfrm>
            <a:off x="3281105" y="4071639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6"/>
            <a:endCxn id="20" idx="2"/>
          </p:cNvCxnSpPr>
          <p:nvPr/>
        </p:nvCxnSpPr>
        <p:spPr>
          <a:xfrm flipV="1">
            <a:off x="4510489" y="4075111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6"/>
            <a:endCxn id="24" idx="2"/>
          </p:cNvCxnSpPr>
          <p:nvPr/>
        </p:nvCxnSpPr>
        <p:spPr>
          <a:xfrm>
            <a:off x="5724128" y="4075111"/>
            <a:ext cx="730577" cy="195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28" idx="2"/>
          </p:cNvCxnSpPr>
          <p:nvPr/>
        </p:nvCxnSpPr>
        <p:spPr>
          <a:xfrm flipV="1">
            <a:off x="6958761" y="4075111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" idx="6"/>
            <a:endCxn id="11" idx="2"/>
          </p:cNvCxnSpPr>
          <p:nvPr/>
        </p:nvCxnSpPr>
        <p:spPr>
          <a:xfrm flipV="1">
            <a:off x="1912953" y="1695375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6"/>
            <a:endCxn id="15" idx="2"/>
          </p:cNvCxnSpPr>
          <p:nvPr/>
        </p:nvCxnSpPr>
        <p:spPr>
          <a:xfrm>
            <a:off x="3209097" y="1695375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6"/>
            <a:endCxn id="19" idx="2"/>
          </p:cNvCxnSpPr>
          <p:nvPr/>
        </p:nvCxnSpPr>
        <p:spPr>
          <a:xfrm flipV="1">
            <a:off x="4438481" y="1698847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6"/>
            <a:endCxn id="23" idx="2"/>
          </p:cNvCxnSpPr>
          <p:nvPr/>
        </p:nvCxnSpPr>
        <p:spPr>
          <a:xfrm>
            <a:off x="5652120" y="1698847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6"/>
            <a:endCxn id="27" idx="2"/>
          </p:cNvCxnSpPr>
          <p:nvPr/>
        </p:nvCxnSpPr>
        <p:spPr>
          <a:xfrm flipV="1">
            <a:off x="6886753" y="1698847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686150" y="5373216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480137"/>
                <a:gridCol w="528100"/>
                <a:gridCol w="528100"/>
                <a:gridCol w="528100"/>
                <a:gridCol w="528100"/>
                <a:gridCol w="5281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4769572" y="5373216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/>
                <a:gridCol w="463895"/>
                <a:gridCol w="519978"/>
                <a:gridCol w="519978"/>
                <a:gridCol w="519978"/>
                <a:gridCol w="519978"/>
                <a:gridCol w="5199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5" name="Rectangular Callout 94"/>
          <p:cNvSpPr/>
          <p:nvPr/>
        </p:nvSpPr>
        <p:spPr>
          <a:xfrm>
            <a:off x="5994958" y="4829682"/>
            <a:ext cx="3041538" cy="399518"/>
          </a:xfrm>
          <a:prstGeom prst="wedgeRectCallout">
            <a:avLst>
              <a:gd name="adj1" fmla="val -20833"/>
              <a:gd name="adj2" fmla="val 758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u="sng" dirty="0" smtClean="0"/>
              <a:t>Used for retrace purpose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475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13" y="231031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Viterbi Decoding </a:t>
            </a:r>
            <a:br>
              <a:rPr lang="en-US" altLang="ko-KR" dirty="0" smtClean="0"/>
            </a:br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725" y="1695664"/>
                <a:ext cx="843528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Need to know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Time X States</a:t>
                </a:r>
              </a:p>
              <a:p>
                <a:pPr lvl="1"/>
                <a:r>
                  <a:rPr lang="en-US" altLang="ko-KR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Two variables to store the trace and the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probability up to time </a:t>
                </a:r>
                <a:r>
                  <a:rPr lang="en-US" altLang="ko-KR" i="1" dirty="0" smtClean="0"/>
                  <a:t>t</a:t>
                </a:r>
                <a:r>
                  <a:rPr lang="en-US" altLang="ko-KR" dirty="0" smtClean="0"/>
                  <a:t>: Two </a:t>
                </a:r>
                <a:r>
                  <a:rPr lang="en-US" altLang="ko-KR" dirty="0" err="1" smtClean="0"/>
                  <a:t>memoization</a:t>
                </a:r>
                <a:r>
                  <a:rPr lang="en-US" altLang="ko-KR" dirty="0" smtClean="0"/>
                  <a:t> tables</a:t>
                </a:r>
              </a:p>
              <a:p>
                <a:pPr lvl="1"/>
                <a:r>
                  <a:rPr lang="en-US" altLang="ko-KR" dirty="0" smtClean="0"/>
                  <a:t>Answering </a:t>
                </a:r>
                <a:r>
                  <a:rPr lang="en-US" altLang="ko-KR" dirty="0"/>
                  <a:t>the </a:t>
                </a:r>
                <a:r>
                  <a:rPr lang="en-US" altLang="ko-KR" dirty="0" smtClean="0"/>
                  <a:t>decoding question with </a:t>
                </a: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ko-KR" dirty="0"/>
                  <a:t>, X</a:t>
                </a:r>
              </a:p>
              <a:p>
                <a:r>
                  <a:rPr lang="en-US" altLang="ko-KR" dirty="0" err="1" smtClean="0"/>
                  <a:t>ViterbiDecodingAlgorithm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Initialize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Iterate until time T</a:t>
                </a:r>
                <a:endParaRPr lang="en-US" altLang="ko-KR" i="1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Technical difficulties in the </a:t>
                </a:r>
                <a:r>
                  <a:rPr lang="en-US" altLang="ko-KR" dirty="0" err="1" smtClean="0"/>
                  <a:t>implemtation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Very frequent underflow problems.</a:t>
                </a:r>
              </a:p>
              <a:p>
                <a:pPr lvl="1"/>
                <a:r>
                  <a:rPr lang="en-US" altLang="ko-KR" dirty="0" smtClean="0"/>
                  <a:t>Turn this into the log domain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from multiplication to summation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725" y="1695664"/>
                <a:ext cx="8435280" cy="4925144"/>
              </a:xfrm>
              <a:blipFill rotWithShape="0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07" y="-1"/>
            <a:ext cx="3515193" cy="2290593"/>
          </a:xfrm>
          <a:prstGeom prst="rect">
            <a:avLst/>
          </a:prstGeom>
        </p:spPr>
      </p:pic>
      <p:sp>
        <p:nvSpPr>
          <p:cNvPr id="88" name="Freeform 87"/>
          <p:cNvSpPr/>
          <p:nvPr/>
        </p:nvSpPr>
        <p:spPr>
          <a:xfrm>
            <a:off x="4601980" y="2286000"/>
            <a:ext cx="2136099" cy="2293495"/>
          </a:xfrm>
          <a:custGeom>
            <a:avLst/>
            <a:gdLst>
              <a:gd name="connsiteX0" fmla="*/ 0 w 2136099"/>
              <a:gd name="connsiteY0" fmla="*/ 2293495 h 2293495"/>
              <a:gd name="connsiteX1" fmla="*/ 1776335 w 2136099"/>
              <a:gd name="connsiteY1" fmla="*/ 1791325 h 2293495"/>
              <a:gd name="connsiteX2" fmla="*/ 2136099 w 2136099"/>
              <a:gd name="connsiteY2" fmla="*/ 0 h 229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099" h="2293495">
                <a:moveTo>
                  <a:pt x="0" y="2293495"/>
                </a:moveTo>
                <a:cubicBezTo>
                  <a:pt x="710159" y="2233534"/>
                  <a:pt x="1420319" y="2173574"/>
                  <a:pt x="1776335" y="1791325"/>
                </a:cubicBezTo>
                <a:cubicBezTo>
                  <a:pt x="2132351" y="1409076"/>
                  <a:pt x="2134225" y="704538"/>
                  <a:pt x="213609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Freeform 88"/>
          <p:cNvSpPr/>
          <p:nvPr/>
        </p:nvSpPr>
        <p:spPr>
          <a:xfrm>
            <a:off x="4489554" y="2300990"/>
            <a:ext cx="3687580" cy="2777065"/>
          </a:xfrm>
          <a:custGeom>
            <a:avLst/>
            <a:gdLst>
              <a:gd name="connsiteX0" fmla="*/ 0 w 3687580"/>
              <a:gd name="connsiteY0" fmla="*/ 2660754 h 2777065"/>
              <a:gd name="connsiteX1" fmla="*/ 2750695 w 3687580"/>
              <a:gd name="connsiteY1" fmla="*/ 2465882 h 2777065"/>
              <a:gd name="connsiteX2" fmla="*/ 3687580 w 3687580"/>
              <a:gd name="connsiteY2" fmla="*/ 0 h 277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7580" h="2777065">
                <a:moveTo>
                  <a:pt x="0" y="2660754"/>
                </a:moveTo>
                <a:cubicBezTo>
                  <a:pt x="1068049" y="2785047"/>
                  <a:pt x="2136098" y="2909341"/>
                  <a:pt x="2750695" y="2465882"/>
                </a:cubicBezTo>
                <a:cubicBezTo>
                  <a:pt x="3365292" y="2022423"/>
                  <a:pt x="3526436" y="1011211"/>
                  <a:pt x="368758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9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Parameters with Only 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 smtClean="0"/>
                  <a:t>Importance of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HMM parameters</a:t>
                </a:r>
              </a:p>
              <a:p>
                <a:pPr lvl="1"/>
                <a:r>
                  <a:rPr lang="en-US" altLang="ko-KR" dirty="0" smtClean="0"/>
                  <a:t>Forward algorithm (evaluation) and Viterbi algorithm (decoding) depends on knowing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However, knowing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assumes that we have observed X and Z</a:t>
                </a:r>
              </a:p>
              <a:p>
                <a:pPr lvl="1"/>
                <a:r>
                  <a:rPr lang="en-US" altLang="ko-KR" dirty="0" smtClean="0"/>
                  <a:t>But, often Z is hard to observe. Need tagging, annotation, </a:t>
                </a:r>
                <a:r>
                  <a:rPr lang="en-US" altLang="ko-KR" dirty="0" err="1" smtClean="0"/>
                  <a:t>etc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Often the latent space is what we want to know, so we can’t assume that we know Z</a:t>
                </a:r>
              </a:p>
              <a:p>
                <a:r>
                  <a:rPr lang="en-US" altLang="ko-KR" dirty="0" smtClean="0"/>
                  <a:t>If we don’t know Z, we can assign the most probable Z to X</a:t>
                </a:r>
              </a:p>
              <a:p>
                <a:pPr lvl="1"/>
                <a:r>
                  <a:rPr lang="en-US" altLang="ko-KR" dirty="0" smtClean="0"/>
                  <a:t>However, this is decoding problem, and this requires knowing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Most likely scenario in the real world</a:t>
                </a:r>
              </a:p>
              <a:p>
                <a:pPr lvl="1"/>
                <a:r>
                  <a:rPr lang="en-US" altLang="ko-KR" dirty="0" smtClean="0"/>
                  <a:t>You have only X</a:t>
                </a:r>
              </a:p>
              <a:p>
                <a:pPr lvl="1"/>
                <a:r>
                  <a:rPr lang="en-US" altLang="ko-KR" dirty="0" smtClean="0"/>
                  <a:t>You don’t have Z,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ko-KR" dirty="0" smtClean="0"/>
                  <a:t>, and you need to find out </a:t>
                </a:r>
                <a:r>
                  <a:rPr lang="en-US" altLang="ko-KR" dirty="0"/>
                  <a:t>Z,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Strategy</a:t>
                </a:r>
              </a:p>
              <a:p>
                <a:pPr lvl="1"/>
                <a:r>
                  <a:rPr lang="en-US" altLang="ko-KR" dirty="0" smtClean="0"/>
                  <a:t>Finding the optimized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with X</a:t>
                </a:r>
              </a:p>
              <a:p>
                <a:pPr lvl="1"/>
                <a:r>
                  <a:rPr lang="en-US" altLang="ko-KR" dirty="0" smtClean="0"/>
                  <a:t>Finding the most probable Z with X,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How to find the unknown parameter of the latent distribution without supervision?</a:t>
                </a:r>
              </a:p>
              <a:p>
                <a:r>
                  <a:rPr lang="en-US" altLang="ko-KR" b="1" u="sng" dirty="0" smtClean="0"/>
                  <a:t>EM algorithm!</a:t>
                </a:r>
              </a:p>
              <a:p>
                <a:pPr lvl="1"/>
                <a:r>
                  <a:rPr lang="en-US" altLang="ko-KR" b="1" dirty="0" smtClean="0"/>
                  <a:t>Iteratively optimizing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</m:acc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Z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859" r="-795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9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282"/>
            <a:ext cx="8435280" cy="1138138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EM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EM algorithm</a:t>
                </a:r>
              </a:p>
              <a:p>
                <a:pPr lvl="1"/>
                <a:r>
                  <a:rPr lang="en-US" altLang="ko-KR" dirty="0" smtClean="0"/>
                  <a:t>Finds the maximum likelihood solutions for models with latent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EM algorithm</a:t>
                </a:r>
              </a:p>
              <a:p>
                <a:pPr lvl="1"/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an arbitrary point</a:t>
                </a:r>
              </a:p>
              <a:p>
                <a:pPr lvl="1"/>
                <a:r>
                  <a:rPr lang="en-US" altLang="ko-KR" dirty="0" smtClean="0"/>
                  <a:t>Loop until the likelihood converges</a:t>
                </a:r>
              </a:p>
              <a:p>
                <a:pPr lvl="2"/>
                <a:r>
                  <a:rPr lang="en-US" altLang="ko-KR" dirty="0" smtClean="0"/>
                  <a:t>Expectation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Assign Z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Maximization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 smtClean="0">
                    <a:sym typeface="Wingdings" panose="05000000000000000000" pitchFamily="2" charset="2"/>
                  </a:rPr>
                  <a:t> fixed Z means that there is no unobserved variables </a:t>
                </a:r>
              </a:p>
              <a:p>
                <a:pPr lvl="3"/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Same optimization of ordinary MLE</a:t>
                </a:r>
              </a:p>
              <a:p>
                <a:pPr lvl="1"/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24988-F29F-40C4-BC4D-1B33ED99622A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41088" y="0"/>
                <a:ext cx="5202912" cy="113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/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ko-KR" altLang="en-US" sz="11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1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11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sub>
                      </m:sSub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ko-KR" sz="11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ko-KR" sz="11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ko-KR" altLang="en-US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10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1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088" y="0"/>
                <a:ext cx="5202912" cy="1137619"/>
              </a:xfrm>
              <a:prstGeom prst="rect">
                <a:avLst/>
              </a:prstGeom>
              <a:blipFill rotWithShape="0">
                <a:blip r:embed="rId3"/>
                <a:stretch>
                  <a:fillRect t="-47059" b="-70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9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 for HMM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EM algorithm for HMM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an arbitrary point</a:t>
                </a:r>
              </a:p>
              <a:p>
                <a:pPr lvl="1"/>
                <a:r>
                  <a:rPr lang="en-US" altLang="ko-KR" dirty="0"/>
                  <a:t>Loop until the likelihood converges</a:t>
                </a:r>
              </a:p>
              <a:p>
                <a:pPr lvl="2"/>
                <a:r>
                  <a:rPr lang="en-US" altLang="ko-KR" dirty="0"/>
                  <a:t>Expectation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Assign Z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Maximization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,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altLang="ko-KR" b="0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342900" lvl="1">
                  <a:buClr>
                    <a:schemeClr val="accent1"/>
                  </a:buClr>
                </a:pPr>
                <a:r>
                  <a:rPr lang="en-US" altLang="ko-KR" dirty="0" smtClean="0"/>
                  <a:t>Assign Z and optimize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ko-KR" dirty="0" smtClean="0"/>
                  <a:t> alternatively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Coordinated optimization</a:t>
                </a:r>
              </a:p>
              <a:p>
                <a:pPr marL="708660" lvl="2">
                  <a:buClr>
                    <a:schemeClr val="accent1"/>
                  </a:buClr>
                </a:pPr>
                <a:r>
                  <a:rPr lang="en-US" altLang="ko-KR" dirty="0" smtClean="0"/>
                  <a:t>How to optimize? Derivation of EM update formula from HMM?</a:t>
                </a:r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  <m:nary>
                      <m:naryPr>
                        <m:chr m:val="∏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:pPr marL="708660"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marL="708660" lvl="2">
                  <a:buClr>
                    <a:schemeClr val="accent1"/>
                  </a:buClr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14262" y="0"/>
                <a:ext cx="2629738" cy="15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262" y="0"/>
                <a:ext cx="2629738" cy="15150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24865" y="0"/>
                <a:ext cx="2989397" cy="1287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9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𝐥𝐧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ko-KR" altLang="en-US" sz="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𝐥𝐧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  <m:sup/>
                            <m:e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d>
                                    <m:dPr>
                                      <m:ctrlPr>
                                        <a:rPr lang="en-US" altLang="ko-KR" sz="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9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ko-KR" sz="9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900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e>
                                      <m:r>
                                        <a:rPr lang="ko-KR" altLang="en-US" sz="9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d>
                                    <m:dPr>
                                      <m:ctrlPr>
                                        <a:rPr lang="en-US" altLang="ko-KR" sz="9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900" b="1" i="1"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9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𝐥𝐧</m:t>
                          </m:r>
                          <m:f>
                            <m:fPr>
                              <m:ctrlP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lang="ko-KR" altLang="en-US" sz="9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altLang="ko-KR" sz="900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sub>
                      </m:sSub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𝒍𝒏𝑷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ko-KR" altLang="en-US" sz="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altLang="ko-KR" sz="900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9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𝒍𝒏𝑷</m:t>
                      </m:r>
                      <m:d>
                        <m:dPr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ko-KR" altLang="en-US" sz="9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9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9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𝐥𝐧</m:t>
                          </m:r>
                          <m:f>
                            <m:fPr>
                              <m:ctrlP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d>
                                <m:dPr>
                                  <m:ctrlP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9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e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9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9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900" b="1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9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865" y="0"/>
                <a:ext cx="2989397" cy="1287212"/>
              </a:xfrm>
              <a:prstGeom prst="rect">
                <a:avLst/>
              </a:prstGeom>
              <a:blipFill rotWithShape="0">
                <a:blip r:embed="rId4"/>
                <a:stretch>
                  <a:fillRect t="-34597" b="-52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5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0"/>
            <a:ext cx="4490884" cy="1231490"/>
          </a:xfrm>
        </p:spPr>
        <p:txBody>
          <a:bodyPr/>
          <a:lstStyle/>
          <a:p>
            <a:r>
              <a:rPr lang="en-US" altLang="ko-KR" dirty="0" smtClean="0"/>
              <a:t>Derivation of EM Update Formula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299155" y="626806"/>
                <a:ext cx="4782437" cy="199840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Similarly, we can compute the update formula for </a:t>
                </a:r>
                <a:r>
                  <a:rPr lang="en-US" altLang="ko-KR" sz="1600" i="1" dirty="0" smtClean="0"/>
                  <a:t>a</a:t>
                </a:r>
                <a:r>
                  <a:rPr lang="en-US" altLang="ko-KR" sz="1600" dirty="0" smtClean="0"/>
                  <a:t> and </a:t>
                </a:r>
                <a:r>
                  <a:rPr lang="en-US" altLang="ko-KR" sz="1600" i="1" dirty="0" smtClean="0"/>
                  <a:t>b </a:t>
                </a:r>
                <a:r>
                  <a:rPr lang="en-US" altLang="ko-KR" sz="1600" dirty="0" smtClean="0"/>
                  <a:t>with the partial derivatives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600" i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𝑖𝑑𝑥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altLang="ko-KR" sz="1600" dirty="0"/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600" i="1" dirty="0"/>
              </a:p>
              <a:p>
                <a:pPr algn="ctr"/>
                <a:endParaRPr lang="ko-KR" altLang="en-US" sz="1600" i="1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155" y="626806"/>
                <a:ext cx="4782437" cy="1998407"/>
              </a:xfrm>
              <a:prstGeom prst="rect">
                <a:avLst/>
              </a:prstGeom>
              <a:blipFill rotWithShape="0">
                <a:blip r:embed="rId2"/>
                <a:stretch>
                  <a:fillRect t="-1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466" y="1364226"/>
                <a:ext cx="9144000" cy="5817021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𝑙𝑛𝑃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Need to optimize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 smtClean="0"/>
                  <a:t> by using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Remember that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ko-KR" dirty="0" smtClean="0"/>
                  <a:t> is actually probabilities.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Since there are constraints 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altLang="ko-KR" dirty="0" smtClean="0"/>
                  <a:t> and Q is smooth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Lagrange method!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Now, a typical optimization with partial derivative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Only the terms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smtClean="0"/>
                  <a:t>  survives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ln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Together,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This is an update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at the M Step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66" y="1364226"/>
                <a:ext cx="9144000" cy="5817021"/>
              </a:xfrm>
              <a:blipFill rotWithShape="0">
                <a:blip r:embed="rId3"/>
                <a:stretch>
                  <a:fillRect t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5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Baum Welch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9352"/>
                <a:ext cx="8435280" cy="4925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Answer to the learning question of HMM</a:t>
                </a:r>
              </a:p>
              <a:p>
                <a:r>
                  <a:rPr lang="en-US" altLang="ko-KR" dirty="0" smtClean="0"/>
                  <a:t>Again, EM for HMM with more details</a:t>
                </a:r>
              </a:p>
              <a:p>
                <a:r>
                  <a:rPr lang="en-US" altLang="ko-KR" dirty="0" smtClean="0"/>
                  <a:t>EM </a:t>
                </a:r>
                <a:r>
                  <a:rPr lang="en-US" altLang="ko-KR" dirty="0"/>
                  <a:t>algorithm for </a:t>
                </a:r>
                <a:r>
                  <a:rPr lang="en-US" altLang="ko-KR" dirty="0" smtClean="0"/>
                  <a:t>HMM, a.k.a. Baum-Welch, Forward-Backward…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an arbitrary point</a:t>
                </a:r>
              </a:p>
              <a:p>
                <a:pPr lvl="1"/>
                <a:r>
                  <a:rPr lang="en-US" altLang="ko-KR" dirty="0"/>
                  <a:t>Loop until the likelihood converges</a:t>
                </a:r>
              </a:p>
              <a:p>
                <a:pPr lvl="2"/>
                <a:r>
                  <a:rPr lang="en-US" altLang="ko-KR" dirty="0"/>
                  <a:t>Expectation step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Assign Z by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Maximization step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dirty="0"/>
                              <m:t>, 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sz="1600" i="1" dirty="0" smtClean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𝑖𝑑𝑥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ko-KR" sz="1600" dirty="0"/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ko-KR" altLang="en-US" sz="1600" i="1" dirty="0"/>
              </a:p>
              <a:p>
                <a:pPr lvl="3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9352"/>
                <a:ext cx="8435280" cy="4925144"/>
              </a:xfrm>
              <a:blipFill rotWithShape="0">
                <a:blip r:embed="rId2"/>
                <a:stretch>
                  <a:fillRect t="-1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696241" y="3891924"/>
                <a:ext cx="211000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41" y="3891924"/>
                <a:ext cx="2110001" cy="404983"/>
              </a:xfrm>
              <a:prstGeom prst="rect">
                <a:avLst/>
              </a:prstGeom>
              <a:blipFill rotWithShape="0">
                <a:blip r:embed="rId3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661826" y="4281840"/>
                <a:ext cx="2419765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26" y="4281840"/>
                <a:ext cx="2419765" cy="764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661826" y="4905013"/>
                <a:ext cx="232288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26" y="4905013"/>
                <a:ext cx="2322880" cy="7645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6661826" y="5528186"/>
                <a:ext cx="145123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1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i="1" dirty="0"/>
                        <m:t>X</m:t>
                      </m:r>
                      <m:r>
                        <m:rPr>
                          <m:nor/>
                        </m:rPr>
                        <a:rPr lang="en-US" altLang="ko-KR" dirty="0"/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826" y="5528186"/>
                <a:ext cx="1451230" cy="7645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6477681" y="3891924"/>
            <a:ext cx="243349" cy="2400830"/>
          </a:xfrm>
          <a:prstGeom prst="lef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674840" y="4358148"/>
            <a:ext cx="1802841" cy="7341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943600" y="5092339"/>
            <a:ext cx="534081" cy="990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>
            <a:off x="5754489" y="5092339"/>
            <a:ext cx="723192" cy="8955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3229897" y="3086366"/>
            <a:ext cx="4748554" cy="696595"/>
          </a:xfrm>
          <a:custGeom>
            <a:avLst/>
            <a:gdLst>
              <a:gd name="connsiteX0" fmla="*/ 0 w 4748554"/>
              <a:gd name="connsiteY0" fmla="*/ 254144 h 696595"/>
              <a:gd name="connsiteX1" fmla="*/ 3377380 w 4748554"/>
              <a:gd name="connsiteY1" fmla="*/ 150905 h 696595"/>
              <a:gd name="connsiteX2" fmla="*/ 4572000 w 4748554"/>
              <a:gd name="connsiteY2" fmla="*/ 25544 h 696595"/>
              <a:gd name="connsiteX3" fmla="*/ 4719484 w 4748554"/>
              <a:gd name="connsiteY3" fmla="*/ 696595 h 69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554" h="696595">
                <a:moveTo>
                  <a:pt x="0" y="254144"/>
                </a:moveTo>
                <a:lnTo>
                  <a:pt x="3377380" y="150905"/>
                </a:lnTo>
                <a:cubicBezTo>
                  <a:pt x="4139380" y="112805"/>
                  <a:pt x="4348316" y="-65404"/>
                  <a:pt x="4572000" y="25544"/>
                </a:cubicBezTo>
                <a:cubicBezTo>
                  <a:pt x="4795684" y="116492"/>
                  <a:pt x="4757584" y="406543"/>
                  <a:pt x="4719484" y="69659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76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Acknowledgement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en-US" altLang="ko-KR" dirty="0" err="1" smtClean="0"/>
              <a:t>slideset</a:t>
            </a:r>
            <a:r>
              <a:rPr lang="en-US" altLang="ko-KR" dirty="0" smtClean="0"/>
              <a:t> is greatly influenced</a:t>
            </a:r>
          </a:p>
          <a:p>
            <a:pPr lvl="1"/>
            <a:r>
              <a:rPr lang="en-US" altLang="ko-KR" dirty="0" smtClean="0"/>
              <a:t>By Prof. Eric P. Xing at CMU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Bishop Chapter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CCC1-3165-4E50-B981-0BF2C62E271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Markov Model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Series Data for GMM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391"/>
            <a:ext cx="5737123" cy="200693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Imagine the following case</a:t>
            </a:r>
          </a:p>
          <a:p>
            <a:pPr lvl="1"/>
            <a:r>
              <a:rPr lang="en-US" altLang="ko-KR" dirty="0" smtClean="0"/>
              <a:t>Data points on the plane</a:t>
            </a:r>
          </a:p>
          <a:p>
            <a:pPr lvl="1"/>
            <a:r>
              <a:rPr lang="en-US" altLang="ko-KR" dirty="0" smtClean="0"/>
              <a:t>Have a temporal trace of data points</a:t>
            </a:r>
          </a:p>
          <a:p>
            <a:pPr lvl="1"/>
            <a:r>
              <a:rPr lang="en-US" altLang="ko-KR" dirty="0" smtClean="0"/>
              <a:t>Now, any broken assumption in the analysis?</a:t>
            </a:r>
          </a:p>
          <a:p>
            <a:r>
              <a:rPr lang="en-US" altLang="ko-KR" dirty="0" smtClean="0"/>
              <a:t>Any real world applications</a:t>
            </a:r>
          </a:p>
          <a:p>
            <a:pPr lvl="1"/>
            <a:r>
              <a:rPr lang="en-US" altLang="ko-KR" dirty="0" smtClean="0"/>
              <a:t>Many, many, many…</a:t>
            </a:r>
          </a:p>
          <a:p>
            <a:pPr lvl="1"/>
            <a:r>
              <a:rPr lang="en-US" altLang="ko-KR" dirty="0" smtClean="0"/>
              <a:t>Stock market analysis, text mining…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7422048" y="1015757"/>
            <a:ext cx="1224136" cy="2376264"/>
          </a:xfrm>
          <a:prstGeom prst="rect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710080" y="1303789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7710080" y="79653"/>
                <a:ext cx="648072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080" y="79653"/>
                <a:ext cx="648072" cy="57606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7710080" y="2527925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04424" y="302268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440800" y="1626382"/>
                <a:ext cx="648072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00" y="1626382"/>
                <a:ext cx="648072" cy="57606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440800" y="2527925"/>
                <a:ext cx="648072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00" y="2527925"/>
                <a:ext cx="648072" cy="57606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4"/>
            <a:endCxn id="6" idx="0"/>
          </p:cNvCxnSpPr>
          <p:nvPr/>
        </p:nvCxnSpPr>
        <p:spPr>
          <a:xfrm>
            <a:off x="8034116" y="655717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8034116" y="1879853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6"/>
            <a:endCxn id="8" idx="1"/>
          </p:cNvCxnSpPr>
          <p:nvPr/>
        </p:nvCxnSpPr>
        <p:spPr>
          <a:xfrm>
            <a:off x="7088872" y="1914414"/>
            <a:ext cx="716116" cy="6978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8" idx="2"/>
          </p:cNvCxnSpPr>
          <p:nvPr/>
        </p:nvCxnSpPr>
        <p:spPr>
          <a:xfrm>
            <a:off x="7088872" y="2815957"/>
            <a:ext cx="6212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65" y="3402669"/>
            <a:ext cx="4605732" cy="345533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381865" y="4933335"/>
            <a:ext cx="250722" cy="169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728452" y="4771103"/>
            <a:ext cx="7374" cy="110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35826" y="4483510"/>
            <a:ext cx="147484" cy="287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949677" y="4483510"/>
            <a:ext cx="81117" cy="66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30794" y="4417142"/>
            <a:ext cx="199103" cy="132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16575" y="6159143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DJIA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041" y="5002098"/>
            <a:ext cx="105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KOSPI</a:t>
            </a:r>
            <a:endParaRPr lang="ko-KR" altLang="en-US" sz="24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384" y="3540580"/>
            <a:ext cx="3575603" cy="1904637"/>
          </a:xfrm>
          <a:prstGeom prst="rect">
            <a:avLst/>
          </a:prstGeom>
        </p:spPr>
      </p:pic>
      <p:sp>
        <p:nvSpPr>
          <p:cNvPr id="35" name="Oval 34"/>
          <p:cNvSpPr/>
          <p:nvPr/>
        </p:nvSpPr>
        <p:spPr>
          <a:xfrm>
            <a:off x="5585971" y="4817945"/>
            <a:ext cx="176980" cy="19172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/>
          <p:cNvSpPr/>
          <p:nvPr/>
        </p:nvSpPr>
        <p:spPr>
          <a:xfrm>
            <a:off x="5907216" y="4492898"/>
            <a:ext cx="176980" cy="191729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Straight Arrow Connector 37"/>
          <p:cNvCxnSpPr>
            <a:stCxn id="35" idx="7"/>
            <a:endCxn id="36" idx="2"/>
          </p:cNvCxnSpPr>
          <p:nvPr/>
        </p:nvCxnSpPr>
        <p:spPr>
          <a:xfrm flipV="1">
            <a:off x="5737033" y="4588763"/>
            <a:ext cx="170183" cy="257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ular Callout 39"/>
          <p:cNvSpPr/>
          <p:nvPr/>
        </p:nvSpPr>
        <p:spPr>
          <a:xfrm>
            <a:off x="6084196" y="4913809"/>
            <a:ext cx="1150984" cy="397268"/>
          </a:xfrm>
          <a:prstGeom prst="wedgeRectCallout">
            <a:avLst>
              <a:gd name="adj1" fmla="val -72088"/>
              <a:gd name="adj2" fmla="val -915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Related…</a:t>
            </a:r>
            <a:endParaRPr lang="ko-KR" alt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50" y="5656185"/>
            <a:ext cx="3739142" cy="8258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5585971" y="5656185"/>
            <a:ext cx="387126" cy="31691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ectangle 42"/>
          <p:cNvSpPr/>
          <p:nvPr/>
        </p:nvSpPr>
        <p:spPr>
          <a:xfrm>
            <a:off x="6769510" y="5656185"/>
            <a:ext cx="538315" cy="31691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Straight Arrow Connector 43"/>
          <p:cNvCxnSpPr>
            <a:stCxn id="42" idx="3"/>
            <a:endCxn id="43" idx="1"/>
          </p:cNvCxnSpPr>
          <p:nvPr/>
        </p:nvCxnSpPr>
        <p:spPr>
          <a:xfrm>
            <a:off x="5973097" y="5814641"/>
            <a:ext cx="796413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6061037" y="6287038"/>
            <a:ext cx="1150984" cy="397268"/>
          </a:xfrm>
          <a:prstGeom prst="wedgeRectCallout">
            <a:avLst>
              <a:gd name="adj1" fmla="val -19552"/>
              <a:gd name="adj2" fmla="val -1639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Related…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91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39" y="234317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What to Model and How to Model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6422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Previously, all data points are independent trials</a:t>
            </a:r>
          </a:p>
          <a:p>
            <a:pPr lvl="1"/>
            <a:r>
              <a:rPr lang="en-US" altLang="ko-KR" dirty="0" smtClean="0"/>
              <a:t>Now, they are not any further</a:t>
            </a:r>
          </a:p>
          <a:p>
            <a:r>
              <a:rPr lang="en-US" altLang="ko-KR" dirty="0" smtClean="0"/>
              <a:t>Temporal relation: causality from time t to time t+1</a:t>
            </a:r>
          </a:p>
          <a:p>
            <a:r>
              <a:rPr lang="en-US" altLang="ko-KR" dirty="0" smtClean="0"/>
              <a:t>Overall trend: latent state variables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458800" y="4295773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453590" y="3123787"/>
                <a:ext cx="648072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590" y="3123787"/>
                <a:ext cx="648072" cy="576064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458800" y="5519909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x2</a:t>
            </a:r>
            <a:endParaRPr lang="ko-KR" altLang="en-US" b="1" dirty="0"/>
          </a:p>
        </p:txBody>
      </p:sp>
      <p:cxnSp>
        <p:nvCxnSpPr>
          <p:cNvPr id="12" name="Straight Arrow Connector 11"/>
          <p:cNvCxnSpPr>
            <a:stCxn id="7" idx="4"/>
            <a:endCxn id="6" idx="0"/>
          </p:cNvCxnSpPr>
          <p:nvPr/>
        </p:nvCxnSpPr>
        <p:spPr>
          <a:xfrm>
            <a:off x="1777626" y="3699851"/>
            <a:ext cx="5210" cy="595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1782836" y="4871837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530957" y="647272"/>
            <a:ext cx="1361522" cy="2147299"/>
            <a:chOff x="6687096" y="57616"/>
            <a:chExt cx="2205384" cy="3312368"/>
          </a:xfrm>
        </p:grpSpPr>
        <p:sp>
          <p:nvSpPr>
            <p:cNvPr id="16" name="Rectangle 15"/>
            <p:cNvSpPr/>
            <p:nvPr/>
          </p:nvSpPr>
          <p:spPr>
            <a:xfrm>
              <a:off x="7668344" y="993720"/>
              <a:ext cx="1224136" cy="2376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956376" y="1281752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z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7956376" y="57616"/>
                  <a:ext cx="648072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57616"/>
                  <a:ext cx="648072" cy="57606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/>
            <p:cNvSpPr/>
            <p:nvPr/>
          </p:nvSpPr>
          <p:spPr>
            <a:xfrm>
              <a:off x="7956376" y="2505888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x</a:t>
              </a:r>
              <a:endParaRPr lang="ko-KR" alt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50720" y="3000652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687096" y="1604345"/>
                  <a:ext cx="648072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096" y="1604345"/>
                  <a:ext cx="648072" cy="57606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687096" y="2505888"/>
                  <a:ext cx="648072" cy="5760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096" y="2505888"/>
                  <a:ext cx="648072" cy="57606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8" idx="4"/>
              <a:endCxn id="17" idx="0"/>
            </p:cNvCxnSpPr>
            <p:nvPr/>
          </p:nvCxnSpPr>
          <p:spPr>
            <a:xfrm>
              <a:off x="8280412" y="633680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4"/>
              <a:endCxn id="19" idx="0"/>
            </p:cNvCxnSpPr>
            <p:nvPr/>
          </p:nvCxnSpPr>
          <p:spPr>
            <a:xfrm>
              <a:off x="8280412" y="1857816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6"/>
              <a:endCxn id="19" idx="1"/>
            </p:cNvCxnSpPr>
            <p:nvPr/>
          </p:nvCxnSpPr>
          <p:spPr>
            <a:xfrm>
              <a:off x="7335168" y="1892377"/>
              <a:ext cx="716116" cy="69787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6"/>
              <a:endCxn id="19" idx="2"/>
            </p:cNvCxnSpPr>
            <p:nvPr/>
          </p:nvCxnSpPr>
          <p:spPr>
            <a:xfrm>
              <a:off x="7335168" y="2793920"/>
              <a:ext cx="62120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324674" y="4295773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z1</a:t>
            </a:r>
            <a:endParaRPr lang="ko-KR" alt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24674" y="5519909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x1</a:t>
            </a:r>
            <a:endParaRPr lang="ko-KR" altLang="en-US" b="1" dirty="0"/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>
            <a:off x="648710" y="4871837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4"/>
            <a:endCxn id="28" idx="0"/>
          </p:cNvCxnSpPr>
          <p:nvPr/>
        </p:nvCxnSpPr>
        <p:spPr>
          <a:xfrm flipH="1">
            <a:off x="648710" y="3699851"/>
            <a:ext cx="1128916" cy="595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3585984" y="3620065"/>
            <a:ext cx="616449" cy="19942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/>
          <p:cNvSpPr/>
          <p:nvPr/>
        </p:nvSpPr>
        <p:spPr>
          <a:xfrm>
            <a:off x="2598186" y="4295773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z3</a:t>
            </a:r>
            <a:endParaRPr lang="ko-KR" altLang="en-US" b="1" dirty="0"/>
          </a:p>
        </p:txBody>
      </p:sp>
      <p:sp>
        <p:nvSpPr>
          <p:cNvPr id="48" name="Oval 47"/>
          <p:cNvSpPr/>
          <p:nvPr/>
        </p:nvSpPr>
        <p:spPr>
          <a:xfrm>
            <a:off x="2598186" y="5519909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x3</a:t>
            </a:r>
            <a:endParaRPr lang="ko-KR" altLang="en-US" b="1" dirty="0"/>
          </a:p>
        </p:txBody>
      </p:sp>
      <p:cxnSp>
        <p:nvCxnSpPr>
          <p:cNvPr id="49" name="Straight Arrow Connector 48"/>
          <p:cNvCxnSpPr>
            <a:stCxn id="47" idx="4"/>
            <a:endCxn id="48" idx="0"/>
          </p:cNvCxnSpPr>
          <p:nvPr/>
        </p:nvCxnSpPr>
        <p:spPr>
          <a:xfrm>
            <a:off x="2922222" y="4871837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4"/>
            <a:endCxn id="47" idx="0"/>
          </p:cNvCxnSpPr>
          <p:nvPr/>
        </p:nvCxnSpPr>
        <p:spPr>
          <a:xfrm>
            <a:off x="1777626" y="3699851"/>
            <a:ext cx="1144596" cy="5959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7648" y="4201945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z2</a:t>
            </a:r>
            <a:endParaRPr lang="ko-KR" altLang="en-US" b="1" dirty="0"/>
          </a:p>
        </p:txBody>
      </p:sp>
      <p:sp>
        <p:nvSpPr>
          <p:cNvPr id="57" name="Oval 56"/>
          <p:cNvSpPr/>
          <p:nvPr/>
        </p:nvSpPr>
        <p:spPr>
          <a:xfrm>
            <a:off x="6957648" y="5426081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x2</a:t>
            </a:r>
            <a:endParaRPr lang="ko-KR" altLang="en-US" b="1" dirty="0"/>
          </a:p>
        </p:txBody>
      </p:sp>
      <p:cxnSp>
        <p:nvCxnSpPr>
          <p:cNvPr id="58" name="Straight Arrow Connector 57"/>
          <p:cNvCxnSpPr>
            <a:stCxn id="60" idx="6"/>
            <a:endCxn id="55" idx="2"/>
          </p:cNvCxnSpPr>
          <p:nvPr/>
        </p:nvCxnSpPr>
        <p:spPr>
          <a:xfrm>
            <a:off x="6471594" y="4489977"/>
            <a:ext cx="48605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5" idx="4"/>
            <a:endCxn id="57" idx="0"/>
          </p:cNvCxnSpPr>
          <p:nvPr/>
        </p:nvCxnSpPr>
        <p:spPr>
          <a:xfrm>
            <a:off x="7281684" y="4778009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823522" y="4201945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z1</a:t>
            </a:r>
            <a:endParaRPr lang="ko-KR" alt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823522" y="5426081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x1</a:t>
            </a:r>
            <a:endParaRPr lang="ko-KR" altLang="en-US" b="1" dirty="0"/>
          </a:p>
        </p:txBody>
      </p:sp>
      <p:cxnSp>
        <p:nvCxnSpPr>
          <p:cNvPr id="62" name="Straight Arrow Connector 61"/>
          <p:cNvCxnSpPr>
            <a:stCxn id="60" idx="4"/>
            <a:endCxn id="61" idx="0"/>
          </p:cNvCxnSpPr>
          <p:nvPr/>
        </p:nvCxnSpPr>
        <p:spPr>
          <a:xfrm>
            <a:off x="6147558" y="4778009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8" idx="6"/>
            <a:endCxn id="60" idx="2"/>
          </p:cNvCxnSpPr>
          <p:nvPr/>
        </p:nvCxnSpPr>
        <p:spPr>
          <a:xfrm>
            <a:off x="5141352" y="4483899"/>
            <a:ext cx="682170" cy="6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097034" y="4201945"/>
            <a:ext cx="648072" cy="576064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z3</a:t>
            </a:r>
            <a:endParaRPr lang="ko-KR" alt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097034" y="5426081"/>
            <a:ext cx="648072" cy="57606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x3</a:t>
            </a:r>
            <a:endParaRPr lang="ko-KR" altLang="en-US" b="1" dirty="0"/>
          </a:p>
        </p:txBody>
      </p:sp>
      <p:cxnSp>
        <p:nvCxnSpPr>
          <p:cNvPr id="66" name="Straight Arrow Connector 65"/>
          <p:cNvCxnSpPr>
            <a:stCxn id="64" idx="4"/>
            <a:endCxn id="65" idx="0"/>
          </p:cNvCxnSpPr>
          <p:nvPr/>
        </p:nvCxnSpPr>
        <p:spPr>
          <a:xfrm>
            <a:off x="8421070" y="4778009"/>
            <a:ext cx="0" cy="648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6"/>
            <a:endCxn id="64" idx="2"/>
          </p:cNvCxnSpPr>
          <p:nvPr/>
        </p:nvCxnSpPr>
        <p:spPr>
          <a:xfrm>
            <a:off x="7605720" y="4489977"/>
            <a:ext cx="491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4493280" y="4195867"/>
                <a:ext cx="648072" cy="57606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80" y="4195867"/>
                <a:ext cx="648072" cy="57606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tailEnd type="non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/>
          <p:cNvSpPr/>
          <p:nvPr/>
        </p:nvSpPr>
        <p:spPr>
          <a:xfrm rot="5400000">
            <a:off x="7005994" y="2418657"/>
            <a:ext cx="478922" cy="2938409"/>
          </a:xfrm>
          <a:prstGeom prst="lef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187938" y="3255921"/>
            <a:ext cx="190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Latent Variables</a:t>
            </a:r>
            <a:endParaRPr lang="ko-KR" altLang="en-US" b="1" dirty="0"/>
          </a:p>
        </p:txBody>
      </p:sp>
      <p:sp>
        <p:nvSpPr>
          <p:cNvPr id="79" name="Left Brace 78"/>
          <p:cNvSpPr/>
          <p:nvPr/>
        </p:nvSpPr>
        <p:spPr>
          <a:xfrm rot="5400000">
            <a:off x="4596295" y="3463249"/>
            <a:ext cx="478922" cy="849226"/>
          </a:xfrm>
          <a:prstGeom prst="lef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919475" y="3253392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State </a:t>
            </a:r>
            <a:r>
              <a:rPr lang="en-US" altLang="ko-KR" b="1" dirty="0" err="1" smtClean="0"/>
              <a:t>Prob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784980" y="6085286"/>
            <a:ext cx="22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Temporal Causality</a:t>
            </a:r>
            <a:endParaRPr lang="ko-KR" altLang="en-US" b="1" dirty="0"/>
          </a:p>
        </p:txBody>
      </p:sp>
      <p:sp>
        <p:nvSpPr>
          <p:cNvPr id="82" name="Freeform 81"/>
          <p:cNvSpPr/>
          <p:nvPr/>
        </p:nvSpPr>
        <p:spPr>
          <a:xfrm>
            <a:off x="6010382" y="4572000"/>
            <a:ext cx="779168" cy="1903518"/>
          </a:xfrm>
          <a:custGeom>
            <a:avLst/>
            <a:gdLst>
              <a:gd name="connsiteX0" fmla="*/ 0 w 779168"/>
              <a:gd name="connsiteY0" fmla="*/ 1746607 h 1903518"/>
              <a:gd name="connsiteX1" fmla="*/ 154112 w 779168"/>
              <a:gd name="connsiteY1" fmla="*/ 1756881 h 1903518"/>
              <a:gd name="connsiteX2" fmla="*/ 739739 w 779168"/>
              <a:gd name="connsiteY2" fmla="*/ 1777429 h 1903518"/>
              <a:gd name="connsiteX3" fmla="*/ 678094 w 779168"/>
              <a:gd name="connsiteY3" fmla="*/ 0 h 190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168" h="1903518">
                <a:moveTo>
                  <a:pt x="0" y="1746607"/>
                </a:moveTo>
                <a:cubicBezTo>
                  <a:pt x="15411" y="1749175"/>
                  <a:pt x="154112" y="1756881"/>
                  <a:pt x="154112" y="1756881"/>
                </a:cubicBezTo>
                <a:cubicBezTo>
                  <a:pt x="277402" y="1762018"/>
                  <a:pt x="652409" y="2070242"/>
                  <a:pt x="739739" y="1777429"/>
                </a:cubicBezTo>
                <a:cubicBezTo>
                  <a:pt x="827069" y="1484616"/>
                  <a:pt x="752581" y="742308"/>
                  <a:pt x="678094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Freeform 82"/>
          <p:cNvSpPr/>
          <p:nvPr/>
        </p:nvSpPr>
        <p:spPr>
          <a:xfrm>
            <a:off x="6010382" y="4551452"/>
            <a:ext cx="1979966" cy="1924352"/>
          </a:xfrm>
          <a:custGeom>
            <a:avLst/>
            <a:gdLst>
              <a:gd name="connsiteX0" fmla="*/ 0 w 1979966"/>
              <a:gd name="connsiteY0" fmla="*/ 1787703 h 1924352"/>
              <a:gd name="connsiteX1" fmla="*/ 1839074 w 1979966"/>
              <a:gd name="connsiteY1" fmla="*/ 1869896 h 1924352"/>
              <a:gd name="connsiteX2" fmla="*/ 1849348 w 1979966"/>
              <a:gd name="connsiteY2" fmla="*/ 1068512 h 1924352"/>
              <a:gd name="connsiteX3" fmla="*/ 1808252 w 1979966"/>
              <a:gd name="connsiteY3" fmla="*/ 0 h 192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966" h="1924352">
                <a:moveTo>
                  <a:pt x="0" y="1787703"/>
                </a:moveTo>
                <a:cubicBezTo>
                  <a:pt x="765424" y="1888732"/>
                  <a:pt x="1530849" y="1989761"/>
                  <a:pt x="1839074" y="1869896"/>
                </a:cubicBezTo>
                <a:cubicBezTo>
                  <a:pt x="2147299" y="1750031"/>
                  <a:pt x="1854485" y="1380161"/>
                  <a:pt x="1849348" y="1068512"/>
                </a:cubicBezTo>
                <a:cubicBezTo>
                  <a:pt x="1844211" y="756863"/>
                  <a:pt x="1826231" y="378431"/>
                  <a:pt x="1808252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2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Hidden Markov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5731" y="1416055"/>
                <a:ext cx="8435280" cy="49251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ko-KR" dirty="0" smtClean="0"/>
                  <a:t>Observation, </a:t>
                </a:r>
                <a:r>
                  <a:rPr lang="en-US" altLang="ko-KR" i="1" dirty="0" smtClean="0"/>
                  <a:t>x</a:t>
                </a:r>
              </a:p>
              <a:p>
                <a:pPr lvl="1"/>
                <a:r>
                  <a:rPr lang="en-US" altLang="ko-KR" dirty="0" smtClean="0"/>
                  <a:t>Can be either discrete or continuous</a:t>
                </a:r>
              </a:p>
              <a:p>
                <a:pPr lvl="2"/>
                <a:r>
                  <a:rPr lang="en-US" altLang="ko-KR" dirty="0" smtClean="0"/>
                  <a:t>Just a difference in probability distributions</a:t>
                </a:r>
              </a:p>
              <a:p>
                <a:pPr lvl="2"/>
                <a:r>
                  <a:rPr lang="en-US" altLang="ko-KR" dirty="0" smtClean="0"/>
                  <a:t>Will only handle discrete case in this course</a:t>
                </a:r>
              </a:p>
              <a:p>
                <a:pPr lvl="1"/>
                <a:r>
                  <a:rPr lang="en-US" altLang="ko-KR" i="1" dirty="0" smtClean="0"/>
                  <a:t>x</a:t>
                </a:r>
                <a:r>
                  <a:rPr lang="en-US" altLang="ko-KR" i="1" baseline="-25000" dirty="0" smtClean="0"/>
                  <a:t>1</a:t>
                </a:r>
                <a:r>
                  <a:rPr lang="en-US" altLang="ko-KR" i="1" dirty="0" smtClean="0"/>
                  <a:t>…</a:t>
                </a:r>
                <a:r>
                  <a:rPr lang="en-US" altLang="ko-KR" i="1" dirty="0" err="1" smtClean="0"/>
                  <a:t>x</a:t>
                </a:r>
                <a:r>
                  <a:rPr lang="en-US" altLang="ko-KR" i="1" baseline="-25000" dirty="0" err="1" smtClean="0"/>
                  <a:t>T</a:t>
                </a:r>
                <a:r>
                  <a:rPr lang="en-US" altLang="ko-KR" dirty="0" smtClean="0"/>
                  <a:t>: Observation from time 1 to time </a:t>
                </a:r>
                <a:r>
                  <a:rPr lang="en-US" altLang="ko-KR" i="1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i="1" dirty="0" smtClean="0"/>
                  <a:t>m</a:t>
                </a:r>
                <a:r>
                  <a:rPr lang="en-US" altLang="ko-KR" dirty="0" smtClean="0"/>
                  <a:t> types of observation values</a:t>
                </a:r>
              </a:p>
              <a:p>
                <a:r>
                  <a:rPr lang="en-US" altLang="ko-KR" dirty="0" smtClean="0"/>
                  <a:t>Latent state, z</a:t>
                </a:r>
              </a:p>
              <a:p>
                <a:pPr lvl="1"/>
                <a:r>
                  <a:rPr lang="en-US" altLang="ko-KR" dirty="0" smtClean="0"/>
                  <a:t>Vector variable with K elements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Let’s say that there are K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types of state </a:t>
                </a:r>
                <a:r>
                  <a:rPr lang="en-US" altLang="ko-KR" dirty="0">
                    <a:sym typeface="Wingdings" panose="05000000000000000000" pitchFamily="2" charset="2"/>
                  </a:rPr>
                  <a:t>values corresponding to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each element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/>
                  <a:t>Can be either discrete or continuous</a:t>
                </a:r>
              </a:p>
              <a:p>
                <a:pPr lvl="2"/>
                <a:r>
                  <a:rPr lang="en-US" altLang="ko-KR" dirty="0" smtClean="0"/>
                  <a:t>If continuous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Kalman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filter, and this is a continuous version of HMM</a:t>
                </a:r>
              </a:p>
              <a:p>
                <a:pPr lvl="2"/>
                <a:r>
                  <a:rPr lang="en-US" altLang="ko-KR" dirty="0" smtClean="0">
                    <a:sym typeface="Wingdings" panose="05000000000000000000" pitchFamily="2" charset="2"/>
                  </a:rPr>
                  <a:t>Out of scope of this course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𝑀𝑢𝑙𝑡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𝑀𝑢𝑙𝑡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=1)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𝑀𝑢𝑙𝑡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b="1" dirty="0" smtClean="0">
                    <a:sym typeface="Wingdings" panose="05000000000000000000" pitchFamily="2" charset="2"/>
                  </a:rPr>
                  <a:t>A stochastic generative model</a:t>
                </a:r>
                <a:endParaRPr lang="en-US" altLang="ko-KR" b="1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731" y="1416055"/>
                <a:ext cx="8435280" cy="4925144"/>
              </a:xfrm>
              <a:blipFill rotWithShape="0">
                <a:blip r:embed="rId2"/>
                <a:stretch>
                  <a:fillRect t="-1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460686" y="1666518"/>
            <a:ext cx="3310325" cy="1290533"/>
            <a:chOff x="4493280" y="4195867"/>
            <a:chExt cx="4251826" cy="1806278"/>
          </a:xfrm>
        </p:grpSpPr>
        <p:sp>
          <p:nvSpPr>
            <p:cNvPr id="5" name="Oval 4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7" name="Straight Arrow Connector 6"/>
            <p:cNvCxnSpPr>
              <a:stCxn id="9" idx="6"/>
              <a:endCxn id="5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4"/>
              <a:endCxn id="6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1" name="Straight Arrow Connector 10"/>
            <p:cNvCxnSpPr>
              <a:stCxn id="9" idx="4"/>
              <a:endCxn id="10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9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6"/>
              <a:endCxn id="13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Oval 18"/>
          <p:cNvSpPr/>
          <p:nvPr/>
        </p:nvSpPr>
        <p:spPr>
          <a:xfrm>
            <a:off x="5965252" y="4497266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</a:t>
            </a:r>
            <a:endParaRPr lang="en-US" altLang="ko-KR" sz="1200" b="1" dirty="0" smtClean="0"/>
          </a:p>
        </p:txBody>
      </p:sp>
      <p:sp>
        <p:nvSpPr>
          <p:cNvPr id="20" name="Oval 19"/>
          <p:cNvSpPr/>
          <p:nvPr/>
        </p:nvSpPr>
        <p:spPr>
          <a:xfrm>
            <a:off x="7427272" y="4495998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  <p:sp>
        <p:nvSpPr>
          <p:cNvPr id="21" name="Oval 20"/>
          <p:cNvSpPr/>
          <p:nvPr/>
        </p:nvSpPr>
        <p:spPr>
          <a:xfrm>
            <a:off x="7427272" y="5503584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</a:t>
            </a:r>
            <a:endParaRPr lang="ko-KR" altLang="en-US" sz="1200" b="1" dirty="0"/>
          </a:p>
        </p:txBody>
      </p:sp>
      <p:sp>
        <p:nvSpPr>
          <p:cNvPr id="22" name="Oval 21"/>
          <p:cNvSpPr/>
          <p:nvPr/>
        </p:nvSpPr>
        <p:spPr>
          <a:xfrm>
            <a:off x="5965252" y="5503584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</a:t>
            </a:r>
            <a:endParaRPr lang="ko-KR" altLang="en-US" sz="1200" b="1" dirty="0"/>
          </a:p>
        </p:txBody>
      </p:sp>
      <p:sp>
        <p:nvSpPr>
          <p:cNvPr id="23" name="Oval 22"/>
          <p:cNvSpPr/>
          <p:nvPr/>
        </p:nvSpPr>
        <p:spPr>
          <a:xfrm>
            <a:off x="5007798" y="4495997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4" name="Oval 23"/>
          <p:cNvSpPr/>
          <p:nvPr/>
        </p:nvSpPr>
        <p:spPr>
          <a:xfrm>
            <a:off x="5965252" y="3879894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5" name="Oval 24"/>
          <p:cNvSpPr/>
          <p:nvPr/>
        </p:nvSpPr>
        <p:spPr>
          <a:xfrm>
            <a:off x="7427272" y="3878627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6" name="Oval 25"/>
          <p:cNvSpPr/>
          <p:nvPr/>
        </p:nvSpPr>
        <p:spPr>
          <a:xfrm>
            <a:off x="8384726" y="4495996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8384726" y="5503584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8" name="Oval 27"/>
          <p:cNvSpPr/>
          <p:nvPr/>
        </p:nvSpPr>
        <p:spPr>
          <a:xfrm>
            <a:off x="5007798" y="5503584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29" name="Oval 28"/>
          <p:cNvSpPr/>
          <p:nvPr/>
        </p:nvSpPr>
        <p:spPr>
          <a:xfrm>
            <a:off x="5965252" y="6113763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30" name="Oval 29"/>
          <p:cNvSpPr/>
          <p:nvPr/>
        </p:nvSpPr>
        <p:spPr>
          <a:xfrm>
            <a:off x="7427272" y="6109234"/>
            <a:ext cx="504566" cy="411581"/>
          </a:xfrm>
          <a:prstGeom prst="ellips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cxnSp>
        <p:nvCxnSpPr>
          <p:cNvPr id="32" name="Straight Arrow Connector 31"/>
          <p:cNvCxnSpPr>
            <a:stCxn id="19" idx="0"/>
            <a:endCxn id="24" idx="4"/>
          </p:cNvCxnSpPr>
          <p:nvPr/>
        </p:nvCxnSpPr>
        <p:spPr>
          <a:xfrm flipV="1">
            <a:off x="6217535" y="4291475"/>
            <a:ext cx="0" cy="2057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23" idx="6"/>
          </p:cNvCxnSpPr>
          <p:nvPr/>
        </p:nvCxnSpPr>
        <p:spPr>
          <a:xfrm flipH="1" flipV="1">
            <a:off x="5512364" y="4701788"/>
            <a:ext cx="452888" cy="126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2"/>
            <a:endCxn id="28" idx="6"/>
          </p:cNvCxnSpPr>
          <p:nvPr/>
        </p:nvCxnSpPr>
        <p:spPr>
          <a:xfrm flipH="1">
            <a:off x="5512364" y="5709375"/>
            <a:ext cx="452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4"/>
            <a:endCxn id="29" idx="0"/>
          </p:cNvCxnSpPr>
          <p:nvPr/>
        </p:nvCxnSpPr>
        <p:spPr>
          <a:xfrm>
            <a:off x="6217535" y="5915165"/>
            <a:ext cx="0" cy="198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4"/>
            <a:endCxn id="30" idx="0"/>
          </p:cNvCxnSpPr>
          <p:nvPr/>
        </p:nvCxnSpPr>
        <p:spPr>
          <a:xfrm>
            <a:off x="7679555" y="5915165"/>
            <a:ext cx="0" cy="194069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6"/>
            <a:endCxn id="27" idx="2"/>
          </p:cNvCxnSpPr>
          <p:nvPr/>
        </p:nvCxnSpPr>
        <p:spPr>
          <a:xfrm>
            <a:off x="7931838" y="5709375"/>
            <a:ext cx="452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6"/>
            <a:endCxn id="26" idx="2"/>
          </p:cNvCxnSpPr>
          <p:nvPr/>
        </p:nvCxnSpPr>
        <p:spPr>
          <a:xfrm flipV="1">
            <a:off x="7931838" y="4701787"/>
            <a:ext cx="452888" cy="2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0"/>
            <a:endCxn id="25" idx="4"/>
          </p:cNvCxnSpPr>
          <p:nvPr/>
        </p:nvCxnSpPr>
        <p:spPr>
          <a:xfrm flipV="1">
            <a:off x="7679555" y="4290208"/>
            <a:ext cx="0" cy="205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5"/>
            <a:endCxn id="21" idx="7"/>
          </p:cNvCxnSpPr>
          <p:nvPr/>
        </p:nvCxnSpPr>
        <p:spPr>
          <a:xfrm>
            <a:off x="7857946" y="4847304"/>
            <a:ext cx="0" cy="716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1"/>
            <a:endCxn id="20" idx="3"/>
          </p:cNvCxnSpPr>
          <p:nvPr/>
        </p:nvCxnSpPr>
        <p:spPr>
          <a:xfrm flipV="1">
            <a:off x="7501164" y="4847304"/>
            <a:ext cx="0" cy="716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5"/>
            <a:endCxn id="22" idx="7"/>
          </p:cNvCxnSpPr>
          <p:nvPr/>
        </p:nvCxnSpPr>
        <p:spPr>
          <a:xfrm>
            <a:off x="6395926" y="4848572"/>
            <a:ext cx="0" cy="715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2" idx="1"/>
            <a:endCxn id="19" idx="3"/>
          </p:cNvCxnSpPr>
          <p:nvPr/>
        </p:nvCxnSpPr>
        <p:spPr>
          <a:xfrm flipV="1">
            <a:off x="6039144" y="4848572"/>
            <a:ext cx="0" cy="71528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9" idx="7"/>
            <a:endCxn id="20" idx="1"/>
          </p:cNvCxnSpPr>
          <p:nvPr/>
        </p:nvCxnSpPr>
        <p:spPr>
          <a:xfrm flipV="1">
            <a:off x="6395926" y="4556273"/>
            <a:ext cx="1105238" cy="1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0" idx="3"/>
            <a:endCxn id="19" idx="5"/>
          </p:cNvCxnSpPr>
          <p:nvPr/>
        </p:nvCxnSpPr>
        <p:spPr>
          <a:xfrm flipH="1">
            <a:off x="6395926" y="4847304"/>
            <a:ext cx="1105238" cy="12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2" idx="7"/>
            <a:endCxn id="21" idx="1"/>
          </p:cNvCxnSpPr>
          <p:nvPr/>
        </p:nvCxnSpPr>
        <p:spPr>
          <a:xfrm>
            <a:off x="6395926" y="5563859"/>
            <a:ext cx="11052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1" idx="3"/>
            <a:endCxn id="22" idx="5"/>
          </p:cNvCxnSpPr>
          <p:nvPr/>
        </p:nvCxnSpPr>
        <p:spPr>
          <a:xfrm flipH="1">
            <a:off x="6395926" y="5854890"/>
            <a:ext cx="11052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0"/>
            <a:endCxn id="20" idx="2"/>
          </p:cNvCxnSpPr>
          <p:nvPr/>
        </p:nvCxnSpPr>
        <p:spPr>
          <a:xfrm flipV="1">
            <a:off x="6217535" y="4701789"/>
            <a:ext cx="1209737" cy="801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0" idx="4"/>
            <a:endCxn id="22" idx="6"/>
          </p:cNvCxnSpPr>
          <p:nvPr/>
        </p:nvCxnSpPr>
        <p:spPr>
          <a:xfrm flipH="1">
            <a:off x="6469818" y="4907579"/>
            <a:ext cx="1209737" cy="80179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1" idx="0"/>
            <a:endCxn id="19" idx="6"/>
          </p:cNvCxnSpPr>
          <p:nvPr/>
        </p:nvCxnSpPr>
        <p:spPr>
          <a:xfrm flipH="1" flipV="1">
            <a:off x="6469818" y="4703057"/>
            <a:ext cx="1209737" cy="800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9" idx="4"/>
            <a:endCxn id="21" idx="2"/>
          </p:cNvCxnSpPr>
          <p:nvPr/>
        </p:nvCxnSpPr>
        <p:spPr>
          <a:xfrm>
            <a:off x="6217535" y="4908847"/>
            <a:ext cx="1209737" cy="800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Questions </a:t>
            </a:r>
            <a:br>
              <a:rPr lang="en-US" altLang="ko-KR" dirty="0" smtClean="0"/>
            </a:br>
            <a:r>
              <a:rPr lang="en-US" altLang="ko-KR" dirty="0" smtClean="0"/>
              <a:t>on HMM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Given the topology of the Bayesian network, HMM, or M</a:t>
                </a:r>
              </a:p>
              <a:p>
                <a:r>
                  <a:rPr lang="en-US" altLang="ko-KR" dirty="0" smtClean="0"/>
                  <a:t>Evaluation question</a:t>
                </a:r>
              </a:p>
              <a:p>
                <a:pPr lvl="1"/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</m:oMath>
                </a14:m>
                <a:r>
                  <a:rPr lang="en-US" altLang="ko-KR" dirty="0" smtClean="0"/>
                  <a:t>, X</a:t>
                </a:r>
              </a:p>
              <a:p>
                <a:pPr lvl="1"/>
                <a:r>
                  <a:rPr lang="en-US" altLang="ko-KR" dirty="0" smtClean="0"/>
                  <a:t>Find P(X|M,</a:t>
                </a:r>
                <a:r>
                  <a:rPr lang="ko-KR" altLang="en-US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smtClean="0"/>
                  <a:t>How much is X likely to be observed in the trained model?</a:t>
                </a:r>
              </a:p>
              <a:p>
                <a:r>
                  <a:rPr lang="en-US" altLang="ko-KR" dirty="0" smtClean="0"/>
                  <a:t>Decoding question</a:t>
                </a:r>
              </a:p>
              <a:p>
                <a:pPr lvl="1"/>
                <a:r>
                  <a:rPr lang="en-US" altLang="ko-KR" dirty="0"/>
                  <a:t>Given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en-US" altLang="ko-KR" dirty="0" smtClean="0"/>
                  <a:t>X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  <m:r>
                      <m:rPr>
                        <m:nor/>
                      </m:rPr>
                      <a:rPr lang="en-US" altLang="ko-KR" dirty="0"/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What would be the most probable sequences of latent states?</a:t>
                </a:r>
              </a:p>
              <a:p>
                <a:r>
                  <a:rPr lang="en-US" altLang="ko-KR" dirty="0" smtClean="0"/>
                  <a:t>Learning question</a:t>
                </a:r>
              </a:p>
              <a:p>
                <a:pPr lvl="1"/>
                <a:r>
                  <a:rPr lang="en-US" altLang="ko-KR" dirty="0" smtClean="0"/>
                  <a:t>Given X</a:t>
                </a:r>
              </a:p>
              <a:p>
                <a:pPr lvl="1"/>
                <a:r>
                  <a:rPr lang="en-US" altLang="ko-KR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ko-KR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dirty="0"/>
                          <m:t>, 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  <m:r>
                      <m:rPr>
                        <m:nor/>
                      </m:rPr>
                      <a:rPr lang="en-US" altLang="ko-KR" b="1" dirty="0"/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  <m:r>
                      <m:rPr>
                        <m:nor/>
                      </m:rPr>
                      <a:rPr lang="en-US" altLang="ko-KR" b="1" dirty="0"/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What would be the underlying parameters of the HMM given the observations?</a:t>
                </a:r>
              </a:p>
              <a:p>
                <a:r>
                  <a:rPr lang="en-US" altLang="ko-KR" dirty="0" smtClean="0"/>
                  <a:t>Decoding questions and learning questions are very similar to</a:t>
                </a:r>
              </a:p>
              <a:p>
                <a:pPr lvl="1"/>
                <a:r>
                  <a:rPr lang="en-US" altLang="ko-KR" dirty="0" smtClean="0"/>
                  <a:t>Supervised and unsupervised learning</a:t>
                </a:r>
              </a:p>
              <a:p>
                <a:r>
                  <a:rPr lang="en-US" altLang="ko-KR" dirty="0" smtClean="0"/>
                  <a:t>Anyhow, we often need to find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  <m:r>
                      <m:rPr>
                        <m:nor/>
                      </m:rPr>
                      <a:rPr lang="en-US" altLang="ko-KR" b="1" dirty="0"/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  <m:r>
                      <m:rPr>
                        <m:nor/>
                      </m:rPr>
                      <a:rPr lang="en-US" altLang="ko-KR" b="1" dirty="0"/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prior to the supervised learning with 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71652" y="0"/>
                <a:ext cx="3723967" cy="1652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1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1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1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𝒎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𝒇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1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52" y="0"/>
                <a:ext cx="3723967" cy="1652953"/>
              </a:xfrm>
              <a:prstGeom prst="rect">
                <a:avLst/>
              </a:prstGeom>
              <a:blipFill rotWithShape="0">
                <a:blip r:embed="rId3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0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42672"/>
                <a:ext cx="8435280" cy="1138138"/>
              </a:xfrm>
            </p:spPr>
            <p:txBody>
              <a:bodyPr/>
              <a:lstStyle/>
              <a:p>
                <a:r>
                  <a:rPr lang="en-US" altLang="ko-KR" dirty="0" smtClean="0"/>
                  <a:t>Obtaining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given X and 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42672"/>
                <a:ext cx="8435280" cy="1138138"/>
              </a:xfrm>
              <a:blipFill rotWithShape="0">
                <a:blip r:embed="rId2"/>
                <a:stretch>
                  <a:fillRect l="-3107" t="-26203" b="-43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26531"/>
                <a:ext cx="8435280" cy="269881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ko-KR" dirty="0" smtClean="0"/>
                  <a:t>Finding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𝝅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𝒂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from the data in the supervised learning approach requires X as well as Z</a:t>
                </a:r>
              </a:p>
              <a:p>
                <a:r>
                  <a:rPr lang="en-US" altLang="ko-KR" dirty="0" smtClean="0"/>
                  <a:t>Example scenario</a:t>
                </a:r>
              </a:p>
              <a:p>
                <a:pPr lvl="1"/>
                <a:r>
                  <a:rPr lang="en-US" altLang="ko-KR" dirty="0" smtClean="0"/>
                  <a:t>Loaded dice and fair dice</a:t>
                </a:r>
              </a:p>
              <a:p>
                <a:pPr lvl="1"/>
                <a:r>
                  <a:rPr lang="en-US" altLang="ko-KR" dirty="0" smtClean="0"/>
                  <a:t>Two dices yield different probability distributions from one to six</a:t>
                </a:r>
              </a:p>
              <a:p>
                <a:pPr lvl="1"/>
                <a:r>
                  <a:rPr lang="en-US" altLang="ko-KR" dirty="0"/>
                  <a:t>Dealer changes the dice as he wishes</a:t>
                </a:r>
                <a:endParaRPr lang="ko-KR" altLang="en-US" dirty="0"/>
              </a:p>
              <a:p>
                <a:r>
                  <a:rPr lang="en-US" altLang="ko-KR" dirty="0" smtClean="0"/>
                  <a:t>Probability estimation</a:t>
                </a:r>
              </a:p>
              <a:p>
                <a:pPr lvl="1"/>
                <a:r>
                  <a:rPr lang="en-US" altLang="ko-KR" dirty="0" smtClean="0"/>
                  <a:t>Use MLE, MAP and counting…</a:t>
                </a:r>
              </a:p>
              <a:p>
                <a:pPr lvl="1"/>
                <a:r>
                  <a:rPr lang="en-US" altLang="ko-KR" dirty="0" smtClean="0"/>
                  <a:t>Find out</a:t>
                </a:r>
              </a:p>
              <a:p>
                <a:pPr lvl="2"/>
                <a:r>
                  <a:rPr lang="en-US" altLang="ko-KR" dirty="0" smtClean="0"/>
                  <a:t>Dealer starts with a certain dice type: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dirty="0"/>
                      <m:t>=1/</m:t>
                    </m:r>
                    <m:r>
                      <m:rPr>
                        <m:nor/>
                      </m:rPr>
                      <a:rPr lang="en-US" altLang="ko-KR" b="0" i="0" dirty="0" smtClean="0"/>
                      <m:t>2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Dealer switches the dice: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=0.7,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Loaded dice: P(X=1)=P(X=2)=P(X=3)=P(X=4)=P(X=5)=1/10, P(X=6)=1/2</a:t>
                </a:r>
              </a:p>
              <a:p>
                <a:pPr lvl="2"/>
                <a:r>
                  <a:rPr lang="en-US" altLang="ko-KR" dirty="0" smtClean="0"/>
                  <a:t>Fair dice: P(X=1)=P(X=2)=P(X=3)=P(X=4)=P(X=5)=P(X=6)=1/6</a:t>
                </a:r>
              </a:p>
              <a:p>
                <a:r>
                  <a:rPr lang="en-US" altLang="ko-KR" dirty="0" smtClean="0"/>
                  <a:t>What if the X is continuous? Use a known distribution, and estimate its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26531"/>
                <a:ext cx="8435280" cy="2698813"/>
              </a:xfrm>
              <a:blipFill rotWithShape="0">
                <a:blip r:embed="rId3"/>
                <a:stretch>
                  <a:fillRect t="-2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50073" y="1824552"/>
            <a:ext cx="3310325" cy="1290533"/>
            <a:chOff x="4493280" y="4195867"/>
            <a:chExt cx="4251826" cy="1806278"/>
          </a:xfrm>
        </p:grpSpPr>
        <p:sp>
          <p:nvSpPr>
            <p:cNvPr id="6" name="Oval 5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8" name="Straight Arrow Connector 7"/>
            <p:cNvCxnSpPr>
              <a:stCxn id="10" idx="6"/>
              <a:endCxn id="6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4"/>
              <a:endCxn id="7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2" name="Straight Arrow Connector 11"/>
            <p:cNvCxnSpPr>
              <a:stCxn id="10" idx="4"/>
              <a:endCxn id="11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6"/>
              <a:endCxn id="10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16" name="Straight Arrow Connector 15"/>
            <p:cNvCxnSpPr>
              <a:stCxn id="14" idx="4"/>
              <a:endCxn id="15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14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471652" y="0"/>
                <a:ext cx="3723967" cy="1652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100" b="1" dirty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1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1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1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𝒎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𝒇</m:t>
                      </m:r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>
                        <m:sSubPr>
                          <m:ctrlP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𝜽</m:t>
                          </m:r>
                        </m:e>
                        <m:sub>
                          <m:r>
                            <a:rPr lang="en-US" altLang="ko-KR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  <m:r>
                        <a:rPr lang="en-US" altLang="ko-KR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1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1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1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1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1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52" y="0"/>
                <a:ext cx="3723967" cy="1652953"/>
              </a:xfrm>
              <a:prstGeom prst="rect">
                <a:avLst/>
              </a:prstGeom>
              <a:blipFill rotWithShape="0">
                <a:blip r:embed="rId5"/>
                <a:stretch>
                  <a:fillRect t="-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52736" y="1669752"/>
            <a:ext cx="2653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LLLLLLLFFFFFFFF</a:t>
            </a:r>
          </a:p>
          <a:p>
            <a:r>
              <a:rPr lang="en-US" altLang="ko-KR" dirty="0" smtClean="0"/>
              <a:t>12342531643242</a:t>
            </a:r>
          </a:p>
          <a:p>
            <a:r>
              <a:rPr lang="en-US" altLang="ko-KR" dirty="0" smtClean="0"/>
              <a:t>……………</a:t>
            </a:r>
          </a:p>
          <a:p>
            <a:r>
              <a:rPr lang="en-US" altLang="ko-KR" dirty="0" smtClean="0"/>
              <a:t>FFFLLFLFLFLLLLFLLLFL</a:t>
            </a:r>
          </a:p>
          <a:p>
            <a:r>
              <a:rPr lang="en-US" altLang="ko-KR" dirty="0" smtClean="0"/>
              <a:t>3526152436152436152</a:t>
            </a:r>
            <a:endParaRPr lang="ko-KR" altLang="en-US" dirty="0"/>
          </a:p>
        </p:txBody>
      </p:sp>
      <p:sp>
        <p:nvSpPr>
          <p:cNvPr id="21" name="Left Brace 20"/>
          <p:cNvSpPr/>
          <p:nvPr/>
        </p:nvSpPr>
        <p:spPr>
          <a:xfrm>
            <a:off x="828176" y="1728493"/>
            <a:ext cx="265471" cy="1386592"/>
          </a:xfrm>
          <a:prstGeom prst="lef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0028" y="2081393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 </a:t>
            </a:r>
          </a:p>
          <a:p>
            <a:r>
              <a:rPr lang="en-US" altLang="ko-KR" b="1" dirty="0" smtClean="0"/>
              <a:t>seq.</a:t>
            </a:r>
            <a:endParaRPr lang="ko-KR" altLang="en-US" b="1" dirty="0"/>
          </a:p>
        </p:txBody>
      </p:sp>
      <p:sp>
        <p:nvSpPr>
          <p:cNvPr id="23" name="Right Arrow 22"/>
          <p:cNvSpPr/>
          <p:nvPr/>
        </p:nvSpPr>
        <p:spPr>
          <a:xfrm>
            <a:off x="3827746" y="1565832"/>
            <a:ext cx="1435356" cy="15812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Counting, MLE, MAP…</a:t>
            </a:r>
            <a:endParaRPr lang="ko-KR" alt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2227285" y="2028583"/>
            <a:ext cx="265471" cy="2462427"/>
          </a:xfrm>
          <a:prstGeom prst="leftBrac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0751" y="3387256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</a:t>
            </a:r>
            <a:r>
              <a:rPr lang="en-US" altLang="ko-KR" b="1" baseline="-25000" dirty="0" err="1" smtClean="0"/>
              <a:t>i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observations for </a:t>
            </a:r>
            <a:r>
              <a:rPr lang="en-US" altLang="ko-KR" b="1" dirty="0" err="1" smtClean="0"/>
              <a:t>i-th</a:t>
            </a:r>
            <a:r>
              <a:rPr lang="en-US" altLang="ko-KR" b="1" dirty="0" smtClean="0"/>
              <a:t> sequence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586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78" y="219523"/>
            <a:ext cx="8435280" cy="1138138"/>
          </a:xfrm>
        </p:spPr>
        <p:txBody>
          <a:bodyPr/>
          <a:lstStyle/>
          <a:p>
            <a:r>
              <a:rPr lang="en-US" altLang="ko-KR" dirty="0" smtClean="0"/>
              <a:t>Joint 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484" y="1600200"/>
                <a:ext cx="8435280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Let’s assume that we have a training dataset with X and Z</a:t>
                </a:r>
              </a:p>
              <a:p>
                <a:r>
                  <a:rPr lang="en-US" altLang="ko-KR" dirty="0" smtClean="0"/>
                  <a:t>Can we compute the joint probability, P(X,Z)</a:t>
                </a:r>
              </a:p>
              <a:p>
                <a:pPr lvl="1"/>
                <a:r>
                  <a:rPr lang="en-US" altLang="ko-KR" dirty="0" smtClean="0"/>
                  <a:t>Yes. Easily by the virtue of the network structure</a:t>
                </a:r>
              </a:p>
              <a:p>
                <a:r>
                  <a:rPr lang="en-US" altLang="ko-KR" dirty="0" smtClean="0"/>
                  <a:t>Anyway, a Bayesian network, so…</a:t>
                </a:r>
              </a:p>
              <a:p>
                <a:pPr lvl="1"/>
                <a:r>
                  <a:rPr lang="en-US" altLang="ko-KR" dirty="0" smtClean="0"/>
                  <a:t>Factorize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)P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Nothing but a combination of initial,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transition, and emission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=1)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=1)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𝑖𝑑𝑥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=1)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Assume that we have 166 as X</a:t>
                </a:r>
              </a:p>
              <a:p>
                <a:pPr lvl="1"/>
                <a:r>
                  <a:rPr lang="en-US" altLang="ko-KR" dirty="0" smtClean="0"/>
                  <a:t>Let’s check Z=LLL and FFF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166,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𝐿𝐿𝐿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=0.0061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166,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𝐹𝐹𝐹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=5.7870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What about FLL, FFL, FLF……? Exponential combination to check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84" y="1600200"/>
                <a:ext cx="8435280" cy="4925144"/>
              </a:xfrm>
              <a:blipFill rotWithShape="0">
                <a:blip r:embed="rId2"/>
                <a:stretch>
                  <a:fillRect t="-1983" b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89222" y="120849"/>
            <a:ext cx="2353158" cy="1383887"/>
            <a:chOff x="260028" y="1669752"/>
            <a:chExt cx="3506091" cy="2101958"/>
          </a:xfrm>
        </p:grpSpPr>
        <p:sp>
          <p:nvSpPr>
            <p:cNvPr id="6" name="TextBox 5"/>
            <p:cNvSpPr txBox="1"/>
            <p:nvPr/>
          </p:nvSpPr>
          <p:spPr>
            <a:xfrm>
              <a:off x="1052736" y="1669752"/>
              <a:ext cx="2337137" cy="1379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LLLLLLLFFFFFFFF</a:t>
              </a:r>
            </a:p>
            <a:p>
              <a:r>
                <a:rPr lang="en-US" altLang="ko-KR" sz="1100" dirty="0" smtClean="0"/>
                <a:t>12342531643242</a:t>
              </a:r>
            </a:p>
            <a:p>
              <a:r>
                <a:rPr lang="en-US" altLang="ko-KR" sz="1100" dirty="0" smtClean="0"/>
                <a:t>……………</a:t>
              </a:r>
            </a:p>
            <a:p>
              <a:r>
                <a:rPr lang="en-US" altLang="ko-KR" sz="1100" dirty="0" smtClean="0"/>
                <a:t>FFFLLFLFLFLLLLFLLLFL</a:t>
              </a:r>
            </a:p>
            <a:p>
              <a:r>
                <a:rPr lang="en-US" altLang="ko-KR" sz="1100" dirty="0" smtClean="0"/>
                <a:t>3526152436152436152</a:t>
              </a:r>
              <a:endParaRPr lang="ko-KR" altLang="en-US" sz="1100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828176" y="1728493"/>
              <a:ext cx="265471" cy="1386592"/>
            </a:xfrm>
            <a:prstGeom prst="leftBrac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028" y="2081392"/>
              <a:ext cx="607320" cy="63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N </a:t>
              </a:r>
            </a:p>
            <a:p>
              <a:r>
                <a:rPr lang="en-US" altLang="ko-KR" sz="1100" b="1" dirty="0" smtClean="0"/>
                <a:t>seq.</a:t>
              </a:r>
              <a:endParaRPr lang="ko-KR" altLang="en-US" sz="1100" b="1" dirty="0"/>
            </a:p>
          </p:txBody>
        </p:sp>
        <p:sp>
          <p:nvSpPr>
            <p:cNvPr id="9" name="Left Brace 8"/>
            <p:cNvSpPr/>
            <p:nvPr/>
          </p:nvSpPr>
          <p:spPr>
            <a:xfrm rot="16200000">
              <a:off x="2227285" y="2028583"/>
              <a:ext cx="265471" cy="2462427"/>
            </a:xfrm>
            <a:prstGeom prst="leftBrac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0752" y="3387257"/>
              <a:ext cx="3205367" cy="38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err="1" smtClean="0"/>
                <a:t>M</a:t>
              </a:r>
              <a:r>
                <a:rPr lang="en-US" altLang="ko-KR" sz="1100" b="1" baseline="-25000" dirty="0" err="1" smtClean="0"/>
                <a:t>i</a:t>
              </a:r>
              <a:r>
                <a:rPr lang="en-US" altLang="ko-KR" sz="1100" b="1" baseline="-25000" dirty="0" smtClean="0"/>
                <a:t> </a:t>
              </a:r>
              <a:r>
                <a:rPr lang="en-US" altLang="ko-KR" sz="1100" b="1" dirty="0" smtClean="0"/>
                <a:t>observations for </a:t>
              </a:r>
              <a:r>
                <a:rPr lang="en-US" altLang="ko-KR" sz="1100" b="1" dirty="0" err="1" smtClean="0"/>
                <a:t>i-th</a:t>
              </a:r>
              <a:r>
                <a:rPr lang="en-US" altLang="ko-KR" sz="1100" b="1" dirty="0" smtClean="0"/>
                <a:t> sequence</a:t>
              </a:r>
              <a:endParaRPr lang="ko-KR" altLang="en-US" sz="11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2155" y="2625163"/>
            <a:ext cx="3310325" cy="1290533"/>
            <a:chOff x="4493280" y="4195867"/>
            <a:chExt cx="4251826" cy="1806278"/>
          </a:xfrm>
        </p:grpSpPr>
        <p:sp>
          <p:nvSpPr>
            <p:cNvPr id="13" name="Oval 12"/>
            <p:cNvSpPr/>
            <p:nvPr/>
          </p:nvSpPr>
          <p:spPr>
            <a:xfrm>
              <a:off x="6957648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z2</a:t>
              </a:r>
              <a:endParaRPr lang="ko-KR" altLang="en-US" sz="1200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957648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x2</a:t>
              </a:r>
              <a:endParaRPr lang="ko-KR" altLang="en-US" sz="1200" b="1" dirty="0"/>
            </a:p>
          </p:txBody>
        </p:sp>
        <p:cxnSp>
          <p:nvCxnSpPr>
            <p:cNvPr id="15" name="Straight Arrow Connector 14"/>
            <p:cNvCxnSpPr>
              <a:stCxn id="17" idx="6"/>
              <a:endCxn id="13" idx="2"/>
            </p:cNvCxnSpPr>
            <p:nvPr/>
          </p:nvCxnSpPr>
          <p:spPr>
            <a:xfrm>
              <a:off x="6471594" y="4489977"/>
              <a:ext cx="48605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4" idx="0"/>
            </p:cNvCxnSpPr>
            <p:nvPr/>
          </p:nvCxnSpPr>
          <p:spPr>
            <a:xfrm>
              <a:off x="7281684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823522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z1</a:t>
              </a:r>
              <a:endParaRPr lang="ko-KR" altLang="en-US" sz="12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823522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x1</a:t>
              </a:r>
              <a:endParaRPr lang="ko-KR" altLang="en-US" sz="1200" b="1" dirty="0"/>
            </a:p>
          </p:txBody>
        </p:sp>
        <p:cxnSp>
          <p:nvCxnSpPr>
            <p:cNvPr id="19" name="Straight Arrow Connector 18"/>
            <p:cNvCxnSpPr>
              <a:stCxn id="17" idx="4"/>
              <a:endCxn id="18" idx="0"/>
            </p:cNvCxnSpPr>
            <p:nvPr/>
          </p:nvCxnSpPr>
          <p:spPr>
            <a:xfrm>
              <a:off x="6147558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5" idx="6"/>
              <a:endCxn id="17" idx="2"/>
            </p:cNvCxnSpPr>
            <p:nvPr/>
          </p:nvCxnSpPr>
          <p:spPr>
            <a:xfrm>
              <a:off x="5141352" y="4483899"/>
              <a:ext cx="682170" cy="60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8097034" y="4201945"/>
              <a:ext cx="648072" cy="5760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z3</a:t>
              </a:r>
              <a:endParaRPr lang="ko-KR" altLang="en-US" sz="12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097034" y="5426081"/>
              <a:ext cx="648072" cy="5760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/>
                <a:t>x3</a:t>
              </a:r>
              <a:endParaRPr lang="ko-KR" altLang="en-US" sz="1200" b="1" dirty="0"/>
            </a:p>
          </p:txBody>
        </p:sp>
        <p:cxnSp>
          <p:nvCxnSpPr>
            <p:cNvPr id="23" name="Straight Arrow Connector 22"/>
            <p:cNvCxnSpPr>
              <a:stCxn id="21" idx="4"/>
              <a:endCxn id="22" idx="0"/>
            </p:cNvCxnSpPr>
            <p:nvPr/>
          </p:nvCxnSpPr>
          <p:spPr>
            <a:xfrm>
              <a:off x="8421070" y="4778009"/>
              <a:ext cx="0" cy="6480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6"/>
              <a:endCxn id="21" idx="2"/>
            </p:cNvCxnSpPr>
            <p:nvPr/>
          </p:nvCxnSpPr>
          <p:spPr>
            <a:xfrm>
              <a:off x="7605720" y="4489977"/>
              <a:ext cx="4913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280" y="4195867"/>
                  <a:ext cx="648072" cy="57606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tailEnd type="non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122602" y="49402"/>
                <a:ext cx="2908028" cy="1515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b="1" dirty="0" smtClean="0">
                    <a:sym typeface="Wingdings" panose="05000000000000000000" pitchFamily="2" charset="2"/>
                  </a:rPr>
                  <a:t>Initial State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𝝅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Transition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sSubSup>
                        <m:sSubSup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𝒛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p>
                      </m:sSubSup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,…,</m:t>
                      </m:r>
                      <m:sSub>
                        <m:sSub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1000" b="1" dirty="0">
                  <a:sym typeface="Wingdings" panose="05000000000000000000" pitchFamily="2" charset="2"/>
                </a:endParaRPr>
              </a:p>
              <a:p>
                <a:r>
                  <a:rPr lang="en-US" altLang="ko-KR" sz="1000" b="1" dirty="0">
                    <a:sym typeface="Wingdings" panose="05000000000000000000" pitchFamily="2" charset="2"/>
                  </a:rPr>
                  <a:t>Emission probabilities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altLang="ko-KR" sz="1000" b="1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∼</m:t>
                      </m:r>
                      <m:r>
                        <a:rPr lang="en-US" altLang="ko-KR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𝑴𝒖𝒍𝒕</m:t>
                      </m:r>
                      <m:d>
                        <m:dPr>
                          <m:ctrlP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,</m:t>
                              </m:r>
                              <m:r>
                                <a:rPr lang="en-US" altLang="ko-KR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000" b="1" dirty="0">
                    <a:sym typeface="Wingdings" panose="05000000000000000000" pitchFamily="2" charset="2"/>
                  </a:rPr>
                  <a:t>Or, </a:t>
                </a:r>
                <a14:m>
                  <m:oMath xmlns:m="http://schemas.openxmlformats.org/officeDocument/2006/math"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𝒋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  <m:e>
                        <m:sSubSup>
                          <m:sSubSupPr>
                            <m:ctrlP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0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p>
                        </m:sSubSup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000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𝒃</m:t>
                        </m:r>
                      </m:e>
                      <m:sub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endParaRPr lang="ko-KR" altLang="en-US" sz="10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02" y="49402"/>
                <a:ext cx="2908028" cy="15150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96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Template.potx</Template>
  <TotalTime>5203</TotalTime>
  <Words>1393</Words>
  <Application>Microsoft Office PowerPoint</Application>
  <PresentationFormat>On-screen Show (4:3)</PresentationFormat>
  <Paragraphs>819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Presentation Template</vt:lpstr>
      <vt:lpstr>Hidden Markov Model</vt:lpstr>
      <vt:lpstr>Weekly Objectives</vt:lpstr>
      <vt:lpstr>Hidden Markov Model</vt:lpstr>
      <vt:lpstr>Time Series Data for GMM</vt:lpstr>
      <vt:lpstr>What to Model and How to Model</vt:lpstr>
      <vt:lpstr>Hidden Markov Model</vt:lpstr>
      <vt:lpstr>Main Questions  on HMM</vt:lpstr>
      <vt:lpstr>Obtaining π, a, b  given X and M</vt:lpstr>
      <vt:lpstr>Joint Probability</vt:lpstr>
      <vt:lpstr>Marginal  Probability</vt:lpstr>
      <vt:lpstr>Detour: Dynamic Programming</vt:lpstr>
      <vt:lpstr>Detour: Memoization</vt:lpstr>
      <vt:lpstr>Forward Probability Calculation</vt:lpstr>
      <vt:lpstr>Backward Probability Calculation</vt:lpstr>
      <vt:lpstr>Detour: Potential Functions</vt:lpstr>
      <vt:lpstr>Detour: Absorption in Clique Graph</vt:lpstr>
      <vt:lpstr>Detour: Simple Example of Belief Propagation</vt:lpstr>
      <vt:lpstr>Message Passing and Forward-Backward</vt:lpstr>
      <vt:lpstr>Viterbi Decoding</vt:lpstr>
      <vt:lpstr>Detour: Assembly  Line Scheduling </vt:lpstr>
      <vt:lpstr>Detour: Tracing Assembly Line Scheduling in DP</vt:lpstr>
      <vt:lpstr>Viterbi Decoding  Algorithm</vt:lpstr>
      <vt:lpstr>Learning Parameters with Only X</vt:lpstr>
      <vt:lpstr>Detour: EM Algorithm</vt:lpstr>
      <vt:lpstr>EM for HMM</vt:lpstr>
      <vt:lpstr>Derivation of EM Update Formula</vt:lpstr>
      <vt:lpstr>Baum Welch Algorithm</vt:lpstr>
      <vt:lpstr>Acknowledgement</vt:lpstr>
      <vt:lpstr>Further Readings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Il-Chul Moon</cp:lastModifiedBy>
  <cp:revision>381</cp:revision>
  <dcterms:created xsi:type="dcterms:W3CDTF">2013-08-14T02:12:56Z</dcterms:created>
  <dcterms:modified xsi:type="dcterms:W3CDTF">2014-06-10T17:43:33Z</dcterms:modified>
</cp:coreProperties>
</file>