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6" r:id="rId4"/>
    <p:sldId id="258" r:id="rId5"/>
    <p:sldId id="267" r:id="rId6"/>
    <p:sldId id="263" r:id="rId7"/>
    <p:sldId id="269" r:id="rId8"/>
    <p:sldId id="268" r:id="rId9"/>
    <p:sldId id="270" r:id="rId10"/>
    <p:sldId id="272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0C3"/>
    <a:srgbClr val="F53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47" d="100"/>
          <a:sy n="47" d="100"/>
        </p:scale>
        <p:origin x="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" altLang="ko-KR" sz="2000" baseline="0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" altLang="ko-KR" sz="2000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ccess</a:t>
            </a:r>
            <a:r>
              <a:rPr lang="en" altLang="ko-KR" sz="2000" baseline="0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time(ns) per KB</a:t>
            </a:r>
            <a:r>
              <a:rPr lang="en" altLang="ko-KR" sz="2000" dirty="0"/>
              <a:t> 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 Column1 </c:v>
                </c:pt>
              </c:strCache>
            </c:strRef>
          </c:tx>
          <c:spPr>
            <a:ln w="28575">
              <a:solidFill>
                <a:srgbClr val="5630C3"/>
              </a:solidFill>
            </a:ln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cat>
          <c:val>
            <c:numRef>
              <c:f>Sheet1!$B$2:$B$16</c:f>
              <c:numCache>
                <c:formatCode>_(* #,##0_);_(* \(#,##0\);_(* "-"??_);_(@_)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13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14</c:v>
                </c:pt>
                <c:pt idx="8">
                  <c:v>12</c:v>
                </c:pt>
                <c:pt idx="9">
                  <c:v>17</c:v>
                </c:pt>
                <c:pt idx="10">
                  <c:v>18</c:v>
                </c:pt>
                <c:pt idx="11">
                  <c:v>29</c:v>
                </c:pt>
                <c:pt idx="12">
                  <c:v>32</c:v>
                </c:pt>
                <c:pt idx="13">
                  <c:v>45</c:v>
                </c:pt>
                <c:pt idx="1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0C-FC43-A2C9-2D8A6D3A5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1415440"/>
        <c:axId val="921419248"/>
      </c:lineChart>
      <c:catAx>
        <c:axId val="92141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5630C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KB</a:t>
                </a:r>
                <a:endParaRPr lang="ko-KR" altLang="en-US" sz="1600" dirty="0">
                  <a:solidFill>
                    <a:srgbClr val="5630C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5630C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921419248"/>
        <c:crosses val="autoZero"/>
        <c:auto val="1"/>
        <c:lblAlgn val="ctr"/>
        <c:lblOffset val="100"/>
        <c:noMultiLvlLbl val="0"/>
      </c:catAx>
      <c:valAx>
        <c:axId val="9214192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sz="1800" dirty="0">
                    <a:solidFill>
                      <a:srgbClr val="5630C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ns</a:t>
                </a:r>
                <a:endParaRPr lang="ko-KR" altLang="en-US" sz="1800" dirty="0">
                  <a:solidFill>
                    <a:srgbClr val="5630C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ko-KR"/>
          </a:p>
        </c:txPr>
        <c:crossAx val="92141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539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dirty="0"/>
              <a:t>Access time(ns) per KB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539E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KB</c:v>
                </c:pt>
              </c:strCache>
            </c:strRef>
          </c:tx>
          <c:spPr>
            <a:ln w="28575" cap="rnd">
              <a:solidFill>
                <a:srgbClr val="F539E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F539E5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1MB</c:v>
                </c:pt>
                <c:pt idx="11">
                  <c:v>2MB</c:v>
                </c:pt>
                <c:pt idx="12">
                  <c:v>4MB</c:v>
                </c:pt>
                <c:pt idx="13">
                  <c:v>8MB</c:v>
                </c:pt>
                <c:pt idx="14">
                  <c:v>16MB</c:v>
                </c:pt>
                <c:pt idx="15">
                  <c:v>32MB</c:v>
                </c:pt>
                <c:pt idx="16">
                  <c:v>64MB</c:v>
                </c:pt>
                <c:pt idx="17">
                  <c:v>128MB</c:v>
                </c:pt>
                <c:pt idx="18">
                  <c:v>256MB</c:v>
                </c:pt>
                <c:pt idx="19">
                  <c:v>512MB</c:v>
                </c:pt>
                <c:pt idx="20">
                  <c:v>1GB</c:v>
                </c:pt>
                <c:pt idx="21">
                  <c:v>2GB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11.6221</c:v>
                </c:pt>
                <c:pt idx="1">
                  <c:v>11.52</c:v>
                </c:pt>
                <c:pt idx="2">
                  <c:v>11.5349</c:v>
                </c:pt>
                <c:pt idx="3">
                  <c:v>11.458500000000001</c:v>
                </c:pt>
                <c:pt idx="4">
                  <c:v>11.6364</c:v>
                </c:pt>
                <c:pt idx="5">
                  <c:v>11.8683</c:v>
                </c:pt>
                <c:pt idx="6">
                  <c:v>12.2727</c:v>
                </c:pt>
                <c:pt idx="7">
                  <c:v>15.8935</c:v>
                </c:pt>
                <c:pt idx="8">
                  <c:v>14.839499999999999</c:v>
                </c:pt>
                <c:pt idx="9">
                  <c:v>15.759</c:v>
                </c:pt>
                <c:pt idx="10">
                  <c:v>33.456000000000003</c:v>
                </c:pt>
                <c:pt idx="11">
                  <c:v>24.8935</c:v>
                </c:pt>
                <c:pt idx="12">
                  <c:v>20.0688</c:v>
                </c:pt>
                <c:pt idx="13">
                  <c:v>30.127199999999998</c:v>
                </c:pt>
                <c:pt idx="14">
                  <c:v>53.211599999999997</c:v>
                </c:pt>
                <c:pt idx="15">
                  <c:v>60.474899999999998</c:v>
                </c:pt>
                <c:pt idx="16">
                  <c:v>63.466700000000003</c:v>
                </c:pt>
                <c:pt idx="17">
                  <c:v>68.288600000000002</c:v>
                </c:pt>
                <c:pt idx="18">
                  <c:v>71.715699999999998</c:v>
                </c:pt>
                <c:pt idx="19">
                  <c:v>74.642300000000006</c:v>
                </c:pt>
                <c:pt idx="20">
                  <c:v>75.400899999999993</c:v>
                </c:pt>
                <c:pt idx="21">
                  <c:v>217.298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C9-483F-93F6-CD85D0CCB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278944"/>
        <c:axId val="590287264"/>
      </c:lineChart>
      <c:catAx>
        <c:axId val="59027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539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590287264"/>
        <c:crosses val="autoZero"/>
        <c:auto val="1"/>
        <c:lblAlgn val="ctr"/>
        <c:lblOffset val="100"/>
        <c:noMultiLvlLbl val="0"/>
      </c:catAx>
      <c:valAx>
        <c:axId val="59028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539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590278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539E5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F539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dirty="0">
                <a:solidFill>
                  <a:srgbClr val="5630C3"/>
                </a:solidFill>
              </a:rPr>
              <a:t>Average access</a:t>
            </a:r>
            <a:r>
              <a:rPr lang="en-US" baseline="0" dirty="0">
                <a:solidFill>
                  <a:srgbClr val="5630C3"/>
                </a:solidFill>
              </a:rPr>
              <a:t> time(ns) per KB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800" b="0" i="0" baseline="0" dirty="0">
                <a:effectLst/>
              </a:rPr>
              <a:t>Access time(ns) per KB</a:t>
            </a:r>
            <a:endParaRPr lang="ko-Kore-KR" altLang="ko-Kore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F539E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Col1</c:v>
                </c:pt>
              </c:strCache>
            </c:strRef>
          </c:tx>
          <c:spPr>
            <a:ln w="28575" cap="rnd">
              <a:solidFill>
                <a:srgbClr val="F539E5"/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1MB</c:v>
                </c:pt>
                <c:pt idx="11">
                  <c:v>2MB</c:v>
                </c:pt>
                <c:pt idx="12">
                  <c:v>4MB</c:v>
                </c:pt>
                <c:pt idx="13">
                  <c:v>8MB</c:v>
                </c:pt>
                <c:pt idx="14">
                  <c:v>16MB</c:v>
                </c:pt>
                <c:pt idx="15">
                  <c:v>32MB</c:v>
                </c:pt>
                <c:pt idx="16">
                  <c:v>64MB</c:v>
                </c:pt>
                <c:pt idx="17">
                  <c:v>128MB</c:v>
                </c:pt>
                <c:pt idx="18">
                  <c:v>256MB</c:v>
                </c:pt>
                <c:pt idx="19">
                  <c:v>512MB</c:v>
                </c:pt>
                <c:pt idx="20">
                  <c:v>1GB</c:v>
                </c:pt>
                <c:pt idx="21">
                  <c:v>2GB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11.6221</c:v>
                </c:pt>
                <c:pt idx="1">
                  <c:v>11.52</c:v>
                </c:pt>
                <c:pt idx="2">
                  <c:v>11.5349</c:v>
                </c:pt>
                <c:pt idx="3">
                  <c:v>11.458500000000001</c:v>
                </c:pt>
                <c:pt idx="4">
                  <c:v>11.6364</c:v>
                </c:pt>
                <c:pt idx="5">
                  <c:v>11.8683</c:v>
                </c:pt>
                <c:pt idx="6">
                  <c:v>12.2727</c:v>
                </c:pt>
                <c:pt idx="7">
                  <c:v>15.8935</c:v>
                </c:pt>
                <c:pt idx="8">
                  <c:v>14.839499999999999</c:v>
                </c:pt>
                <c:pt idx="9">
                  <c:v>15.759</c:v>
                </c:pt>
                <c:pt idx="10">
                  <c:v>33.456000000000003</c:v>
                </c:pt>
                <c:pt idx="11">
                  <c:v>24.8935</c:v>
                </c:pt>
                <c:pt idx="12">
                  <c:v>20.0688</c:v>
                </c:pt>
                <c:pt idx="13">
                  <c:v>30.127199999999998</c:v>
                </c:pt>
                <c:pt idx="14">
                  <c:v>53.211599999999997</c:v>
                </c:pt>
                <c:pt idx="15">
                  <c:v>60.474899999999998</c:v>
                </c:pt>
                <c:pt idx="16">
                  <c:v>63.466700000000003</c:v>
                </c:pt>
                <c:pt idx="17">
                  <c:v>68.288600000000002</c:v>
                </c:pt>
                <c:pt idx="18">
                  <c:v>71.715699999999998</c:v>
                </c:pt>
                <c:pt idx="19">
                  <c:v>74.642300000000006</c:v>
                </c:pt>
                <c:pt idx="20">
                  <c:v>75.400899999999993</c:v>
                </c:pt>
                <c:pt idx="21">
                  <c:v>217.298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C9-483F-93F6-CD85D0CCB8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Col2</c:v>
                </c:pt>
              </c:strCache>
            </c:strRef>
          </c:tx>
          <c:spPr>
            <a:ln w="28575" cap="rnd">
              <a:solidFill>
                <a:srgbClr val="5630C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1MB</c:v>
                </c:pt>
                <c:pt idx="11">
                  <c:v>2MB</c:v>
                </c:pt>
                <c:pt idx="12">
                  <c:v>4MB</c:v>
                </c:pt>
                <c:pt idx="13">
                  <c:v>8MB</c:v>
                </c:pt>
                <c:pt idx="14">
                  <c:v>16MB</c:v>
                </c:pt>
                <c:pt idx="15">
                  <c:v>32MB</c:v>
                </c:pt>
                <c:pt idx="16">
                  <c:v>64MB</c:v>
                </c:pt>
                <c:pt idx="17">
                  <c:v>128MB</c:v>
                </c:pt>
                <c:pt idx="18">
                  <c:v>256MB</c:v>
                </c:pt>
                <c:pt idx="19">
                  <c:v>512MB</c:v>
                </c:pt>
                <c:pt idx="20">
                  <c:v>1GB</c:v>
                </c:pt>
                <c:pt idx="21">
                  <c:v>2GB</c:v>
                </c:pt>
              </c:strCache>
            </c:strRef>
          </c:cat>
          <c:val>
            <c:numRef>
              <c:f>Sheet1!$C$2:$C$23</c:f>
              <c:numCache>
                <c:formatCode>_(* #,##0_);_(* \(#,##0\);_(* "-"??_);_(@_)</c:formatCode>
                <c:ptCount val="22"/>
                <c:pt idx="0">
                  <c:v>10</c:v>
                </c:pt>
                <c:pt idx="1">
                  <c:v>10</c:v>
                </c:pt>
                <c:pt idx="2">
                  <c:v>13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14</c:v>
                </c:pt>
                <c:pt idx="8">
                  <c:v>12</c:v>
                </c:pt>
                <c:pt idx="9">
                  <c:v>17</c:v>
                </c:pt>
                <c:pt idx="10">
                  <c:v>18</c:v>
                </c:pt>
                <c:pt idx="11">
                  <c:v>29</c:v>
                </c:pt>
                <c:pt idx="12">
                  <c:v>32</c:v>
                </c:pt>
                <c:pt idx="13">
                  <c:v>45</c:v>
                </c:pt>
                <c:pt idx="14">
                  <c:v>60</c:v>
                </c:pt>
                <c:pt idx="15" formatCode="General">
                  <c:v>76</c:v>
                </c:pt>
                <c:pt idx="16" formatCode="General">
                  <c:v>80</c:v>
                </c:pt>
                <c:pt idx="17" formatCode="General">
                  <c:v>83</c:v>
                </c:pt>
                <c:pt idx="18" formatCode="General">
                  <c:v>86</c:v>
                </c:pt>
                <c:pt idx="19" formatCode="General">
                  <c:v>98</c:v>
                </c:pt>
                <c:pt idx="20" formatCode="General">
                  <c:v>102</c:v>
                </c:pt>
                <c:pt idx="21" formatCode="General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6D-434D-9D96-16161F5B0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278944"/>
        <c:axId val="590287264"/>
      </c:lineChart>
      <c:catAx>
        <c:axId val="59027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539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590287264"/>
        <c:crosses val="autoZero"/>
        <c:auto val="1"/>
        <c:lblAlgn val="ctr"/>
        <c:lblOffset val="100"/>
        <c:noMultiLvlLbl val="0"/>
      </c:catAx>
      <c:valAx>
        <c:axId val="59028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539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590278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539E5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7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9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1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6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8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-12700" y="114300"/>
            <a:ext cx="12192000" cy="4889500"/>
          </a:xfrm>
          <a:custGeom>
            <a:avLst/>
            <a:gdLst>
              <a:gd name="connsiteX0" fmla="*/ 0 w 12192000"/>
              <a:gd name="connsiteY0" fmla="*/ 0 h 4889500"/>
              <a:gd name="connsiteX1" fmla="*/ 1727200 w 12192000"/>
              <a:gd name="connsiteY1" fmla="*/ 1028700 h 4889500"/>
              <a:gd name="connsiteX2" fmla="*/ 3213100 w 12192000"/>
              <a:gd name="connsiteY2" fmla="*/ 838200 h 4889500"/>
              <a:gd name="connsiteX3" fmla="*/ 3759200 w 12192000"/>
              <a:gd name="connsiteY3" fmla="*/ 1447800 h 4889500"/>
              <a:gd name="connsiteX4" fmla="*/ 5080000 w 12192000"/>
              <a:gd name="connsiteY4" fmla="*/ 1600200 h 4889500"/>
              <a:gd name="connsiteX5" fmla="*/ 6375400 w 12192000"/>
              <a:gd name="connsiteY5" fmla="*/ 2743200 h 4889500"/>
              <a:gd name="connsiteX6" fmla="*/ 8597900 w 12192000"/>
              <a:gd name="connsiteY6" fmla="*/ 3251200 h 4889500"/>
              <a:gd name="connsiteX7" fmla="*/ 8839200 w 12192000"/>
              <a:gd name="connsiteY7" fmla="*/ 3822700 h 4889500"/>
              <a:gd name="connsiteX8" fmla="*/ 10363200 w 12192000"/>
              <a:gd name="connsiteY8" fmla="*/ 4267200 h 4889500"/>
              <a:gd name="connsiteX9" fmla="*/ 11518900 w 12192000"/>
              <a:gd name="connsiteY9" fmla="*/ 4813300 h 4889500"/>
              <a:gd name="connsiteX10" fmla="*/ 12192000 w 12192000"/>
              <a:gd name="connsiteY10" fmla="*/ 4889500 h 48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889500">
                <a:moveTo>
                  <a:pt x="0" y="0"/>
                </a:moveTo>
                <a:lnTo>
                  <a:pt x="1727200" y="1028700"/>
                </a:lnTo>
                <a:lnTo>
                  <a:pt x="3213100" y="838200"/>
                </a:lnTo>
                <a:lnTo>
                  <a:pt x="3759200" y="1447800"/>
                </a:lnTo>
                <a:lnTo>
                  <a:pt x="5080000" y="1600200"/>
                </a:lnTo>
                <a:lnTo>
                  <a:pt x="6375400" y="2743200"/>
                </a:lnTo>
                <a:lnTo>
                  <a:pt x="8597900" y="3251200"/>
                </a:lnTo>
                <a:lnTo>
                  <a:pt x="8839200" y="3822700"/>
                </a:lnTo>
                <a:lnTo>
                  <a:pt x="10363200" y="4267200"/>
                </a:lnTo>
                <a:lnTo>
                  <a:pt x="11518900" y="4813300"/>
                </a:lnTo>
                <a:lnTo>
                  <a:pt x="12192000" y="4889500"/>
                </a:lnTo>
              </a:path>
            </a:pathLst>
          </a:custGeom>
          <a:noFill/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-25400" y="1460500"/>
            <a:ext cx="10668000" cy="5410200"/>
          </a:xfrm>
          <a:custGeom>
            <a:avLst/>
            <a:gdLst>
              <a:gd name="connsiteX0" fmla="*/ 0 w 10668000"/>
              <a:gd name="connsiteY0" fmla="*/ 76200 h 5410200"/>
              <a:gd name="connsiteX1" fmla="*/ 1879600 w 10668000"/>
              <a:gd name="connsiteY1" fmla="*/ 165100 h 5410200"/>
              <a:gd name="connsiteX2" fmla="*/ 2895600 w 10668000"/>
              <a:gd name="connsiteY2" fmla="*/ 0 h 5410200"/>
              <a:gd name="connsiteX3" fmla="*/ 3746500 w 10668000"/>
              <a:gd name="connsiteY3" fmla="*/ 736600 h 5410200"/>
              <a:gd name="connsiteX4" fmla="*/ 5092700 w 10668000"/>
              <a:gd name="connsiteY4" fmla="*/ 1320800 h 5410200"/>
              <a:gd name="connsiteX5" fmla="*/ 6375400 w 10668000"/>
              <a:gd name="connsiteY5" fmla="*/ 3314700 h 5410200"/>
              <a:gd name="connsiteX6" fmla="*/ 8623300 w 10668000"/>
              <a:gd name="connsiteY6" fmla="*/ 4508500 h 5410200"/>
              <a:gd name="connsiteX7" fmla="*/ 9969500 w 10668000"/>
              <a:gd name="connsiteY7" fmla="*/ 5092700 h 5410200"/>
              <a:gd name="connsiteX8" fmla="*/ 10668000 w 10668000"/>
              <a:gd name="connsiteY8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0" h="5410200">
                <a:moveTo>
                  <a:pt x="0" y="76200"/>
                </a:moveTo>
                <a:lnTo>
                  <a:pt x="1879600" y="165100"/>
                </a:lnTo>
                <a:lnTo>
                  <a:pt x="2895600" y="0"/>
                </a:lnTo>
                <a:lnTo>
                  <a:pt x="3746500" y="736600"/>
                </a:lnTo>
                <a:lnTo>
                  <a:pt x="5092700" y="1320800"/>
                </a:lnTo>
                <a:lnTo>
                  <a:pt x="6375400" y="3314700"/>
                </a:lnTo>
                <a:lnTo>
                  <a:pt x="8623300" y="4508500"/>
                </a:lnTo>
                <a:lnTo>
                  <a:pt x="9969500" y="5092700"/>
                </a:lnTo>
                <a:lnTo>
                  <a:pt x="10668000" y="5410200"/>
                </a:lnTo>
              </a:path>
            </a:pathLst>
          </a:custGeom>
          <a:noFill/>
          <a:ln>
            <a:solidFill>
              <a:srgbClr val="F53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969644" y="4709182"/>
            <a:ext cx="157437" cy="157437"/>
          </a:xfrm>
          <a:prstGeom prst="ellipse">
            <a:avLst/>
          </a:prstGeom>
          <a:noFill/>
          <a:ln w="28575">
            <a:solidFill>
              <a:srgbClr val="F539E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2261" y="4618623"/>
            <a:ext cx="3317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ITM 19102092 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Hyeonyeong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Seo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685773"/>
            <a:ext cx="12192000" cy="139700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gradFill flip="none" rotWithShape="1">
                  <a:gsLst>
                    <a:gs pos="0">
                      <a:srgbClr val="5630C3"/>
                    </a:gs>
                    <a:gs pos="100000">
                      <a:srgbClr val="F539E5"/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Memory Hierarchy Simulator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941B49-F474-4347-A018-9B9002764A63}"/>
              </a:ext>
            </a:extLst>
          </p:cNvPr>
          <p:cNvSpPr/>
          <p:nvPr/>
        </p:nvSpPr>
        <p:spPr>
          <a:xfrm>
            <a:off x="5283844" y="1577188"/>
            <a:ext cx="157437" cy="157437"/>
          </a:xfrm>
          <a:prstGeom prst="ellipse">
            <a:avLst/>
          </a:prstGeom>
          <a:noFill/>
          <a:ln w="28575">
            <a:solidFill>
              <a:srgbClr val="5630C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3FF36-86C2-9646-90C8-A95CC7BB4729}"/>
              </a:ext>
            </a:extLst>
          </p:cNvPr>
          <p:cNvSpPr/>
          <p:nvPr/>
        </p:nvSpPr>
        <p:spPr>
          <a:xfrm>
            <a:off x="5453981" y="1460500"/>
            <a:ext cx="3011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ITM 19102090 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Hyunseo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Park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6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Code Explanation – </a:t>
            </a:r>
            <a:r>
              <a:rPr lang="en-US" altLang="ko-KR" sz="4000" b="1" kern="0" dirty="0">
                <a:solidFill>
                  <a:prstClr val="white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int main()</a:t>
            </a:r>
            <a:endParaRPr kumimoji="0" lang="en-US" altLang="ko-KR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B5D3AA-DDE2-6842-BA31-4F631DBC05D1}"/>
              </a:ext>
            </a:extLst>
          </p:cNvPr>
          <p:cNvSpPr/>
          <p:nvPr/>
        </p:nvSpPr>
        <p:spPr>
          <a:xfrm>
            <a:off x="580736" y="1487224"/>
            <a:ext cx="11030527" cy="4924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0" rtlCol="0" anchor="t" anchorCtr="0"/>
          <a:lstStyle/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Main code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 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Output</a:t>
            </a:r>
            <a:b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</a:b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37A2A5-F2AD-0640-96C6-A9ABC00FD36A}"/>
              </a:ext>
            </a:extLst>
          </p:cNvPr>
          <p:cNvCxnSpPr>
            <a:cxnSpLocks/>
          </p:cNvCxnSpPr>
          <p:nvPr/>
        </p:nvCxnSpPr>
        <p:spPr>
          <a:xfrm>
            <a:off x="6545850" y="2548711"/>
            <a:ext cx="268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C6DBFE-A30C-A74A-98E8-D058AE6EE8E0}"/>
              </a:ext>
            </a:extLst>
          </p:cNvPr>
          <p:cNvSpPr txBox="1"/>
          <p:nvPr/>
        </p:nvSpPr>
        <p:spPr>
          <a:xfrm>
            <a:off x="6866652" y="2331481"/>
            <a:ext cx="62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Start from 1KB</a:t>
            </a:r>
            <a:endParaRPr kumimoji="1" lang="ko-Kore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DDF7EC0-2F0C-2040-A930-0A31C5B6D95A}"/>
              </a:ext>
            </a:extLst>
          </p:cNvPr>
          <p:cNvCxnSpPr>
            <a:cxnSpLocks/>
          </p:cNvCxnSpPr>
          <p:nvPr/>
        </p:nvCxnSpPr>
        <p:spPr>
          <a:xfrm>
            <a:off x="6545850" y="2844220"/>
            <a:ext cx="268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813FDA-6A76-BE46-AAB5-85DA432E095B}"/>
              </a:ext>
            </a:extLst>
          </p:cNvPr>
          <p:cNvSpPr txBox="1"/>
          <p:nvPr/>
        </p:nvSpPr>
        <p:spPr>
          <a:xfrm>
            <a:off x="6866652" y="2626990"/>
            <a:ext cx="62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End in 2 GB </a:t>
            </a:r>
            <a:endParaRPr kumimoji="1" lang="ko-Kore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26FD43-6C44-C141-BDA7-48501A12E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" y="4708459"/>
            <a:ext cx="5791200" cy="1663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B222C5-7E47-344A-9B1D-338CB1BFEE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4"/>
          <a:stretch/>
        </p:blipFill>
        <p:spPr>
          <a:xfrm>
            <a:off x="660162" y="2149541"/>
            <a:ext cx="5803391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graphicFrame>
        <p:nvGraphicFramePr>
          <p:cNvPr id="5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545387"/>
              </p:ext>
            </p:extLst>
          </p:nvPr>
        </p:nvGraphicFramePr>
        <p:xfrm>
          <a:off x="348791" y="1552247"/>
          <a:ext cx="1160080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-441668" y="3221040"/>
            <a:ext cx="138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539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Time(ns)</a:t>
            </a:r>
            <a:endParaRPr lang="ko-KR" altLang="en-US" b="1" dirty="0">
              <a:solidFill>
                <a:srgbClr val="F539E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F6E272-15F5-CA46-A549-08E68664B2F6}"/>
              </a:ext>
            </a:extLst>
          </p:cNvPr>
          <p:cNvGrpSpPr/>
          <p:nvPr/>
        </p:nvGrpSpPr>
        <p:grpSpPr>
          <a:xfrm>
            <a:off x="1063487" y="5903585"/>
            <a:ext cx="4174428" cy="268615"/>
            <a:chOff x="1063487" y="5903585"/>
            <a:chExt cx="3061252" cy="407763"/>
          </a:xfrm>
        </p:grpSpPr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4D20F318-E66C-AD4B-982D-B1DC15442506}"/>
                </a:ext>
              </a:extLst>
            </p:cNvPr>
            <p:cNvCxnSpPr/>
            <p:nvPr/>
          </p:nvCxnSpPr>
          <p:spPr>
            <a:xfrm>
              <a:off x="1063487" y="5903585"/>
              <a:ext cx="0" cy="407763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6CB4B67D-738C-8141-BE66-8AE180E1FA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3487" y="6311348"/>
              <a:ext cx="3061252" cy="0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2BF7AA49-88BB-EB4B-9432-488A88D3BCAF}"/>
                </a:ext>
              </a:extLst>
            </p:cNvPr>
            <p:cNvCxnSpPr/>
            <p:nvPr/>
          </p:nvCxnSpPr>
          <p:spPr>
            <a:xfrm>
              <a:off x="4124739" y="5903585"/>
              <a:ext cx="0" cy="407763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427CB6-928F-404B-BCD3-3FBCAA0A7644}"/>
              </a:ext>
            </a:extLst>
          </p:cNvPr>
          <p:cNvGrpSpPr/>
          <p:nvPr/>
        </p:nvGrpSpPr>
        <p:grpSpPr>
          <a:xfrm>
            <a:off x="5400261" y="5903584"/>
            <a:ext cx="695730" cy="268615"/>
            <a:chOff x="1063487" y="5903585"/>
            <a:chExt cx="3061252" cy="407763"/>
          </a:xfrm>
        </p:grpSpPr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EC9228D0-F046-864F-B47D-C3F4B62699AC}"/>
                </a:ext>
              </a:extLst>
            </p:cNvPr>
            <p:cNvCxnSpPr/>
            <p:nvPr/>
          </p:nvCxnSpPr>
          <p:spPr>
            <a:xfrm>
              <a:off x="1063487" y="5903585"/>
              <a:ext cx="0" cy="407763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345A24B1-4F7C-0E4C-9104-C7256110FCE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487" y="6311348"/>
              <a:ext cx="3061252" cy="0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ECBFD43-2567-1641-989A-68E83DB61A0D}"/>
                </a:ext>
              </a:extLst>
            </p:cNvPr>
            <p:cNvCxnSpPr/>
            <p:nvPr/>
          </p:nvCxnSpPr>
          <p:spPr>
            <a:xfrm>
              <a:off x="4124739" y="5903585"/>
              <a:ext cx="0" cy="407763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4AB1A2D-DFBC-FB44-A7FB-AD8789FF8C77}"/>
              </a:ext>
            </a:extLst>
          </p:cNvPr>
          <p:cNvGrpSpPr/>
          <p:nvPr/>
        </p:nvGrpSpPr>
        <p:grpSpPr>
          <a:xfrm>
            <a:off x="6258335" y="5903583"/>
            <a:ext cx="1454421" cy="268615"/>
            <a:chOff x="1063487" y="5903585"/>
            <a:chExt cx="3061252" cy="407763"/>
          </a:xfrm>
        </p:grpSpPr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5A9E7CC-C7FA-D043-9E42-727F2DC6F5F0}"/>
                </a:ext>
              </a:extLst>
            </p:cNvPr>
            <p:cNvCxnSpPr/>
            <p:nvPr/>
          </p:nvCxnSpPr>
          <p:spPr>
            <a:xfrm>
              <a:off x="1063487" y="5903585"/>
              <a:ext cx="0" cy="407763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1FCADAC-3970-3541-BA1C-D263C0F1D1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3487" y="6311348"/>
              <a:ext cx="3061252" cy="0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FB1FBAF1-C9F5-8347-A75C-EC6B9A6C3E50}"/>
                </a:ext>
              </a:extLst>
            </p:cNvPr>
            <p:cNvCxnSpPr/>
            <p:nvPr/>
          </p:nvCxnSpPr>
          <p:spPr>
            <a:xfrm>
              <a:off x="4124739" y="5903585"/>
              <a:ext cx="0" cy="407763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B30248-2590-9B45-A6BF-13D8BD271801}"/>
              </a:ext>
            </a:extLst>
          </p:cNvPr>
          <p:cNvGrpSpPr/>
          <p:nvPr/>
        </p:nvGrpSpPr>
        <p:grpSpPr>
          <a:xfrm>
            <a:off x="7866544" y="5903582"/>
            <a:ext cx="3732415" cy="268615"/>
            <a:chOff x="1063487" y="5903585"/>
            <a:chExt cx="3061252" cy="407763"/>
          </a:xfrm>
        </p:grpSpPr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E2095494-DDEB-1848-998E-DC80ACEA34B7}"/>
                </a:ext>
              </a:extLst>
            </p:cNvPr>
            <p:cNvCxnSpPr/>
            <p:nvPr/>
          </p:nvCxnSpPr>
          <p:spPr>
            <a:xfrm>
              <a:off x="1063487" y="5903585"/>
              <a:ext cx="0" cy="407763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75C5B2B4-9196-844A-ACAB-0B2A99CAC187}"/>
                </a:ext>
              </a:extLst>
            </p:cNvPr>
            <p:cNvCxnSpPr>
              <a:cxnSpLocks/>
            </p:cNvCxnSpPr>
            <p:nvPr/>
          </p:nvCxnSpPr>
          <p:spPr>
            <a:xfrm>
              <a:off x="1063487" y="6311348"/>
              <a:ext cx="3061252" cy="0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5C3990A8-F342-A144-B8AD-A3649B386B4A}"/>
                </a:ext>
              </a:extLst>
            </p:cNvPr>
            <p:cNvCxnSpPr/>
            <p:nvPr/>
          </p:nvCxnSpPr>
          <p:spPr>
            <a:xfrm>
              <a:off x="4124739" y="5903585"/>
              <a:ext cx="0" cy="407763"/>
            </a:xfrm>
            <a:prstGeom prst="line">
              <a:avLst/>
            </a:prstGeom>
            <a:ln w="19050">
              <a:solidFill>
                <a:srgbClr val="F53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055F85C-6AF2-634D-B606-9B9664210A3A}"/>
              </a:ext>
            </a:extLst>
          </p:cNvPr>
          <p:cNvSpPr txBox="1"/>
          <p:nvPr/>
        </p:nvSpPr>
        <p:spPr>
          <a:xfrm>
            <a:off x="2610724" y="6217066"/>
            <a:ext cx="107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539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 Cache</a:t>
            </a:r>
            <a:endParaRPr lang="ko-KR" altLang="en-US" b="1" dirty="0">
              <a:solidFill>
                <a:srgbClr val="F539E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3724CA-C5EE-D846-94AD-98DB0E5001B6}"/>
              </a:ext>
            </a:extLst>
          </p:cNvPr>
          <p:cNvSpPr txBox="1"/>
          <p:nvPr/>
        </p:nvSpPr>
        <p:spPr>
          <a:xfrm>
            <a:off x="5208149" y="6217066"/>
            <a:ext cx="107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539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Cache</a:t>
            </a:r>
            <a:endParaRPr lang="ko-KR" altLang="en-US" b="1" dirty="0">
              <a:solidFill>
                <a:srgbClr val="F539E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B2F5BA-F453-C94E-AF26-89F519115079}"/>
              </a:ext>
            </a:extLst>
          </p:cNvPr>
          <p:cNvSpPr txBox="1"/>
          <p:nvPr/>
        </p:nvSpPr>
        <p:spPr>
          <a:xfrm>
            <a:off x="6445568" y="6217066"/>
            <a:ext cx="107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539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L3 Cache</a:t>
            </a:r>
            <a:endParaRPr lang="ko-KR" altLang="en-US" b="1" dirty="0">
              <a:solidFill>
                <a:srgbClr val="F539E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BF8563-F715-CC47-AACA-192A7B07E0FD}"/>
              </a:ext>
            </a:extLst>
          </p:cNvPr>
          <p:cNvSpPr txBox="1"/>
          <p:nvPr/>
        </p:nvSpPr>
        <p:spPr>
          <a:xfrm>
            <a:off x="8957038" y="6217066"/>
            <a:ext cx="155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539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memory</a:t>
            </a:r>
            <a:endParaRPr lang="ko-KR" altLang="en-US" b="1" dirty="0">
              <a:solidFill>
                <a:srgbClr val="F539E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1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Compare Results</a:t>
            </a:r>
          </a:p>
        </p:txBody>
      </p:sp>
      <p:graphicFrame>
        <p:nvGraphicFramePr>
          <p:cNvPr id="5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463173"/>
              </p:ext>
            </p:extLst>
          </p:nvPr>
        </p:nvGraphicFramePr>
        <p:xfrm>
          <a:off x="348791" y="1552247"/>
          <a:ext cx="1160080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-441668" y="3221040"/>
            <a:ext cx="138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539E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Time(ns)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539E5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985AF-8D54-694E-973D-8D0A7984F8E3}"/>
              </a:ext>
            </a:extLst>
          </p:cNvPr>
          <p:cNvSpPr txBox="1"/>
          <p:nvPr/>
        </p:nvSpPr>
        <p:spPr>
          <a:xfrm>
            <a:off x="857984" y="5684521"/>
            <a:ext cx="10476031" cy="9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gradFill flip="none" rotWithShape="1">
                  <a:gsLst>
                    <a:gs pos="0">
                      <a:srgbClr val="5630C3"/>
                    </a:gs>
                    <a:gs pos="100000">
                      <a:srgbClr val="F539E5"/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=&gt; Shows that arrays are in the right place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109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-12700" y="114300"/>
            <a:ext cx="12192000" cy="4889500"/>
          </a:xfrm>
          <a:custGeom>
            <a:avLst/>
            <a:gdLst>
              <a:gd name="connsiteX0" fmla="*/ 0 w 12192000"/>
              <a:gd name="connsiteY0" fmla="*/ 0 h 4889500"/>
              <a:gd name="connsiteX1" fmla="*/ 1727200 w 12192000"/>
              <a:gd name="connsiteY1" fmla="*/ 1028700 h 4889500"/>
              <a:gd name="connsiteX2" fmla="*/ 3213100 w 12192000"/>
              <a:gd name="connsiteY2" fmla="*/ 838200 h 4889500"/>
              <a:gd name="connsiteX3" fmla="*/ 3759200 w 12192000"/>
              <a:gd name="connsiteY3" fmla="*/ 1447800 h 4889500"/>
              <a:gd name="connsiteX4" fmla="*/ 5080000 w 12192000"/>
              <a:gd name="connsiteY4" fmla="*/ 1600200 h 4889500"/>
              <a:gd name="connsiteX5" fmla="*/ 6375400 w 12192000"/>
              <a:gd name="connsiteY5" fmla="*/ 2743200 h 4889500"/>
              <a:gd name="connsiteX6" fmla="*/ 8597900 w 12192000"/>
              <a:gd name="connsiteY6" fmla="*/ 3251200 h 4889500"/>
              <a:gd name="connsiteX7" fmla="*/ 8839200 w 12192000"/>
              <a:gd name="connsiteY7" fmla="*/ 3822700 h 4889500"/>
              <a:gd name="connsiteX8" fmla="*/ 10363200 w 12192000"/>
              <a:gd name="connsiteY8" fmla="*/ 4267200 h 4889500"/>
              <a:gd name="connsiteX9" fmla="*/ 11518900 w 12192000"/>
              <a:gd name="connsiteY9" fmla="*/ 4813300 h 4889500"/>
              <a:gd name="connsiteX10" fmla="*/ 12192000 w 12192000"/>
              <a:gd name="connsiteY10" fmla="*/ 4889500 h 48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889500">
                <a:moveTo>
                  <a:pt x="0" y="0"/>
                </a:moveTo>
                <a:lnTo>
                  <a:pt x="1727200" y="1028700"/>
                </a:lnTo>
                <a:lnTo>
                  <a:pt x="3213100" y="838200"/>
                </a:lnTo>
                <a:lnTo>
                  <a:pt x="3759200" y="1447800"/>
                </a:lnTo>
                <a:lnTo>
                  <a:pt x="5080000" y="1600200"/>
                </a:lnTo>
                <a:lnTo>
                  <a:pt x="6375400" y="2743200"/>
                </a:lnTo>
                <a:lnTo>
                  <a:pt x="8597900" y="3251200"/>
                </a:lnTo>
                <a:lnTo>
                  <a:pt x="8839200" y="3822700"/>
                </a:lnTo>
                <a:lnTo>
                  <a:pt x="10363200" y="4267200"/>
                </a:lnTo>
                <a:lnTo>
                  <a:pt x="11518900" y="4813300"/>
                </a:lnTo>
                <a:lnTo>
                  <a:pt x="12192000" y="4889500"/>
                </a:lnTo>
              </a:path>
            </a:pathLst>
          </a:custGeom>
          <a:noFill/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-25400" y="1460500"/>
            <a:ext cx="10668000" cy="5410200"/>
          </a:xfrm>
          <a:custGeom>
            <a:avLst/>
            <a:gdLst>
              <a:gd name="connsiteX0" fmla="*/ 0 w 10668000"/>
              <a:gd name="connsiteY0" fmla="*/ 76200 h 5410200"/>
              <a:gd name="connsiteX1" fmla="*/ 1879600 w 10668000"/>
              <a:gd name="connsiteY1" fmla="*/ 165100 h 5410200"/>
              <a:gd name="connsiteX2" fmla="*/ 2895600 w 10668000"/>
              <a:gd name="connsiteY2" fmla="*/ 0 h 5410200"/>
              <a:gd name="connsiteX3" fmla="*/ 3746500 w 10668000"/>
              <a:gd name="connsiteY3" fmla="*/ 736600 h 5410200"/>
              <a:gd name="connsiteX4" fmla="*/ 5092700 w 10668000"/>
              <a:gd name="connsiteY4" fmla="*/ 1320800 h 5410200"/>
              <a:gd name="connsiteX5" fmla="*/ 6375400 w 10668000"/>
              <a:gd name="connsiteY5" fmla="*/ 3314700 h 5410200"/>
              <a:gd name="connsiteX6" fmla="*/ 8623300 w 10668000"/>
              <a:gd name="connsiteY6" fmla="*/ 4508500 h 5410200"/>
              <a:gd name="connsiteX7" fmla="*/ 9969500 w 10668000"/>
              <a:gd name="connsiteY7" fmla="*/ 5092700 h 5410200"/>
              <a:gd name="connsiteX8" fmla="*/ 10668000 w 10668000"/>
              <a:gd name="connsiteY8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0" h="5410200">
                <a:moveTo>
                  <a:pt x="0" y="76200"/>
                </a:moveTo>
                <a:lnTo>
                  <a:pt x="1879600" y="165100"/>
                </a:lnTo>
                <a:lnTo>
                  <a:pt x="2895600" y="0"/>
                </a:lnTo>
                <a:lnTo>
                  <a:pt x="3746500" y="736600"/>
                </a:lnTo>
                <a:lnTo>
                  <a:pt x="5092700" y="1320800"/>
                </a:lnTo>
                <a:lnTo>
                  <a:pt x="6375400" y="3314700"/>
                </a:lnTo>
                <a:lnTo>
                  <a:pt x="8623300" y="4508500"/>
                </a:lnTo>
                <a:lnTo>
                  <a:pt x="9969500" y="5092700"/>
                </a:lnTo>
                <a:lnTo>
                  <a:pt x="10668000" y="5410200"/>
                </a:lnTo>
              </a:path>
            </a:pathLst>
          </a:custGeom>
          <a:noFill/>
          <a:ln>
            <a:solidFill>
              <a:srgbClr val="F53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969644" y="4709182"/>
            <a:ext cx="157437" cy="157437"/>
          </a:xfrm>
          <a:prstGeom prst="ellipse">
            <a:avLst/>
          </a:prstGeom>
          <a:noFill/>
          <a:ln w="28575">
            <a:solidFill>
              <a:srgbClr val="F539E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42881" y="4627891"/>
            <a:ext cx="2926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ITM 19102092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Hyeonyeong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Seo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685773"/>
            <a:ext cx="12192000" cy="139700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5630C3"/>
                    </a:gs>
                    <a:gs pos="100000">
                      <a:srgbClr val="F539E5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941B49-F474-4347-A018-9B9002764A63}"/>
              </a:ext>
            </a:extLst>
          </p:cNvPr>
          <p:cNvSpPr/>
          <p:nvPr/>
        </p:nvSpPr>
        <p:spPr>
          <a:xfrm>
            <a:off x="5283844" y="1577188"/>
            <a:ext cx="157437" cy="157437"/>
          </a:xfrm>
          <a:prstGeom prst="ellipse">
            <a:avLst/>
          </a:prstGeom>
          <a:noFill/>
          <a:ln w="28575">
            <a:solidFill>
              <a:srgbClr val="5630C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3FF36-86C2-9646-90C8-A95CC7BB4729}"/>
              </a:ext>
            </a:extLst>
          </p:cNvPr>
          <p:cNvSpPr/>
          <p:nvPr/>
        </p:nvSpPr>
        <p:spPr>
          <a:xfrm>
            <a:off x="5453981" y="1460500"/>
            <a:ext cx="2657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ITM 19102090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Hyunseo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Park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19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3688" y="1344315"/>
            <a:ext cx="4724622" cy="602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Memory Hierarchy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B5D3AA-DDE2-6842-BA31-4F631DBC05D1}"/>
              </a:ext>
            </a:extLst>
          </p:cNvPr>
          <p:cNvSpPr/>
          <p:nvPr/>
        </p:nvSpPr>
        <p:spPr>
          <a:xfrm>
            <a:off x="3733688" y="3126453"/>
            <a:ext cx="4724622" cy="13804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0" bIns="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8B9A4-7099-8246-B836-CE511BDC857E}"/>
              </a:ext>
            </a:extLst>
          </p:cNvPr>
          <p:cNvSpPr/>
          <p:nvPr/>
        </p:nvSpPr>
        <p:spPr>
          <a:xfrm>
            <a:off x="3733688" y="4801105"/>
            <a:ext cx="4724622" cy="602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Explanation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4C91C0-6A59-0544-842D-550B18A2EE13}"/>
              </a:ext>
            </a:extLst>
          </p:cNvPr>
          <p:cNvSpPr/>
          <p:nvPr/>
        </p:nvSpPr>
        <p:spPr>
          <a:xfrm>
            <a:off x="3733688" y="5698109"/>
            <a:ext cx="4724622" cy="602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CE6EB3-5CA3-214B-9F2D-2ABDA05300FE}"/>
              </a:ext>
            </a:extLst>
          </p:cNvPr>
          <p:cNvSpPr/>
          <p:nvPr/>
        </p:nvSpPr>
        <p:spPr>
          <a:xfrm>
            <a:off x="3733688" y="2241319"/>
            <a:ext cx="4724623" cy="602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Hierarchy Simulator</a:t>
            </a:r>
          </a:p>
        </p:txBody>
      </p:sp>
    </p:spTree>
    <p:extLst>
      <p:ext uri="{BB962C8B-B14F-4D97-AF65-F5344CB8AC3E}">
        <p14:creationId xmlns:p14="http://schemas.microsoft.com/office/powerpoint/2010/main" val="104067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Memory Hierarchy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6D03010-75B6-F14C-934E-B55A4C5506EE}"/>
              </a:ext>
            </a:extLst>
          </p:cNvPr>
          <p:cNvGrpSpPr/>
          <p:nvPr/>
        </p:nvGrpSpPr>
        <p:grpSpPr>
          <a:xfrm>
            <a:off x="3283226" y="1461052"/>
            <a:ext cx="5625548" cy="4849610"/>
            <a:chOff x="3283226" y="1461052"/>
            <a:chExt cx="5625548" cy="4849610"/>
          </a:xfrm>
        </p:grpSpPr>
        <p:sp>
          <p:nvSpPr>
            <p:cNvPr id="4" name="삼각형 3">
              <a:extLst>
                <a:ext uri="{FF2B5EF4-FFF2-40B4-BE49-F238E27FC236}">
                  <a16:creationId xmlns:a16="http://schemas.microsoft.com/office/drawing/2014/main" id="{EDB8CAA7-3138-F04D-899F-B4C37BF30F15}"/>
                </a:ext>
              </a:extLst>
            </p:cNvPr>
            <p:cNvSpPr/>
            <p:nvPr/>
          </p:nvSpPr>
          <p:spPr>
            <a:xfrm>
              <a:off x="3283226" y="1461052"/>
              <a:ext cx="5625548" cy="4849610"/>
            </a:xfrm>
            <a:prstGeom prst="triangle">
              <a:avLst/>
            </a:prstGeom>
            <a:ln w="19050">
              <a:solidFill>
                <a:srgbClr val="5630C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2FB6F947-0D2F-EE4A-9518-353A34D9E263}"/>
                </a:ext>
              </a:extLst>
            </p:cNvPr>
            <p:cNvCxnSpPr>
              <a:cxnSpLocks/>
            </p:cNvCxnSpPr>
            <p:nvPr/>
          </p:nvCxnSpPr>
          <p:spPr>
            <a:xfrm>
              <a:off x="5595730" y="2335696"/>
              <a:ext cx="993913" cy="0"/>
            </a:xfrm>
            <a:prstGeom prst="line">
              <a:avLst/>
            </a:prstGeom>
            <a:ln w="19050" cap="rnd">
              <a:solidFill>
                <a:srgbClr val="5630C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56709DF-91AE-7F46-B744-D0D4302DDF97}"/>
                </a:ext>
              </a:extLst>
            </p:cNvPr>
            <p:cNvCxnSpPr>
              <a:cxnSpLocks/>
            </p:cNvCxnSpPr>
            <p:nvPr/>
          </p:nvCxnSpPr>
          <p:spPr>
            <a:xfrm>
              <a:off x="5267739" y="2934278"/>
              <a:ext cx="1659835" cy="0"/>
            </a:xfrm>
            <a:prstGeom prst="line">
              <a:avLst/>
            </a:prstGeom>
            <a:ln w="19050" cap="rnd">
              <a:solidFill>
                <a:srgbClr val="5630C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EF057DB6-237F-BC48-AC23-B38D267EB9DD}"/>
                </a:ext>
              </a:extLst>
            </p:cNvPr>
            <p:cNvCxnSpPr>
              <a:cxnSpLocks/>
            </p:cNvCxnSpPr>
            <p:nvPr/>
          </p:nvCxnSpPr>
          <p:spPr>
            <a:xfrm>
              <a:off x="4909930" y="3557126"/>
              <a:ext cx="2385392" cy="0"/>
            </a:xfrm>
            <a:prstGeom prst="line">
              <a:avLst/>
            </a:prstGeom>
            <a:ln w="19050" cap="rnd">
              <a:solidFill>
                <a:srgbClr val="5630C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E1963A0-4084-B64B-A7DA-1DB2BCF66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92487" y="4214192"/>
              <a:ext cx="3200400" cy="0"/>
            </a:xfrm>
            <a:prstGeom prst="line">
              <a:avLst/>
            </a:prstGeom>
            <a:ln w="19050" cap="flat">
              <a:solidFill>
                <a:srgbClr val="5630C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DB29AAA3-5127-6C4D-A935-597EC1E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4075043" y="4913244"/>
              <a:ext cx="4015409" cy="0"/>
            </a:xfrm>
            <a:prstGeom prst="line">
              <a:avLst/>
            </a:prstGeom>
            <a:ln w="19050" cap="flat">
              <a:solidFill>
                <a:srgbClr val="5630C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009EA-9B2E-6941-A920-B512C83583B5}"/>
                </a:ext>
              </a:extLst>
            </p:cNvPr>
            <p:cNvSpPr txBox="1"/>
            <p:nvPr/>
          </p:nvSpPr>
          <p:spPr>
            <a:xfrm>
              <a:off x="5716655" y="1996865"/>
              <a:ext cx="780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  <a:endParaRPr kumimoji="1" lang="ko-Kore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2EE814-4561-F944-AF46-81F1C1ED7318}"/>
                </a:ext>
              </a:extLst>
            </p:cNvPr>
            <p:cNvSpPr txBox="1"/>
            <p:nvPr/>
          </p:nvSpPr>
          <p:spPr>
            <a:xfrm>
              <a:off x="5673171" y="2416290"/>
              <a:ext cx="83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L1 Cache</a:t>
              </a:r>
            </a:p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(SRAM)</a:t>
              </a:r>
              <a:endParaRPr kumimoji="1" lang="ko-Kore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E59197-12FE-9641-A43E-04EB3375C897}"/>
                </a:ext>
              </a:extLst>
            </p:cNvPr>
            <p:cNvSpPr txBox="1"/>
            <p:nvPr/>
          </p:nvSpPr>
          <p:spPr>
            <a:xfrm>
              <a:off x="5680627" y="3019261"/>
              <a:ext cx="83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L2 Cache</a:t>
              </a:r>
            </a:p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(SRAM)</a:t>
              </a:r>
              <a:endParaRPr kumimoji="1" lang="ko-Kore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DD944F-998D-8043-8C44-9FFE69459306}"/>
                </a:ext>
              </a:extLst>
            </p:cNvPr>
            <p:cNvSpPr txBox="1"/>
            <p:nvPr/>
          </p:nvSpPr>
          <p:spPr>
            <a:xfrm>
              <a:off x="5673171" y="3642108"/>
              <a:ext cx="83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L3 Cache</a:t>
              </a:r>
            </a:p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(SRAM)</a:t>
              </a:r>
              <a:endParaRPr kumimoji="1" lang="ko-Kore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322838-1F01-F14B-A94F-1477EB4B8D13}"/>
                </a:ext>
              </a:extLst>
            </p:cNvPr>
            <p:cNvSpPr txBox="1"/>
            <p:nvPr/>
          </p:nvSpPr>
          <p:spPr>
            <a:xfrm>
              <a:off x="5523464" y="4299173"/>
              <a:ext cx="1145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Main Memory</a:t>
              </a:r>
            </a:p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(DRAM)</a:t>
              </a:r>
              <a:endParaRPr kumimoji="1" lang="ko-Kore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668217-2903-8841-BB56-B772B12B1749}"/>
                </a:ext>
              </a:extLst>
            </p:cNvPr>
            <p:cNvSpPr txBox="1"/>
            <p:nvPr/>
          </p:nvSpPr>
          <p:spPr>
            <a:xfrm>
              <a:off x="5220010" y="4998224"/>
              <a:ext cx="176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Local secondary storage</a:t>
              </a:r>
            </a:p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(local disks)</a:t>
              </a:r>
              <a:endParaRPr kumimoji="1" lang="ko-Kore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375BD6F9-A454-1C49-B3DF-178794FCA04C}"/>
                </a:ext>
              </a:extLst>
            </p:cNvPr>
            <p:cNvCxnSpPr>
              <a:cxnSpLocks/>
            </p:cNvCxnSpPr>
            <p:nvPr/>
          </p:nvCxnSpPr>
          <p:spPr>
            <a:xfrm>
              <a:off x="3708950" y="5562600"/>
              <a:ext cx="4749250" cy="0"/>
            </a:xfrm>
            <a:prstGeom prst="line">
              <a:avLst/>
            </a:prstGeom>
            <a:ln w="19050" cap="flat">
              <a:solidFill>
                <a:srgbClr val="5630C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307496-EE71-444C-8FEA-FD5D0AC029CF}"/>
                </a:ext>
              </a:extLst>
            </p:cNvPr>
            <p:cNvSpPr txBox="1"/>
            <p:nvPr/>
          </p:nvSpPr>
          <p:spPr>
            <a:xfrm>
              <a:off x="5045091" y="5646326"/>
              <a:ext cx="207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Remote secondary storage</a:t>
              </a:r>
            </a:p>
            <a:p>
              <a:pPr algn="ctr"/>
              <a:r>
                <a:rPr kumimoji="1" lang="en-US" altLang="ko-Kore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(distributed file systems</a:t>
              </a:r>
              <a:endParaRPr kumimoji="1" lang="ko-Kore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311377F-7BAB-3D4D-AD44-04596CB206F5}"/>
              </a:ext>
            </a:extLst>
          </p:cNvPr>
          <p:cNvSpPr txBox="1"/>
          <p:nvPr/>
        </p:nvSpPr>
        <p:spPr>
          <a:xfrm>
            <a:off x="5264732" y="1979136"/>
            <a:ext cx="78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L0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174F-3478-3541-87A5-3071107357F9}"/>
              </a:ext>
            </a:extLst>
          </p:cNvPr>
          <p:cNvSpPr txBox="1"/>
          <p:nvPr/>
        </p:nvSpPr>
        <p:spPr>
          <a:xfrm>
            <a:off x="4936432" y="2493233"/>
            <a:ext cx="78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07DE1D-4CE8-7B43-92DD-DE7C72458D45}"/>
              </a:ext>
            </a:extLst>
          </p:cNvPr>
          <p:cNvSpPr txBox="1"/>
          <p:nvPr/>
        </p:nvSpPr>
        <p:spPr>
          <a:xfrm>
            <a:off x="4598810" y="3097787"/>
            <a:ext cx="78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B7231D-F586-4D4C-8296-733DDB146EBB}"/>
              </a:ext>
            </a:extLst>
          </p:cNvPr>
          <p:cNvSpPr txBox="1"/>
          <p:nvPr/>
        </p:nvSpPr>
        <p:spPr>
          <a:xfrm>
            <a:off x="4208698" y="3710790"/>
            <a:ext cx="78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L3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961812-369C-B948-8298-A157999EFBA1}"/>
              </a:ext>
            </a:extLst>
          </p:cNvPr>
          <p:cNvSpPr txBox="1"/>
          <p:nvPr/>
        </p:nvSpPr>
        <p:spPr>
          <a:xfrm>
            <a:off x="3818586" y="4332145"/>
            <a:ext cx="78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L4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46AA3-1085-9846-9340-E327E7D0352D}"/>
              </a:ext>
            </a:extLst>
          </p:cNvPr>
          <p:cNvSpPr txBox="1"/>
          <p:nvPr/>
        </p:nvSpPr>
        <p:spPr>
          <a:xfrm>
            <a:off x="3428474" y="5046874"/>
            <a:ext cx="78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L5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947A55-EF1C-6D45-B926-D4A6D6450F1C}"/>
              </a:ext>
            </a:extLst>
          </p:cNvPr>
          <p:cNvSpPr txBox="1"/>
          <p:nvPr/>
        </p:nvSpPr>
        <p:spPr>
          <a:xfrm>
            <a:off x="3038362" y="5753544"/>
            <a:ext cx="78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L6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CA27663-6BB0-B14B-8BBD-4FDAB5AC673B}"/>
              </a:ext>
            </a:extLst>
          </p:cNvPr>
          <p:cNvCxnSpPr>
            <a:cxnSpLocks/>
          </p:cNvCxnSpPr>
          <p:nvPr/>
        </p:nvCxnSpPr>
        <p:spPr>
          <a:xfrm flipV="1">
            <a:off x="774700" y="1461053"/>
            <a:ext cx="0" cy="2249737"/>
          </a:xfrm>
          <a:prstGeom prst="straightConnector1">
            <a:avLst/>
          </a:prstGeom>
          <a:ln w="3810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AB93A5-DD12-1643-A5C8-3C274222F06B}"/>
              </a:ext>
            </a:extLst>
          </p:cNvPr>
          <p:cNvCxnSpPr>
            <a:cxnSpLocks/>
          </p:cNvCxnSpPr>
          <p:nvPr/>
        </p:nvCxnSpPr>
        <p:spPr>
          <a:xfrm>
            <a:off x="774700" y="4103773"/>
            <a:ext cx="0" cy="2255045"/>
          </a:xfrm>
          <a:prstGeom prst="straightConnector1">
            <a:avLst/>
          </a:prstGeom>
          <a:ln w="3810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B0B2A8-B575-9246-AD99-150D65CA22C7}"/>
              </a:ext>
            </a:extLst>
          </p:cNvPr>
          <p:cNvSpPr txBox="1"/>
          <p:nvPr/>
        </p:nvSpPr>
        <p:spPr>
          <a:xfrm>
            <a:off x="951049" y="2325024"/>
            <a:ext cx="2324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expensive memory, </a:t>
            </a:r>
          </a:p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Smaller in sizes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BFF555-91C5-6B4D-93E9-052B5BC792CE}"/>
              </a:ext>
            </a:extLst>
          </p:cNvPr>
          <p:cNvSpPr txBox="1"/>
          <p:nvPr/>
        </p:nvSpPr>
        <p:spPr>
          <a:xfrm>
            <a:off x="951049" y="4967446"/>
            <a:ext cx="2324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 cheap memory, </a:t>
            </a:r>
          </a:p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in sizes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B66F20F-1FA0-164E-B0B4-E35922A8F3EC}"/>
              </a:ext>
            </a:extLst>
          </p:cNvPr>
          <p:cNvCxnSpPr>
            <a:cxnSpLocks/>
          </p:cNvCxnSpPr>
          <p:nvPr/>
        </p:nvCxnSpPr>
        <p:spPr>
          <a:xfrm flipV="1">
            <a:off x="6400800" y="1962648"/>
            <a:ext cx="2882900" cy="229"/>
          </a:xfrm>
          <a:prstGeom prst="straightConnector1">
            <a:avLst/>
          </a:prstGeom>
          <a:ln w="1905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B98FF2D-CF96-3940-A58B-2710076F10DF}"/>
              </a:ext>
            </a:extLst>
          </p:cNvPr>
          <p:cNvSpPr txBox="1"/>
          <p:nvPr/>
        </p:nvSpPr>
        <p:spPr>
          <a:xfrm>
            <a:off x="9360697" y="1808759"/>
            <a:ext cx="23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 1KB, 0.3 ns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42C6B0D-1633-584D-B04F-A3D51AA4F309}"/>
              </a:ext>
            </a:extLst>
          </p:cNvPr>
          <p:cNvCxnSpPr>
            <a:cxnSpLocks/>
          </p:cNvCxnSpPr>
          <p:nvPr/>
        </p:nvCxnSpPr>
        <p:spPr>
          <a:xfrm flipV="1">
            <a:off x="6791194" y="2628687"/>
            <a:ext cx="2492506" cy="1"/>
          </a:xfrm>
          <a:prstGeom prst="straightConnector1">
            <a:avLst/>
          </a:prstGeom>
          <a:ln w="1905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647AF6-6AEF-3949-94D8-C3E9C2221A5E}"/>
              </a:ext>
            </a:extLst>
          </p:cNvPr>
          <p:cNvSpPr txBox="1"/>
          <p:nvPr/>
        </p:nvSpPr>
        <p:spPr>
          <a:xfrm>
            <a:off x="9360696" y="2474798"/>
            <a:ext cx="23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1~256KB, 1.1~10 ns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5E832A9-71D2-084C-9ABC-50EF6302D72B}"/>
              </a:ext>
            </a:extLst>
          </p:cNvPr>
          <p:cNvCxnSpPr>
            <a:cxnSpLocks/>
          </p:cNvCxnSpPr>
          <p:nvPr/>
        </p:nvCxnSpPr>
        <p:spPr>
          <a:xfrm flipV="1">
            <a:off x="7120403" y="3229688"/>
            <a:ext cx="2163297" cy="1"/>
          </a:xfrm>
          <a:prstGeom prst="straightConnector1">
            <a:avLst/>
          </a:prstGeom>
          <a:ln w="1905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1D508B7-946C-9D4F-A008-A10008DDD358}"/>
              </a:ext>
            </a:extLst>
          </p:cNvPr>
          <p:cNvSpPr txBox="1"/>
          <p:nvPr/>
        </p:nvSpPr>
        <p:spPr>
          <a:xfrm>
            <a:off x="9360695" y="3075799"/>
            <a:ext cx="194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256KB~1MB, 10~20 ns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70DBCF-975A-C84B-A93B-CC8ABC17430D}"/>
              </a:ext>
            </a:extLst>
          </p:cNvPr>
          <p:cNvCxnSpPr>
            <a:cxnSpLocks/>
          </p:cNvCxnSpPr>
          <p:nvPr/>
        </p:nvCxnSpPr>
        <p:spPr>
          <a:xfrm flipV="1">
            <a:off x="7506723" y="3889515"/>
            <a:ext cx="1776977" cy="1"/>
          </a:xfrm>
          <a:prstGeom prst="straightConnector1">
            <a:avLst/>
          </a:prstGeom>
          <a:ln w="1905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9989D93-CCA0-EF45-9E4D-C3A36CA3AEA4}"/>
              </a:ext>
            </a:extLst>
          </p:cNvPr>
          <p:cNvSpPr txBox="1"/>
          <p:nvPr/>
        </p:nvSpPr>
        <p:spPr>
          <a:xfrm>
            <a:off x="9360696" y="3719051"/>
            <a:ext cx="176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1~8MB, 20~40 ns 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9459497-807C-EA47-8DC1-8D9DCD2375DC}"/>
              </a:ext>
            </a:extLst>
          </p:cNvPr>
          <p:cNvCxnSpPr>
            <a:cxnSpLocks/>
          </p:cNvCxnSpPr>
          <p:nvPr/>
        </p:nvCxnSpPr>
        <p:spPr>
          <a:xfrm flipV="1">
            <a:off x="7894385" y="4589456"/>
            <a:ext cx="1389315" cy="1"/>
          </a:xfrm>
          <a:prstGeom prst="straightConnector1">
            <a:avLst/>
          </a:prstGeom>
          <a:ln w="1905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6B61F0-86AD-FD48-9420-4DD939325158}"/>
              </a:ext>
            </a:extLst>
          </p:cNvPr>
          <p:cNvSpPr txBox="1"/>
          <p:nvPr/>
        </p:nvSpPr>
        <p:spPr>
          <a:xfrm>
            <a:off x="9360694" y="4435567"/>
            <a:ext cx="194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8MB~32GB, 40~80 ns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77AED54-DC81-9641-9AD9-D9E140A04394}"/>
              </a:ext>
            </a:extLst>
          </p:cNvPr>
          <p:cNvCxnSpPr>
            <a:cxnSpLocks/>
          </p:cNvCxnSpPr>
          <p:nvPr/>
        </p:nvCxnSpPr>
        <p:spPr>
          <a:xfrm flipV="1">
            <a:off x="8273629" y="5217770"/>
            <a:ext cx="1010071" cy="1"/>
          </a:xfrm>
          <a:prstGeom prst="straightConnector1">
            <a:avLst/>
          </a:prstGeom>
          <a:ln w="1905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B87DC1C-F0F4-DB46-BB8F-34836B335096}"/>
              </a:ext>
            </a:extLst>
          </p:cNvPr>
          <p:cNvSpPr txBox="1"/>
          <p:nvPr/>
        </p:nvSpPr>
        <p:spPr>
          <a:xfrm>
            <a:off x="9360694" y="5063881"/>
            <a:ext cx="194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~200GB~1TB, ~0.1ms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4AA8F18-E7CE-E940-91FF-A774C1572B52}"/>
              </a:ext>
            </a:extLst>
          </p:cNvPr>
          <p:cNvCxnSpPr>
            <a:cxnSpLocks/>
          </p:cNvCxnSpPr>
          <p:nvPr/>
        </p:nvCxnSpPr>
        <p:spPr>
          <a:xfrm flipV="1">
            <a:off x="8652873" y="5907434"/>
            <a:ext cx="645051" cy="1"/>
          </a:xfrm>
          <a:prstGeom prst="straightConnector1">
            <a:avLst/>
          </a:prstGeom>
          <a:ln w="19050">
            <a:solidFill>
              <a:srgbClr val="563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01E6A8B-B46C-E240-A46E-BE39D26E54B5}"/>
              </a:ext>
            </a:extLst>
          </p:cNvPr>
          <p:cNvSpPr txBox="1"/>
          <p:nvPr/>
        </p:nvSpPr>
        <p:spPr>
          <a:xfrm>
            <a:off x="9360694" y="5764794"/>
            <a:ext cx="194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5630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2~5TB, ~3ms</a:t>
            </a:r>
            <a:endParaRPr kumimoji="1" lang="ko-Kore-KR" altLang="en-US" sz="1400" b="1" dirty="0">
              <a:solidFill>
                <a:srgbClr val="5630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Hierarchy</a:t>
            </a: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511887"/>
              </p:ext>
            </p:extLst>
          </p:nvPr>
        </p:nvGraphicFramePr>
        <p:xfrm>
          <a:off x="395390" y="1678489"/>
          <a:ext cx="10903087" cy="463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740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Memory Hierarchy Simulator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B5D3AA-DDE2-6842-BA31-4F631DBC05D1}"/>
              </a:ext>
            </a:extLst>
          </p:cNvPr>
          <p:cNvSpPr/>
          <p:nvPr/>
        </p:nvSpPr>
        <p:spPr>
          <a:xfrm>
            <a:off x="580736" y="1487224"/>
            <a:ext cx="11030527" cy="4924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0" rtlCol="0" anchor="t" anchorCtr="0"/>
          <a:lstStyle/>
          <a:p>
            <a:pPr marL="457200" marR="0" lvl="0" indent="-457200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Goal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To make multiple arrays in each cache &amp; main memory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To show result which proves that arrays are in the right place</a:t>
            </a:r>
          </a:p>
          <a:p>
            <a:pPr marL="446400" lvl="1" indent="-457200">
              <a:lnSpc>
                <a:spcPct val="130000"/>
              </a:lnSpc>
              <a:buFont typeface="+mj-lt"/>
              <a:buAutoNum type="arabicPeriod" startAt="2"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Way to achieve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goal</a:t>
            </a:r>
          </a:p>
          <a:p>
            <a:pPr marL="8001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Make multiple sizes of arrays that deal with each cache level &amp; main memory</a:t>
            </a:r>
          </a:p>
          <a:p>
            <a:pPr marL="8001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Make memory hierarchy simulator t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hat shows access time(ns) </a:t>
            </a:r>
          </a:p>
          <a:p>
            <a:pPr marL="457200" lvl="2">
              <a:lnSpc>
                <a:spcPct val="13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      to each cache level 1,2,3 &amp; main memory</a:t>
            </a:r>
          </a:p>
          <a:p>
            <a:pPr marL="8001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</a:pP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9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52428"/>
              </p:ext>
            </p:extLst>
          </p:nvPr>
        </p:nvGraphicFramePr>
        <p:xfrm>
          <a:off x="1121727" y="1774573"/>
          <a:ext cx="994854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MacBook Pro 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Cache size per core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# of core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 cache size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Cache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384 KB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256KB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1536 KB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 Cache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MB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 memory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GB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Environment – Hardware</a:t>
            </a:r>
          </a:p>
        </p:txBody>
      </p:sp>
    </p:spTree>
    <p:extLst>
      <p:ext uri="{BB962C8B-B14F-4D97-AF65-F5344CB8AC3E}">
        <p14:creationId xmlns:p14="http://schemas.microsoft.com/office/powerpoint/2010/main" val="15128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Development Environment – Software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B63606-0123-D647-B027-4457DF0F9FC4}"/>
              </a:ext>
            </a:extLst>
          </p:cNvPr>
          <p:cNvGrpSpPr/>
          <p:nvPr/>
        </p:nvGrpSpPr>
        <p:grpSpPr>
          <a:xfrm>
            <a:off x="1989126" y="1832016"/>
            <a:ext cx="8213748" cy="4233705"/>
            <a:chOff x="1902987" y="1818764"/>
            <a:chExt cx="8213748" cy="423370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FA387B9-916C-7D43-BE9D-011A2D098170}"/>
                </a:ext>
              </a:extLst>
            </p:cNvPr>
            <p:cNvGrpSpPr/>
            <p:nvPr/>
          </p:nvGrpSpPr>
          <p:grpSpPr>
            <a:xfrm>
              <a:off x="1902987" y="1818764"/>
              <a:ext cx="3662926" cy="4233705"/>
              <a:chOff x="1545178" y="1845268"/>
              <a:chExt cx="2558562" cy="423370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012B58A-BFA9-9446-B601-3689043A5140}"/>
                  </a:ext>
                </a:extLst>
              </p:cNvPr>
              <p:cNvSpPr/>
              <p:nvPr/>
            </p:nvSpPr>
            <p:spPr>
              <a:xfrm>
                <a:off x="1545178" y="4910852"/>
                <a:ext cx="2558562" cy="1168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38100" dir="5400000" algn="t" rotWithShape="0">
                  <a:srgbClr val="5630C3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C++</a:t>
                </a:r>
                <a:endParaRPr lang="ko-KR" altLang="en-U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33B4C6B-8EF1-E744-A6CB-14B497646788}"/>
                  </a:ext>
                </a:extLst>
              </p:cNvPr>
              <p:cNvSpPr/>
              <p:nvPr/>
            </p:nvSpPr>
            <p:spPr>
              <a:xfrm>
                <a:off x="1545178" y="1845268"/>
                <a:ext cx="2558562" cy="30655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5630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F5D300E-A2F2-034E-979B-BC50BB2DDD50}"/>
                </a:ext>
              </a:extLst>
            </p:cNvPr>
            <p:cNvGrpSpPr/>
            <p:nvPr/>
          </p:nvGrpSpPr>
          <p:grpSpPr>
            <a:xfrm>
              <a:off x="6453809" y="1818764"/>
              <a:ext cx="3662926" cy="4233705"/>
              <a:chOff x="1545178" y="1845268"/>
              <a:chExt cx="2558562" cy="423370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C8749E-C42B-6E4E-A084-BC3258FE07BF}"/>
                  </a:ext>
                </a:extLst>
              </p:cNvPr>
              <p:cNvSpPr/>
              <p:nvPr/>
            </p:nvSpPr>
            <p:spPr>
              <a:xfrm>
                <a:off x="1545178" y="4910852"/>
                <a:ext cx="2558562" cy="1168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38100" dir="5400000" algn="t" rotWithShape="0">
                  <a:srgbClr val="5630C3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Visual Studio</a:t>
                </a:r>
                <a:endParaRPr lang="ko-KR" altLang="en-U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40A0613-E5A2-A645-996E-CE62BC13A28B}"/>
                  </a:ext>
                </a:extLst>
              </p:cNvPr>
              <p:cNvSpPr/>
              <p:nvPr/>
            </p:nvSpPr>
            <p:spPr>
              <a:xfrm>
                <a:off x="1545178" y="1845268"/>
                <a:ext cx="2558562" cy="30655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5630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AC1AD16-F0AF-9840-B041-7D228246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6" y="2250383"/>
            <a:ext cx="2228850" cy="22288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141299-1867-6843-A979-4CED1E1F9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9" y="2672658"/>
            <a:ext cx="3187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Code Explanation – </a:t>
            </a:r>
            <a:r>
              <a:rPr kumimoji="0" lang="en-US" altLang="ko-KR" sz="4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TimeChecker</a:t>
            </a: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B5D3AA-DDE2-6842-BA31-4F631DBC05D1}"/>
              </a:ext>
            </a:extLst>
          </p:cNvPr>
          <p:cNvSpPr/>
          <p:nvPr/>
        </p:nvSpPr>
        <p:spPr>
          <a:xfrm>
            <a:off x="580736" y="1487224"/>
            <a:ext cx="11030527" cy="4924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0" rtlCol="0" anchor="t" anchorCtr="0"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Main header – Chrono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Hea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der for accurate time measurement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variables – struct </a:t>
            </a: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timespec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 holding an interval broken down into seconds and nanoseconds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measurement method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clock_gettime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" altLang="ko-Kore-K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time of the clock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" altLang="ko-K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tv_sec</a:t>
            </a:r>
            <a:r>
              <a:rPr lang="en" altLang="ko-K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" altLang="ko-K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seconds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" altLang="ko-K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tv_nsec</a:t>
            </a:r>
            <a:r>
              <a:rPr lang="en" altLang="ko-K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" altLang="ko-K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nanoseconds</a:t>
            </a:r>
            <a:endParaRPr lang="en-US" altLang="ko-K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result – nanoseconds</a:t>
            </a:r>
          </a:p>
          <a:p>
            <a:pPr marL="0" lvl="1">
              <a:lnSpc>
                <a:spcPct val="130000"/>
              </a:lnSpc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F755F5-8834-0449-B013-ED57EC7A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99" y="1770634"/>
            <a:ext cx="1955800" cy="317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9BAB63-9F57-4546-84A9-0912E5BA5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96" y="2723756"/>
            <a:ext cx="2946400" cy="33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619E2F-9840-D64A-A201-35FD78E21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6" y="4125388"/>
            <a:ext cx="4559300" cy="33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62B4CE-DEA0-9945-92E2-A1CD24624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4604767"/>
            <a:ext cx="1308100" cy="330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78C857-D9B0-8845-83EB-0058875D3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36" y="5086827"/>
            <a:ext cx="1447800" cy="330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ABD78F-D6DA-CF4A-B9DF-C25C674DD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92" y="5556821"/>
            <a:ext cx="6375400" cy="330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954700B-A31B-074F-A893-990061DDE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92" y="5984386"/>
            <a:ext cx="3086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3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Code Explanation – Arrays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B5D3AA-DDE2-6842-BA31-4F631DBC05D1}"/>
              </a:ext>
            </a:extLst>
          </p:cNvPr>
          <p:cNvSpPr/>
          <p:nvPr/>
        </p:nvSpPr>
        <p:spPr>
          <a:xfrm>
            <a:off x="580736" y="1487224"/>
            <a:ext cx="11030527" cy="4924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0" rtlCol="0" anchor="t" anchorCtr="0"/>
          <a:lstStyle/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Size of arrays</a:t>
            </a:r>
          </a:p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Array</a:t>
            </a:r>
          </a:p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Array access</a:t>
            </a: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" altLang="ko-KR" sz="2400" b="1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652AC-530E-A642-A29F-F924A75D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8" y="2126929"/>
            <a:ext cx="2603500" cy="33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7078D7-4535-4642-B65C-8FD605E4E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8" y="2857387"/>
            <a:ext cx="6146800" cy="1092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20FAA2-950B-C949-9DDC-D97C15AD1434}"/>
              </a:ext>
            </a:extLst>
          </p:cNvPr>
          <p:cNvCxnSpPr>
            <a:cxnSpLocks/>
          </p:cNvCxnSpPr>
          <p:nvPr/>
        </p:nvCxnSpPr>
        <p:spPr>
          <a:xfrm>
            <a:off x="3816096" y="2279770"/>
            <a:ext cx="268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15482-A326-BA43-94E5-DA643CF4EE9C}"/>
              </a:ext>
            </a:extLst>
          </p:cNvPr>
          <p:cNvSpPr txBox="1"/>
          <p:nvPr/>
        </p:nvSpPr>
        <p:spPr>
          <a:xfrm>
            <a:off x="4136898" y="2062540"/>
            <a:ext cx="62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To set size of array in int main()</a:t>
            </a:r>
            <a:endParaRPr kumimoji="1" lang="ko-Kore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84A60E-85C4-A440-9116-3B48CA554BED}"/>
              </a:ext>
            </a:extLst>
          </p:cNvPr>
          <p:cNvCxnSpPr>
            <a:cxnSpLocks/>
          </p:cNvCxnSpPr>
          <p:nvPr/>
        </p:nvCxnSpPr>
        <p:spPr>
          <a:xfrm>
            <a:off x="7372258" y="3251103"/>
            <a:ext cx="268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A7C30C-D24B-BD44-B60D-54BD73655AA6}"/>
              </a:ext>
            </a:extLst>
          </p:cNvPr>
          <p:cNvSpPr txBox="1"/>
          <p:nvPr/>
        </p:nvSpPr>
        <p:spPr>
          <a:xfrm>
            <a:off x="7693060" y="3033873"/>
            <a:ext cx="62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To fill out array with random values</a:t>
            </a:r>
            <a:endParaRPr kumimoji="1" lang="ko-Kore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1EAA4B-C535-EF49-AA95-B27B89399416}"/>
              </a:ext>
            </a:extLst>
          </p:cNvPr>
          <p:cNvCxnSpPr>
            <a:cxnSpLocks/>
          </p:cNvCxnSpPr>
          <p:nvPr/>
        </p:nvCxnSpPr>
        <p:spPr>
          <a:xfrm>
            <a:off x="7372258" y="3568699"/>
            <a:ext cx="268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FACC82-FB8D-924A-BF3B-B8C9F64CF823}"/>
              </a:ext>
            </a:extLst>
          </p:cNvPr>
          <p:cNvSpPr txBox="1"/>
          <p:nvPr/>
        </p:nvSpPr>
        <p:spPr>
          <a:xfrm>
            <a:off x="7693060" y="3351469"/>
            <a:ext cx="6287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return_rand</a:t>
            </a:r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() is the class that makes</a:t>
            </a:r>
          </a:p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random numbers lower than </a:t>
            </a:r>
          </a:p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buffer size</a:t>
            </a:r>
            <a:endParaRPr kumimoji="1" lang="ko-Kore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54DF1BC-6735-3646-94F4-C9A9684BA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8" y="4603924"/>
            <a:ext cx="4914900" cy="317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0B0EBFD-BF59-A345-A036-0558AA32F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8" y="4307748"/>
            <a:ext cx="4914900" cy="3175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0415277-5E54-844B-AB2A-7A27A41B3225}"/>
              </a:ext>
            </a:extLst>
          </p:cNvPr>
          <p:cNvCxnSpPr>
            <a:cxnSpLocks/>
          </p:cNvCxnSpPr>
          <p:nvPr/>
        </p:nvCxnSpPr>
        <p:spPr>
          <a:xfrm>
            <a:off x="6993798" y="4476210"/>
            <a:ext cx="268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E8CABF-554F-754B-8498-897FD47D9E76}"/>
              </a:ext>
            </a:extLst>
          </p:cNvPr>
          <p:cNvSpPr txBox="1"/>
          <p:nvPr/>
        </p:nvSpPr>
        <p:spPr>
          <a:xfrm>
            <a:off x="7253640" y="4258980"/>
            <a:ext cx="628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Set string data type filled with ‘a’, </a:t>
            </a:r>
          </a:p>
          <a:p>
            <a:r>
              <a:rPr kumimoji="1" lang="en-US" altLang="ko-Kore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buffer_size</a:t>
            </a:r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 times</a:t>
            </a:r>
            <a:endParaRPr kumimoji="1" lang="ko-Kore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649D734-217A-6A4B-BF10-32FE65F4BBBA}"/>
              </a:ext>
            </a:extLst>
          </p:cNvPr>
          <p:cNvCxnSpPr>
            <a:cxnSpLocks/>
          </p:cNvCxnSpPr>
          <p:nvPr/>
        </p:nvCxnSpPr>
        <p:spPr>
          <a:xfrm>
            <a:off x="6989896" y="5315657"/>
            <a:ext cx="268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761B9E-B610-C747-8342-04F360378B85}"/>
              </a:ext>
            </a:extLst>
          </p:cNvPr>
          <p:cNvSpPr txBox="1"/>
          <p:nvPr/>
        </p:nvSpPr>
        <p:spPr>
          <a:xfrm>
            <a:off x="7249738" y="5098427"/>
            <a:ext cx="62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Access to </a:t>
            </a:r>
            <a:r>
              <a:rPr kumimoji="1" lang="en-US" altLang="ko-Kore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rand_array</a:t>
            </a:r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ore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buffer_size</a:t>
            </a:r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 times</a:t>
            </a:r>
            <a:endParaRPr kumimoji="1" lang="ko-Kore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CCDECC1-60A5-8F4A-90C5-C14E98362435}"/>
              </a:ext>
            </a:extLst>
          </p:cNvPr>
          <p:cNvCxnSpPr>
            <a:cxnSpLocks/>
          </p:cNvCxnSpPr>
          <p:nvPr/>
        </p:nvCxnSpPr>
        <p:spPr>
          <a:xfrm>
            <a:off x="6986086" y="5601619"/>
            <a:ext cx="268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63A51E-19B4-F940-8EC4-5ED049AE134A}"/>
              </a:ext>
            </a:extLst>
          </p:cNvPr>
          <p:cNvSpPr txBox="1"/>
          <p:nvPr/>
        </p:nvSpPr>
        <p:spPr>
          <a:xfrm>
            <a:off x="7258120" y="5384389"/>
            <a:ext cx="628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kumimoji="1" lang="en-US" altLang="ko-Kore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rand_array’s</a:t>
            </a:r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ore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jth</a:t>
            </a:r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 values,</a:t>
            </a:r>
          </a:p>
          <a:p>
            <a:r>
              <a:rPr kumimoji="1" lang="en-US" altLang="ko-Kore-KR" sz="2000" dirty="0">
                <a:latin typeface="Calibri" panose="020F0502020204030204" pitchFamily="34" charset="0"/>
                <a:cs typeface="Calibri" panose="020F0502020204030204" pitchFamily="34" charset="0"/>
              </a:rPr>
              <a:t>and bring buffer’s value by those</a:t>
            </a:r>
            <a:endParaRPr kumimoji="1" lang="ko-Kore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F517B64-44BF-6041-A8E3-91CDEEF7B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8" y="4921424"/>
            <a:ext cx="5791200" cy="13589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E3FE99-9656-C640-8B5F-41A9A4CB2B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2" t="-214"/>
          <a:stretch/>
        </p:blipFill>
        <p:spPr>
          <a:xfrm>
            <a:off x="5978398" y="4310051"/>
            <a:ext cx="876300" cy="31817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FB7D056-4E2B-B043-A0D0-08F97B7AE0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2" t="-214"/>
          <a:stretch/>
        </p:blipFill>
        <p:spPr>
          <a:xfrm>
            <a:off x="5978398" y="4622636"/>
            <a:ext cx="876300" cy="3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4967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419</Words>
  <Application>Microsoft Office PowerPoint</Application>
  <PresentationFormat>와이드스크린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Seo</cp:lastModifiedBy>
  <cp:revision>31</cp:revision>
  <dcterms:created xsi:type="dcterms:W3CDTF">2020-04-17T03:11:10Z</dcterms:created>
  <dcterms:modified xsi:type="dcterms:W3CDTF">2020-11-19T17:06:00Z</dcterms:modified>
</cp:coreProperties>
</file>