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68" r:id="rId14"/>
    <p:sldId id="271" r:id="rId15"/>
    <p:sldId id="283" r:id="rId16"/>
    <p:sldId id="272" r:id="rId17"/>
    <p:sldId id="273" r:id="rId18"/>
    <p:sldId id="278" r:id="rId19"/>
    <p:sldId id="279" r:id="rId20"/>
    <p:sldId id="280" r:id="rId21"/>
    <p:sldId id="281" r:id="rId22"/>
    <p:sldId id="274" r:id="rId23"/>
    <p:sldId id="276" r:id="rId24"/>
    <p:sldId id="277" r:id="rId25"/>
    <p:sldId id="257" r:id="rId26"/>
    <p:sldId id="275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3AEE3-C4F3-4EA3-B535-D8BA897A5E04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41CFE-FA0C-4156-A6C8-73816614E8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114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 및 터미널에서 직접 예시 보여줄 예정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1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B8CD-7683-50A9-3338-981B2F2EF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100D8D-0346-00B0-E954-844FEA1A9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D4EA76-4310-C234-364B-44DA59C69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19850-34E1-3F49-7EF7-03720F509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2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F084-660C-641B-BE8D-084A4BCD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5B68AF-9792-E663-851B-C9EF7DEF1B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35E1DD-EDC5-7565-12DD-403A1066C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C322F-BA82-92CE-BFC7-5570998B39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3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896DD-D4AE-E128-584E-C4F601AFC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E1C1C-5D28-3E30-579A-EC02616D8F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1C2B16-73DE-60A4-9974-FF4D46005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3EF12-E13A-EB1E-630C-38FC3D529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9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3F38-8287-6774-F6A0-AC59B77AE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8FE12F-1968-D36F-FD1D-561A8DF49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522D84-B025-3F8F-9E88-0E4CC046F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451014-2399-7A69-6D2D-147152C60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053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06C-AE1C-05DD-60F0-E008A9257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21F03D-1086-3043-C96D-8755CF017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9356B6-5AF6-8FF6-3BB2-7CAB4E1AD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407337-3A0B-9637-497D-EB306A87E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4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AB39-0EF6-071B-BBA6-67BA68DE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66A6C5-F46B-A1EF-585D-F23688DE6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AAA8EE-A6F7-AB70-0D75-DE1625687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터미널에서 예시 보여줄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0E066-FECE-E63C-E653-6C1CEAEDB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084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6D00B-EEE9-A1D5-DDFB-45AB1585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0E330A-3912-5BF7-47B1-04E180E55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D94AEF-5BE9-A3FA-DF5E-36ECB69247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터미널에서 예시 보여줄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2A6C1-5F7E-1A53-58A8-63BD9C864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3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54507-D30E-0476-DFB4-A20BDEF4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B3D5DA-F378-1D27-4162-98AA63D76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0883F9-590D-43A7-3112-D119EA42A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 터미널에서 예시 보여줄 예정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39B58-865A-D387-7B40-9D0D2ABE7D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37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3020-1F61-E765-8447-544C780D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4FBD11-61A0-B35C-CE52-5FA274D1D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70D074-125F-04AB-3CD9-43E5A181E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8D8A8-CA45-E6DE-BCF1-252D5848F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41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9A060-CFCE-5FAD-CA61-F80B370F6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200FF-9E8F-1B34-517D-4816D80FA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DA5F0B-BA0A-270D-74E4-CC28EF470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5F95D-30A4-DCED-7C95-F9837EC52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284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975AC-A20A-96CB-C7FC-444880F7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66AA56-6C3E-594B-0B2B-C1E81F322B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94511C-A2D1-8B02-DFE1-6C9939AB6F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740DA2-A62F-8B75-86D4-5A463952D3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63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00D5C-4712-0C24-C997-A7E35DD8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11B1DF-4DB6-60AB-8737-B49E3C2F0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7C1EE3-2B77-CC9D-7961-E2AC807F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B6758-8952-C3B1-D905-13B9F7229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48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B76F-24BC-DB35-D656-B32BE13F4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3B9203-3409-C900-323C-6587162FA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ABCC44-98E7-044E-84A3-DF9D0CCA1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37D4F-D7F4-23E9-A35E-0EBD102EF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80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57B4C-9107-AB53-390B-EEF1CC7DB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F0E085-978B-9427-9980-34169E3B6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1269D0-C4B8-30DD-EF60-A72E3B12F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87F6B-1775-6C2F-6BFE-2B70F16DA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949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C143-9DB3-D1C2-DC25-B1F69EED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D66988-4D26-6372-B0DE-97804EBE5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29CA9E-54C8-FB0A-2C4E-E3B1B4EA0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44780B-0E62-F354-28A6-F60A34F81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041CFE-FA0C-4156-A6C8-73816614E81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45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8B121-98DE-1A85-1FAD-3FDEC7639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23AD3D-1C66-CD70-2A1C-1822CCEF9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47ADF-AE58-1CD3-CB3A-91464082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11EF02-DF42-62CA-3DCE-B25B0E48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DBD305-8396-9AE6-B45C-8C40765E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88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8246A-39F4-4803-8E1F-7345E089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578AFB-C1EA-C2EF-709E-4FDE3273E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23C95-E14E-99AE-D71B-3D99615A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054DC-E5D4-6A6F-D6B2-F2AE994C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D5760-87C2-B9EA-065C-6CD5B43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3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7BDC67-6DCE-3834-139A-2DEB7B964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FBE8B-0667-9FB7-B555-7C005EE17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17732-E1CD-E98E-C334-1AC38FFBA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9FB10C-7CBD-AA23-DD86-D11453DB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DBE08-4AB8-B193-7007-C8CBBE96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4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DF60C-F62B-1EF9-7CEB-89033C60D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AD6B41-09B7-E09B-3535-D6E06525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6F430-40DE-1B5B-EC19-28E8EC90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B3581-C9C0-C8BC-E386-59E35D24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450C8-349B-D899-F3F3-E8908C97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71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D738A-3738-72EF-0308-CD51C218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A4CC6-40A2-B38B-42B3-23A26ED6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AFD76-6472-B262-3BF0-7B22E19AD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7D903-2129-229C-2974-638E9C79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59205-EFBF-9B18-23B6-458D54B3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3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6051C-3F09-AB5D-D27B-7984CE92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A7602-53F4-137C-409D-2AFBA2D1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373C36-5EB3-A819-763B-9BDFBA190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0B2E2E-C7AA-3305-B670-5B3858E7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87F2E9-BE13-298E-2B6C-A57FB966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540BCC-84B1-9225-C432-78C71E10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73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5928-1C15-F7C7-6864-B4A6686B5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1727A-25B1-30AC-BE82-817FCBE87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ECB738-1C33-AC49-BFDC-5DA1F3232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1B6576-9C0B-AF7D-C04A-910BD5356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EF150A-A4DF-2B77-852B-EDDA358AE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89F8CB-3944-5017-8B4D-663D8F97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73F49C-5CCF-8161-6671-AA442A4B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454DA9-7A1B-3FCF-C646-6C157BAC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332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7C60-D73F-F18A-8079-079EAF6AE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D8D4A2-609A-68D1-46CF-EF1EF6818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A0F795-FE82-3140-B80F-F2C4AE3D3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ECF06E-C1F7-1E18-B8A5-777CB4EC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E1E34C-0EFE-36D6-E1FC-A85CF1A2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F130CA-968E-F55F-B269-69D9C154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D6E970-E8D0-9692-2546-5BAC43D3B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5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E272E-42F6-4536-91A7-8B9D1BF7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9E485-6C0B-BACF-C37E-E61929E25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2CEDCE-746A-79FA-F238-EA05C9E9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3B1C4-EBD5-5D64-3B7E-D3DEBBA5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C1A99B-47A1-06C2-D6E0-5FCD337A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15FFA-08C9-41E4-1B14-351613B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2CB62-5308-168D-12BA-C2CF8827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D0EB7-AAF6-CCFB-07A1-345B73AC1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0BD3DB-5668-A8EB-C389-113E76BAF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20C876-A2FF-3ED9-C47B-E9AF33EB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562A5-36CA-ABEA-EFAB-18783847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1566A-5F6B-AD63-42AB-DB606A40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05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F484035-7B80-1E4C-DBBF-B57272E33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F0875-E9FA-68CA-1A57-C47350D83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C67F25-34B7-2CB3-8DD9-C7381CB6B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618C7-CE09-440C-8A3D-11827C3CC5FA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D8FF20-54B0-4A81-5D09-76F021CA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BFF776-CA67-2D51-1E83-FF70E1704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CD8E4-A9A7-4930-98FA-AB7B18C3AE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264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-lab1.com/copy-on-write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kangchen/myShell/tree/master" TargetMode="External"/><Relationship Id="rId2" Type="http://schemas.openxmlformats.org/officeDocument/2006/relationships/hyperlink" Target="https://github.com/lsubaldo/Linux-Bash/tree/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BooyiE/minishell/tree/ma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ngeekd01.tistory.com/1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상징, 그래픽, 폰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8C57435-ACB5-FF7C-8C25-82BDFFD1E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4" y="1616119"/>
            <a:ext cx="3086816" cy="32264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AABB3-9910-C84D-6AF4-4E0AA5C03F64}"/>
              </a:ext>
            </a:extLst>
          </p:cNvPr>
          <p:cNvSpPr txBox="1"/>
          <p:nvPr/>
        </p:nvSpPr>
        <p:spPr>
          <a:xfrm>
            <a:off x="4601497" y="2721510"/>
            <a:ext cx="71873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System Hacking 2</a:t>
            </a:r>
            <a:endParaRPr lang="ko-KR" altLang="en-US"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977AB-98F9-9EF0-B9DE-8426EDD824D3}"/>
              </a:ext>
            </a:extLst>
          </p:cNvPr>
          <p:cNvSpPr txBox="1"/>
          <p:nvPr/>
        </p:nvSpPr>
        <p:spPr>
          <a:xfrm>
            <a:off x="7462684" y="3756838"/>
            <a:ext cx="49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스마트보안학부 </a:t>
            </a:r>
            <a:r>
              <a:rPr lang="en-US" altLang="ko-KR" dirty="0"/>
              <a:t>2022350004 </a:t>
            </a:r>
            <a:r>
              <a:rPr lang="ko-KR" altLang="en-US" dirty="0" err="1"/>
              <a:t>정재빈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23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9E622-EF34-AD0B-85A9-19BFEBB7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7D725-3645-0FB7-28AF-B3745DFC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10DF71-5765-3D7E-2F13-73FC54AB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수업에서 프로세스에 대해 배운 바 있음</a:t>
            </a:r>
            <a:endParaRPr lang="en-US" altLang="ko-KR" dirty="0"/>
          </a:p>
          <a:p>
            <a:r>
              <a:rPr lang="ko-KR" altLang="en-US" dirty="0"/>
              <a:t>쉘은 여러 개의 프로세스로 동작함</a:t>
            </a:r>
            <a:endParaRPr lang="en-US" altLang="ko-KR" dirty="0"/>
          </a:p>
          <a:p>
            <a:pPr lvl="1"/>
            <a:r>
              <a:rPr lang="ko-KR" altLang="en-US" dirty="0"/>
              <a:t>하나의 명령어</a:t>
            </a:r>
            <a:r>
              <a:rPr lang="en-US" altLang="ko-KR" dirty="0"/>
              <a:t>(</a:t>
            </a:r>
            <a:r>
              <a:rPr lang="ko-KR" altLang="en-US" dirty="0"/>
              <a:t>실행파일</a:t>
            </a:r>
            <a:r>
              <a:rPr lang="en-US" altLang="ko-KR" dirty="0"/>
              <a:t>)</a:t>
            </a:r>
            <a:r>
              <a:rPr lang="ko-KR" altLang="en-US" dirty="0"/>
              <a:t>를 실행하면 그에 해당하는 프로세스가 생성됨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B7503AE-75B1-0FC0-7112-DACB664C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438" y="3693765"/>
            <a:ext cx="8023123" cy="24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18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908C2-7059-B4CC-5D01-0ADC73B0B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B8F03-F066-B20B-E0E3-30D1D69F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07E49C-72AA-27A6-B969-36F92F31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리눅스에서 프로세스를 생성하는 방법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fork: </a:t>
            </a:r>
            <a:r>
              <a:rPr lang="ko-KR" altLang="en-US" dirty="0"/>
              <a:t>부모 프로세스에서 호출되면 새롭게 자식 프로세스를 생성한다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fork</a:t>
            </a:r>
            <a:r>
              <a:rPr lang="ko-KR" altLang="en-US" dirty="0"/>
              <a:t>에 의해 생성된 자식 프로세스는 부모 프로세스의 메모리를 그대로 복사하여 가짐 </a:t>
            </a:r>
            <a:r>
              <a:rPr lang="en-US" altLang="ko-KR" dirty="0"/>
              <a:t>(</a:t>
            </a:r>
            <a:r>
              <a:rPr lang="ko-KR" altLang="en-US" dirty="0"/>
              <a:t>이전에 배웠던 프로세스의 메모리 구조를 생각하면 됨</a:t>
            </a:r>
            <a:r>
              <a:rPr lang="en-US" altLang="ko-KR" dirty="0"/>
              <a:t>)</a:t>
            </a:r>
          </a:p>
        </p:txBody>
      </p:sp>
      <p:pic>
        <p:nvPicPr>
          <p:cNvPr id="5122" name="Picture 2" descr="프로세스 생성과 소멸">
            <a:extLst>
              <a:ext uri="{FF2B5EF4-FFF2-40B4-BE49-F238E27FC236}">
                <a16:creationId xmlns:a16="http://schemas.microsoft.com/office/drawing/2014/main" id="{652450D5-24E6-AA4D-DBAE-658B3A1BD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01"/>
          <a:stretch/>
        </p:blipFill>
        <p:spPr bwMode="auto">
          <a:xfrm>
            <a:off x="1757517" y="3459217"/>
            <a:ext cx="3893575" cy="30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C28304-68A8-6163-E53D-040B7D5970E2}"/>
              </a:ext>
            </a:extLst>
          </p:cNvPr>
          <p:cNvSpPr txBox="1"/>
          <p:nvPr/>
        </p:nvSpPr>
        <p:spPr>
          <a:xfrm>
            <a:off x="5970637" y="4286865"/>
            <a:ext cx="5702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정확히는 효율성을 위해 복사가 아니라 </a:t>
            </a:r>
            <a:endParaRPr lang="en-US" altLang="ko-KR" dirty="0"/>
          </a:p>
          <a:p>
            <a:r>
              <a:rPr lang="en-US" altLang="ko-KR" dirty="0"/>
              <a:t>“Copy-On-Write”</a:t>
            </a:r>
            <a:r>
              <a:rPr lang="ko-KR" altLang="en-US" dirty="0"/>
              <a:t>라는 개념을 사용함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더 자세하게 알고 싶다면 아래 링크 참고 및 </a:t>
            </a:r>
            <a:r>
              <a:rPr lang="ko-KR" altLang="en-US" dirty="0" err="1"/>
              <a:t>구글링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https://code-lab1.com/copy-on-write/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880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A59E7-AB42-A862-79AE-2E193733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02174-4079-6B73-9CB0-05CED9AA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</a:t>
            </a:r>
            <a:r>
              <a:rPr lang="ko-KR" altLang="en-US" dirty="0"/>
              <a:t>프로세스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D9C90-C5EF-F89C-2128-B0323F3A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8742" cy="4351338"/>
          </a:xfrm>
        </p:spPr>
        <p:txBody>
          <a:bodyPr/>
          <a:lstStyle/>
          <a:p>
            <a:r>
              <a:rPr lang="ko-KR" altLang="en-US" dirty="0"/>
              <a:t>생성한 자식 프로세스에서 명령어를 실행하는 방법</a:t>
            </a:r>
            <a:endParaRPr lang="en-US" altLang="ko-KR" dirty="0"/>
          </a:p>
          <a:p>
            <a:pPr lvl="1"/>
            <a:r>
              <a:rPr lang="en-US" altLang="ko-KR" dirty="0"/>
              <a:t>exec </a:t>
            </a:r>
            <a:r>
              <a:rPr lang="ko-KR" altLang="en-US" dirty="0"/>
              <a:t>계열 함수</a:t>
            </a:r>
            <a:r>
              <a:rPr lang="en-US" altLang="ko-KR" dirty="0"/>
              <a:t>: </a:t>
            </a:r>
            <a:r>
              <a:rPr lang="ko-KR" altLang="en-US" dirty="0"/>
              <a:t>현재 실행되고 있는 프로세스를 다른 프로세스로 대신하여 새로운 프로세스를 실행</a:t>
            </a:r>
            <a:endParaRPr lang="en-US" altLang="ko-KR" dirty="0"/>
          </a:p>
          <a:p>
            <a:pPr lvl="1"/>
            <a:r>
              <a:rPr lang="ko-KR" altLang="en-US" dirty="0"/>
              <a:t>프로세스를 대체하는 것이지 새로 생성하는 것이 아니므로 </a:t>
            </a:r>
            <a:r>
              <a:rPr lang="en-US" altLang="ko-KR" dirty="0"/>
              <a:t>fork</a:t>
            </a:r>
            <a:r>
              <a:rPr lang="ko-KR" altLang="en-US" dirty="0"/>
              <a:t>와는 다른 개념</a:t>
            </a:r>
            <a:endParaRPr lang="en-US" altLang="ko-KR" dirty="0"/>
          </a:p>
          <a:p>
            <a:pPr lvl="1"/>
            <a:r>
              <a:rPr lang="ko-KR" altLang="en-US" dirty="0"/>
              <a:t>보통 </a:t>
            </a:r>
            <a:r>
              <a:rPr lang="en-US" altLang="ko-KR" dirty="0"/>
              <a:t>fork</a:t>
            </a:r>
            <a:r>
              <a:rPr lang="ko-KR" altLang="en-US" dirty="0"/>
              <a:t>로 자식프로세스를 생성하고 </a:t>
            </a:r>
            <a:r>
              <a:rPr lang="en-US" altLang="ko-KR" dirty="0"/>
              <a:t>exec</a:t>
            </a:r>
            <a:r>
              <a:rPr lang="ko-KR" altLang="en-US" dirty="0"/>
              <a:t>으로 특정 실행파일을 실행하는 것이 일반적   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D724DD-4149-48C8-FF05-BC0947A80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55" y="1825625"/>
            <a:ext cx="3625645" cy="44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13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3BA7-6C30-EA65-AB26-77CF4009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44A9-7110-8C06-CD15-B77FAA80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IPC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8AE5D-A78F-E287-F93A-C665E5973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4535" cy="4351338"/>
          </a:xfrm>
        </p:spPr>
        <p:txBody>
          <a:bodyPr/>
          <a:lstStyle/>
          <a:p>
            <a:r>
              <a:rPr lang="ko-KR" altLang="en-US" dirty="0"/>
              <a:t>하나의 명령어가 개별 프로세스에 해당한다면 파이프라인은 어떻게 동작하는가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이전 명령어의 결과가 다음 명령어의 입력이 된다면 프로세스 간에 출력과 입력이 어떻게 오고 가는 것인지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프로세스 간 </a:t>
            </a:r>
            <a:r>
              <a:rPr lang="en-US" altLang="ko-KR" dirty="0"/>
              <a:t>communication</a:t>
            </a:r>
            <a:r>
              <a:rPr lang="ko-KR" altLang="en-US" dirty="0"/>
              <a:t>이 필요 </a:t>
            </a:r>
            <a:r>
              <a:rPr lang="en-US" altLang="ko-KR" dirty="0"/>
              <a:t>(IPC; Inter-Process Communication)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9C0309-5305-5E28-083C-BDB643113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88"/>
          <a:stretch/>
        </p:blipFill>
        <p:spPr bwMode="auto">
          <a:xfrm>
            <a:off x="3736258" y="3952568"/>
            <a:ext cx="4016576" cy="254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624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1A77-201B-6D35-65CA-86619B40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956F3-917F-B3A1-A997-B7417789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IPC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64B0A5-25CF-AE26-309F-E5AB4F28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가 제공하는 </a:t>
            </a:r>
            <a:r>
              <a:rPr lang="en-US" altLang="ko-KR" dirty="0"/>
              <a:t>IPC </a:t>
            </a:r>
            <a:r>
              <a:rPr lang="ko-KR" altLang="en-US" dirty="0"/>
              <a:t>은 여러 가지가 있음</a:t>
            </a:r>
            <a:endParaRPr lang="en-US" altLang="ko-KR" dirty="0"/>
          </a:p>
          <a:p>
            <a:r>
              <a:rPr lang="ko-KR" altLang="en-US" dirty="0"/>
              <a:t>그러한 </a:t>
            </a:r>
            <a:r>
              <a:rPr lang="en-US" altLang="ko-KR" dirty="0"/>
              <a:t>Support </a:t>
            </a:r>
            <a:r>
              <a:rPr lang="ko-KR" altLang="en-US" dirty="0"/>
              <a:t>중 하나가 </a:t>
            </a:r>
            <a:r>
              <a:rPr lang="en-US" altLang="ko-KR" dirty="0"/>
              <a:t>PIPE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파이프는 커널 영역에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 파이프를 생성한 프로세스는 파일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KoPub Dotum"/>
              </a:rPr>
              <a:t>디스크립터를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 통해 파이프에 접근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가능</a:t>
            </a:r>
            <a:endParaRPr lang="en-US" altLang="ko-KR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1AF3D75-CD85-909F-AD66-FF3854C3A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018" y="3622155"/>
            <a:ext cx="6172659" cy="3063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322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A99-8D38-11ED-C802-2FD35666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58ECA-19CA-F18D-5DB9-2DDB26B44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동작원리 </a:t>
            </a:r>
            <a:r>
              <a:rPr lang="en-US" altLang="ko-KR" dirty="0"/>
              <a:t>- IPC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1BA147-7DC6-17F0-A1DE-32A453BED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가 제공하는 </a:t>
            </a:r>
            <a:r>
              <a:rPr lang="en-US" altLang="ko-KR" dirty="0"/>
              <a:t>IPC </a:t>
            </a:r>
            <a:r>
              <a:rPr lang="ko-KR" altLang="en-US" dirty="0"/>
              <a:t>은 여러 가지가 있음</a:t>
            </a:r>
            <a:endParaRPr lang="en-US" altLang="ko-KR" dirty="0"/>
          </a:p>
          <a:p>
            <a:r>
              <a:rPr lang="ko-KR" altLang="en-US" dirty="0"/>
              <a:t>그러한 </a:t>
            </a:r>
            <a:r>
              <a:rPr lang="en-US" altLang="ko-KR" dirty="0"/>
              <a:t>Support </a:t>
            </a:r>
            <a:r>
              <a:rPr lang="ko-KR" altLang="en-US" dirty="0"/>
              <a:t>중 하나가 </a:t>
            </a:r>
            <a:r>
              <a:rPr lang="en-US" altLang="ko-KR" dirty="0"/>
              <a:t>PIPE</a:t>
            </a:r>
          </a:p>
          <a:p>
            <a:pPr lvl="1"/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파이프는 커널 영역에 생성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KoPub Dotum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 파이프를 생성한 프로세스는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KoPub Dotum"/>
              </a:rPr>
              <a:t>파일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KoPub Dotum"/>
              </a:rPr>
              <a:t>디스크립터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KoPub Dotum"/>
              </a:rPr>
              <a:t>를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KoPub Dotum"/>
              </a:rPr>
              <a:t> 통해 파이프에 접근 </a:t>
            </a:r>
            <a:r>
              <a:rPr lang="ko-KR" altLang="en-US" dirty="0">
                <a:solidFill>
                  <a:srgbClr val="333333"/>
                </a:solidFill>
                <a:latin typeface="KoPub Dotum"/>
              </a:rPr>
              <a:t>가능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DCCBD-6D9B-ECC4-5ED1-038606A39F06}"/>
              </a:ext>
            </a:extLst>
          </p:cNvPr>
          <p:cNvSpPr txBox="1"/>
          <p:nvPr/>
        </p:nvSpPr>
        <p:spPr>
          <a:xfrm>
            <a:off x="1101213" y="4001294"/>
            <a:ext cx="9989574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디스크립터</a:t>
            </a:r>
            <a:r>
              <a:rPr lang="en-US" altLang="ko-KR" dirty="0"/>
              <a:t>: </a:t>
            </a:r>
            <a:r>
              <a:rPr lang="ko-KR" altLang="en-US" dirty="0"/>
              <a:t>리눅스 혹은 유닉스 계열의 시스템에서 프로세스</a:t>
            </a:r>
            <a:r>
              <a:rPr lang="en-US" altLang="ko-KR" dirty="0"/>
              <a:t>(process)</a:t>
            </a:r>
            <a:r>
              <a:rPr lang="ko-KR" altLang="en-US" dirty="0"/>
              <a:t>가 파일</a:t>
            </a:r>
            <a:r>
              <a:rPr lang="en-US" altLang="ko-KR" dirty="0"/>
              <a:t>(file)</a:t>
            </a:r>
            <a:r>
              <a:rPr lang="ko-KR" altLang="en-US" dirty="0"/>
              <a:t>을 다룰 때 사용하는 개념으로</a:t>
            </a:r>
            <a:r>
              <a:rPr lang="en-US" altLang="ko-KR" dirty="0"/>
              <a:t>, </a:t>
            </a:r>
            <a:r>
              <a:rPr lang="ko-KR" altLang="en-US" dirty="0"/>
              <a:t>프로세스에서 특정 파일에 접근할 때 사용하는 추상적인 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</a:t>
            </a:r>
            <a:r>
              <a:rPr lang="ko-KR" altLang="en-US" dirty="0"/>
              <a:t>기본적으로 할당되는 파일 </a:t>
            </a:r>
            <a:r>
              <a:rPr lang="ko-KR" altLang="en-US" dirty="0" err="1"/>
              <a:t>디스크립터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0: </a:t>
            </a:r>
            <a:r>
              <a:rPr lang="ko-KR" altLang="en-US" dirty="0"/>
              <a:t>표준 입력</a:t>
            </a:r>
            <a:endParaRPr lang="en-US" altLang="ko-KR" dirty="0"/>
          </a:p>
          <a:p>
            <a:r>
              <a:rPr lang="en-US" altLang="ko-KR" dirty="0"/>
              <a:t>1:</a:t>
            </a:r>
            <a:r>
              <a:rPr lang="ko-KR" altLang="en-US" dirty="0"/>
              <a:t> 표준 출력</a:t>
            </a:r>
            <a:endParaRPr lang="en-US" altLang="ko-KR" dirty="0"/>
          </a:p>
          <a:p>
            <a:r>
              <a:rPr lang="en-US" altLang="ko-KR" dirty="0"/>
              <a:t>2:</a:t>
            </a:r>
            <a:r>
              <a:rPr lang="ko-KR" altLang="en-US" dirty="0"/>
              <a:t> 표준 에러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2543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A526B-83A6-17C6-D0CC-017300CB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E5FDD-246E-0767-4615-A7C9C9C1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DC4634-0BF8-E6BE-F778-93D097D05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fork(), exec()</a:t>
            </a:r>
          </a:p>
          <a:p>
            <a:r>
              <a:rPr lang="en-US" altLang="ko-KR" dirty="0"/>
              <a:t>pipe(), dup2()</a:t>
            </a:r>
          </a:p>
          <a:p>
            <a:r>
              <a:rPr lang="en-US" altLang="ko-KR" dirty="0" err="1"/>
              <a:t>waitpid</a:t>
            </a:r>
            <a:r>
              <a:rPr lang="en-US" altLang="ko-KR" dirty="0"/>
              <a:t>() </a:t>
            </a:r>
          </a:p>
          <a:p>
            <a:r>
              <a:rPr lang="ko-KR" altLang="en-US" dirty="0"/>
              <a:t>효율적인 구현 </a:t>
            </a:r>
            <a:r>
              <a:rPr lang="en-US" altLang="ko-KR" dirty="0"/>
              <a:t>-&gt; </a:t>
            </a:r>
            <a:r>
              <a:rPr lang="ko-KR" altLang="en-US" dirty="0"/>
              <a:t>재귀호출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7479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0896A-7572-24F2-66A8-ED3624380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503BF-ACC3-DE50-1B37-155E454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6FC049-5D53-C842-A6EF-F0184815C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재귀호출</a:t>
            </a:r>
            <a:r>
              <a:rPr lang="en-US" altLang="ko-KR" dirty="0"/>
              <a:t>(</a:t>
            </a:r>
            <a:r>
              <a:rPr lang="ko-KR" altLang="en-US" dirty="0"/>
              <a:t>재귀함수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 함수가 자기 자신을 호출하도록 구현</a:t>
            </a:r>
            <a:endParaRPr lang="en-US" altLang="ko-KR" dirty="0"/>
          </a:p>
          <a:p>
            <a:pPr lvl="1"/>
            <a:r>
              <a:rPr lang="ko-KR" altLang="en-US" dirty="0"/>
              <a:t>동일한 작업을 반복하는데 종료 조건을 반복문의 형태로 정의하기 어려운 경우</a:t>
            </a:r>
            <a:endParaRPr lang="en-US" altLang="ko-KR" dirty="0"/>
          </a:p>
          <a:p>
            <a:pPr lvl="1"/>
            <a:r>
              <a:rPr lang="ko-KR" altLang="en-US" dirty="0"/>
              <a:t>작은 문제로 쪼개는 것이 유리한 경우 </a:t>
            </a:r>
            <a:endParaRPr lang="en-US" altLang="ko-KR" dirty="0"/>
          </a:p>
          <a:p>
            <a:pPr lvl="1"/>
            <a:r>
              <a:rPr lang="en-US" altLang="ko-KR" dirty="0"/>
              <a:t>Ex. </a:t>
            </a:r>
            <a:r>
              <a:rPr lang="ko-KR" altLang="en-US" dirty="0"/>
              <a:t>리눅스 쉘 구현에서 멀티 파이프라인 등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279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D7AE3-A843-F60E-52AF-8B4428F6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D85ED-C449-1345-08D8-4C39BC1E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62731C-C561-C1E4-5396-9A10C0A7D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539" y="1681962"/>
            <a:ext cx="4451403" cy="4656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526FFB-EB27-4C80-D1BF-44A1110B383E}"/>
              </a:ext>
            </a:extLst>
          </p:cNvPr>
          <p:cNvSpPr txBox="1"/>
          <p:nvPr/>
        </p:nvSpPr>
        <p:spPr>
          <a:xfrm>
            <a:off x="4719485" y="6396335"/>
            <a:ext cx="4562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예시 </a:t>
            </a:r>
            <a:r>
              <a:rPr lang="en-US" altLang="ko-KR" sz="2400" dirty="0"/>
              <a:t>- </a:t>
            </a:r>
            <a:r>
              <a:rPr lang="ko-KR" altLang="en-US" sz="2400" dirty="0" err="1"/>
              <a:t>팩토리얼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689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C10FF-C5D4-E9CF-06CA-FBDC3305E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25699-6399-C6BE-4CC6-5232D8D5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605EF-88CB-9BA7-7270-318E3A974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" y="1690688"/>
            <a:ext cx="4451403" cy="4656065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ABE9BA05-1990-1F97-96FD-0A3FA8FDD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541" y="1827734"/>
            <a:ext cx="5975403" cy="420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2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B0D5-A0DE-CA36-67E7-093B2A02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81053-D450-A106-F798-7D99C515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C1E8-0AAB-7038-164D-3CF357C59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환경에 익숙해지기</a:t>
            </a:r>
            <a:endParaRPr lang="en-US" altLang="ko-KR" dirty="0"/>
          </a:p>
          <a:p>
            <a:r>
              <a:rPr lang="ko-KR" altLang="en-US" dirty="0"/>
              <a:t>리눅스 쉘의 동작 이해하기</a:t>
            </a:r>
            <a:endParaRPr lang="en-US" altLang="ko-KR" dirty="0"/>
          </a:p>
          <a:p>
            <a:r>
              <a:rPr lang="ko-KR" altLang="en-US" dirty="0"/>
              <a:t>프로세스 생성 및 관리</a:t>
            </a:r>
            <a:endParaRPr lang="en-US" altLang="ko-KR" dirty="0"/>
          </a:p>
          <a:p>
            <a:r>
              <a:rPr lang="ko-KR" altLang="en-US" dirty="0"/>
              <a:t>표준 입출력</a:t>
            </a:r>
            <a:r>
              <a:rPr lang="en-US" altLang="ko-KR" dirty="0"/>
              <a:t>, IPC </a:t>
            </a:r>
            <a:r>
              <a:rPr lang="ko-KR" altLang="en-US" dirty="0"/>
              <a:t>이해하기</a:t>
            </a:r>
          </a:p>
        </p:txBody>
      </p:sp>
      <p:pic>
        <p:nvPicPr>
          <p:cNvPr id="6146" name="Picture 2" descr="스파르타코딩클럽 | 블로그">
            <a:extLst>
              <a:ext uri="{FF2B5EF4-FFF2-40B4-BE49-F238E27FC236}">
                <a16:creationId xmlns:a16="http://schemas.microsoft.com/office/drawing/2014/main" id="{F5FB7DAE-60FF-E8E1-3DFA-DB70F1CBD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827" y="2081263"/>
            <a:ext cx="3405188" cy="241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727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D8238-E63B-F876-D454-CC26C16B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CDDF-E35E-802C-D215-71DA07E67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E053B4-E155-D564-4EF8-B3885D960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78" y="1690688"/>
            <a:ext cx="4451403" cy="4656065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5AE28776-EFAA-E445-1686-ECB94A4D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280" y="1891635"/>
            <a:ext cx="6017342" cy="397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248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12C9-2449-70B8-4DEC-33A780D6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F2E8A-43D9-6895-1AA3-CC58F156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 구현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7B65654-2BBF-109B-50A2-87366A8B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호출 시마다 스택 프레임이 계속 쌓임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만약 종료 조건을 제대로 정하지 않으면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스택이 계속 쌓여 정해진 공간 초과 </a:t>
            </a:r>
            <a:r>
              <a:rPr lang="en-US" altLang="ko-KR" dirty="0"/>
              <a:t>=&gt; </a:t>
            </a:r>
            <a:r>
              <a:rPr lang="ko-KR" altLang="en-US" dirty="0"/>
              <a:t>스택 </a:t>
            </a:r>
            <a:r>
              <a:rPr lang="ko-KR" altLang="en-US" dirty="0" err="1"/>
              <a:t>오버플로우</a:t>
            </a:r>
            <a:r>
              <a:rPr lang="ko-KR" altLang="en-US" dirty="0"/>
              <a:t> 발생 </a:t>
            </a:r>
            <a:endParaRPr lang="en-US" altLang="ko-KR" dirty="0"/>
          </a:p>
        </p:txBody>
      </p:sp>
      <p:pic>
        <p:nvPicPr>
          <p:cNvPr id="17410" name="Picture 2" descr="재귀 함수의 스택 프레임">
            <a:extLst>
              <a:ext uri="{FF2B5EF4-FFF2-40B4-BE49-F238E27FC236}">
                <a16:creationId xmlns:a16="http://schemas.microsoft.com/office/drawing/2014/main" id="{F6291640-1815-F253-85B4-35B0243E6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469" y="3098221"/>
            <a:ext cx="5564751" cy="3671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03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FE8AA-1F86-1655-2C54-400C46883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EEA2F-B2DB-A3BE-862B-D9CDACFF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C5956-62F3-8D20-21B6-E79FF6D35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make:</a:t>
            </a:r>
            <a:r>
              <a:rPr lang="ko-KR" altLang="en-US" dirty="0"/>
              <a:t> 소프트웨어 개발을 위해 유닉스 계열 운영체제에서 사용되는 프로그램 빌드 도구</a:t>
            </a:r>
            <a:endParaRPr lang="en-US" altLang="ko-KR" dirty="0"/>
          </a:p>
          <a:p>
            <a:r>
              <a:rPr lang="en-US" altLang="ko-KR" dirty="0" err="1"/>
              <a:t>Makefile</a:t>
            </a:r>
            <a:r>
              <a:rPr lang="en-US" altLang="ko-KR" dirty="0"/>
              <a:t>:</a:t>
            </a:r>
            <a:r>
              <a:rPr lang="ko-KR" altLang="en-US" dirty="0"/>
              <a:t> 프로그램을 빌드하기 위해 </a:t>
            </a:r>
            <a:r>
              <a:rPr lang="en-US" altLang="ko-KR" dirty="0"/>
              <a:t>make </a:t>
            </a:r>
            <a:r>
              <a:rPr lang="ko-KR" altLang="en-US" dirty="0"/>
              <a:t>문법에 맞춰 작성하는 문서</a:t>
            </a:r>
            <a:endParaRPr lang="en-US" altLang="ko-KR" dirty="0"/>
          </a:p>
          <a:p>
            <a:r>
              <a:rPr lang="ko-KR" altLang="en-US" dirty="0"/>
              <a:t>소스파일이 많아진다면 직접 빌드하기가 어려워지기 때문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7793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2203-B830-B389-B282-0793ADAA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746-28A8-1308-6599-3DC07613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0B6B75-458B-6CDF-7299-022A4AB08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88" y="1921145"/>
            <a:ext cx="9397793" cy="11268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4D457-7CF2-11F6-C70D-B29DCE3D9EDB}"/>
              </a:ext>
            </a:extLst>
          </p:cNvPr>
          <p:cNvSpPr txBox="1"/>
          <p:nvPr/>
        </p:nvSpPr>
        <p:spPr>
          <a:xfrm>
            <a:off x="1324676" y="3483705"/>
            <a:ext cx="89991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Target : </a:t>
            </a:r>
            <a:r>
              <a:rPr lang="ko-KR" altLang="en-US" sz="2400" dirty="0"/>
              <a:t>빌드 대상 이름을 의미한다</a:t>
            </a:r>
            <a:r>
              <a:rPr lang="en-US" altLang="ko-KR" sz="2400" dirty="0"/>
              <a:t>. </a:t>
            </a:r>
            <a:r>
              <a:rPr lang="ko-KR" altLang="en-US" sz="2400" dirty="0"/>
              <a:t>최종적으로 생성하는 파일명을 작성한다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Dependencies : </a:t>
            </a:r>
            <a:r>
              <a:rPr lang="ko-KR" altLang="en-US" sz="2400" dirty="0"/>
              <a:t>빌드 대상이 의존하는 </a:t>
            </a:r>
            <a:r>
              <a:rPr lang="en-US" altLang="ko-KR" sz="2400" dirty="0"/>
              <a:t>Target </a:t>
            </a:r>
            <a:r>
              <a:rPr lang="ko-KR" altLang="en-US" sz="2400" dirty="0"/>
              <a:t>이나 파일 목록이다</a:t>
            </a:r>
            <a:r>
              <a:rPr lang="en-US" altLang="ko-KR" sz="2400" dirty="0"/>
              <a:t>. </a:t>
            </a:r>
            <a:r>
              <a:rPr lang="ko-KR" altLang="en-US" sz="2400" dirty="0"/>
              <a:t>여기에 나열된 대상들을 먼저 만들고 </a:t>
            </a:r>
            <a:r>
              <a:rPr lang="en-US" altLang="ko-KR" sz="2400" dirty="0"/>
              <a:t>Recipe </a:t>
            </a:r>
            <a:r>
              <a:rPr lang="ko-KR" altLang="en-US" sz="2400" dirty="0"/>
              <a:t>의 명령어를 실행한다</a:t>
            </a:r>
            <a:r>
              <a:rPr lang="en-US" altLang="ko-KR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Recipe : </a:t>
            </a:r>
            <a:r>
              <a:rPr lang="ko-KR" altLang="en-US" sz="2400" dirty="0"/>
              <a:t>빌드 대상을 생성하는 명령이다</a:t>
            </a:r>
            <a:r>
              <a:rPr lang="en-US" altLang="ko-KR" sz="2400" dirty="0"/>
              <a:t>. </a:t>
            </a:r>
            <a:r>
              <a:rPr lang="ko-KR" altLang="en-US" sz="2400" dirty="0"/>
              <a:t>여러 줄로 작성할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각 줄 시작에 반드시 </a:t>
            </a:r>
            <a:r>
              <a:rPr lang="en-US" altLang="ko-KR" sz="2400" dirty="0"/>
              <a:t>Tab </a:t>
            </a:r>
            <a:r>
              <a:rPr lang="ko-KR" altLang="en-US" sz="2400" dirty="0"/>
              <a:t>문자로 </a:t>
            </a:r>
            <a:r>
              <a:rPr lang="en-US" altLang="ko-KR" sz="2400" dirty="0"/>
              <a:t>Indent </a:t>
            </a:r>
            <a:r>
              <a:rPr lang="ko-KR" altLang="en-US" sz="2400" dirty="0"/>
              <a:t>가 삽입되어야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754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E9D90-4758-07CE-72BE-B71299F6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C3646-8A64-248E-ABFA-321E8A09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Makefile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A839B2-1B6C-9074-1712-42874F9C1B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480"/>
          <a:stretch/>
        </p:blipFill>
        <p:spPr>
          <a:xfrm>
            <a:off x="838201" y="1838102"/>
            <a:ext cx="4913670" cy="378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8BF87-6A90-BD50-560D-EDB77C862E8A}"/>
              </a:ext>
            </a:extLst>
          </p:cNvPr>
          <p:cNvSpPr txBox="1"/>
          <p:nvPr/>
        </p:nvSpPr>
        <p:spPr>
          <a:xfrm>
            <a:off x="5879690" y="3005816"/>
            <a:ext cx="5574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다음과 같은 </a:t>
            </a:r>
            <a:r>
              <a:rPr lang="en-US" altLang="ko-KR" sz="2400" dirty="0" err="1"/>
              <a:t>Makefile</a:t>
            </a:r>
            <a:r>
              <a:rPr lang="ko-KR" altLang="en-US" sz="2400" dirty="0"/>
              <a:t>을 만들고</a:t>
            </a:r>
            <a:endParaRPr lang="en-US" altLang="ko-KR" sz="2400" dirty="0"/>
          </a:p>
          <a:p>
            <a:pPr algn="ctr"/>
            <a:r>
              <a:rPr lang="en-US" altLang="ko-KR" sz="2400" dirty="0"/>
              <a:t>make</a:t>
            </a:r>
            <a:r>
              <a:rPr lang="ko-KR" altLang="en-US" sz="2400" dirty="0"/>
              <a:t>라는 명령어를 치면 </a:t>
            </a:r>
            <a:endParaRPr lang="en-US" altLang="ko-KR" sz="2400" dirty="0"/>
          </a:p>
          <a:p>
            <a:pPr algn="ctr"/>
            <a:r>
              <a:rPr lang="en-US" altLang="ko-KR" sz="2400" dirty="0" err="1"/>
              <a:t>app.out</a:t>
            </a:r>
            <a:r>
              <a:rPr lang="ko-KR" altLang="en-US" sz="2400" dirty="0"/>
              <a:t>이 만들어진다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F2F301-A89B-BD99-B70B-90DE5182F333}"/>
              </a:ext>
            </a:extLst>
          </p:cNvPr>
          <p:cNvSpPr txBox="1"/>
          <p:nvPr/>
        </p:nvSpPr>
        <p:spPr>
          <a:xfrm>
            <a:off x="6329515" y="5164648"/>
            <a:ext cx="5024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더 자세한 건 </a:t>
            </a:r>
            <a:r>
              <a:rPr lang="en-US" altLang="ko-KR" dirty="0" err="1"/>
              <a:t>Makefile</a:t>
            </a:r>
            <a:r>
              <a:rPr lang="ko-KR" altLang="en-US" dirty="0"/>
              <a:t>에 대해 </a:t>
            </a:r>
            <a:r>
              <a:rPr lang="ko-KR" altLang="en-US" dirty="0" err="1"/>
              <a:t>구글링하면</a:t>
            </a:r>
            <a:r>
              <a:rPr lang="ko-KR" altLang="en-US" dirty="0"/>
              <a:t> 자료 많음</a:t>
            </a:r>
            <a:r>
              <a:rPr lang="en-US" altLang="ko-KR" dirty="0"/>
              <a:t>. 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작성이 어렵다면 </a:t>
            </a:r>
            <a:r>
              <a:rPr lang="en-US" altLang="ko-KR" dirty="0">
                <a:solidFill>
                  <a:srgbClr val="FF0000"/>
                </a:solidFill>
              </a:rPr>
              <a:t>ChatGPT</a:t>
            </a:r>
            <a:r>
              <a:rPr lang="ko-KR" altLang="en-US" dirty="0"/>
              <a:t>의 도움을 받아보자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3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FCEA8-3A68-D1EA-E1EA-8B48674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927B1-1984-A551-39EA-6A74FB03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쉘 프로그램 구현하기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  <a:p>
            <a:pPr lvl="1"/>
            <a:r>
              <a:rPr lang="ko-KR" altLang="en-US" dirty="0"/>
              <a:t>리눅스 환경</a:t>
            </a:r>
          </a:p>
          <a:p>
            <a:pPr lvl="1"/>
            <a:r>
              <a:rPr lang="en-US" altLang="ko-KR" dirty="0" err="1"/>
              <a:t>github</a:t>
            </a:r>
            <a:r>
              <a:rPr lang="ko-KR" altLang="en-US" dirty="0"/>
              <a:t>에서 작업</a:t>
            </a:r>
            <a:r>
              <a:rPr lang="en-US" altLang="ko-KR" dirty="0"/>
              <a:t>, </a:t>
            </a:r>
            <a:r>
              <a:rPr lang="ko-KR" altLang="en-US" dirty="0"/>
              <a:t>링크만 제출 </a:t>
            </a:r>
            <a:r>
              <a:rPr lang="en-US" altLang="ko-KR" dirty="0"/>
              <a:t>(repository </a:t>
            </a:r>
            <a:r>
              <a:rPr lang="ko-KR" altLang="en-US" dirty="0"/>
              <a:t>내부에 반드시 </a:t>
            </a:r>
            <a:r>
              <a:rPr lang="en-US" altLang="ko-KR" dirty="0" err="1"/>
              <a:t>Makefile</a:t>
            </a:r>
            <a:r>
              <a:rPr lang="ko-KR" altLang="en-US" dirty="0"/>
              <a:t>과 자유형식 보고서</a:t>
            </a:r>
            <a:r>
              <a:rPr lang="en-US" altLang="ko-KR" dirty="0"/>
              <a:t>(pdf) </a:t>
            </a:r>
            <a:r>
              <a:rPr lang="ko-KR" altLang="en-US" dirty="0"/>
              <a:t>포함할 것</a:t>
            </a:r>
            <a:r>
              <a:rPr lang="en-US" altLang="ko-KR" dirty="0"/>
              <a:t>, c</a:t>
            </a:r>
            <a:r>
              <a:rPr lang="ko-KR" altLang="en-US" dirty="0"/>
              <a:t>파일은 하나가 아니어도 상관없음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0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6120-FDF1-2F29-40B4-5CE172530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AA8BC-571E-CB44-2099-4248D79B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EEC31-CCFB-DA75-E5F9-6D88CE0B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조건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현재 디렉토리 명을 쉘에 표시</a:t>
            </a:r>
          </a:p>
          <a:p>
            <a:pPr marL="457200" lvl="1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일반적인 리눅스 </a:t>
            </a:r>
            <a:r>
              <a:rPr lang="en-US" altLang="ko-KR" dirty="0"/>
              <a:t>bash </a:t>
            </a:r>
            <a:r>
              <a:rPr lang="ko-KR" altLang="en-US" dirty="0"/>
              <a:t>쉘의 사용자 인터페이스 형태를 띌 것 </a:t>
            </a:r>
          </a:p>
          <a:p>
            <a:pPr marL="457200" lvl="1" indent="0">
              <a:buNone/>
            </a:pPr>
            <a:r>
              <a:rPr lang="en-US" altLang="ko-KR" dirty="0"/>
              <a:t>3. cd, </a:t>
            </a:r>
            <a:r>
              <a:rPr lang="en-US" altLang="ko-KR" dirty="0" err="1"/>
              <a:t>pwd</a:t>
            </a:r>
            <a:r>
              <a:rPr lang="en-US" altLang="ko-KR" dirty="0"/>
              <a:t> </a:t>
            </a:r>
            <a:r>
              <a:rPr lang="ko-KR" altLang="en-US" dirty="0"/>
              <a:t>명령어를 반드시 구현 </a:t>
            </a:r>
            <a:r>
              <a:rPr lang="en-US" altLang="ko-KR" dirty="0"/>
              <a:t>(</a:t>
            </a:r>
            <a:r>
              <a:rPr lang="ko-KR" altLang="en-US" dirty="0"/>
              <a:t>상대경로 사용 가능해야 함</a:t>
            </a:r>
            <a:r>
              <a:rPr lang="en-US" altLang="ko-KR" dirty="0"/>
              <a:t>, </a:t>
            </a:r>
            <a:r>
              <a:rPr lang="ko-KR" altLang="en-US" dirty="0"/>
              <a:t>단순히 </a:t>
            </a:r>
            <a:r>
              <a:rPr lang="en-US" altLang="ko-KR" dirty="0"/>
              <a:t>exec</a:t>
            </a:r>
            <a:r>
              <a:rPr lang="ko-KR" altLang="en-US" dirty="0"/>
              <a:t>을사용해서는 안됨</a:t>
            </a:r>
            <a:r>
              <a:rPr lang="en-US" altLang="ko-KR" dirty="0"/>
              <a:t>, </a:t>
            </a:r>
            <a:r>
              <a:rPr lang="ko-KR" altLang="en-US" dirty="0"/>
              <a:t>나머지 명령어는 </a:t>
            </a:r>
            <a:r>
              <a:rPr lang="en-US" altLang="ko-KR" dirty="0"/>
              <a:t>exec </a:t>
            </a:r>
            <a:r>
              <a:rPr lang="ko-KR" altLang="en-US" dirty="0"/>
              <a:t>시스템콜을 이용해 구현해도 됨</a:t>
            </a:r>
            <a:r>
              <a:rPr lang="en-US" altLang="ko-KR" dirty="0"/>
              <a:t>) </a:t>
            </a:r>
          </a:p>
          <a:p>
            <a:pPr marL="457200" lvl="1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파이프라인 </a:t>
            </a:r>
            <a:r>
              <a:rPr lang="en-US" altLang="ko-KR" dirty="0"/>
              <a:t>(</a:t>
            </a:r>
            <a:r>
              <a:rPr lang="ko-KR" altLang="en-US" dirty="0"/>
              <a:t>멀티 파이프라인도 가능해야 함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다중 명령어 </a:t>
            </a:r>
            <a:r>
              <a:rPr lang="en-US" altLang="ko-KR" dirty="0"/>
              <a:t>(; , &amp;&amp;, ||)</a:t>
            </a:r>
          </a:p>
          <a:p>
            <a:pPr marL="457200" lvl="1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백그라운드 실행</a:t>
            </a:r>
            <a:r>
              <a:rPr lang="en-US" altLang="ko-KR" dirty="0"/>
              <a:t>(&amp;)</a:t>
            </a:r>
          </a:p>
          <a:p>
            <a:pPr marL="457200" lvl="1" indent="0">
              <a:buNone/>
            </a:pPr>
            <a:r>
              <a:rPr lang="en-US" altLang="ko-KR" dirty="0"/>
              <a:t>7. exit </a:t>
            </a:r>
            <a:r>
              <a:rPr lang="ko-KR" altLang="en-US" dirty="0"/>
              <a:t>입력 시 프로그램 종료</a:t>
            </a:r>
          </a:p>
          <a:p>
            <a:pPr marL="457200" lvl="1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추가 명령어 및 옵션 직접 구현 시 가산점 부여</a:t>
            </a:r>
          </a:p>
          <a:p>
            <a:pPr marL="457200" lvl="1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좀비 프로세스나 </a:t>
            </a:r>
            <a:r>
              <a:rPr lang="ko-KR" altLang="en-US" dirty="0" err="1"/>
              <a:t>오버플로우</a:t>
            </a:r>
            <a:r>
              <a:rPr lang="ko-KR" altLang="en-US" dirty="0"/>
              <a:t> 등 보안위협이 되는 요소들에 대한 고려가 있을 경우 가산점 부여 </a:t>
            </a:r>
            <a:r>
              <a:rPr lang="en-US" altLang="ko-KR" dirty="0"/>
              <a:t>(</a:t>
            </a:r>
            <a:r>
              <a:rPr lang="ko-KR" altLang="en-US" dirty="0"/>
              <a:t>보고서에 기록</a:t>
            </a:r>
            <a:r>
              <a:rPr lang="en-US" altLang="ko-KR" dirty="0"/>
              <a:t>) ⇒ </a:t>
            </a:r>
            <a:r>
              <a:rPr lang="ko-KR" altLang="en-US" dirty="0"/>
              <a:t>고민의 흔적 자체를 긍정적으로 평가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1786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1A10C-B165-4734-0929-40A4722E2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66AD2-E624-85A7-8FA3-1448034B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FA75E6-4186-B24F-6ED9-0036817A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제출 방법</a:t>
            </a:r>
            <a:endParaRPr lang="en-US" altLang="ko-KR" dirty="0"/>
          </a:p>
          <a:p>
            <a:pPr lvl="1"/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링크를 구글 폼으로 제출</a:t>
            </a:r>
            <a:endParaRPr lang="en-US" altLang="ko-KR" dirty="0"/>
          </a:p>
          <a:p>
            <a:pPr lvl="1"/>
            <a:r>
              <a:rPr lang="ko-KR" altLang="en-US" dirty="0"/>
              <a:t>질문 사항은 오픈채팅 통해서 질문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0DBC-FA98-3CED-A869-86624F16E055}"/>
              </a:ext>
            </a:extLst>
          </p:cNvPr>
          <p:cNvSpPr txBox="1"/>
          <p:nvPr/>
        </p:nvSpPr>
        <p:spPr>
          <a:xfrm>
            <a:off x="1052052" y="4277032"/>
            <a:ext cx="9468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https://github.com/lsubaldo/Linux-Bash/tree/master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https://github.com/renkangchen/myShell/tree/master</a:t>
            </a:r>
            <a:r>
              <a:rPr lang="en-US" altLang="ko-KR" dirty="0"/>
              <a:t> </a:t>
            </a:r>
          </a:p>
          <a:p>
            <a:r>
              <a:rPr lang="en-US" altLang="ko-KR" dirty="0">
                <a:hlinkClick r:id="rId4"/>
              </a:rPr>
              <a:t>https://github.com/BooyiE/minishell/tree/master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8E90D0-3CED-0EDC-EBE7-AB91FE6FDFBB}"/>
              </a:ext>
            </a:extLst>
          </p:cNvPr>
          <p:cNvSpPr txBox="1"/>
          <p:nvPr/>
        </p:nvSpPr>
        <p:spPr>
          <a:xfrm>
            <a:off x="1052052" y="3793105"/>
            <a:ext cx="933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en-US" altLang="ko-KR" dirty="0" err="1"/>
              <a:t>github</a:t>
            </a:r>
            <a:r>
              <a:rPr lang="ko-KR" altLang="en-US" dirty="0"/>
              <a:t> 쉘 구현 예시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1C143A-0CF9-E469-F3B2-569FB7079EA8}"/>
              </a:ext>
            </a:extLst>
          </p:cNvPr>
          <p:cNvSpPr txBox="1"/>
          <p:nvPr/>
        </p:nvSpPr>
        <p:spPr>
          <a:xfrm>
            <a:off x="1052052" y="5365497"/>
            <a:ext cx="83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외에도 더 찾으면 자료가 많이 나옴</a:t>
            </a:r>
            <a:r>
              <a:rPr lang="en-US" altLang="ko-KR" dirty="0"/>
              <a:t>. </a:t>
            </a:r>
            <a:r>
              <a:rPr lang="ko-KR" altLang="en-US" dirty="0"/>
              <a:t>과제에 참고 가능</a:t>
            </a:r>
            <a:endParaRPr lang="en-US" altLang="ko-KR" dirty="0"/>
          </a:p>
          <a:p>
            <a:r>
              <a:rPr lang="ko-KR" altLang="en-US" dirty="0"/>
              <a:t>물론 구현 세부 조건은 과제와 차이가 있으므로 코드를 그대로 사용하면 안 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545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512F-863D-2562-B31F-DD2569271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환경 구축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283402-056C-F0B0-857B-5C0861FBD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리눅스 </a:t>
            </a:r>
            <a:r>
              <a:rPr lang="en-US" altLang="ko-KR" dirty="0" err="1"/>
              <a:t>os</a:t>
            </a:r>
            <a:r>
              <a:rPr lang="ko-KR" altLang="en-US" dirty="0"/>
              <a:t>를 직접 사용</a:t>
            </a:r>
            <a:endParaRPr lang="en-US" altLang="ko-KR" dirty="0"/>
          </a:p>
          <a:p>
            <a:r>
              <a:rPr lang="ko-KR" altLang="en-US" dirty="0"/>
              <a:t>가상머신을 이용한다</a:t>
            </a:r>
            <a:endParaRPr lang="en-US" altLang="ko-KR" dirty="0"/>
          </a:p>
          <a:p>
            <a:pPr lvl="1"/>
            <a:r>
              <a:rPr lang="en-US" altLang="ko-KR" dirty="0"/>
              <a:t>VirtualBox, VMWare, </a:t>
            </a:r>
            <a:r>
              <a:rPr lang="en-US" altLang="ko-KR" dirty="0" err="1"/>
              <a:t>Hyper-v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의 경우 </a:t>
            </a:r>
            <a:r>
              <a:rPr lang="en-US" altLang="ko-KR" dirty="0" err="1"/>
              <a:t>wsl</a:t>
            </a:r>
            <a:r>
              <a:rPr lang="ko-KR" altLang="en-US" dirty="0"/>
              <a:t>을 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구글링하면</a:t>
            </a:r>
            <a:r>
              <a:rPr lang="ko-KR" altLang="en-US" dirty="0"/>
              <a:t> 자료 어렵지 않게 찾을 수 있음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혹시 환경 구축이 안되어 있다면 반드시 구축할 것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62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730D9-6EC7-B2E6-1B67-A1EF96B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BD43D-FE2F-65BD-8CF0-EF22BE65B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DD259-DE2E-3A1C-EC02-282FF9FD0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쉘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리눅스 커널과 사용자를 연결해주는 인터페이스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(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사용자가 입력하는 명령을 읽어 해석하고 프로그램을 실행시키는 인터페이스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)</a:t>
            </a:r>
          </a:p>
          <a:p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쉘의 종류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en-US" altLang="ko-KR" b="1" i="1" dirty="0" err="1">
                <a:solidFill>
                  <a:srgbClr val="212529"/>
                </a:solidFill>
                <a:effectLst/>
                <a:latin typeface="-apple-system"/>
              </a:rPr>
              <a:t>sh</a:t>
            </a:r>
            <a:r>
              <a:rPr lang="en-US" altLang="ko-KR" b="1" i="1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en-US" altLang="ko-KR" b="1" i="1" dirty="0">
                <a:solidFill>
                  <a:srgbClr val="212529"/>
                </a:solidFill>
                <a:effectLst/>
                <a:latin typeface="-apple-system"/>
              </a:rPr>
              <a:t>bash, </a:t>
            </a:r>
            <a:r>
              <a:rPr lang="en-US" altLang="ko-KR" b="1" i="1" dirty="0" err="1">
                <a:solidFill>
                  <a:srgbClr val="212529"/>
                </a:solidFill>
                <a:effectLst/>
                <a:latin typeface="-apple-system"/>
              </a:rPr>
              <a:t>zsh</a:t>
            </a:r>
            <a:r>
              <a:rPr lang="en-US" altLang="ko-KR" b="1" i="1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1" i="1" dirty="0">
                <a:solidFill>
                  <a:srgbClr val="212529"/>
                </a:solidFill>
                <a:effectLst/>
                <a:latin typeface="-apple-system"/>
              </a:rPr>
              <a:t>등</a:t>
            </a:r>
            <a:endParaRPr lang="en-US" altLang="ko-KR" b="1" i="1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US" altLang="ko-KR" b="1" i="1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우리는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bash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쉘을 기준으로 살펴볼 것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212529"/>
                </a:solidFill>
                <a:effectLst/>
                <a:latin typeface="-apple-system"/>
              </a:rPr>
              <a:t>Linux </a:t>
            </a:r>
            <a:r>
              <a:rPr lang="ko-KR" altLang="en-US" dirty="0">
                <a:solidFill>
                  <a:srgbClr val="212529"/>
                </a:solidFill>
                <a:effectLst/>
                <a:latin typeface="-apple-system"/>
              </a:rPr>
              <a:t>표준 쉘</a:t>
            </a:r>
            <a:r>
              <a:rPr lang="en-US" altLang="ko-KR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effectLst/>
                <a:latin typeface="-apple-system"/>
              </a:rPr>
              <a:t>가장 많이 사용됨</a:t>
            </a:r>
            <a:endParaRPr lang="en-US" altLang="ko-KR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ko-KR" b="1" i="1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b="1" i="1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1143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7B4E-8D24-C25B-2E05-5222DE5F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95955-53E3-1607-87B6-2B206730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5FD769-84A0-FAFB-1A4C-8C1FD932E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40" y="2458842"/>
            <a:ext cx="7799406" cy="493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B9114-8DE0-BBBC-1C88-9D0A2CAFC404}"/>
              </a:ext>
            </a:extLst>
          </p:cNvPr>
          <p:cNvSpPr txBox="1"/>
          <p:nvPr/>
        </p:nvSpPr>
        <p:spPr>
          <a:xfrm>
            <a:off x="1170040" y="1927505"/>
            <a:ext cx="42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일반적인 프롬프트 형태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1321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E5CB-C898-7BC3-FC7A-C7F57CC00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84548-C3F0-AB65-0678-759F0959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0DEAAE-14BD-D806-C29C-232EA3E31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40" y="2458842"/>
            <a:ext cx="7799406" cy="493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A3A646-FA96-E53A-CE92-067A687C2BF1}"/>
              </a:ext>
            </a:extLst>
          </p:cNvPr>
          <p:cNvSpPr txBox="1"/>
          <p:nvPr/>
        </p:nvSpPr>
        <p:spPr>
          <a:xfrm>
            <a:off x="1170040" y="1927505"/>
            <a:ext cx="429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일반적인 프롬프트 형태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3D03FC2-8D1B-0868-88CB-40319A410123}"/>
              </a:ext>
            </a:extLst>
          </p:cNvPr>
          <p:cNvSpPr/>
          <p:nvPr/>
        </p:nvSpPr>
        <p:spPr>
          <a:xfrm>
            <a:off x="1317522" y="2458842"/>
            <a:ext cx="1356852" cy="4936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98CA32C-90A1-70D1-679B-0E067A31C89E}"/>
              </a:ext>
            </a:extLst>
          </p:cNvPr>
          <p:cNvSpPr/>
          <p:nvPr/>
        </p:nvSpPr>
        <p:spPr>
          <a:xfrm>
            <a:off x="2979171" y="2458842"/>
            <a:ext cx="2487565" cy="4936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E6297D-D790-4419-4B5E-79737528A752}"/>
              </a:ext>
            </a:extLst>
          </p:cNvPr>
          <p:cNvSpPr/>
          <p:nvPr/>
        </p:nvSpPr>
        <p:spPr>
          <a:xfrm>
            <a:off x="5656003" y="2459164"/>
            <a:ext cx="191732" cy="4936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5C4BF69-8152-5FEE-CAD2-7EA72943260A}"/>
              </a:ext>
            </a:extLst>
          </p:cNvPr>
          <p:cNvCxnSpPr/>
          <p:nvPr/>
        </p:nvCxnSpPr>
        <p:spPr>
          <a:xfrm>
            <a:off x="2212258" y="2952476"/>
            <a:ext cx="0" cy="8821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A7F8234-6B01-8139-4D20-C41A1C0924F8}"/>
              </a:ext>
            </a:extLst>
          </p:cNvPr>
          <p:cNvCxnSpPr/>
          <p:nvPr/>
        </p:nvCxnSpPr>
        <p:spPr>
          <a:xfrm>
            <a:off x="4222953" y="2952475"/>
            <a:ext cx="0" cy="8821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BEA72DC-E5A1-81D3-C8F0-077E5DF53FBB}"/>
              </a:ext>
            </a:extLst>
          </p:cNvPr>
          <p:cNvCxnSpPr/>
          <p:nvPr/>
        </p:nvCxnSpPr>
        <p:spPr>
          <a:xfrm>
            <a:off x="5761701" y="2952475"/>
            <a:ext cx="0" cy="882105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CF13AD5-D4A3-A17C-66F0-03C388F01BBD}"/>
              </a:ext>
            </a:extLst>
          </p:cNvPr>
          <p:cNvSpPr txBox="1"/>
          <p:nvPr/>
        </p:nvSpPr>
        <p:spPr>
          <a:xfrm>
            <a:off x="1445342" y="3834580"/>
            <a:ext cx="16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username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A658B-7EA1-81A2-2135-2BBF066A0F8B}"/>
              </a:ext>
            </a:extLst>
          </p:cNvPr>
          <p:cNvSpPr txBox="1"/>
          <p:nvPr/>
        </p:nvSpPr>
        <p:spPr>
          <a:xfrm>
            <a:off x="3608437" y="3849328"/>
            <a:ext cx="160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hostname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B0E758-F444-B6F9-5EB0-97618F036C08}"/>
              </a:ext>
            </a:extLst>
          </p:cNvPr>
          <p:cNvSpPr txBox="1"/>
          <p:nvPr/>
        </p:nvSpPr>
        <p:spPr>
          <a:xfrm>
            <a:off x="5147185" y="3834580"/>
            <a:ext cx="18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directory path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66E1F6-5813-59C1-1EA4-63659AA1CF12}"/>
              </a:ext>
            </a:extLst>
          </p:cNvPr>
          <p:cNvSpPr txBox="1"/>
          <p:nvPr/>
        </p:nvSpPr>
        <p:spPr>
          <a:xfrm>
            <a:off x="838200" y="5115512"/>
            <a:ext cx="109310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프롬프트를 원하는 대로 </a:t>
            </a:r>
            <a:r>
              <a:rPr lang="ko-KR" altLang="en-US" sz="2000" dirty="0" err="1"/>
              <a:t>커스텀할</a:t>
            </a:r>
            <a:r>
              <a:rPr lang="ko-KR" altLang="en-US" sz="2000" dirty="0"/>
              <a:t> 수도 있음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    =&gt; </a:t>
            </a:r>
            <a:r>
              <a:rPr lang="ko-KR" altLang="en-US" sz="2000" dirty="0"/>
              <a:t>참고</a:t>
            </a:r>
            <a:r>
              <a:rPr lang="en-US" altLang="ko-KR" sz="2000" dirty="0"/>
              <a:t>: </a:t>
            </a:r>
            <a:r>
              <a:rPr lang="en-US" altLang="ko-KR" sz="2000" dirty="0">
                <a:hlinkClick r:id="rId3"/>
              </a:rPr>
              <a:t>https://yongeekd01.tistory.com/11</a:t>
            </a:r>
            <a:r>
              <a:rPr lang="en-US" altLang="ko-KR" sz="2000" dirty="0"/>
              <a:t> or “bash</a:t>
            </a:r>
            <a:r>
              <a:rPr lang="ko-KR" altLang="en-US" sz="2000" dirty="0"/>
              <a:t> 프롬프트 변경</a:t>
            </a:r>
            <a:r>
              <a:rPr lang="en-US" altLang="ko-KR" sz="2000" dirty="0"/>
              <a:t>“ </a:t>
            </a:r>
            <a:r>
              <a:rPr lang="ko-KR" altLang="en-US" sz="2000" dirty="0"/>
              <a:t>등으로 </a:t>
            </a:r>
            <a:r>
              <a:rPr lang="ko-KR" altLang="en-US" sz="2000" dirty="0" err="1"/>
              <a:t>구글링</a:t>
            </a:r>
            <a:endParaRPr lang="en-US" altLang="ko-KR" sz="2000" dirty="0"/>
          </a:p>
          <a:p>
            <a:r>
              <a:rPr lang="ko-KR" altLang="en-US" sz="2000" dirty="0"/>
              <a:t>일단은 가장 기본적인 형태 기준으로 다룸</a:t>
            </a:r>
            <a:r>
              <a:rPr lang="en-US" altLang="ko-KR" sz="2000" dirty="0"/>
              <a:t>. (</a:t>
            </a:r>
            <a:r>
              <a:rPr lang="ko-KR" altLang="en-US" sz="2000" dirty="0"/>
              <a:t>과제에서도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3754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0F343-50A3-FEAC-CC56-BA7FA951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7E299-8763-BE7D-D2AB-3FE4BD0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ADCDCA0-AC08-3C07-9281-2751217DB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Bash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쉘 명령어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cd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등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쉘 내부 명령어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lvl="1"/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pwd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ls, cat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 등등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쉘 외부 명령어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</a:t>
            </a:r>
          </a:p>
          <a:p>
            <a:pPr lvl="1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그 외에도 무수히 많음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기본 동작 살펴보기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567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11C4A-2B70-C960-11EC-DF841FE8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A513A-A6C6-817F-2290-40457F3D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9F6C9B7-805C-E207-63BD-BD68AF23D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디렉토리 구조 간단하게 살펴보기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루트 디렉토리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(/) 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리눅스 파일 체제의 최상위 디렉토리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모든 디렉토리들의 시작점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2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하위에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bin,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etc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, home,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usr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등 여러 디렉토리 존재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2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bin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디렉토리에는 명령어 파일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아까 살펴봤던 외장 명령어 들의 실제 구현 파일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)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존재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홈 디렉토리 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(~) 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루트 디렉토리 하위의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home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ans KR"/>
              </a:rPr>
              <a:t>디렉토리에 있는 사용자의 이름으로 된 디렉토리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특정 사용자가 자신의 권한으로 설치했거나 실행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/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삭제할 수 있는 파일들을 관리한다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9119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E9B14-A71F-B736-59B7-311F7364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80AA3-BA54-FC27-F3D8-D9DA71B5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리눅스 쉘의 동작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2F31364-0EE0-C817-0B38-031A04CBC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다중 명령어 실행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하나의 라인에서 여러 명령 실행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;. &amp;&amp;, ||</a:t>
            </a: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파이프라인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파이프라인 앞 명령어의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출력값을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파이프라인 뒤 명령어의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입력값으로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사용할 수 있게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해줌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|</a:t>
            </a:r>
          </a:p>
          <a:p>
            <a:r>
              <a:rPr lang="ko-KR" altLang="en-US" dirty="0">
                <a:solidFill>
                  <a:srgbClr val="212529"/>
                </a:solidFill>
                <a:latin typeface="-apple-system"/>
              </a:rPr>
              <a:t>백그라운드 실행</a:t>
            </a:r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anum Gothic"/>
              </a:rPr>
              <a:t>터미널에서 시작하여 백그라운드에서 사용자 개입 없이 실행되는 프로세스</a:t>
            </a:r>
            <a:endParaRPr lang="en-US" altLang="ko-KR" dirty="0">
              <a:solidFill>
                <a:srgbClr val="212529"/>
              </a:solidFill>
              <a:latin typeface="-apple-system"/>
            </a:endParaRPr>
          </a:p>
          <a:p>
            <a:pPr lvl="1"/>
            <a:r>
              <a:rPr lang="en-US" altLang="ko-KR" dirty="0">
                <a:solidFill>
                  <a:srgbClr val="212529"/>
                </a:solidFill>
                <a:latin typeface="-apple-system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203807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1092</Words>
  <Application>Microsoft Office PowerPoint</Application>
  <PresentationFormat>와이드스크린</PresentationFormat>
  <Paragraphs>168</Paragraphs>
  <Slides>27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-apple-system</vt:lpstr>
      <vt:lpstr>KoPub Dotum</vt:lpstr>
      <vt:lpstr>Nanum Gothic</vt:lpstr>
      <vt:lpstr>Noto Sans KR</vt:lpstr>
      <vt:lpstr>맑은 고딕</vt:lpstr>
      <vt:lpstr>Arial</vt:lpstr>
      <vt:lpstr>Office 테마</vt:lpstr>
      <vt:lpstr>PowerPoint 프레젠테이션</vt:lpstr>
      <vt:lpstr>강의 목표</vt:lpstr>
      <vt:lpstr>리눅스 환경 구축</vt:lpstr>
      <vt:lpstr>리눅스 쉘</vt:lpstr>
      <vt:lpstr>리눅스 쉘의 동작</vt:lpstr>
      <vt:lpstr>리눅스 쉘의 동작</vt:lpstr>
      <vt:lpstr>리눅스 쉘의 동작</vt:lpstr>
      <vt:lpstr>리눅스 쉘의 동작</vt:lpstr>
      <vt:lpstr>리눅스 쉘의 동작</vt:lpstr>
      <vt:lpstr>리눅스 쉘의 동작원리 - 프로세스</vt:lpstr>
      <vt:lpstr>리눅스 쉘의 동작원리 - 프로세스</vt:lpstr>
      <vt:lpstr>리눅스 쉘의 동작원리 - 프로세스</vt:lpstr>
      <vt:lpstr>리눅스 쉘의 동작원리 - IPC</vt:lpstr>
      <vt:lpstr>리눅스 쉘의 동작원리 - IPC</vt:lpstr>
      <vt:lpstr>리눅스 쉘의 동작원리 - IPC</vt:lpstr>
      <vt:lpstr>리눅스 쉘 구현</vt:lpstr>
      <vt:lpstr>리눅스 쉘 구현</vt:lpstr>
      <vt:lpstr>리눅스 쉘 구현</vt:lpstr>
      <vt:lpstr>리눅스 쉘 구현</vt:lpstr>
      <vt:lpstr>리눅스 쉘 구현</vt:lpstr>
      <vt:lpstr>리눅스 쉘 구현</vt:lpstr>
      <vt:lpstr>Makefile</vt:lpstr>
      <vt:lpstr>Makefile</vt:lpstr>
      <vt:lpstr>Makefile</vt:lpstr>
      <vt:lpstr>과제</vt:lpstr>
      <vt:lpstr>과제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정재빈[ 학부재학 / 스마트보안학부 ]</dc:creator>
  <cp:lastModifiedBy>정재빈[ 학부재학 / 스마트보안학부 ]</cp:lastModifiedBy>
  <cp:revision>187</cp:revision>
  <dcterms:created xsi:type="dcterms:W3CDTF">2025-04-02T07:36:13Z</dcterms:created>
  <dcterms:modified xsi:type="dcterms:W3CDTF">2025-04-06T11:41:14Z</dcterms:modified>
</cp:coreProperties>
</file>