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45" r:id="rId2"/>
    <p:sldId id="539" r:id="rId3"/>
    <p:sldId id="540" r:id="rId4"/>
    <p:sldId id="541" r:id="rId5"/>
    <p:sldId id="542" r:id="rId6"/>
    <p:sldId id="543" r:id="rId7"/>
    <p:sldId id="545" r:id="rId8"/>
    <p:sldId id="546" r:id="rId9"/>
    <p:sldId id="554" r:id="rId10"/>
    <p:sldId id="549" r:id="rId11"/>
    <p:sldId id="555" r:id="rId12"/>
    <p:sldId id="544" r:id="rId13"/>
    <p:sldId id="547" r:id="rId14"/>
    <p:sldId id="548" r:id="rId15"/>
    <p:sldId id="550" r:id="rId16"/>
    <p:sldId id="551" r:id="rId17"/>
    <p:sldId id="552" r:id="rId18"/>
    <p:sldId id="55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27" autoAdjust="0"/>
  </p:normalViewPr>
  <p:slideViewPr>
    <p:cSldViewPr>
      <p:cViewPr varScale="1">
        <p:scale>
          <a:sx n="89" d="100"/>
          <a:sy n="89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as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</a:t>
            </a:r>
            <a:r>
              <a:rPr lang="ko-KR" altLang="en-US" dirty="0"/>
              <a:t>키워드는 주로 두 가지 상황에서 사용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en-US" altLang="ko-KR" dirty="0"/>
              <a:t>:</a:t>
            </a:r>
          </a:p>
          <a:p>
            <a:pPr marL="1314450" lvl="2" indent="-457200"/>
            <a:r>
              <a:rPr lang="en-US" altLang="ko-KR" dirty="0"/>
              <a:t>as</a:t>
            </a:r>
            <a:r>
              <a:rPr lang="ko-KR" altLang="en-US" dirty="0"/>
              <a:t> 키워드는 모듈을 </a:t>
            </a:r>
            <a:r>
              <a:rPr lang="ko-KR" altLang="en-US" dirty="0" err="1"/>
              <a:t>임포트할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해당 모듈의 이름을 다른 이름으로 사용하고자 할 때 사용됩니다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예외 처리</a:t>
            </a:r>
            <a:r>
              <a:rPr lang="en-US" altLang="ko-KR" dirty="0"/>
              <a:t>:</a:t>
            </a:r>
          </a:p>
          <a:p>
            <a:pPr marL="1314450" lvl="2" indent="-457200"/>
            <a:r>
              <a:rPr lang="en-US" altLang="ko-KR" dirty="0"/>
              <a:t>as</a:t>
            </a:r>
            <a:r>
              <a:rPr lang="ko-KR" altLang="en-US" dirty="0"/>
              <a:t> 키워드는 </a:t>
            </a:r>
            <a:r>
              <a:rPr lang="en-US" altLang="ko-KR" dirty="0"/>
              <a:t>try-except </a:t>
            </a:r>
            <a:r>
              <a:rPr lang="ko-KR" altLang="en-US" dirty="0"/>
              <a:t>문에서 발생한 예외 객체를 특정 변수에 할당할 때 사용됩니다</a:t>
            </a:r>
            <a:r>
              <a:rPr lang="en-US" altLang="ko-KR" dirty="0"/>
              <a:t>. </a:t>
            </a:r>
            <a:r>
              <a:rPr lang="ko-KR" altLang="en-US" dirty="0"/>
              <a:t>이렇게 함으로써 발생한 예외 객체를 참조하고</a:t>
            </a:r>
            <a:r>
              <a:rPr lang="en-US" altLang="ko-KR" dirty="0"/>
              <a:t>, </a:t>
            </a:r>
            <a:r>
              <a:rPr lang="ko-KR" altLang="en-US" dirty="0"/>
              <a:t>예외에 대한 추가 정보를 확인하거나 출력할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40770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user_input</a:t>
            </a:r>
            <a:r>
              <a:rPr lang="en-US" altLang="ko-KR" dirty="0"/>
              <a:t> = input("Enter a number: ")</a:t>
            </a:r>
          </a:p>
          <a:p>
            <a:r>
              <a:rPr lang="en-US" altLang="ko-KR" dirty="0"/>
              <a:t>    number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user_input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result = 10 / number</a:t>
            </a:r>
          </a:p>
          <a:p>
            <a:r>
              <a:rPr lang="en-US" altLang="ko-KR" dirty="0"/>
              <a:t>except Exception as e: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f"An</a:t>
            </a:r>
            <a:r>
              <a:rPr lang="en-US" altLang="ko-KR" dirty="0"/>
              <a:t> error occurred: {e}")</a:t>
            </a:r>
          </a:p>
        </p:txBody>
      </p:sp>
    </p:spTree>
    <p:extLst>
      <p:ext uri="{BB962C8B-B14F-4D97-AF65-F5344CB8AC3E}">
        <p14:creationId xmlns:p14="http://schemas.microsoft.com/office/powerpoint/2010/main" val="41741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에러 메시지 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62472" y="1844824"/>
            <a:ext cx="6001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발생할 수 있는 코드를 실행합니다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file = open("non_existent_file.txt", "r")</a:t>
            </a:r>
          </a:p>
          <a:p>
            <a:r>
              <a:rPr lang="en-US" altLang="ko-KR" dirty="0"/>
              <a:t>    result = 5 / 0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("</a:t>
            </a:r>
            <a:r>
              <a:rPr lang="en-US" altLang="ko-KR" dirty="0" err="1"/>
              <a:t>not_a_number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FileNotFoundError</a:t>
            </a:r>
            <a:r>
              <a:rPr lang="en-US" altLang="ko-KR" dirty="0"/>
              <a:t> as error: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f"An</a:t>
            </a:r>
            <a:r>
              <a:rPr lang="en-US" altLang="ko-KR" dirty="0"/>
              <a:t> error occurred: {error}")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ZeroDivisionError</a:t>
            </a:r>
            <a:r>
              <a:rPr lang="en-US" altLang="ko-KR" dirty="0"/>
              <a:t> as error: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f"An</a:t>
            </a:r>
            <a:r>
              <a:rPr lang="en-US" altLang="ko-KR" dirty="0"/>
              <a:t> error occurred: {error}")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 as error: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f"An</a:t>
            </a:r>
            <a:r>
              <a:rPr lang="en-US" altLang="ko-KR" dirty="0"/>
              <a:t> error occurred: {error}")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5373216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</a:t>
            </a:r>
            <a:r>
              <a:rPr lang="ko-KR" altLang="en-US" dirty="0"/>
              <a:t>키워드를 사용하여 에러 메시지를 표시하면</a:t>
            </a:r>
            <a:r>
              <a:rPr lang="en-US" altLang="ko-KR" dirty="0"/>
              <a:t>, </a:t>
            </a:r>
            <a:r>
              <a:rPr lang="ko-KR" altLang="en-US" dirty="0"/>
              <a:t>발생한 예외에 대한 추가 정보를 활용하여 프로그램의 예외 처리를 효과적으로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3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except Exception as 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try-except </a:t>
            </a:r>
            <a:r>
              <a:rPr lang="ko-KR" altLang="en-US" dirty="0"/>
              <a:t>문에서 발생한 모든 예외를 처리하는 방법입니다</a:t>
            </a:r>
            <a:r>
              <a:rPr lang="en-US" altLang="ko-KR" dirty="0"/>
              <a:t>. </a:t>
            </a:r>
            <a:r>
              <a:rPr lang="ko-KR" altLang="en-US" dirty="0"/>
              <a:t>이 구문을 사용하면</a:t>
            </a:r>
            <a:r>
              <a:rPr lang="en-US" altLang="ko-KR" dirty="0"/>
              <a:t>, </a:t>
            </a:r>
            <a:r>
              <a:rPr lang="ko-KR" altLang="en-US" dirty="0"/>
              <a:t>발생한 예외를 변수로 받아 처리할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예외 처리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Exception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모든 예외 클래스의 기본 클래스입니다</a:t>
            </a:r>
            <a:r>
              <a:rPr lang="en-US" altLang="ko-KR" dirty="0"/>
              <a:t>. </a:t>
            </a:r>
            <a:r>
              <a:rPr lang="ko-KR" altLang="en-US" dirty="0"/>
              <a:t>이 클래스를 사용하면 어떤 종류의 예외든 처리할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2996952"/>
            <a:ext cx="5256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발생할 수 있는 코드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user_input</a:t>
            </a:r>
            <a:r>
              <a:rPr lang="en-US" altLang="ko-KR" dirty="0"/>
              <a:t> = input("Enter a number: ")</a:t>
            </a:r>
          </a:p>
          <a:p>
            <a:r>
              <a:rPr lang="en-US" altLang="ko-KR" dirty="0"/>
              <a:t>    number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user_input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result = 10 / number</a:t>
            </a:r>
          </a:p>
          <a:p>
            <a:r>
              <a:rPr lang="en-US" altLang="ko-KR" dirty="0"/>
              <a:t>except Exception as e: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f"An</a:t>
            </a:r>
            <a:r>
              <a:rPr lang="en-US" altLang="ko-KR" dirty="0"/>
              <a:t> error occurred: {e}")</a:t>
            </a:r>
          </a:p>
        </p:txBody>
      </p:sp>
    </p:spTree>
    <p:extLst>
      <p:ext uri="{BB962C8B-B14F-4D97-AF65-F5344CB8AC3E}">
        <p14:creationId xmlns:p14="http://schemas.microsoft.com/office/powerpoint/2010/main" val="93546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try-except-else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try-except-else </a:t>
            </a:r>
            <a:r>
              <a:rPr lang="ko-KR" altLang="en-US" dirty="0"/>
              <a:t>문의 구조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else </a:t>
            </a:r>
            <a:r>
              <a:rPr lang="ko-KR" altLang="en-US" dirty="0"/>
              <a:t>절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else </a:t>
            </a:r>
            <a:r>
              <a:rPr lang="ko-KR" altLang="en-US" dirty="0"/>
              <a:t>절은 </a:t>
            </a:r>
            <a:r>
              <a:rPr lang="en-US" altLang="ko-KR" dirty="0"/>
              <a:t>try </a:t>
            </a:r>
            <a:r>
              <a:rPr lang="ko-KR" altLang="en-US" dirty="0"/>
              <a:t>블록에서 예외가 발생하지 않았을 때 실행되는 영역입니다</a:t>
            </a:r>
            <a:r>
              <a:rPr lang="en-US" altLang="ko-KR" dirty="0"/>
              <a:t>. try </a:t>
            </a:r>
            <a:r>
              <a:rPr lang="ko-KR" altLang="en-US" dirty="0"/>
              <a:t>블록이 성공적으로 실행되면 </a:t>
            </a:r>
            <a:r>
              <a:rPr lang="en-US" altLang="ko-KR" dirty="0"/>
              <a:t>else </a:t>
            </a:r>
            <a:r>
              <a:rPr lang="ko-KR" altLang="en-US" dirty="0"/>
              <a:t>절이 실행되고</a:t>
            </a:r>
            <a:r>
              <a:rPr lang="en-US" altLang="ko-KR" dirty="0"/>
              <a:t>, </a:t>
            </a:r>
            <a:r>
              <a:rPr lang="ko-KR" altLang="en-US" dirty="0"/>
              <a:t>예외가 발생하면 해당하는 </a:t>
            </a:r>
            <a:r>
              <a:rPr lang="en-US" altLang="ko-KR" dirty="0"/>
              <a:t>except </a:t>
            </a:r>
            <a:r>
              <a:rPr lang="ko-KR" altLang="en-US" dirty="0"/>
              <a:t>블록이 실행됩니다</a:t>
            </a:r>
            <a:r>
              <a:rPr lang="en-US" altLang="ko-KR" dirty="0"/>
              <a:t>. </a:t>
            </a:r>
            <a:r>
              <a:rPr lang="ko-KR" altLang="en-US" dirty="0"/>
              <a:t>예외 처리 외에 추가적인 작업이 필요한 경우 </a:t>
            </a:r>
            <a:r>
              <a:rPr lang="en-US" altLang="ko-KR" dirty="0"/>
              <a:t>else </a:t>
            </a:r>
            <a:r>
              <a:rPr lang="ko-KR" altLang="en-US" dirty="0"/>
              <a:t>절을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1844824"/>
            <a:ext cx="540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발생할 수 있는 코드</a:t>
            </a:r>
          </a:p>
          <a:p>
            <a:r>
              <a:rPr lang="en-US" altLang="ko-KR" dirty="0"/>
              <a:t>except [</a:t>
            </a:r>
            <a:r>
              <a:rPr lang="ko-KR" altLang="en-US" dirty="0"/>
              <a:t>예외 타입</a:t>
            </a:r>
            <a:r>
              <a:rPr lang="en-US" altLang="ko-KR" dirty="0"/>
              <a:t>]: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발생했을 때 실행할 코드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발생하지 않았을 때 실행할 코드</a:t>
            </a:r>
          </a:p>
        </p:txBody>
      </p:sp>
    </p:spTree>
    <p:extLst>
      <p:ext uri="{BB962C8B-B14F-4D97-AF65-F5344CB8AC3E}">
        <p14:creationId xmlns:p14="http://schemas.microsoft.com/office/powerpoint/2010/main" val="369579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try-except-else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268760"/>
            <a:ext cx="612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user_input</a:t>
            </a:r>
            <a:r>
              <a:rPr lang="en-US" altLang="ko-KR" dirty="0"/>
              <a:t> = input("Enter a number: ")</a:t>
            </a:r>
          </a:p>
          <a:p>
            <a:r>
              <a:rPr lang="en-US" altLang="ko-KR" dirty="0"/>
              <a:t>    number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user_input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print("Invalid input. Please enter a valid number.")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f"You</a:t>
            </a:r>
            <a:r>
              <a:rPr lang="en-US" altLang="ko-KR" dirty="0"/>
              <a:t> entered the number {number}.")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400506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try-except-else </a:t>
            </a:r>
            <a:r>
              <a:rPr lang="ko-KR" altLang="en-US" dirty="0"/>
              <a:t>문을 사용하면 예외가 발생하지 않았을 때 수행할 작업과 예외가 발생했을 때 수행할 작업을 명확하게 구분할 수 있어</a:t>
            </a:r>
            <a:r>
              <a:rPr lang="en-US" altLang="ko-KR" dirty="0"/>
              <a:t>, </a:t>
            </a:r>
            <a:r>
              <a:rPr lang="ko-KR" altLang="en-US" dirty="0"/>
              <a:t>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유지 관리가 향상됩니다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9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try-except-else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읽기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772816"/>
            <a:ext cx="8352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try:</a:t>
            </a:r>
          </a:p>
          <a:p>
            <a:r>
              <a:rPr lang="en-US" altLang="ko-KR" sz="1600" dirty="0"/>
              <a:t>    file = open("example.txt", "r")</a:t>
            </a:r>
          </a:p>
          <a:p>
            <a:r>
              <a:rPr lang="en-US" altLang="ko-KR" sz="1600" dirty="0"/>
              <a:t>    content = </a:t>
            </a:r>
            <a:r>
              <a:rPr lang="en-US" altLang="ko-KR" sz="1600" dirty="0" err="1"/>
              <a:t>file.read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except </a:t>
            </a:r>
            <a:r>
              <a:rPr lang="en-US" altLang="ko-KR" sz="1600" dirty="0" err="1"/>
              <a:t>FileNotFoundError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print("File not found. Please check the file name.")</a:t>
            </a:r>
          </a:p>
          <a:p>
            <a:r>
              <a:rPr lang="en-US" altLang="ko-KR" sz="1600" dirty="0"/>
              <a:t>except </a:t>
            </a:r>
            <a:r>
              <a:rPr lang="en-US" altLang="ko-KR" sz="1600" dirty="0" err="1"/>
              <a:t>PermissionError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print("Permission denied. You don't have the required permission to read this file.")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print("File content:")</a:t>
            </a:r>
          </a:p>
          <a:p>
            <a:r>
              <a:rPr lang="en-US" altLang="ko-KR" sz="1600" dirty="0"/>
              <a:t>    print(content)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file.close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091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try-except-finally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try-except-finally </a:t>
            </a:r>
            <a:r>
              <a:rPr lang="ko-KR" altLang="en-US" dirty="0"/>
              <a:t>문의 구조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</a:t>
            </a:r>
            <a:r>
              <a:rPr lang="ko-KR" altLang="en-US" dirty="0"/>
              <a:t> 절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 주로 프로그램이 예외 상황에서도 반드시 수행해야 하는 작업을 처리하는 데 사용됩니다</a:t>
            </a:r>
            <a:r>
              <a:rPr lang="en-US" altLang="ko-KR" dirty="0"/>
              <a:t>. </a:t>
            </a:r>
            <a:r>
              <a:rPr lang="ko-KR" altLang="en-US" dirty="0"/>
              <a:t>이 작업은 자원 정리</a:t>
            </a:r>
            <a:r>
              <a:rPr lang="en-US" altLang="ko-KR" dirty="0"/>
              <a:t>, </a:t>
            </a:r>
            <a:r>
              <a:rPr lang="ko-KR" altLang="en-US" dirty="0"/>
              <a:t>파일 닫기</a:t>
            </a:r>
            <a:r>
              <a:rPr lang="en-US" altLang="ko-KR" dirty="0"/>
              <a:t>, </a:t>
            </a:r>
            <a:r>
              <a:rPr lang="ko-KR" altLang="en-US" dirty="0"/>
              <a:t>데이터베이스 연결 종료</a:t>
            </a:r>
            <a:r>
              <a:rPr lang="en-US" altLang="ko-KR" dirty="0"/>
              <a:t>, </a:t>
            </a:r>
            <a:r>
              <a:rPr lang="ko-KR" altLang="en-US" dirty="0"/>
              <a:t>네트워크 연결 종료 등이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5616" y="1772816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발생할 수 있는 코드</a:t>
            </a:r>
            <a:endParaRPr lang="en-US" altLang="ko-KR" dirty="0"/>
          </a:p>
          <a:p>
            <a:r>
              <a:rPr lang="en-US" altLang="ko-KR" dirty="0"/>
              <a:t>except ExceptionType1: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 타입 </a:t>
            </a:r>
            <a:r>
              <a:rPr lang="en-US" altLang="ko-KR" dirty="0"/>
              <a:t>1</a:t>
            </a:r>
            <a:r>
              <a:rPr lang="ko-KR" altLang="en-US" dirty="0"/>
              <a:t>이 발생한 경우 실행할 코드</a:t>
            </a:r>
            <a:endParaRPr lang="en-US" altLang="ko-KR" dirty="0"/>
          </a:p>
          <a:p>
            <a:r>
              <a:rPr lang="en-US" altLang="ko-KR" dirty="0"/>
              <a:t>except ExceptionType2: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 타입 </a:t>
            </a:r>
            <a:r>
              <a:rPr lang="en-US" altLang="ko-KR" dirty="0"/>
              <a:t>2</a:t>
            </a:r>
            <a:r>
              <a:rPr lang="ko-KR" altLang="en-US" dirty="0"/>
              <a:t>가 발생한 경우 실행할 코드</a:t>
            </a:r>
            <a:endParaRPr lang="en-US" altLang="ko-KR" dirty="0"/>
          </a:p>
          <a:p>
            <a:r>
              <a:rPr lang="en-US" altLang="ko-KR" dirty="0"/>
              <a:t># ... </a:t>
            </a:r>
            <a:r>
              <a:rPr lang="ko-KR" altLang="en-US" dirty="0"/>
              <a:t>필요한 만큼의 </a:t>
            </a:r>
            <a:r>
              <a:rPr lang="en-US" altLang="ko-KR" dirty="0"/>
              <a:t>except </a:t>
            </a:r>
            <a:r>
              <a:rPr lang="ko-KR" altLang="en-US" dirty="0"/>
              <a:t>블록을 추가</a:t>
            </a:r>
            <a:endParaRPr lang="en-US" altLang="ko-KR" dirty="0"/>
          </a:p>
          <a:p>
            <a:r>
              <a:rPr lang="en-US" altLang="ko-KR" dirty="0"/>
              <a:t>finally: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 발생 여부와 상관없이 항상 실행할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200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2" y="260648"/>
            <a:ext cx="4780520" cy="56207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try-except-finally </a:t>
            </a:r>
            <a:r>
              <a:rPr lang="ko-KR" altLang="en-US" sz="3200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628800"/>
            <a:ext cx="84969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try:</a:t>
            </a:r>
          </a:p>
          <a:p>
            <a:r>
              <a:rPr lang="en-US" altLang="ko-KR" sz="1600" dirty="0"/>
              <a:t>    file = open("example.txt", "r")</a:t>
            </a:r>
          </a:p>
          <a:p>
            <a:r>
              <a:rPr lang="en-US" altLang="ko-KR" sz="1600" dirty="0"/>
              <a:t>    content = </a:t>
            </a:r>
            <a:r>
              <a:rPr lang="en-US" altLang="ko-KR" sz="1600" dirty="0" err="1"/>
              <a:t>file.read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except </a:t>
            </a:r>
            <a:r>
              <a:rPr lang="en-US" altLang="ko-KR" sz="1600" dirty="0" err="1"/>
              <a:t>FileNotFoundError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print("File not found. Please check the file name.")</a:t>
            </a:r>
          </a:p>
          <a:p>
            <a:r>
              <a:rPr lang="en-US" altLang="ko-KR" sz="1600" dirty="0"/>
              <a:t>except </a:t>
            </a:r>
            <a:r>
              <a:rPr lang="en-US" altLang="ko-KR" sz="1600" dirty="0" err="1"/>
              <a:t>PermissionError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print("Permission denied. You don't have the required permission to read this file.")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print("File content:")</a:t>
            </a:r>
          </a:p>
          <a:p>
            <a:r>
              <a:rPr lang="en-US" altLang="ko-KR" sz="1600" dirty="0"/>
              <a:t>    print(content)</a:t>
            </a:r>
          </a:p>
          <a:p>
            <a:r>
              <a:rPr lang="en-US" altLang="ko-KR" sz="1600" dirty="0"/>
              <a:t>finally:</a:t>
            </a:r>
          </a:p>
          <a:p>
            <a:r>
              <a:rPr lang="en-US" altLang="ko-KR" sz="1600" dirty="0"/>
              <a:t>    if 'file' in locals() and not </a:t>
            </a:r>
            <a:r>
              <a:rPr lang="en-US" altLang="ko-KR" sz="1600" dirty="0" err="1"/>
              <a:t>file.closed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file.close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    print("File has been closed.")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552" y="589979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finally</a:t>
            </a:r>
            <a:r>
              <a:rPr lang="ko-KR" altLang="en-US" dirty="0"/>
              <a:t> 절은 예외 발생 여부와 상관없이 실행되므로</a:t>
            </a:r>
            <a:r>
              <a:rPr lang="en-US" altLang="ko-KR" dirty="0"/>
              <a:t>, </a:t>
            </a:r>
            <a:r>
              <a:rPr lang="ko-KR" altLang="en-US" dirty="0"/>
              <a:t>파일이 성공적으로 열리든 아니든 반드시 파일이 닫힙니다</a:t>
            </a:r>
            <a:r>
              <a:rPr lang="en-US" altLang="ko-KR" dirty="0"/>
              <a:t>. </a:t>
            </a:r>
            <a:r>
              <a:rPr lang="ko-KR" altLang="en-US" dirty="0"/>
              <a:t>이렇게 하면 자원의 누수를 방지할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5245" y="188640"/>
            <a:ext cx="3672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locals()</a:t>
            </a:r>
            <a:r>
              <a:rPr lang="ko-KR" altLang="en-US" sz="1400" dirty="0"/>
              <a:t> 함수는 현재 지역 이름 공간에 있는 모든 변수를 딕셔너리 형태로 반환합니다</a:t>
            </a:r>
            <a:r>
              <a:rPr lang="en-US" altLang="ko-KR" sz="1400" dirty="0"/>
              <a:t>. 'file' in locals()</a:t>
            </a:r>
            <a:r>
              <a:rPr lang="ko-KR" altLang="en-US" sz="1400" dirty="0"/>
              <a:t>는 </a:t>
            </a:r>
            <a:r>
              <a:rPr lang="en-US" altLang="ko-KR" sz="1400" dirty="0"/>
              <a:t>'file'</a:t>
            </a:r>
            <a:r>
              <a:rPr lang="ko-KR" altLang="en-US" sz="1400" dirty="0"/>
              <a:t>이라는 이름의 변수가 지역 이름 공간에 존재하는지 확인하는 </a:t>
            </a:r>
            <a:r>
              <a:rPr lang="ko-KR" altLang="en-US" sz="1400" dirty="0" err="1"/>
              <a:t>표현식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148478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file.closed</a:t>
            </a:r>
            <a:r>
              <a:rPr lang="ko-KR" altLang="en-US" sz="1400" dirty="0"/>
              <a:t>는 파일 객체의 </a:t>
            </a:r>
            <a:r>
              <a:rPr lang="en-US" altLang="ko-KR" sz="1400" dirty="0"/>
              <a:t>closed</a:t>
            </a:r>
            <a:r>
              <a:rPr lang="ko-KR" altLang="en-US" sz="1400" dirty="0"/>
              <a:t> 속성을 참조합니다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속성은 파일이 닫혀있는 경우 </a:t>
            </a:r>
            <a:r>
              <a:rPr lang="en-US" altLang="ko-KR" sz="1400" dirty="0"/>
              <a:t>True</a:t>
            </a:r>
            <a:r>
              <a:rPr lang="ko-KR" altLang="en-US" sz="1400" dirty="0"/>
              <a:t>를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않은 경우 </a:t>
            </a:r>
            <a:r>
              <a:rPr lang="en-US" altLang="ko-KR" sz="1400" dirty="0"/>
              <a:t>False</a:t>
            </a:r>
            <a:r>
              <a:rPr lang="ko-KR" altLang="en-US" sz="1400" dirty="0"/>
              <a:t>를 반환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6136" y="4221088"/>
            <a:ext cx="31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file</a:t>
            </a:r>
            <a:r>
              <a:rPr lang="ko-KR" altLang="en-US" sz="1200" dirty="0"/>
              <a:t>이 성공적으로 </a:t>
            </a:r>
            <a:r>
              <a:rPr lang="en-US" altLang="ko-KR" sz="1200" dirty="0"/>
              <a:t>open</a:t>
            </a:r>
            <a:r>
              <a:rPr lang="ko-KR" altLang="en-US" sz="1200" dirty="0"/>
              <a:t>되어</a:t>
            </a:r>
            <a:r>
              <a:rPr lang="en-US" altLang="ko-KR" sz="1200" dirty="0"/>
              <a:t> </a:t>
            </a:r>
            <a:r>
              <a:rPr lang="ko-KR" altLang="en-US" sz="1200" dirty="0"/>
              <a:t>변수가 정의되어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파일이 아직 닫혀있지 않으면</a:t>
            </a:r>
            <a:r>
              <a:rPr lang="en-US" altLang="ko-KR" sz="1200" dirty="0"/>
              <a:t>~</a:t>
            </a:r>
            <a:endParaRPr lang="ko-KR" altLang="en-US" sz="1200" dirty="0"/>
          </a:p>
          <a:p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139952" y="4437112"/>
            <a:ext cx="16561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5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altLang="ko-KR" sz="1800" dirty="0"/>
              <a:t>data = {"Sun": 0, "Mon": 1, "Tue": 2, "Wed": 3, "Thu": 4, "Fri": 5, "Sat": 6} </a:t>
            </a:r>
            <a:r>
              <a:rPr lang="ko-KR" altLang="en-US" sz="1800" dirty="0"/>
              <a:t>이 주어질 때 </a:t>
            </a:r>
            <a:r>
              <a:rPr lang="en-US" altLang="ko-KR" sz="1800" dirty="0"/>
              <a:t>try-except</a:t>
            </a:r>
            <a:r>
              <a:rPr lang="ko-KR" altLang="en-US" sz="1800" dirty="0"/>
              <a:t>문을 이용하여 다음과 같이 동작하는 프로그램을 작성하라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사용자로부터 문자열을 입력 받는다</a:t>
            </a:r>
            <a:endParaRPr lang="en-US" altLang="ko-KR" sz="1600" dirty="0"/>
          </a:p>
          <a:p>
            <a:pPr lvl="1"/>
            <a:r>
              <a:rPr lang="ko-KR" altLang="en-US" sz="1600" dirty="0"/>
              <a:t>문자열이 </a:t>
            </a:r>
            <a:r>
              <a:rPr lang="en-US" altLang="ko-KR" sz="1600" dirty="0"/>
              <a:t>data</a:t>
            </a:r>
            <a:r>
              <a:rPr lang="ko-KR" altLang="en-US" sz="1600" dirty="0"/>
              <a:t>의 </a:t>
            </a:r>
            <a:r>
              <a:rPr lang="en-US" altLang="ko-KR" sz="1600" dirty="0"/>
              <a:t>key</a:t>
            </a:r>
            <a:r>
              <a:rPr lang="ko-KR" altLang="en-US" sz="1600" dirty="0"/>
              <a:t>와 같으면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출력하고 다시 문자열을 입력 받는다</a:t>
            </a:r>
            <a:endParaRPr lang="en-US" altLang="ko-KR" sz="1600" dirty="0"/>
          </a:p>
          <a:p>
            <a:pPr lvl="1"/>
            <a:r>
              <a:rPr lang="ko-KR" altLang="en-US" sz="1600" dirty="0"/>
              <a:t>문자열 에 해당하는 </a:t>
            </a:r>
            <a:r>
              <a:rPr lang="en-US" altLang="ko-KR" sz="1600" dirty="0"/>
              <a:t>key</a:t>
            </a:r>
            <a:r>
              <a:rPr lang="ko-KR" altLang="en-US" sz="1600" dirty="0"/>
              <a:t>가 없으면 </a:t>
            </a:r>
            <a:r>
              <a:rPr lang="en-US" altLang="ko-KR" sz="1600" dirty="0"/>
              <a:t>"</a:t>
            </a:r>
            <a:r>
              <a:rPr lang="ko-KR" altLang="en-US" sz="1600" dirty="0"/>
              <a:t>항목이 없습니다</a:t>
            </a:r>
            <a:r>
              <a:rPr lang="en-US" altLang="ko-KR" sz="1600" dirty="0"/>
              <a:t>"</a:t>
            </a:r>
            <a:r>
              <a:rPr lang="ko-KR" altLang="en-US" sz="1600" dirty="0"/>
              <a:t>라는 메시지를 출력하고 종료한다</a:t>
            </a:r>
            <a:r>
              <a:rPr lang="en-US" altLang="ko-KR" sz="16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위 문제를 </a:t>
            </a:r>
            <a:r>
              <a:rPr lang="en-US" altLang="ko-KR" sz="1800" dirty="0"/>
              <a:t>try-except</a:t>
            </a:r>
            <a:r>
              <a:rPr lang="ko-KR" altLang="en-US" sz="1800" dirty="0"/>
              <a:t>를 이용하지 않고 </a:t>
            </a:r>
            <a:r>
              <a:rPr lang="ko-KR" altLang="en-US" sz="1800" dirty="0" err="1"/>
              <a:t>프로그램할</a:t>
            </a:r>
            <a:r>
              <a:rPr lang="ko-KR" altLang="en-US" sz="1800" dirty="0"/>
              <a:t> 수 있는가</a:t>
            </a:r>
            <a:r>
              <a:rPr lang="en-US" altLang="ko-KR" sz="1800" dirty="0"/>
              <a:t>? </a:t>
            </a:r>
            <a:r>
              <a:rPr lang="ko-KR" altLang="en-US" sz="1800" dirty="0"/>
              <a:t>차이점은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741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예외 처리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예외</a:t>
            </a:r>
            <a:r>
              <a:rPr lang="en-US" altLang="ko-KR" dirty="0"/>
              <a:t>(exception)</a:t>
            </a:r>
            <a:r>
              <a:rPr lang="ko-KR" altLang="en-US" dirty="0"/>
              <a:t>란</a:t>
            </a:r>
            <a:endParaRPr lang="en-US" altLang="ko-KR" dirty="0"/>
          </a:p>
          <a:p>
            <a:pPr lvl="1"/>
            <a:r>
              <a:rPr lang="ko-KR" altLang="en-US" dirty="0"/>
              <a:t>프로그램이 실행되는 동안 발생할 수 있는 오류나 예기치 않은 이벤트를 말합니다</a:t>
            </a:r>
            <a:r>
              <a:rPr lang="en-US" altLang="ko-KR" dirty="0"/>
              <a:t>. </a:t>
            </a:r>
            <a:r>
              <a:rPr lang="ko-KR" altLang="en-US" dirty="0"/>
              <a:t>이러한 예외는 프로그래머의 실수</a:t>
            </a:r>
            <a:r>
              <a:rPr lang="en-US" altLang="ko-KR" dirty="0"/>
              <a:t>, </a:t>
            </a:r>
            <a:r>
              <a:rPr lang="ko-KR" altLang="en-US" dirty="0"/>
              <a:t>사용자의 잘못된 입력</a:t>
            </a:r>
            <a:r>
              <a:rPr lang="en-US" altLang="ko-KR" dirty="0"/>
              <a:t>, </a:t>
            </a:r>
            <a:r>
              <a:rPr lang="ko-KR" altLang="en-US" dirty="0"/>
              <a:t>파일이나 네트워크 연결과 같은 외부 자원의 문제 등 여러 가지 원인에 의해 발생할 수 있습니다</a:t>
            </a:r>
            <a:r>
              <a:rPr lang="en-US" altLang="ko-KR" dirty="0"/>
              <a:t>. </a:t>
            </a:r>
            <a:r>
              <a:rPr lang="ko-KR" altLang="en-US" dirty="0"/>
              <a:t>예외가 발생하면 프로그램이 원활하게 실행되지 않고 오류 메시지가 출력되거나</a:t>
            </a:r>
            <a:r>
              <a:rPr lang="en-US" altLang="ko-KR" dirty="0"/>
              <a:t>, </a:t>
            </a:r>
            <a:r>
              <a:rPr lang="ko-KR" altLang="en-US" dirty="0"/>
              <a:t>예상치 못한 동작을 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예외 처리의 필요성</a:t>
            </a:r>
            <a:endParaRPr lang="en-US" altLang="ko-KR" dirty="0"/>
          </a:p>
          <a:p>
            <a:pPr lvl="1"/>
            <a:r>
              <a:rPr lang="ko-KR" altLang="en-US" dirty="0"/>
              <a:t>예외 처리는 프로그램의 안정성과 </a:t>
            </a:r>
            <a:r>
              <a:rPr lang="ko-KR" altLang="en-US" dirty="0" err="1"/>
              <a:t>가독성을</a:t>
            </a:r>
            <a:r>
              <a:rPr lang="ko-KR" altLang="en-US" dirty="0"/>
              <a:t> 향상시키는 데 필요한 중요한 기법입니다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안정성 향상</a:t>
            </a:r>
            <a:r>
              <a:rPr lang="en-US" altLang="ko-KR" dirty="0"/>
              <a:t>: </a:t>
            </a:r>
            <a:r>
              <a:rPr lang="ko-KR" altLang="en-US" dirty="0"/>
              <a:t>예외 처리를 통해 프로그램이 예외 상황에 대처하도록 하여</a:t>
            </a:r>
            <a:r>
              <a:rPr lang="en-US" altLang="ko-KR" dirty="0"/>
              <a:t>, </a:t>
            </a:r>
            <a:r>
              <a:rPr lang="ko-KR" altLang="en-US" dirty="0"/>
              <a:t>예외가 발생하더라도 프로그램이 완전히 중단되지 않고 적절한 조치를 취할 수 있게 됩니다</a:t>
            </a:r>
            <a:r>
              <a:rPr lang="en-US" altLang="ko-KR" dirty="0"/>
              <a:t>. </a:t>
            </a:r>
            <a:r>
              <a:rPr lang="ko-KR" altLang="en-US" dirty="0"/>
              <a:t>이를 통해 사용자 경험을 개선하고</a:t>
            </a:r>
            <a:r>
              <a:rPr lang="en-US" altLang="ko-KR" dirty="0"/>
              <a:t>, </a:t>
            </a:r>
            <a:r>
              <a:rPr lang="ko-KR" altLang="en-US" dirty="0"/>
              <a:t>프로그램의 안정성을 높일 수 있습니다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가독성</a:t>
            </a:r>
            <a:r>
              <a:rPr lang="ko-KR" altLang="en-US" dirty="0"/>
              <a:t> 향상</a:t>
            </a:r>
            <a:r>
              <a:rPr lang="en-US" altLang="ko-KR" dirty="0"/>
              <a:t>: </a:t>
            </a:r>
            <a:r>
              <a:rPr lang="ko-KR" altLang="en-US" dirty="0"/>
              <a:t>예외 처리를 사용하면</a:t>
            </a:r>
            <a:r>
              <a:rPr lang="en-US" altLang="ko-KR" dirty="0"/>
              <a:t>, </a:t>
            </a:r>
            <a:r>
              <a:rPr lang="ko-KR" altLang="en-US" dirty="0"/>
              <a:t>예외가 발생할 수 있는 상황을 명시적으로 표현할 수 있습니다</a:t>
            </a:r>
            <a:r>
              <a:rPr lang="en-US" altLang="ko-KR" dirty="0"/>
              <a:t>. </a:t>
            </a:r>
            <a:r>
              <a:rPr lang="ko-KR" altLang="en-US" dirty="0"/>
              <a:t>이로 인해 다른 개발자들이 코드를 이해하기 쉬워지며</a:t>
            </a:r>
            <a:r>
              <a:rPr lang="en-US" altLang="ko-KR" dirty="0"/>
              <a:t>, </a:t>
            </a:r>
            <a:r>
              <a:rPr lang="ko-KR" altLang="en-US" dirty="0"/>
              <a:t>유지보수가 용이해집니다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디버깅 용이성</a:t>
            </a:r>
            <a:r>
              <a:rPr lang="en-US" altLang="ko-KR" dirty="0"/>
              <a:t>: </a:t>
            </a:r>
            <a:r>
              <a:rPr lang="ko-KR" altLang="en-US" dirty="0"/>
              <a:t>예외 처리를 적절하게 사용하면</a:t>
            </a:r>
            <a:r>
              <a:rPr lang="en-US" altLang="ko-KR" dirty="0"/>
              <a:t>, </a:t>
            </a:r>
            <a:r>
              <a:rPr lang="ko-KR" altLang="en-US" dirty="0"/>
              <a:t>발생한 예외에 대한 정보를 쉽게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문제를 신속하게 파악하고 해결하는 데 도움이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6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기본 예외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예외의 종류와 각각에 대한 설명</a:t>
            </a:r>
          </a:p>
          <a:p>
            <a:pPr lvl="1"/>
            <a:r>
              <a:rPr lang="en-US" altLang="ko-KR" dirty="0" err="1"/>
              <a:t>ValueError</a:t>
            </a:r>
            <a:r>
              <a:rPr lang="en-US" altLang="ko-KR" dirty="0"/>
              <a:t>: </a:t>
            </a:r>
            <a:r>
              <a:rPr lang="ko-KR" altLang="en-US" dirty="0"/>
              <a:t>잘못된 값이 사용될 때 발생</a:t>
            </a:r>
          </a:p>
          <a:p>
            <a:pPr lvl="1"/>
            <a:r>
              <a:rPr lang="en-US" altLang="ko-KR" dirty="0" err="1"/>
              <a:t>TypeError</a:t>
            </a:r>
            <a:r>
              <a:rPr lang="en-US" altLang="ko-KR" dirty="0"/>
              <a:t>: </a:t>
            </a:r>
            <a:r>
              <a:rPr lang="ko-KR" altLang="en-US" dirty="0"/>
              <a:t>잘못된 타입의 객체가 사용될 때 발생</a:t>
            </a:r>
          </a:p>
          <a:p>
            <a:pPr lvl="1"/>
            <a:r>
              <a:rPr lang="en-US" altLang="ko-KR" dirty="0" err="1"/>
              <a:t>IndexError</a:t>
            </a:r>
            <a:r>
              <a:rPr lang="en-US" altLang="ko-KR" dirty="0"/>
              <a:t>: </a:t>
            </a:r>
            <a:r>
              <a:rPr lang="ko-KR" altLang="en-US" dirty="0"/>
              <a:t>인덱스 범위를 벗어난 경우 발생</a:t>
            </a:r>
          </a:p>
          <a:p>
            <a:pPr lvl="1"/>
            <a:r>
              <a:rPr lang="en-US" altLang="ko-KR" dirty="0" err="1"/>
              <a:t>KeyError</a:t>
            </a:r>
            <a:r>
              <a:rPr lang="en-US" altLang="ko-KR" dirty="0"/>
              <a:t>: </a:t>
            </a:r>
            <a:r>
              <a:rPr lang="ko-KR" altLang="en-US" dirty="0"/>
              <a:t>사전에서 존재하지 않는 키를 참조할 때 발생</a:t>
            </a:r>
          </a:p>
          <a:p>
            <a:pPr lvl="1"/>
            <a:r>
              <a:rPr lang="en-US" altLang="ko-KR" dirty="0" err="1"/>
              <a:t>FileNotFoundError</a:t>
            </a:r>
            <a:r>
              <a:rPr lang="en-US" altLang="ko-KR" dirty="0"/>
              <a:t>: </a:t>
            </a:r>
            <a:r>
              <a:rPr lang="ko-KR" altLang="en-US" dirty="0"/>
              <a:t>존재하지 않는 파일을 열려고 시도할 때 발생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기본 예외 종류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68760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ValueError</a:t>
            </a:r>
            <a:r>
              <a:rPr lang="en-US" altLang="ko-KR" dirty="0"/>
              <a:t>: </a:t>
            </a:r>
            <a:r>
              <a:rPr lang="ko-KR" altLang="en-US" dirty="0"/>
              <a:t>잘못된 값이 사용될 때 발생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("</a:t>
            </a:r>
            <a:r>
              <a:rPr lang="en-US" altLang="ko-KR" dirty="0" err="1"/>
              <a:t>not_a_number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TypeError</a:t>
            </a:r>
            <a:r>
              <a:rPr lang="en-US" altLang="ko-KR" dirty="0"/>
              <a:t>: </a:t>
            </a:r>
            <a:r>
              <a:rPr lang="ko-KR" altLang="en-US" dirty="0"/>
              <a:t>잘못된 타입의 객체가 사용될 때 발생</a:t>
            </a:r>
          </a:p>
          <a:p>
            <a:r>
              <a:rPr lang="en-US" altLang="ko-KR" dirty="0"/>
              <a:t>result = "string" + 1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IndexError</a:t>
            </a:r>
            <a:r>
              <a:rPr lang="en-US" altLang="ko-KR" dirty="0"/>
              <a:t>: </a:t>
            </a:r>
            <a:r>
              <a:rPr lang="ko-KR" altLang="en-US" dirty="0"/>
              <a:t>인덱스 범위를 벗어난 경우 발생</a:t>
            </a:r>
            <a:endParaRPr lang="en-US" altLang="ko-KR" dirty="0"/>
          </a:p>
          <a:p>
            <a:r>
              <a:rPr lang="en-US" altLang="ko-KR" dirty="0"/>
              <a:t>numbers = [1, 2, 3]</a:t>
            </a:r>
            <a:endParaRPr lang="ko-KR" altLang="en-US" dirty="0"/>
          </a:p>
          <a:p>
            <a:r>
              <a:rPr lang="en-US" altLang="ko-KR" dirty="0" err="1"/>
              <a:t>out_of_range</a:t>
            </a:r>
            <a:r>
              <a:rPr lang="en-US" altLang="ko-KR" dirty="0"/>
              <a:t> = numbers[3]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KeyError</a:t>
            </a:r>
            <a:r>
              <a:rPr lang="en-US" altLang="ko-KR" dirty="0"/>
              <a:t>: </a:t>
            </a:r>
            <a:r>
              <a:rPr lang="ko-KR" altLang="en-US" dirty="0"/>
              <a:t>사전에서 존재하지 않는 키를 참조할 때 발생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 = {"a": 1, "b": 2}</a:t>
            </a:r>
          </a:p>
          <a:p>
            <a:r>
              <a:rPr lang="en-US" altLang="ko-KR" dirty="0"/>
              <a:t>value = </a:t>
            </a:r>
            <a:r>
              <a:rPr lang="en-US" altLang="ko-KR" dirty="0" err="1"/>
              <a:t>my_dict</a:t>
            </a:r>
            <a:r>
              <a:rPr lang="en-US" altLang="ko-KR" dirty="0"/>
              <a:t>["c"]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FileNotFoundError</a:t>
            </a:r>
            <a:r>
              <a:rPr lang="en-US" altLang="ko-KR" dirty="0"/>
              <a:t>: </a:t>
            </a:r>
            <a:r>
              <a:rPr lang="ko-KR" altLang="en-US" dirty="0"/>
              <a:t>존재하지 않는 파일을 열려고 시도할 때 발생</a:t>
            </a:r>
          </a:p>
          <a:p>
            <a:r>
              <a:rPr lang="en-US" altLang="ko-KR" dirty="0"/>
              <a:t>with open("non_existing_file.txt", "r") as file: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069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try-except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try-except </a:t>
            </a:r>
            <a:r>
              <a:rPr lang="ko-KR" altLang="en-US" dirty="0"/>
              <a:t>문은 </a:t>
            </a:r>
            <a:r>
              <a:rPr lang="ko-KR" altLang="en-US" dirty="0" err="1"/>
              <a:t>파이썬에서</a:t>
            </a:r>
            <a:r>
              <a:rPr lang="ko-KR" altLang="en-US" dirty="0"/>
              <a:t> 예외 처리를 수행하기 위한 기본 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try </a:t>
            </a:r>
            <a:r>
              <a:rPr lang="ko-KR" altLang="en-US" dirty="0"/>
              <a:t>블록</a:t>
            </a:r>
            <a:endParaRPr lang="en-US" altLang="ko-KR" dirty="0"/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블록은 예외가 발생할 가능성이 있는 코드를 실행하는 영역입니다</a:t>
            </a:r>
            <a:r>
              <a:rPr lang="en-US" altLang="ko-KR" dirty="0"/>
              <a:t>. try </a:t>
            </a:r>
            <a:r>
              <a:rPr lang="ko-KR" altLang="en-US" dirty="0"/>
              <a:t>블록 내에서 예외가 발생하지 않으면</a:t>
            </a:r>
            <a:r>
              <a:rPr lang="en-US" altLang="ko-KR" dirty="0"/>
              <a:t>, </a:t>
            </a:r>
            <a:r>
              <a:rPr lang="ko-KR" altLang="en-US" dirty="0"/>
              <a:t>프로그램은 정상적으로 진행되고 </a:t>
            </a:r>
            <a:r>
              <a:rPr lang="en-US" altLang="ko-KR" dirty="0"/>
              <a:t>try </a:t>
            </a:r>
            <a:r>
              <a:rPr lang="ko-KR" altLang="en-US" dirty="0"/>
              <a:t>블록 다음의 코드를 실행합니다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try </a:t>
            </a:r>
            <a:r>
              <a:rPr lang="ko-KR" altLang="en-US" dirty="0"/>
              <a:t>블록 내에서 예외가 발생하면</a:t>
            </a:r>
            <a:r>
              <a:rPr lang="en-US" altLang="ko-KR" dirty="0"/>
              <a:t>, </a:t>
            </a:r>
            <a:r>
              <a:rPr lang="ko-KR" altLang="en-US" dirty="0"/>
              <a:t>해당 예외를 잡기 위한 적절한 </a:t>
            </a:r>
            <a:r>
              <a:rPr lang="en-US" altLang="ko-KR" dirty="0"/>
              <a:t>except </a:t>
            </a:r>
            <a:r>
              <a:rPr lang="ko-KR" altLang="en-US" dirty="0"/>
              <a:t>블록으로 이동하게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except </a:t>
            </a:r>
            <a:r>
              <a:rPr lang="ko-KR" altLang="en-US" dirty="0"/>
              <a:t>블록</a:t>
            </a:r>
            <a:endParaRPr lang="en-US" altLang="ko-KR" dirty="0"/>
          </a:p>
          <a:p>
            <a:pPr lvl="1"/>
            <a:r>
              <a:rPr lang="en-US" altLang="ko-KR" dirty="0"/>
              <a:t>except </a:t>
            </a:r>
            <a:r>
              <a:rPr lang="ko-KR" altLang="en-US" dirty="0"/>
              <a:t>블록은 예외가 발생했을 때 실행되는 영역입니다</a:t>
            </a:r>
            <a:r>
              <a:rPr lang="en-US" altLang="ko-KR" dirty="0"/>
              <a:t>. </a:t>
            </a:r>
            <a:r>
              <a:rPr lang="ko-KR" altLang="en-US" dirty="0"/>
              <a:t>여기에서는 발생한 예외에 대한 처리를 구현할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오류 메시지를 출력하거나</a:t>
            </a:r>
            <a:r>
              <a:rPr lang="en-US" altLang="ko-KR" dirty="0"/>
              <a:t>, </a:t>
            </a:r>
            <a:r>
              <a:rPr lang="ko-KR" altLang="en-US" dirty="0"/>
              <a:t>기본값을 설정하는 등의 작업을 수행할 수 있습니다</a:t>
            </a:r>
            <a:r>
              <a:rPr lang="en-US" altLang="ko-KR" dirty="0"/>
              <a:t>. except </a:t>
            </a:r>
            <a:r>
              <a:rPr lang="ko-KR" altLang="en-US" dirty="0"/>
              <a:t>블록 뒤에는 선택적으로 예외 타입을 지정할 수 있으며</a:t>
            </a:r>
            <a:r>
              <a:rPr lang="en-US" altLang="ko-KR" dirty="0"/>
              <a:t>, </a:t>
            </a:r>
            <a:r>
              <a:rPr lang="ko-KR" altLang="en-US" dirty="0"/>
              <a:t>지정된 예외 타입과 일치하는 예외가 발생했을 때만 해당 </a:t>
            </a:r>
            <a:r>
              <a:rPr lang="en-US" altLang="ko-KR" dirty="0"/>
              <a:t>except </a:t>
            </a:r>
            <a:r>
              <a:rPr lang="ko-KR" altLang="en-US" dirty="0"/>
              <a:t>블록이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17008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발생할 수 있는 코드</a:t>
            </a:r>
          </a:p>
          <a:p>
            <a:r>
              <a:rPr lang="en-US" altLang="ko-KR" dirty="0"/>
              <a:t>except [</a:t>
            </a:r>
            <a:r>
              <a:rPr lang="ko-KR" altLang="en-US" dirty="0"/>
              <a:t>예외 타입</a:t>
            </a:r>
            <a:r>
              <a:rPr lang="en-US" altLang="ko-KR" dirty="0"/>
              <a:t>]: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발생했을 때 실행할 코드</a:t>
            </a:r>
          </a:p>
        </p:txBody>
      </p:sp>
    </p:spTree>
    <p:extLst>
      <p:ext uri="{BB962C8B-B14F-4D97-AF65-F5344CB8AC3E}">
        <p14:creationId xmlns:p14="http://schemas.microsoft.com/office/powerpoint/2010/main" val="45299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try-except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처리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FileNotFoundError</a:t>
            </a:r>
            <a:r>
              <a:rPr lang="en-US" altLang="ko-KR" dirty="0"/>
              <a:t> </a:t>
            </a:r>
            <a:r>
              <a:rPr lang="ko-KR" altLang="en-US" dirty="0"/>
              <a:t>처리 예시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693453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user_input</a:t>
            </a:r>
            <a:r>
              <a:rPr lang="en-US" altLang="ko-KR" dirty="0"/>
              <a:t> = input("Enter a number: ")</a:t>
            </a:r>
          </a:p>
          <a:p>
            <a:r>
              <a:rPr lang="en-US" altLang="ko-KR" dirty="0"/>
              <a:t>    number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user_input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print("Invalid input. Please enter a valid number.")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3933056"/>
            <a:ext cx="6525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with open("non_existing_file.txt", "r") as file:</a:t>
            </a:r>
          </a:p>
          <a:p>
            <a:r>
              <a:rPr lang="en-US" altLang="ko-KR" dirty="0"/>
              <a:t>    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FileNotFoundError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print("The file does not exist. Please check the file path.")</a:t>
            </a:r>
          </a:p>
        </p:txBody>
      </p:sp>
    </p:spTree>
    <p:extLst>
      <p:ext uri="{BB962C8B-B14F-4D97-AF65-F5344CB8AC3E}">
        <p14:creationId xmlns:p14="http://schemas.microsoft.com/office/powerpoint/2010/main" val="341916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여러 예외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여러 가지 예외가 발생할 수 있는 경우</a:t>
            </a:r>
            <a:r>
              <a:rPr lang="en-US" altLang="ko-KR" dirty="0"/>
              <a:t>, </a:t>
            </a:r>
            <a:r>
              <a:rPr lang="ko-KR" altLang="en-US" dirty="0"/>
              <a:t>각각의 예외에 대한 처리 방법을 선택할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한 개의 </a:t>
            </a:r>
            <a:r>
              <a:rPr lang="en-US" altLang="ko-KR" dirty="0"/>
              <a:t>except </a:t>
            </a:r>
            <a:r>
              <a:rPr lang="ko-KR" altLang="en-US" dirty="0"/>
              <a:t>블록으로 여러 예외 처리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여러 예외를 한 개의 </a:t>
            </a:r>
            <a:r>
              <a:rPr lang="en-US" altLang="ko-KR" dirty="0"/>
              <a:t>except </a:t>
            </a:r>
            <a:r>
              <a:rPr lang="ko-KR" altLang="en-US" dirty="0"/>
              <a:t>블록에서 동시에 처리하려면</a:t>
            </a:r>
            <a:r>
              <a:rPr lang="en-US" altLang="ko-KR" dirty="0"/>
              <a:t>, </a:t>
            </a:r>
            <a:r>
              <a:rPr lang="ko-KR" altLang="en-US" dirty="0"/>
              <a:t>예외 클래스들을 괄호로 묶고 쉼표로 구분하여 지정할 수 있습니다</a:t>
            </a:r>
            <a:r>
              <a:rPr lang="en-US" altLang="ko-KR" dirty="0"/>
              <a:t>. </a:t>
            </a:r>
            <a:r>
              <a:rPr lang="ko-KR" altLang="en-US" dirty="0"/>
              <a:t>이 방식은 여러 예외에 대해 동일한 처리를 수행할 때 유용합니다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4149080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발생할 수 있는 코드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user_input</a:t>
            </a:r>
            <a:r>
              <a:rPr lang="en-US" altLang="ko-KR" dirty="0"/>
              <a:t> = input("Enter a number: ")</a:t>
            </a:r>
          </a:p>
          <a:p>
            <a:r>
              <a:rPr lang="en-US" altLang="ko-KR" dirty="0"/>
              <a:t>    number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user_input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result = 10 / number</a:t>
            </a:r>
          </a:p>
          <a:p>
            <a:r>
              <a:rPr lang="en-US" altLang="ko-KR" dirty="0"/>
              <a:t>except (</a:t>
            </a:r>
            <a:r>
              <a:rPr lang="en-US" altLang="ko-KR" dirty="0" err="1"/>
              <a:t>ValueError</a:t>
            </a:r>
            <a:r>
              <a:rPr lang="en-US" altLang="ko-KR" dirty="0"/>
              <a:t>, </a:t>
            </a:r>
            <a:r>
              <a:rPr lang="en-US" altLang="ko-KR" dirty="0" err="1"/>
              <a:t>ZeroDivisionError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print("Invalid input or division by zero.")</a:t>
            </a:r>
          </a:p>
        </p:txBody>
      </p:sp>
    </p:spTree>
    <p:extLst>
      <p:ext uri="{BB962C8B-B14F-4D97-AF65-F5344CB8AC3E}">
        <p14:creationId xmlns:p14="http://schemas.microsoft.com/office/powerpoint/2010/main" val="166061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여러 예외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예외를 별도의 </a:t>
            </a:r>
            <a:r>
              <a:rPr lang="en-US" altLang="ko-KR" dirty="0"/>
              <a:t>except </a:t>
            </a:r>
            <a:r>
              <a:rPr lang="ko-KR" altLang="en-US" dirty="0"/>
              <a:t>블록으로 처리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각각의 예외를 별도의 </a:t>
            </a:r>
            <a:r>
              <a:rPr lang="en-US" altLang="ko-KR" dirty="0"/>
              <a:t>except </a:t>
            </a:r>
            <a:r>
              <a:rPr lang="ko-KR" altLang="en-US" dirty="0"/>
              <a:t>블록에서 처리하려면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/>
              <a:t>except </a:t>
            </a:r>
            <a:r>
              <a:rPr lang="ko-KR" altLang="en-US" dirty="0"/>
              <a:t>블록을 사용하면 됩니다</a:t>
            </a:r>
            <a:r>
              <a:rPr lang="en-US" altLang="ko-KR" dirty="0"/>
              <a:t>. </a:t>
            </a:r>
            <a:r>
              <a:rPr lang="ko-KR" altLang="en-US" dirty="0"/>
              <a:t>이 방식은 각 예외에 대해 서로 다른 처리를 수행해야 할 때 유용합니다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924944"/>
            <a:ext cx="662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발생할 수 있는 코드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user_input</a:t>
            </a:r>
            <a:r>
              <a:rPr lang="en-US" altLang="ko-KR" dirty="0"/>
              <a:t> = input("Enter a number: ")</a:t>
            </a:r>
          </a:p>
          <a:p>
            <a:r>
              <a:rPr lang="en-US" altLang="ko-KR" dirty="0"/>
              <a:t>    number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user_input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result = 10 / number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print("Invalid input. Please enter a valid number.")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ZeroDivisionError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print("Cannot divide by zero!")</a:t>
            </a:r>
          </a:p>
        </p:txBody>
      </p:sp>
    </p:spTree>
    <p:extLst>
      <p:ext uri="{BB962C8B-B14F-4D97-AF65-F5344CB8AC3E}">
        <p14:creationId xmlns:p14="http://schemas.microsoft.com/office/powerpoint/2010/main" val="222163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에러 메시지 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</a:t>
            </a:r>
            <a:r>
              <a:rPr lang="ko-KR" altLang="en-US" dirty="0"/>
              <a:t> 키워드를 사용하여 예외 객체에 접근하고</a:t>
            </a:r>
            <a:r>
              <a:rPr lang="en-US" altLang="ko-KR" dirty="0"/>
              <a:t>, </a:t>
            </a:r>
            <a:r>
              <a:rPr lang="ko-KR" altLang="en-US" dirty="0"/>
              <a:t>발생한 예외에 대한 에러 메시지를 표시하는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132856"/>
            <a:ext cx="6624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발생할 수 있는 코드를 실행합니다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ExceptionType</a:t>
            </a:r>
            <a:r>
              <a:rPr lang="en-US" altLang="ko-KR" dirty="0"/>
              <a:t> as error: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예외가 발생했을 때 실행할 코드를 작성합니다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f"An</a:t>
            </a:r>
            <a:r>
              <a:rPr lang="en-US" altLang="ko-KR" dirty="0"/>
              <a:t> error occurred: {error}")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455702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result = 5 / 0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ZeroDivisionError</a:t>
            </a:r>
            <a:r>
              <a:rPr lang="en-US" altLang="ko-KR" dirty="0"/>
              <a:t> as error: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f"An</a:t>
            </a:r>
            <a:r>
              <a:rPr lang="en-US" altLang="ko-KR" dirty="0"/>
              <a:t> error occurred: {error}")</a:t>
            </a:r>
          </a:p>
        </p:txBody>
      </p:sp>
    </p:spTree>
    <p:extLst>
      <p:ext uri="{BB962C8B-B14F-4D97-AF65-F5344CB8AC3E}">
        <p14:creationId xmlns:p14="http://schemas.microsoft.com/office/powerpoint/2010/main" val="278770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32394</TotalTime>
  <Words>1644</Words>
  <Application>Microsoft Office PowerPoint</Application>
  <PresentationFormat>화면 슬라이드 쇼(4:3)</PresentationFormat>
  <Paragraphs>238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예외 처리 개요</vt:lpstr>
      <vt:lpstr>파이썬에서의 기본 예외 종류</vt:lpstr>
      <vt:lpstr>파이썬에서의 기본 예외 종류</vt:lpstr>
      <vt:lpstr>try-except 문</vt:lpstr>
      <vt:lpstr>try-except 문</vt:lpstr>
      <vt:lpstr>여러 예외 처리</vt:lpstr>
      <vt:lpstr>여러 예외 처리</vt:lpstr>
      <vt:lpstr>에러 메시지 표시</vt:lpstr>
      <vt:lpstr>as 키워드</vt:lpstr>
      <vt:lpstr>에러 메시지 표시</vt:lpstr>
      <vt:lpstr>except Exception as e</vt:lpstr>
      <vt:lpstr>try-except-else 문</vt:lpstr>
      <vt:lpstr>try-except-else 문</vt:lpstr>
      <vt:lpstr>try-except-else 문</vt:lpstr>
      <vt:lpstr>try-except-finally 문</vt:lpstr>
      <vt:lpstr>try-except-finally 문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SW</cp:lastModifiedBy>
  <cp:revision>176</cp:revision>
  <dcterms:created xsi:type="dcterms:W3CDTF">2023-02-11T00:29:48Z</dcterms:created>
  <dcterms:modified xsi:type="dcterms:W3CDTF">2023-03-23T00:15:39Z</dcterms:modified>
</cp:coreProperties>
</file>