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445" r:id="rId2"/>
    <p:sldId id="611" r:id="rId3"/>
    <p:sldId id="612" r:id="rId4"/>
    <p:sldId id="613" r:id="rId5"/>
    <p:sldId id="614" r:id="rId6"/>
    <p:sldId id="615" r:id="rId7"/>
    <p:sldId id="616" r:id="rId8"/>
    <p:sldId id="617" r:id="rId9"/>
    <p:sldId id="618" r:id="rId10"/>
    <p:sldId id="619" r:id="rId11"/>
    <p:sldId id="620" r:id="rId12"/>
    <p:sldId id="621" r:id="rId13"/>
    <p:sldId id="622" r:id="rId14"/>
    <p:sldId id="623" r:id="rId15"/>
    <p:sldId id="624" r:id="rId16"/>
    <p:sldId id="626" r:id="rId17"/>
    <p:sldId id="625" r:id="rId18"/>
    <p:sldId id="651" r:id="rId19"/>
    <p:sldId id="653" r:id="rId20"/>
    <p:sldId id="654" r:id="rId21"/>
    <p:sldId id="655" r:id="rId22"/>
    <p:sldId id="668" r:id="rId23"/>
    <p:sldId id="656" r:id="rId24"/>
    <p:sldId id="671" r:id="rId25"/>
    <p:sldId id="674" r:id="rId26"/>
    <p:sldId id="657" r:id="rId27"/>
    <p:sldId id="669" r:id="rId28"/>
    <p:sldId id="670" r:id="rId29"/>
    <p:sldId id="672" r:id="rId30"/>
    <p:sldId id="673" r:id="rId31"/>
    <p:sldId id="658" r:id="rId32"/>
    <p:sldId id="652" r:id="rId33"/>
    <p:sldId id="659" r:id="rId34"/>
    <p:sldId id="660" r:id="rId35"/>
    <p:sldId id="661" r:id="rId36"/>
    <p:sldId id="662" r:id="rId37"/>
    <p:sldId id="681" r:id="rId38"/>
    <p:sldId id="679" r:id="rId39"/>
    <p:sldId id="680" r:id="rId40"/>
    <p:sldId id="690" r:id="rId41"/>
    <p:sldId id="691" r:id="rId42"/>
    <p:sldId id="663" r:id="rId43"/>
    <p:sldId id="676" r:id="rId44"/>
    <p:sldId id="675" r:id="rId45"/>
    <p:sldId id="677" r:id="rId46"/>
    <p:sldId id="692" r:id="rId47"/>
    <p:sldId id="694" r:id="rId48"/>
    <p:sldId id="693" r:id="rId49"/>
    <p:sldId id="664" r:id="rId50"/>
    <p:sldId id="665" r:id="rId51"/>
    <p:sldId id="666" r:id="rId52"/>
    <p:sldId id="682" r:id="rId53"/>
    <p:sldId id="683" r:id="rId54"/>
    <p:sldId id="684" r:id="rId55"/>
    <p:sldId id="685" r:id="rId56"/>
    <p:sldId id="686" r:id="rId57"/>
    <p:sldId id="687" r:id="rId58"/>
    <p:sldId id="688" r:id="rId59"/>
    <p:sldId id="689" r:id="rId60"/>
    <p:sldId id="667" r:id="rId61"/>
    <p:sldId id="701" r:id="rId62"/>
    <p:sldId id="705" r:id="rId63"/>
    <p:sldId id="702" r:id="rId64"/>
    <p:sldId id="704" r:id="rId65"/>
    <p:sldId id="627" r:id="rId66"/>
    <p:sldId id="628" r:id="rId67"/>
    <p:sldId id="629" r:id="rId68"/>
    <p:sldId id="630" r:id="rId69"/>
    <p:sldId id="631" r:id="rId70"/>
    <p:sldId id="632" r:id="rId71"/>
    <p:sldId id="633" r:id="rId72"/>
    <p:sldId id="634" r:id="rId73"/>
    <p:sldId id="635" r:id="rId74"/>
    <p:sldId id="636" r:id="rId75"/>
    <p:sldId id="637" r:id="rId76"/>
    <p:sldId id="638" r:id="rId77"/>
    <p:sldId id="639" r:id="rId78"/>
    <p:sldId id="640" r:id="rId79"/>
    <p:sldId id="641" r:id="rId80"/>
    <p:sldId id="642" r:id="rId81"/>
    <p:sldId id="643" r:id="rId82"/>
    <p:sldId id="644" r:id="rId83"/>
    <p:sldId id="645" r:id="rId84"/>
    <p:sldId id="698" r:id="rId85"/>
    <p:sldId id="648" r:id="rId86"/>
    <p:sldId id="650" r:id="rId87"/>
    <p:sldId id="695" r:id="rId88"/>
    <p:sldId id="696" r:id="rId89"/>
    <p:sldId id="697" r:id="rId9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5" autoAdjust="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47AFA-8CB7-401C-8D5C-CEC5B896912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2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47AFA-8CB7-401C-8D5C-CEC5B896912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6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3"/>
            <a:ext cx="9144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57" y="136526"/>
            <a:ext cx="854873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eoul.go.kr/dataList/OA-2218/A/1/datasetView.do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9144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4243064" y="4705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389852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E41D0-9EB3-F23B-E99B-9A69C8BD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유니버설 함수 </a:t>
            </a:r>
            <a:r>
              <a:rPr lang="en-US" altLang="ko-KR" dirty="0"/>
              <a:t>(Universal Functions)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A5E21-A0B9-74FB-8943-09FF9CF0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유니버설 함수는 배열의 요소</a:t>
            </a:r>
            <a:r>
              <a:rPr lang="en-US" altLang="ko-KR" dirty="0"/>
              <a:t>(element)</a:t>
            </a:r>
            <a:r>
              <a:rPr lang="ko-KR" altLang="en-US" dirty="0"/>
              <a:t>에 대해 적용되는 함수를 말하며</a:t>
            </a:r>
            <a:r>
              <a:rPr lang="en-US" altLang="ko-KR" dirty="0"/>
              <a:t>, </a:t>
            </a:r>
            <a:r>
              <a:rPr lang="ko-KR" altLang="en-US" dirty="0"/>
              <a:t>배열의 각 요소에 대해 한 번에 계산이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32712-F40D-D687-9272-78E43E10E913}"/>
              </a:ext>
            </a:extLst>
          </p:cNvPr>
          <p:cNvSpPr txBox="1"/>
          <p:nvPr/>
        </p:nvSpPr>
        <p:spPr>
          <a:xfrm>
            <a:off x="611560" y="2636912"/>
            <a:ext cx="80752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numpy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np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 err="1"/>
              <a:t>arr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([0, 1, 2, 3, 4])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제곱근 함수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np.sqrt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arr</a:t>
            </a:r>
            <a:r>
              <a:rPr lang="ko-KR" altLang="en-US" sz="1600" dirty="0"/>
              <a:t>))  # [0.         1.         1.41421356 1.73205081 2.        ]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지수 함수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np.exp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arr</a:t>
            </a:r>
            <a:r>
              <a:rPr lang="ko-KR" altLang="en-US" sz="1600" dirty="0"/>
              <a:t>))  # [ 1.          2.71828183  7.3890561  20.08553692 54.59815003]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로그 함수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np.log</a:t>
            </a:r>
            <a:r>
              <a:rPr lang="ko-KR" altLang="en-US" sz="1600" dirty="0"/>
              <a:t>(arr+1))  # [0.         0.69314718 1.09861229 1.38629436 1.60943791]</a:t>
            </a:r>
          </a:p>
        </p:txBody>
      </p:sp>
    </p:spTree>
    <p:extLst>
      <p:ext uri="{BB962C8B-B14F-4D97-AF65-F5344CB8AC3E}">
        <p14:creationId xmlns:p14="http://schemas.microsoft.com/office/powerpoint/2010/main" val="110660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E41D0-9EB3-F23B-E99B-9A69C8BD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유니버설 함수 </a:t>
            </a:r>
            <a:r>
              <a:rPr lang="en-US" altLang="ko-KR" dirty="0"/>
              <a:t>(Universal Functions)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A5E21-A0B9-74FB-8943-09FF9CF0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32712-F40D-D687-9272-78E43E10E913}"/>
              </a:ext>
            </a:extLst>
          </p:cNvPr>
          <p:cNvSpPr txBox="1"/>
          <p:nvPr/>
        </p:nvSpPr>
        <p:spPr>
          <a:xfrm>
            <a:off x="1007604" y="1881289"/>
            <a:ext cx="71287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import 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 as np</a:t>
            </a:r>
          </a:p>
          <a:p>
            <a:endParaRPr lang="en-US" altLang="ko-KR" sz="2400" dirty="0"/>
          </a:p>
          <a:p>
            <a:r>
              <a:rPr lang="en-US" altLang="ko-KR" sz="2400" dirty="0"/>
              <a:t>arr1 = </a:t>
            </a:r>
            <a:r>
              <a:rPr lang="en-US" altLang="ko-KR" sz="2400" dirty="0" err="1"/>
              <a:t>np.array</a:t>
            </a:r>
            <a:r>
              <a:rPr lang="en-US" altLang="ko-KR" sz="2400" dirty="0"/>
              <a:t>([1, 2, 3])</a:t>
            </a:r>
          </a:p>
          <a:p>
            <a:r>
              <a:rPr lang="en-US" altLang="ko-KR" sz="2400" dirty="0"/>
              <a:t>arr2 = </a:t>
            </a:r>
            <a:r>
              <a:rPr lang="en-US" altLang="ko-KR" sz="2400" dirty="0" err="1"/>
              <a:t>np.array</a:t>
            </a:r>
            <a:r>
              <a:rPr lang="en-US" altLang="ko-KR" sz="2400" dirty="0"/>
              <a:t>([4, 5, 6])</a:t>
            </a:r>
          </a:p>
          <a:p>
            <a:endParaRPr lang="en-US" altLang="ko-KR" sz="2400" dirty="0"/>
          </a:p>
          <a:p>
            <a:r>
              <a:rPr lang="en-US" altLang="ko-KR" sz="2400" dirty="0"/>
              <a:t># </a:t>
            </a:r>
            <a:r>
              <a:rPr lang="ko-KR" altLang="en-US" sz="2400" dirty="0"/>
              <a:t>배열의 요소에 대해 적용되는 함수</a:t>
            </a:r>
          </a:p>
          <a:p>
            <a:r>
              <a:rPr lang="en-US" altLang="ko-KR" sz="2400" dirty="0"/>
              <a:t>print(</a:t>
            </a:r>
            <a:r>
              <a:rPr lang="en-US" altLang="ko-KR" sz="2400" dirty="0" err="1"/>
              <a:t>np.add</a:t>
            </a:r>
            <a:r>
              <a:rPr lang="en-US" altLang="ko-KR" sz="2400" dirty="0"/>
              <a:t>(arr1, arr2))  # [5 7 9]</a:t>
            </a:r>
          </a:p>
          <a:p>
            <a:r>
              <a:rPr lang="en-US" altLang="ko-KR" sz="2400" dirty="0"/>
              <a:t>print(</a:t>
            </a:r>
            <a:r>
              <a:rPr lang="en-US" altLang="ko-KR" sz="2400" dirty="0" err="1"/>
              <a:t>np.multiply</a:t>
            </a:r>
            <a:r>
              <a:rPr lang="en-US" altLang="ko-KR" sz="2400" dirty="0"/>
              <a:t>(arr1, arr2))  # [ 4 10 18]</a:t>
            </a:r>
          </a:p>
          <a:p>
            <a:r>
              <a:rPr lang="en-US" altLang="ko-KR" sz="2400" dirty="0"/>
              <a:t>print(</a:t>
            </a:r>
            <a:r>
              <a:rPr lang="en-US" altLang="ko-KR" sz="2400" dirty="0" err="1"/>
              <a:t>np.power</a:t>
            </a:r>
            <a:r>
              <a:rPr lang="en-US" altLang="ko-KR" sz="2400" dirty="0"/>
              <a:t>(arr1, arr2))  # [   1   32  729]</a:t>
            </a:r>
          </a:p>
        </p:txBody>
      </p:sp>
    </p:spTree>
    <p:extLst>
      <p:ext uri="{BB962C8B-B14F-4D97-AF65-F5344CB8AC3E}">
        <p14:creationId xmlns:p14="http://schemas.microsoft.com/office/powerpoint/2010/main" val="33245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D4320-7FE7-241D-B6A5-933B1729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변형 및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30A79-30C8-157B-BB34-C8DE4F0A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Söhne"/>
              </a:rPr>
              <a:t>배열 형태</a:t>
            </a:r>
            <a:r>
              <a:rPr lang="en-US" altLang="ko-KR" b="1" i="0" dirty="0">
                <a:effectLst/>
                <a:latin typeface="Söhne"/>
              </a:rPr>
              <a:t>, </a:t>
            </a:r>
            <a:r>
              <a:rPr lang="ko-KR" altLang="en-US" b="1" i="0" dirty="0">
                <a:effectLst/>
                <a:latin typeface="Söhne"/>
              </a:rPr>
              <a:t>구조 변경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DE94-7FC9-10EF-C35C-1444B960F522}"/>
              </a:ext>
            </a:extLst>
          </p:cNvPr>
          <p:cNvSpPr txBox="1"/>
          <p:nvPr/>
        </p:nvSpPr>
        <p:spPr>
          <a:xfrm>
            <a:off x="2286000" y="1772816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arr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5, 6, 7, 8])</a:t>
            </a:r>
          </a:p>
          <a:p>
            <a:endParaRPr lang="ko-KR" altLang="en-US" dirty="0"/>
          </a:p>
          <a:p>
            <a:r>
              <a:rPr lang="ko-KR" altLang="en-US" dirty="0"/>
              <a:t># 배열 형태 변경</a:t>
            </a:r>
          </a:p>
          <a:p>
            <a:r>
              <a:rPr lang="ko-KR" altLang="en-US" dirty="0"/>
              <a:t>arr2d = </a:t>
            </a:r>
            <a:r>
              <a:rPr lang="ko-KR" altLang="en-US" dirty="0" err="1"/>
              <a:t>arr.reshape</a:t>
            </a:r>
            <a:r>
              <a:rPr lang="ko-KR" altLang="en-US" dirty="0"/>
              <a:t>((2, 4))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(arr2d)</a:t>
            </a:r>
          </a:p>
          <a:p>
            <a:endParaRPr lang="ko-KR" altLang="en-US" dirty="0"/>
          </a:p>
          <a:p>
            <a:r>
              <a:rPr lang="ko-KR" altLang="en-US" dirty="0"/>
              <a:t># 배열 구조 변경</a:t>
            </a:r>
          </a:p>
          <a:p>
            <a:r>
              <a:rPr lang="ko-KR" altLang="en-US" dirty="0"/>
              <a:t>arr2d_reshape = arr2d.reshape(4,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(arr2d_reshape)</a:t>
            </a:r>
          </a:p>
          <a:p>
            <a:endParaRPr lang="ko-KR" altLang="en-US" dirty="0"/>
          </a:p>
          <a:p>
            <a:r>
              <a:rPr lang="ko-KR" altLang="en-US" dirty="0"/>
              <a:t># 배열 전치(</a:t>
            </a:r>
            <a:r>
              <a:rPr lang="ko-KR" altLang="en-US" dirty="0" err="1"/>
              <a:t>Transpose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arr2d_transpose = arr2d.T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(arr2d_transpose)</a:t>
            </a:r>
          </a:p>
        </p:txBody>
      </p:sp>
    </p:spTree>
    <p:extLst>
      <p:ext uri="{BB962C8B-B14F-4D97-AF65-F5344CB8AC3E}">
        <p14:creationId xmlns:p14="http://schemas.microsoft.com/office/powerpoint/2010/main" val="369430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D4320-7FE7-241D-B6A5-933B1729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변형 및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30A79-30C8-157B-BB34-C8DE4F0A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Söhne"/>
              </a:rPr>
              <a:t>배열 합치기</a:t>
            </a:r>
            <a:r>
              <a:rPr lang="en-US" altLang="ko-KR" b="1" i="0" dirty="0">
                <a:effectLst/>
                <a:latin typeface="Söhne"/>
              </a:rPr>
              <a:t>, </a:t>
            </a:r>
            <a:r>
              <a:rPr lang="ko-KR" altLang="en-US" b="1" i="0" dirty="0">
                <a:effectLst/>
                <a:latin typeface="Söhne"/>
              </a:rPr>
              <a:t>분할하기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DE94-7FC9-10EF-C35C-1444B960F522}"/>
              </a:ext>
            </a:extLst>
          </p:cNvPr>
          <p:cNvSpPr txBox="1"/>
          <p:nvPr/>
        </p:nvSpPr>
        <p:spPr>
          <a:xfrm>
            <a:off x="439724" y="1502688"/>
            <a:ext cx="457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arr1 = </a:t>
            </a:r>
            <a:r>
              <a:rPr lang="en-US" altLang="ko-KR" dirty="0" err="1"/>
              <a:t>np.array</a:t>
            </a:r>
            <a:r>
              <a:rPr lang="en-US" altLang="ko-KR" dirty="0"/>
              <a:t>([[1, 2], [3, 4]])</a:t>
            </a:r>
          </a:p>
          <a:p>
            <a:r>
              <a:rPr lang="en-US" altLang="ko-KR" dirty="0"/>
              <a:t>arr2 = </a:t>
            </a:r>
            <a:r>
              <a:rPr lang="en-US" altLang="ko-KR" dirty="0" err="1"/>
              <a:t>np.array</a:t>
            </a:r>
            <a:r>
              <a:rPr lang="en-US" altLang="ko-KR" dirty="0"/>
              <a:t>([[5, 6], [7, 8]])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수직 합치기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np.vstack</a:t>
            </a:r>
            <a:r>
              <a:rPr lang="en-US" altLang="ko-KR" dirty="0"/>
              <a:t>((arr1, arr2)))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수평 합치기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np.hstack</a:t>
            </a:r>
            <a:r>
              <a:rPr lang="en-US" altLang="ko-KR" dirty="0"/>
              <a:t>((arr1, arr2)))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배열 분할하기</a:t>
            </a:r>
          </a:p>
          <a:p>
            <a:r>
              <a:rPr lang="en-US" altLang="ko-KR" dirty="0"/>
              <a:t>arr3 = </a:t>
            </a:r>
            <a:r>
              <a:rPr lang="en-US" altLang="ko-KR" dirty="0" err="1"/>
              <a:t>np.array</a:t>
            </a:r>
            <a:r>
              <a:rPr lang="en-US" altLang="ko-KR" dirty="0"/>
              <a:t>([1, 2, 3, 4, 5, 6])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np.split</a:t>
            </a:r>
            <a:r>
              <a:rPr lang="en-US" altLang="ko-KR" dirty="0"/>
              <a:t>(arr3, 3))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다차원 배열 분할하기</a:t>
            </a:r>
          </a:p>
          <a:p>
            <a:r>
              <a:rPr lang="en-US" altLang="ko-KR" dirty="0"/>
              <a:t>arr4 = </a:t>
            </a:r>
            <a:r>
              <a:rPr lang="en-US" altLang="ko-KR" dirty="0" err="1"/>
              <a:t>np.array</a:t>
            </a:r>
            <a:r>
              <a:rPr lang="en-US" altLang="ko-KR" dirty="0"/>
              <a:t>([[1, 2, 3], [4, 5, 6], [7, 8, 9]])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np.vsplit</a:t>
            </a:r>
            <a:r>
              <a:rPr lang="en-US" altLang="ko-KR" dirty="0"/>
              <a:t>(arr4, 3))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3F78C-5192-90A0-B7E0-D5A6BBD92E26}"/>
              </a:ext>
            </a:extLst>
          </p:cNvPr>
          <p:cNvSpPr txBox="1"/>
          <p:nvPr/>
        </p:nvSpPr>
        <p:spPr>
          <a:xfrm>
            <a:off x="5364088" y="2598296"/>
            <a:ext cx="3600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[[1 2]</a:t>
            </a:r>
          </a:p>
          <a:p>
            <a:r>
              <a:rPr lang="en-US" altLang="ko-KR" sz="1200" dirty="0"/>
              <a:t> [3 4]</a:t>
            </a:r>
          </a:p>
          <a:p>
            <a:r>
              <a:rPr lang="en-US" altLang="ko-KR" sz="1200" dirty="0"/>
              <a:t> [5 6]</a:t>
            </a:r>
          </a:p>
          <a:p>
            <a:r>
              <a:rPr lang="en-US" altLang="ko-KR" sz="1200" dirty="0"/>
              <a:t> [7 8]]</a:t>
            </a:r>
          </a:p>
          <a:p>
            <a:r>
              <a:rPr lang="en-US" altLang="ko-KR" sz="1200" dirty="0"/>
              <a:t>'‘’</a:t>
            </a:r>
          </a:p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[[1 2 5 6]</a:t>
            </a:r>
          </a:p>
          <a:p>
            <a:r>
              <a:rPr lang="en-US" altLang="ko-KR" sz="1200" dirty="0"/>
              <a:t> [3 4 7 8]]</a:t>
            </a:r>
          </a:p>
          <a:p>
            <a:r>
              <a:rPr lang="en-US" altLang="ko-KR" sz="1200" dirty="0"/>
              <a:t>'‘’</a:t>
            </a:r>
          </a:p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[array([1, 2]), array([3, 4]), array([5, 6])]</a:t>
            </a:r>
          </a:p>
          <a:p>
            <a:r>
              <a:rPr lang="en-US" altLang="ko-KR" sz="1200" dirty="0"/>
              <a:t>'‘’</a:t>
            </a:r>
          </a:p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[array([[1, 2, 3]]), array([[4, 5, 6]]), array([[7, 8, 9]])]</a:t>
            </a:r>
          </a:p>
          <a:p>
            <a:r>
              <a:rPr lang="en-US" altLang="ko-KR" sz="1200" dirty="0"/>
              <a:t>'''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146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2EE8E-B6E6-062E-6B13-E7067289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2AA61-3FF9-1510-9736-0AD60604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NumPy </a:t>
            </a:r>
            <a:r>
              <a:rPr lang="ko-KR" altLang="en-US" b="1" i="0" dirty="0">
                <a:effectLst/>
                <a:latin typeface="Söhne"/>
              </a:rPr>
              <a:t>배열을 파일로 저장하고 읽어오기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7C2CD-7D26-8B81-DE54-1EBDCE191006}"/>
              </a:ext>
            </a:extLst>
          </p:cNvPr>
          <p:cNvSpPr txBox="1"/>
          <p:nvPr/>
        </p:nvSpPr>
        <p:spPr>
          <a:xfrm>
            <a:off x="611560" y="1839349"/>
            <a:ext cx="56166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단일 배열 저장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r>
              <a:rPr lang="ko-KR" altLang="en-US" dirty="0" err="1"/>
              <a:t>np.save</a:t>
            </a:r>
            <a:r>
              <a:rPr lang="ko-KR" altLang="en-US" dirty="0"/>
              <a:t>('arr1.npy', arr1)</a:t>
            </a:r>
          </a:p>
          <a:p>
            <a:endParaRPr lang="ko-KR" altLang="en-US" dirty="0"/>
          </a:p>
          <a:p>
            <a:r>
              <a:rPr lang="ko-KR" altLang="en-US" dirty="0"/>
              <a:t># 다중 배열 저장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np.array</a:t>
            </a:r>
            <a:r>
              <a:rPr lang="ko-KR" altLang="en-US" dirty="0"/>
              <a:t>([10, 20, 30, 40, 50])</a:t>
            </a:r>
          </a:p>
          <a:p>
            <a:r>
              <a:rPr lang="ko-KR" altLang="en-US" dirty="0" err="1"/>
              <a:t>np.savez</a:t>
            </a:r>
            <a:r>
              <a:rPr lang="ko-KR" altLang="en-US" dirty="0"/>
              <a:t>('</a:t>
            </a:r>
            <a:r>
              <a:rPr lang="ko-KR" altLang="en-US" dirty="0" err="1"/>
              <a:t>arr.npz</a:t>
            </a:r>
            <a:r>
              <a:rPr lang="ko-KR" altLang="en-US" dirty="0"/>
              <a:t>', arr2=arr2, arr3=arr3)</a:t>
            </a:r>
          </a:p>
          <a:p>
            <a:endParaRPr lang="ko-KR" altLang="en-US" dirty="0"/>
          </a:p>
          <a:p>
            <a:r>
              <a:rPr lang="ko-KR" altLang="en-US" dirty="0"/>
              <a:t># 배열 불러오기</a:t>
            </a:r>
          </a:p>
          <a:p>
            <a:r>
              <a:rPr lang="ko-KR" altLang="en-US" dirty="0"/>
              <a:t>loaded_arr1 = </a:t>
            </a:r>
            <a:r>
              <a:rPr lang="ko-KR" altLang="en-US" dirty="0" err="1"/>
              <a:t>np.load</a:t>
            </a:r>
            <a:r>
              <a:rPr lang="ko-KR" altLang="en-US" dirty="0"/>
              <a:t>('arr1.npy')</a:t>
            </a:r>
          </a:p>
          <a:p>
            <a:r>
              <a:rPr lang="ko-KR" altLang="en-US" dirty="0" err="1"/>
              <a:t>loaded_data</a:t>
            </a:r>
            <a:r>
              <a:rPr lang="ko-KR" altLang="en-US" dirty="0"/>
              <a:t> = </a:t>
            </a:r>
            <a:r>
              <a:rPr lang="ko-KR" altLang="en-US" dirty="0" err="1"/>
              <a:t>np.load</a:t>
            </a:r>
            <a:r>
              <a:rPr lang="ko-KR" altLang="en-US" dirty="0"/>
              <a:t>('</a:t>
            </a:r>
            <a:r>
              <a:rPr lang="ko-KR" altLang="en-US" dirty="0" err="1"/>
              <a:t>arr.npz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loaded_arr2 = </a:t>
            </a:r>
            <a:r>
              <a:rPr lang="ko-KR" altLang="en-US" dirty="0" err="1"/>
              <a:t>loaded_data</a:t>
            </a:r>
            <a:r>
              <a:rPr lang="ko-KR" altLang="en-US" dirty="0"/>
              <a:t>['arr2']</a:t>
            </a:r>
          </a:p>
          <a:p>
            <a:r>
              <a:rPr lang="ko-KR" altLang="en-US" dirty="0"/>
              <a:t>loaded_arr3 = </a:t>
            </a:r>
            <a:r>
              <a:rPr lang="ko-KR" altLang="en-US" dirty="0" err="1"/>
              <a:t>loaded_data</a:t>
            </a:r>
            <a:r>
              <a:rPr lang="ko-KR" altLang="en-US" dirty="0"/>
              <a:t>['arr3']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1216A-7ED8-A4AC-A782-F0C940EFF32B}"/>
              </a:ext>
            </a:extLst>
          </p:cNvPr>
          <p:cNvSpPr txBox="1"/>
          <p:nvPr/>
        </p:nvSpPr>
        <p:spPr>
          <a:xfrm>
            <a:off x="5670594" y="2852936"/>
            <a:ext cx="3178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np.save</a:t>
            </a:r>
            <a:r>
              <a:rPr lang="en-US" altLang="ko-KR" sz="1400" dirty="0"/>
              <a:t>()</a:t>
            </a:r>
            <a:r>
              <a:rPr lang="ko-KR" altLang="en-US" sz="1400" dirty="0"/>
              <a:t>는 하나의 </a:t>
            </a:r>
            <a:r>
              <a:rPr lang="en-US" altLang="ko-KR" sz="1400" dirty="0"/>
              <a:t>NumPy </a:t>
            </a:r>
            <a:r>
              <a:rPr lang="ko-KR" altLang="en-US" sz="1400" dirty="0"/>
              <a:t>배열을 하나의 파일로 저장</a:t>
            </a:r>
            <a:endParaRPr lang="en-US" altLang="ko-KR" sz="1400" dirty="0"/>
          </a:p>
          <a:p>
            <a:r>
              <a:rPr lang="en-US" altLang="ko-KR" sz="1400" dirty="0" err="1"/>
              <a:t>np.savez</a:t>
            </a:r>
            <a:r>
              <a:rPr lang="en-US" altLang="ko-KR" sz="1400" dirty="0"/>
              <a:t>()</a:t>
            </a:r>
            <a:r>
              <a:rPr lang="ko-KR" altLang="en-US" sz="1400" dirty="0"/>
              <a:t>는 여러 개의 </a:t>
            </a:r>
            <a:r>
              <a:rPr lang="en-US" altLang="ko-KR" sz="1400" dirty="0"/>
              <a:t>NumPy </a:t>
            </a:r>
            <a:r>
              <a:rPr lang="ko-KR" altLang="en-US" sz="1400" dirty="0"/>
              <a:t>배열을 하나의 압축 파일</a:t>
            </a:r>
            <a:r>
              <a:rPr lang="en-US" altLang="ko-KR" sz="1400" dirty="0"/>
              <a:t>(.</a:t>
            </a:r>
            <a:r>
              <a:rPr lang="en-US" altLang="ko-KR" sz="1400" dirty="0" err="1"/>
              <a:t>npz</a:t>
            </a:r>
            <a:r>
              <a:rPr lang="en-US" altLang="ko-KR" sz="1400" dirty="0"/>
              <a:t>)</a:t>
            </a:r>
            <a:r>
              <a:rPr lang="ko-KR" altLang="en-US" sz="1400" dirty="0"/>
              <a:t>로 저장</a:t>
            </a:r>
          </a:p>
        </p:txBody>
      </p:sp>
    </p:spTree>
    <p:extLst>
      <p:ext uri="{BB962C8B-B14F-4D97-AF65-F5344CB8AC3E}">
        <p14:creationId xmlns:p14="http://schemas.microsoft.com/office/powerpoint/2010/main" val="18465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9AF33-8EF7-D548-5ED1-C06A2E79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통계 및 수학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5FA4E-A5F0-D4D2-DD1E-ABF7495A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에서는 다양한 통계 함수와 수학 함수를 제공합니다</a:t>
            </a:r>
            <a:r>
              <a:rPr lang="en-US" altLang="ko-KR" dirty="0"/>
              <a:t>. </a:t>
            </a:r>
            <a:r>
              <a:rPr lang="ko-KR" altLang="en-US" dirty="0"/>
              <a:t>이를 이용하면 데이터 분석 및 머신 러닝에서 자주 사용되는 다양한 연산을 수행할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통계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7B2E6-9994-A9B2-63BF-6420A38F6CFC}"/>
              </a:ext>
            </a:extLst>
          </p:cNvPr>
          <p:cNvSpPr txBox="1"/>
          <p:nvPr/>
        </p:nvSpPr>
        <p:spPr>
          <a:xfrm>
            <a:off x="2699792" y="2348880"/>
            <a:ext cx="39604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1차원 배열 생성</a:t>
            </a:r>
          </a:p>
          <a:p>
            <a:r>
              <a:rPr lang="ko-KR" altLang="en-US" sz="1400" dirty="0" err="1"/>
              <a:t>arr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([1, 2, 3, 4, 5])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평균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np.mean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중앙값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np.median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표준편차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np.std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1.4142135623730951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분산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np.var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2.0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최대값, 최소값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np.max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5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1</a:t>
            </a:r>
          </a:p>
        </p:txBody>
      </p:sp>
    </p:spTree>
    <p:extLst>
      <p:ext uri="{BB962C8B-B14F-4D97-AF65-F5344CB8AC3E}">
        <p14:creationId xmlns:p14="http://schemas.microsoft.com/office/powerpoint/2010/main" val="375904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6A9CA-A903-76DD-2ACE-08D9EA80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통계 및 수학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1AF48-8F88-D74C-5137-1E499A31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정규분포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loc:</a:t>
            </a:r>
            <a:r>
              <a:rPr lang="ko-KR" altLang="en-US" dirty="0"/>
              <a:t> 정규 분포의 평균값</a:t>
            </a:r>
            <a:r>
              <a:rPr lang="en-US" altLang="ko-KR" dirty="0"/>
              <a:t>, scale:</a:t>
            </a:r>
            <a:r>
              <a:rPr lang="ko-KR" altLang="en-US" dirty="0"/>
              <a:t> 표준편차</a:t>
            </a:r>
            <a:r>
              <a:rPr lang="en-US" altLang="ko-KR" dirty="0"/>
              <a:t>, size:</a:t>
            </a:r>
            <a:r>
              <a:rPr lang="ko-KR" altLang="en-US" dirty="0"/>
              <a:t> 생성할 난수의 개수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균등분포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low</a:t>
            </a:r>
            <a:r>
              <a:rPr lang="ko-KR" altLang="en-US" dirty="0"/>
              <a:t>와 </a:t>
            </a:r>
            <a:r>
              <a:rPr lang="en-US" altLang="ko-KR" dirty="0"/>
              <a:t>high:</a:t>
            </a:r>
            <a:r>
              <a:rPr lang="ko-KR" altLang="en-US" dirty="0"/>
              <a:t> 균등 분포의 최솟값과 최댓값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size:</a:t>
            </a:r>
            <a:r>
              <a:rPr lang="ko-KR" altLang="en-US" dirty="0"/>
              <a:t> 생성할 난수의 개수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이항분포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n: </a:t>
            </a:r>
            <a:r>
              <a:rPr lang="ko-KR" altLang="en-US" dirty="0"/>
              <a:t>베르누이 시행을 반복하는 횟수</a:t>
            </a:r>
            <a:r>
              <a:rPr lang="en-US" altLang="ko-KR" dirty="0"/>
              <a:t>, p: </a:t>
            </a:r>
            <a:r>
              <a:rPr lang="ko-KR" altLang="en-US" dirty="0"/>
              <a:t>각 시행에서의 성공 확률</a:t>
            </a:r>
            <a:r>
              <a:rPr lang="en-US" altLang="ko-KR" dirty="0"/>
              <a:t>, size</a:t>
            </a:r>
            <a:r>
              <a:rPr lang="ko-KR" altLang="en-US" dirty="0"/>
              <a:t>는 생성할 난수의 개수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포아송</a:t>
            </a:r>
            <a:r>
              <a:rPr lang="ko-KR" altLang="en-US" dirty="0"/>
              <a:t> 분포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lam:</a:t>
            </a:r>
            <a:r>
              <a:rPr lang="ko-KR" altLang="en-US" dirty="0"/>
              <a:t> 단위 시간 또는 공간에서 발생하는 사건의 평균 개수</a:t>
            </a:r>
            <a:r>
              <a:rPr lang="en-US" altLang="ko-KR" dirty="0"/>
              <a:t>, size:</a:t>
            </a:r>
            <a:r>
              <a:rPr lang="ko-KR" altLang="en-US" dirty="0"/>
              <a:t> 생성할 난수의 개수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B706D-7FE1-3048-70A9-B11C09EF1FAF}"/>
              </a:ext>
            </a:extLst>
          </p:cNvPr>
          <p:cNvSpPr txBox="1"/>
          <p:nvPr/>
        </p:nvSpPr>
        <p:spPr>
          <a:xfrm>
            <a:off x="2051720" y="1052736"/>
            <a:ext cx="64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numpy.random.normal</a:t>
            </a:r>
            <a:r>
              <a:rPr lang="ko-KR" altLang="en-US" dirty="0"/>
              <a:t>(</a:t>
            </a:r>
            <a:r>
              <a:rPr lang="ko-KR" altLang="en-US" dirty="0" err="1"/>
              <a:t>loc</a:t>
            </a:r>
            <a:r>
              <a:rPr lang="ko-KR" altLang="en-US" dirty="0"/>
              <a:t>=0.0, </a:t>
            </a:r>
            <a:r>
              <a:rPr lang="ko-KR" altLang="en-US" dirty="0" err="1"/>
              <a:t>scale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D2687-6D14-5707-FF40-C811C5793D03}"/>
              </a:ext>
            </a:extLst>
          </p:cNvPr>
          <p:cNvSpPr txBox="1"/>
          <p:nvPr/>
        </p:nvSpPr>
        <p:spPr>
          <a:xfrm>
            <a:off x="1979712" y="2257813"/>
            <a:ext cx="6552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numpy.random.uniform</a:t>
            </a:r>
            <a:r>
              <a:rPr lang="ko-KR" altLang="en-US" dirty="0"/>
              <a:t>(</a:t>
            </a:r>
            <a:r>
              <a:rPr lang="ko-KR" altLang="en-US" dirty="0" err="1"/>
              <a:t>low</a:t>
            </a:r>
            <a:r>
              <a:rPr lang="ko-KR" altLang="en-US" dirty="0"/>
              <a:t>=0.0, </a:t>
            </a:r>
            <a:r>
              <a:rPr lang="ko-KR" altLang="en-US" dirty="0" err="1"/>
              <a:t>high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D49DF-8467-5678-A378-5595F0EE48B9}"/>
              </a:ext>
            </a:extLst>
          </p:cNvPr>
          <p:cNvSpPr txBox="1"/>
          <p:nvPr/>
        </p:nvSpPr>
        <p:spPr>
          <a:xfrm>
            <a:off x="2051720" y="33937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numpy.random.binomial</a:t>
            </a:r>
            <a:r>
              <a:rPr lang="ko-KR" altLang="en-US" dirty="0"/>
              <a:t>(</a:t>
            </a:r>
            <a:r>
              <a:rPr lang="ko-KR" altLang="en-US" dirty="0" err="1"/>
              <a:t>n</a:t>
            </a:r>
            <a:r>
              <a:rPr lang="ko-KR" altLang="en-US" dirty="0"/>
              <a:t>, </a:t>
            </a:r>
            <a:r>
              <a:rPr lang="ko-KR" altLang="en-US" dirty="0" err="1"/>
              <a:t>p</a:t>
            </a:r>
            <a:r>
              <a:rPr lang="ko-KR" altLang="en-US" dirty="0"/>
              <a:t>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0C2E5-7CEE-32A1-5242-36A750BE2EAB}"/>
              </a:ext>
            </a:extLst>
          </p:cNvPr>
          <p:cNvSpPr txBox="1"/>
          <p:nvPr/>
        </p:nvSpPr>
        <p:spPr>
          <a:xfrm>
            <a:off x="2555776" y="4653136"/>
            <a:ext cx="633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numpy.random.poisson</a:t>
            </a:r>
            <a:r>
              <a:rPr lang="ko-KR" altLang="en-US" dirty="0"/>
              <a:t>(</a:t>
            </a:r>
            <a:r>
              <a:rPr lang="ko-KR" altLang="en-US" dirty="0" err="1"/>
              <a:t>lam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979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8A58D-DD91-2A3D-FCCC-81693A6C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통계 및 수학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FA7CC-F1B2-FAA9-76C1-28E0ADBC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394720" cy="5073427"/>
          </a:xfrm>
        </p:spPr>
        <p:txBody>
          <a:bodyPr/>
          <a:lstStyle/>
          <a:p>
            <a:r>
              <a:rPr lang="ko-KR" altLang="en-US" dirty="0"/>
              <a:t>확률 분포 및 난수 생성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E1A54-7E08-530B-51AE-B131FC9E1CBB}"/>
              </a:ext>
            </a:extLst>
          </p:cNvPr>
          <p:cNvSpPr txBox="1"/>
          <p:nvPr/>
        </p:nvSpPr>
        <p:spPr>
          <a:xfrm>
            <a:off x="4076401" y="1041023"/>
            <a:ext cx="504056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정규 분포</a:t>
            </a:r>
          </a:p>
          <a:p>
            <a:r>
              <a:rPr lang="ko-KR" altLang="en-US" sz="1200" dirty="0"/>
              <a:t>arr1 = </a:t>
            </a:r>
            <a:r>
              <a:rPr lang="ko-KR" altLang="en-US" sz="1200" dirty="0" err="1"/>
              <a:t>np.random.normal</a:t>
            </a:r>
            <a:r>
              <a:rPr lang="ko-KR" altLang="en-US" sz="1200" dirty="0"/>
              <a:t>(0, 1,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(arr1)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[-1.03175853 -0.26330108  0.50114289  0.43128428  1.52632134</a:t>
            </a:r>
          </a:p>
          <a:p>
            <a:r>
              <a:rPr lang="ko-KR" altLang="en-US" sz="1200" dirty="0"/>
              <a:t> -0.11669154 -0.38778772 -0.58322862  0.1852227  -1.12919514]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균등 분포</a:t>
            </a:r>
          </a:p>
          <a:p>
            <a:r>
              <a:rPr lang="ko-KR" altLang="en-US" sz="1200" dirty="0"/>
              <a:t>arr2 = </a:t>
            </a:r>
            <a:r>
              <a:rPr lang="ko-KR" altLang="en-US" sz="1200" dirty="0" err="1"/>
              <a:t>np.random.uniform</a:t>
            </a:r>
            <a:r>
              <a:rPr lang="ko-KR" altLang="en-US" sz="1200" dirty="0"/>
              <a:t>(0, 1,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(arr2)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[0.3082703  0.59827088 0.61679035 0.3049514  0.10465949</a:t>
            </a:r>
          </a:p>
          <a:p>
            <a:r>
              <a:rPr lang="ko-KR" altLang="en-US" sz="1200" dirty="0"/>
              <a:t> 0.95647913 0.52484807 0.62345654 0.36863133 0.66491068]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이항 분포</a:t>
            </a:r>
          </a:p>
          <a:p>
            <a:r>
              <a:rPr lang="ko-KR" altLang="en-US" sz="1200" dirty="0"/>
              <a:t>arr3 = </a:t>
            </a:r>
            <a:r>
              <a:rPr lang="ko-KR" altLang="en-US" sz="1200" dirty="0" err="1"/>
              <a:t>np.random.binomial</a:t>
            </a:r>
            <a:r>
              <a:rPr lang="ko-KR" altLang="en-US" sz="1200" dirty="0"/>
              <a:t>(10, 0.5,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(arr3)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[6 7 6 3 7 3 6 3 7 3]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포아송</a:t>
            </a:r>
            <a:r>
              <a:rPr lang="ko-KR" altLang="en-US" sz="1200" dirty="0"/>
              <a:t> 분포</a:t>
            </a:r>
          </a:p>
          <a:p>
            <a:r>
              <a:rPr lang="ko-KR" altLang="en-US" sz="1200" dirty="0"/>
              <a:t>arr4 = </a:t>
            </a:r>
            <a:r>
              <a:rPr lang="ko-KR" altLang="en-US" sz="1200" dirty="0" err="1"/>
              <a:t>np.random.poisson</a:t>
            </a:r>
            <a:r>
              <a:rPr lang="ko-KR" altLang="en-US" sz="1200" dirty="0"/>
              <a:t>(3,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(arr4)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[2 2 2 6 2 1 1 1 1 6]</a:t>
            </a:r>
          </a:p>
          <a:p>
            <a:r>
              <a:rPr lang="ko-KR" altLang="en-US" sz="1200" dirty="0"/>
              <a:t>'''</a:t>
            </a:r>
          </a:p>
        </p:txBody>
      </p:sp>
    </p:spTree>
    <p:extLst>
      <p:ext uri="{BB962C8B-B14F-4D97-AF65-F5344CB8AC3E}">
        <p14:creationId xmlns:p14="http://schemas.microsoft.com/office/powerpoint/2010/main" val="280525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5A8EC-278E-76E5-ACED-8F42014E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19092-6621-BE7E-AB34-37BE39DE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pandas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데이터 분석을 위한 라이브러리입니다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표 형태의 데이터를 다루는 데 특화되어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데이터프레임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)</a:t>
            </a:r>
            <a:r>
              <a:rPr lang="ko-KR" altLang="en-US" sz="2000" dirty="0"/>
              <a:t>이라는 자료구조를 제공합니다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pandas</a:t>
            </a:r>
            <a:r>
              <a:rPr lang="ko-KR" altLang="en-US" sz="2000" dirty="0"/>
              <a:t>는 </a:t>
            </a:r>
            <a:r>
              <a:rPr lang="en-US" altLang="ko-KR" sz="2000" dirty="0"/>
              <a:t>NumPy</a:t>
            </a:r>
            <a:r>
              <a:rPr lang="ko-KR" altLang="en-US" sz="2000" dirty="0"/>
              <a:t>와 함께 사용되어 효율적인 데이터 처리가 가능합니다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pandas </a:t>
            </a:r>
            <a:r>
              <a:rPr lang="ko-KR" altLang="en-US" sz="2000" dirty="0"/>
              <a:t>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E2C0B-9A61-DBDD-8B88-CEC605E5DE9C}"/>
              </a:ext>
            </a:extLst>
          </p:cNvPr>
          <p:cNvSpPr txBox="1"/>
          <p:nvPr/>
        </p:nvSpPr>
        <p:spPr>
          <a:xfrm>
            <a:off x="2286000" y="37170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60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C931D-1319-FD34-1F08-CE0FCA4C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E113A-5C78-92E0-1CA0-0DE9AB74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 형태의 자료구조</a:t>
            </a:r>
          </a:p>
          <a:p>
            <a:r>
              <a:rPr lang="ko-KR" altLang="en-US" dirty="0"/>
              <a:t>각 요소는 인덱스와 값으로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652F6-FCBF-055F-2383-B6D00A60B1B1}"/>
              </a:ext>
            </a:extLst>
          </p:cNvPr>
          <p:cNvSpPr txBox="1"/>
          <p:nvPr/>
        </p:nvSpPr>
        <p:spPr>
          <a:xfrm>
            <a:off x="323528" y="2428378"/>
            <a:ext cx="4950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Series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# 리스트 사용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</a:t>
            </a:r>
            <a:r>
              <a:rPr lang="ko-KR" altLang="en-US" dirty="0" err="1"/>
              <a:t>pd.Series</a:t>
            </a:r>
            <a:r>
              <a:rPr lang="ko-KR" altLang="en-US" dirty="0"/>
              <a:t>([1, 2, 3, 4])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결과:</a:t>
            </a:r>
          </a:p>
          <a:p>
            <a:r>
              <a:rPr lang="ko-KR" altLang="en-US" dirty="0"/>
              <a:t># 0    1</a:t>
            </a:r>
          </a:p>
          <a:p>
            <a:r>
              <a:rPr lang="ko-KR" altLang="en-US" dirty="0"/>
              <a:t># 1    2</a:t>
            </a:r>
          </a:p>
          <a:p>
            <a:r>
              <a:rPr lang="ko-KR" altLang="en-US" dirty="0"/>
              <a:t># 2    3</a:t>
            </a:r>
          </a:p>
          <a:p>
            <a:r>
              <a:rPr lang="ko-KR" altLang="en-US" dirty="0"/>
              <a:t># 3    4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dtype</a:t>
            </a:r>
            <a:r>
              <a:rPr lang="ko-KR" altLang="en-US" dirty="0"/>
              <a:t>: int64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68D21-DCE8-B8F2-362E-493E6815A03F}"/>
              </a:ext>
            </a:extLst>
          </p:cNvPr>
          <p:cNvSpPr txBox="1"/>
          <p:nvPr/>
        </p:nvSpPr>
        <p:spPr>
          <a:xfrm>
            <a:off x="3707904" y="2204864"/>
            <a:ext cx="53640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인덱스 사용</a:t>
            </a:r>
          </a:p>
          <a:p>
            <a:r>
              <a:rPr lang="en-US" altLang="ko-KR" dirty="0"/>
              <a:t>data = </a:t>
            </a:r>
            <a:r>
              <a:rPr lang="en-US" altLang="ko-KR" dirty="0" err="1"/>
              <a:t>pd.Series</a:t>
            </a:r>
            <a:r>
              <a:rPr lang="en-US" altLang="ko-KR" dirty="0"/>
              <a:t>([1, 2, 3, 4], index=['a', 'b', 'c', 'd'])</a:t>
            </a:r>
          </a:p>
          <a:p>
            <a:r>
              <a:rPr lang="en-US" altLang="ko-KR" dirty="0"/>
              <a:t>print(data)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딕셔너리 사용</a:t>
            </a:r>
          </a:p>
          <a:p>
            <a:r>
              <a:rPr lang="en-US" altLang="ko-KR" dirty="0"/>
              <a:t>data1 = {'a': 1, 'b': 2, 'c': 3 , ‘d’: 4}</a:t>
            </a:r>
          </a:p>
          <a:p>
            <a:r>
              <a:rPr lang="en-US" altLang="ko-KR" dirty="0"/>
              <a:t>s1 = </a:t>
            </a:r>
            <a:r>
              <a:rPr lang="en-US" altLang="ko-KR" dirty="0" err="1"/>
              <a:t>pd.Series</a:t>
            </a:r>
            <a:r>
              <a:rPr lang="en-US" altLang="ko-KR" dirty="0"/>
              <a:t>(data1)</a:t>
            </a:r>
          </a:p>
          <a:p>
            <a:r>
              <a:rPr lang="en-US" altLang="ko-KR" dirty="0"/>
              <a:t>print(s1)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결과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# a    1</a:t>
            </a:r>
          </a:p>
          <a:p>
            <a:r>
              <a:rPr lang="en-US" altLang="ko-KR" dirty="0"/>
              <a:t># b    2</a:t>
            </a:r>
          </a:p>
          <a:p>
            <a:r>
              <a:rPr lang="en-US" altLang="ko-KR" dirty="0"/>
              <a:t># c    3</a:t>
            </a:r>
          </a:p>
          <a:p>
            <a:r>
              <a:rPr lang="en-US" altLang="ko-KR" dirty="0"/>
              <a:t># d    4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dtype</a:t>
            </a:r>
            <a:r>
              <a:rPr lang="en-US" altLang="ko-KR" dirty="0"/>
              <a:t>: int64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744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8AF1C-ACA2-C89E-299B-4918A916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NumPy </a:t>
            </a:r>
            <a:r>
              <a:rPr lang="ko-KR" altLang="en-US" dirty="0"/>
              <a:t>소개 및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DCACA-D0EB-EEA0-EFEE-5C5EAE60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는 </a:t>
            </a:r>
            <a:r>
              <a:rPr lang="en-US" altLang="ko-KR" dirty="0"/>
              <a:t>Numerical Python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 err="1"/>
              <a:t>파이썬에서</a:t>
            </a:r>
            <a:r>
              <a:rPr lang="ko-KR" altLang="en-US" dirty="0"/>
              <a:t> 다차원 배열을 처리하는 라이브러리입니다</a:t>
            </a:r>
            <a:r>
              <a:rPr lang="en-US" altLang="ko-KR" dirty="0"/>
              <a:t>. NumPy</a:t>
            </a:r>
            <a:r>
              <a:rPr lang="ko-KR" altLang="en-US" dirty="0"/>
              <a:t>는 데이터 분석</a:t>
            </a:r>
            <a:r>
              <a:rPr lang="en-US" altLang="ko-KR" dirty="0"/>
              <a:t>, </a:t>
            </a:r>
            <a:r>
              <a:rPr lang="ko-KR" altLang="en-US" dirty="0"/>
              <a:t>과학 계산</a:t>
            </a:r>
            <a:r>
              <a:rPr lang="en-US" altLang="ko-KR" dirty="0"/>
              <a:t>, </a:t>
            </a:r>
            <a:r>
              <a:rPr lang="ko-KR" altLang="en-US" dirty="0"/>
              <a:t>기계 학습 등 다양한 분야에서 사용되며</a:t>
            </a:r>
            <a:r>
              <a:rPr lang="en-US" altLang="ko-KR" dirty="0"/>
              <a:t>, </a:t>
            </a:r>
            <a:r>
              <a:rPr lang="ko-KR" altLang="en-US" dirty="0"/>
              <a:t>특히 대용량 데이터를 빠르게 처리할 수 있는 기능을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NumPy</a:t>
            </a:r>
            <a:r>
              <a:rPr lang="ko-KR" altLang="en-US" dirty="0"/>
              <a:t>를 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모듈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44817-2743-AB14-34BB-3CA96E49F9A1}"/>
              </a:ext>
            </a:extLst>
          </p:cNvPr>
          <p:cNvSpPr txBox="1"/>
          <p:nvPr/>
        </p:nvSpPr>
        <p:spPr>
          <a:xfrm>
            <a:off x="2051720" y="40770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FA282-E6C2-2A50-07C4-B9322821253D}"/>
              </a:ext>
            </a:extLst>
          </p:cNvPr>
          <p:cNvSpPr txBox="1"/>
          <p:nvPr/>
        </p:nvSpPr>
        <p:spPr>
          <a:xfrm>
            <a:off x="2051720" y="54221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8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C931D-1319-FD34-1F08-CE0FCA4C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E113A-5C78-92E0-1CA0-0DE9AB74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7211144" cy="507342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정수형</a:t>
            </a:r>
            <a:r>
              <a:rPr lang="en-US" altLang="ko-KR" sz="1800" dirty="0"/>
              <a:t>, </a:t>
            </a:r>
            <a:r>
              <a:rPr lang="ko-KR" altLang="en-US" sz="1800" dirty="0"/>
              <a:t>문자열 등 다양한 인덱스 사용 가능</a:t>
            </a:r>
          </a:p>
          <a:p>
            <a:r>
              <a:rPr lang="ko-KR" altLang="en-US" sz="1800" dirty="0" err="1"/>
              <a:t>슬라이싱을</a:t>
            </a:r>
            <a:r>
              <a:rPr lang="ko-KR" altLang="en-US" sz="1800" dirty="0"/>
              <a:t> 통한 부분 데이터 선택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EA863-4F85-C79F-7E3A-276BFEC88016}"/>
              </a:ext>
            </a:extLst>
          </p:cNvPr>
          <p:cNvSpPr txBox="1"/>
          <p:nvPr/>
        </p:nvSpPr>
        <p:spPr>
          <a:xfrm>
            <a:off x="1403648" y="2276872"/>
            <a:ext cx="69231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시리즈 생성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[10, 20, 30, 40, 50]</a:t>
            </a:r>
          </a:p>
          <a:p>
            <a:r>
              <a:rPr lang="ko-KR" altLang="en-US" dirty="0" err="1"/>
              <a:t>index</a:t>
            </a:r>
            <a:r>
              <a:rPr lang="ko-KR" altLang="en-US" dirty="0"/>
              <a:t> = ['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'c',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']</a:t>
            </a:r>
          </a:p>
          <a:p>
            <a:r>
              <a:rPr lang="ko-KR" altLang="en-US" dirty="0" err="1"/>
              <a:t>s</a:t>
            </a:r>
            <a:r>
              <a:rPr lang="ko-KR" altLang="en-US" dirty="0"/>
              <a:t> = </a:t>
            </a:r>
            <a:r>
              <a:rPr lang="ko-KR" altLang="en-US" dirty="0" err="1"/>
              <a:t>pd.Series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index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시리즈 인덱싱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['</a:t>
            </a:r>
            <a:r>
              <a:rPr lang="ko-KR" altLang="en-US" dirty="0" err="1"/>
              <a:t>a</a:t>
            </a:r>
            <a:r>
              <a:rPr lang="ko-KR" altLang="en-US" dirty="0"/>
              <a:t>'])  # 10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[['</a:t>
            </a:r>
            <a:r>
              <a:rPr lang="ko-KR" altLang="en-US" dirty="0" err="1"/>
              <a:t>a</a:t>
            </a:r>
            <a:r>
              <a:rPr lang="ko-KR" altLang="en-US" dirty="0"/>
              <a:t>', 'c', '</a:t>
            </a:r>
            <a:r>
              <a:rPr lang="ko-KR" altLang="en-US" dirty="0" err="1"/>
              <a:t>e</a:t>
            </a:r>
            <a:r>
              <a:rPr lang="ko-KR" altLang="en-US" dirty="0"/>
              <a:t>']])  # </a:t>
            </a:r>
            <a:r>
              <a:rPr lang="ko-KR" altLang="en-US" dirty="0" err="1"/>
              <a:t>a</a:t>
            </a:r>
            <a:r>
              <a:rPr lang="ko-KR" altLang="en-US" dirty="0"/>
              <a:t>    10, c    30, </a:t>
            </a:r>
            <a:r>
              <a:rPr lang="ko-KR" altLang="en-US" dirty="0" err="1"/>
              <a:t>e</a:t>
            </a:r>
            <a:r>
              <a:rPr lang="ko-KR" altLang="en-US" dirty="0"/>
              <a:t>    50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[:3])  # </a:t>
            </a:r>
            <a:r>
              <a:rPr lang="ko-KR" altLang="en-US" dirty="0" err="1"/>
              <a:t>a</a:t>
            </a:r>
            <a:r>
              <a:rPr lang="ko-KR" altLang="en-US" dirty="0"/>
              <a:t>    10, </a:t>
            </a:r>
            <a:r>
              <a:rPr lang="ko-KR" altLang="en-US" dirty="0" err="1"/>
              <a:t>b</a:t>
            </a:r>
            <a:r>
              <a:rPr lang="ko-KR" altLang="en-US" dirty="0"/>
              <a:t>    20, c    30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</a:t>
            </a:r>
            <a:r>
              <a:rPr lang="ko-KR" altLang="en-US" dirty="0" err="1"/>
              <a:t>s</a:t>
            </a:r>
            <a:r>
              <a:rPr lang="ko-KR" altLang="en-US" dirty="0"/>
              <a:t> &gt; 30])  # </a:t>
            </a:r>
            <a:r>
              <a:rPr lang="ko-KR" altLang="en-US" dirty="0" err="1"/>
              <a:t>d</a:t>
            </a:r>
            <a:r>
              <a:rPr lang="ko-KR" altLang="en-US" dirty="0"/>
              <a:t>    40, </a:t>
            </a:r>
            <a:r>
              <a:rPr lang="ko-KR" altLang="en-US" dirty="0" err="1"/>
              <a:t>e</a:t>
            </a:r>
            <a:r>
              <a:rPr lang="ko-KR" altLang="en-US" dirty="0"/>
              <a:t>    50</a:t>
            </a:r>
          </a:p>
        </p:txBody>
      </p:sp>
    </p:spTree>
    <p:extLst>
      <p:ext uri="{BB962C8B-B14F-4D97-AF65-F5344CB8AC3E}">
        <p14:creationId xmlns:p14="http://schemas.microsoft.com/office/powerpoint/2010/main" val="1282179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988B-CE89-B033-091A-66D51D5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8E24F-4594-35E1-D0B8-1019286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산술 연산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96134-AFE9-FB7C-914B-BD950F0C6B0F}"/>
              </a:ext>
            </a:extLst>
          </p:cNvPr>
          <p:cNvSpPr txBox="1"/>
          <p:nvPr/>
        </p:nvSpPr>
        <p:spPr>
          <a:xfrm>
            <a:off x="3203848" y="920199"/>
            <a:ext cx="48965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시리즈 생성</a:t>
            </a:r>
          </a:p>
          <a:p>
            <a:r>
              <a:rPr lang="ko-KR" altLang="en-US" sz="1400" dirty="0"/>
              <a:t>data1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1,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2, 'c': 3}</a:t>
            </a:r>
          </a:p>
          <a:p>
            <a:r>
              <a:rPr lang="ko-KR" altLang="en-US" sz="1400" dirty="0"/>
              <a:t>data2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10, 'c': 30, '</a:t>
            </a:r>
            <a:r>
              <a:rPr lang="ko-KR" altLang="en-US" sz="1400" dirty="0" err="1"/>
              <a:t>d</a:t>
            </a:r>
            <a:r>
              <a:rPr lang="ko-KR" altLang="en-US" sz="1400" dirty="0"/>
              <a:t>': 40}</a:t>
            </a:r>
          </a:p>
          <a:p>
            <a:r>
              <a:rPr lang="ko-KR" altLang="en-US" sz="1400" dirty="0"/>
              <a:t>s1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(data1)</a:t>
            </a:r>
          </a:p>
          <a:p>
            <a:r>
              <a:rPr lang="ko-KR" altLang="en-US" sz="1400" dirty="0"/>
              <a:t>s2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(data2)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덧셈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+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11.0,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 33.0,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뺄셈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s1 -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-9.0,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-27.0,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곱셈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*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10.0,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 90.0,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나눗셈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/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0.1 ,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 0.1 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27124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988B-CE89-B033-091A-66D51D5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8E24F-4594-35E1-D0B8-1019286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집계 함수 사용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735AA-D233-51A1-777E-B7F9A59E35E6}"/>
              </a:ext>
            </a:extLst>
          </p:cNvPr>
          <p:cNvSpPr txBox="1"/>
          <p:nvPr/>
        </p:nvSpPr>
        <p:spPr>
          <a:xfrm>
            <a:off x="2123728" y="2111945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시리즈 생성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[10, 20, 30, 40, 50]</a:t>
            </a:r>
          </a:p>
          <a:p>
            <a:r>
              <a:rPr lang="ko-KR" altLang="en-US" dirty="0" err="1"/>
              <a:t>index</a:t>
            </a:r>
            <a:r>
              <a:rPr lang="ko-KR" altLang="en-US" dirty="0"/>
              <a:t> = ['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'c',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']</a:t>
            </a:r>
          </a:p>
          <a:p>
            <a:r>
              <a:rPr lang="ko-KR" altLang="en-US" dirty="0" err="1"/>
              <a:t>s</a:t>
            </a:r>
            <a:r>
              <a:rPr lang="ko-KR" altLang="en-US" dirty="0"/>
              <a:t> = </a:t>
            </a:r>
            <a:r>
              <a:rPr lang="ko-KR" altLang="en-US" dirty="0" err="1"/>
              <a:t>pd.Series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index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집계 함수 예시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s.sum</a:t>
            </a:r>
            <a:r>
              <a:rPr lang="ko-KR" altLang="en-US" dirty="0"/>
              <a:t>())  # 150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s.mean</a:t>
            </a:r>
            <a:r>
              <a:rPr lang="ko-KR" altLang="en-US" dirty="0"/>
              <a:t>())  # 30.0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s.std</a:t>
            </a:r>
            <a:r>
              <a:rPr lang="ko-KR" altLang="en-US" dirty="0"/>
              <a:t>())  # 15.811388300841896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s.max</a:t>
            </a:r>
            <a:r>
              <a:rPr lang="ko-KR" altLang="en-US" dirty="0"/>
              <a:t>())  # 50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s.min</a:t>
            </a:r>
            <a:r>
              <a:rPr lang="ko-KR" altLang="en-US" dirty="0"/>
              <a:t>())  # 10</a:t>
            </a:r>
          </a:p>
        </p:txBody>
      </p:sp>
    </p:spTree>
    <p:extLst>
      <p:ext uri="{BB962C8B-B14F-4D97-AF65-F5344CB8AC3E}">
        <p14:creationId xmlns:p14="http://schemas.microsoft.com/office/powerpoint/2010/main" val="208446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33927-686B-E0F1-B5C5-70C7DF24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976D6-234F-CE7B-E6EE-E438548F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차원 테이블 형태의 자료구조</a:t>
            </a:r>
          </a:p>
          <a:p>
            <a:r>
              <a:rPr lang="ko-KR" altLang="en-US" sz="2000" dirty="0"/>
              <a:t>인덱스와 열</a:t>
            </a:r>
            <a:r>
              <a:rPr lang="en-US" altLang="ko-KR" sz="2000" dirty="0"/>
              <a:t>(column)</a:t>
            </a:r>
            <a:r>
              <a:rPr lang="ko-KR" altLang="en-US" sz="2000" dirty="0"/>
              <a:t>로 구성된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BE2EF-33E5-B47E-00EE-97873BAB4482}"/>
              </a:ext>
            </a:extLst>
          </p:cNvPr>
          <p:cNvSpPr txBox="1"/>
          <p:nvPr/>
        </p:nvSpPr>
        <p:spPr>
          <a:xfrm>
            <a:off x="2483768" y="1772816"/>
            <a:ext cx="597666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1: </a:t>
            </a:r>
            <a:r>
              <a:rPr lang="ko-KR" altLang="en-US" sz="1200" dirty="0" err="1"/>
              <a:t>딕셔너리를</a:t>
            </a:r>
            <a:r>
              <a:rPr lang="ko-KR" altLang="en-US" sz="1200" dirty="0"/>
              <a:t> 이용한 데이터프레임 생성</a:t>
            </a:r>
          </a:p>
          <a:p>
            <a:r>
              <a:rPr lang="ko-KR" altLang="en-US" sz="1200" dirty="0"/>
              <a:t>df1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[1, 2, 3],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[4, 5, 6], 'C': [7, 8, 9]})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(df1)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2: 리스트를 이용한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[[1, 4, 7], [2, 5, 8], [3, 6, 9]]</a:t>
            </a:r>
          </a:p>
          <a:p>
            <a:r>
              <a:rPr lang="ko-KR" altLang="en-US" sz="1200" dirty="0"/>
              <a:t>df2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=['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', 'C'])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(df2)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3: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배열을 이용한 데이터프레임 생성</a:t>
            </a:r>
          </a:p>
          <a:p>
            <a:r>
              <a:rPr lang="ko-KR" altLang="en-US" sz="1200" dirty="0" err="1"/>
              <a:t>arr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([[1, 4, 7], [2, 5, 8], [3, 6, 9]])</a:t>
            </a:r>
          </a:p>
          <a:p>
            <a:r>
              <a:rPr lang="ko-KR" altLang="en-US" sz="1200" dirty="0"/>
              <a:t>df3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arr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=['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', 'C'])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(df3)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4: 시리즈를 이용한 데이터프레임 생성</a:t>
            </a:r>
          </a:p>
          <a:p>
            <a:r>
              <a:rPr lang="ko-KR" altLang="en-US" sz="1200" dirty="0"/>
              <a:t>s1 = </a:t>
            </a:r>
            <a:r>
              <a:rPr lang="ko-KR" altLang="en-US" sz="1200" dirty="0" err="1"/>
              <a:t>pd.Series</a:t>
            </a:r>
            <a:r>
              <a:rPr lang="ko-KR" altLang="en-US" sz="1200" dirty="0"/>
              <a:t>([1, 2, 3])</a:t>
            </a:r>
          </a:p>
          <a:p>
            <a:r>
              <a:rPr lang="ko-KR" altLang="en-US" sz="1200" dirty="0"/>
              <a:t>s2 = </a:t>
            </a:r>
            <a:r>
              <a:rPr lang="ko-KR" altLang="en-US" sz="1200" dirty="0" err="1"/>
              <a:t>pd.Series</a:t>
            </a:r>
            <a:r>
              <a:rPr lang="ko-KR" altLang="en-US" sz="1200" dirty="0"/>
              <a:t>([4, 5, 6])</a:t>
            </a:r>
          </a:p>
          <a:p>
            <a:r>
              <a:rPr lang="ko-KR" altLang="en-US" sz="1200" dirty="0"/>
              <a:t>s3 = </a:t>
            </a:r>
            <a:r>
              <a:rPr lang="ko-KR" altLang="en-US" sz="1200" dirty="0" err="1"/>
              <a:t>pd.Series</a:t>
            </a:r>
            <a:r>
              <a:rPr lang="ko-KR" altLang="en-US" sz="1200" dirty="0"/>
              <a:t>([7, 8, 9])</a:t>
            </a:r>
          </a:p>
          <a:p>
            <a:r>
              <a:rPr lang="ko-KR" altLang="en-US" sz="1200" dirty="0"/>
              <a:t>df4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s1,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s2, 'C': s3})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(df4)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5: 외부 데이터 파일을 이용한 데이터프레임 생성</a:t>
            </a:r>
          </a:p>
          <a:p>
            <a:r>
              <a:rPr lang="ko-KR" altLang="en-US" sz="1200" dirty="0"/>
              <a:t>df5 = </a:t>
            </a:r>
            <a:r>
              <a:rPr lang="ko-KR" altLang="en-US" sz="1200" dirty="0" err="1"/>
              <a:t>pd.read_csv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data.csv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(df5)</a:t>
            </a:r>
          </a:p>
        </p:txBody>
      </p:sp>
    </p:spTree>
    <p:extLst>
      <p:ext uri="{BB962C8B-B14F-4D97-AF65-F5344CB8AC3E}">
        <p14:creationId xmlns:p14="http://schemas.microsoft.com/office/powerpoint/2010/main" val="2172386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730DC-27D1-437A-2EDF-CEC8835F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정보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ED0F4-BE65-9E2B-7D86-26D52F8E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head(): </a:t>
            </a:r>
            <a:r>
              <a:rPr lang="ko-KR" altLang="en-US" sz="2000" dirty="0"/>
              <a:t>데이터프레임에서 상위 </a:t>
            </a:r>
            <a:r>
              <a:rPr lang="en-US" altLang="ko-KR" sz="2000" dirty="0"/>
              <a:t>5</a:t>
            </a:r>
            <a:r>
              <a:rPr lang="ko-KR" altLang="en-US" sz="2000" dirty="0"/>
              <a:t>개 데이터를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tail(): </a:t>
            </a:r>
            <a:r>
              <a:rPr lang="ko-KR" altLang="en-US" sz="2000" dirty="0"/>
              <a:t>데이터프레임에서 하위 </a:t>
            </a:r>
            <a:r>
              <a:rPr lang="en-US" altLang="ko-KR" sz="2000" dirty="0"/>
              <a:t>5</a:t>
            </a:r>
            <a:r>
              <a:rPr lang="ko-KR" altLang="en-US" sz="2000" dirty="0"/>
              <a:t>개 데이터를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info(): </a:t>
            </a:r>
            <a:r>
              <a:rPr lang="ko-KR" altLang="en-US" sz="2000" dirty="0"/>
              <a:t>데이터프레임의 정보를 출력합니다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열 이름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타입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개수 등을 확인할 수 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describe(): </a:t>
            </a:r>
            <a:r>
              <a:rPr lang="ko-KR" altLang="en-US" sz="2000" dirty="0"/>
              <a:t>데이터프레임에서 수치형 열의 기술 통계 정보를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columns: </a:t>
            </a:r>
            <a:r>
              <a:rPr lang="ko-KR" altLang="en-US" sz="2000" dirty="0"/>
              <a:t>데이터프레임의 열 이름을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index: </a:t>
            </a:r>
            <a:r>
              <a:rPr lang="ko-KR" altLang="en-US" sz="2000" dirty="0"/>
              <a:t>데이터프레임의 행 인덱스를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dtypes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데이터프레임의 열의 데이터 타입을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shape: </a:t>
            </a:r>
            <a:r>
              <a:rPr lang="ko-KR" altLang="en-US" sz="2000" dirty="0"/>
              <a:t>데이터프레임의 크기를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isnull</a:t>
            </a:r>
            <a:r>
              <a:rPr lang="en-US" altLang="ko-KR" sz="2000" dirty="0"/>
              <a:t>().sum(): </a:t>
            </a:r>
            <a:r>
              <a:rPr lang="ko-KR" altLang="en-US" sz="2000" dirty="0"/>
              <a:t>데이터프레임에서 </a:t>
            </a:r>
            <a:r>
              <a:rPr lang="ko-KR" altLang="en-US" sz="2000" dirty="0" err="1"/>
              <a:t>결측치의</a:t>
            </a:r>
            <a:r>
              <a:rPr lang="ko-KR" altLang="en-US" sz="2000" dirty="0"/>
              <a:t> 개수를 출력합니다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3649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730DC-27D1-437A-2EDF-CEC8835F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정보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9073D-2476-E450-97CD-D84D48D6D9ED}"/>
              </a:ext>
            </a:extLst>
          </p:cNvPr>
          <p:cNvSpPr txBox="1"/>
          <p:nvPr/>
        </p:nvSpPr>
        <p:spPr>
          <a:xfrm>
            <a:off x="683232" y="1196752"/>
            <a:ext cx="79746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데이터프레임 생성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{'</a:t>
            </a:r>
            <a:r>
              <a:rPr lang="ko-KR" altLang="en-US" dirty="0" err="1"/>
              <a:t>name</a:t>
            </a:r>
            <a:r>
              <a:rPr lang="ko-KR" altLang="en-US" dirty="0"/>
              <a:t>': ['</a:t>
            </a:r>
            <a:r>
              <a:rPr lang="ko-KR" altLang="en-US" dirty="0" err="1"/>
              <a:t>Alice</a:t>
            </a:r>
            <a:r>
              <a:rPr lang="ko-KR" altLang="en-US" dirty="0"/>
              <a:t>', '</a:t>
            </a:r>
            <a:r>
              <a:rPr lang="ko-KR" altLang="en-US" dirty="0" err="1"/>
              <a:t>Bob</a:t>
            </a:r>
            <a:r>
              <a:rPr lang="ko-KR" altLang="en-US" dirty="0"/>
              <a:t>', '</a:t>
            </a:r>
            <a:r>
              <a:rPr lang="ko-KR" altLang="en-US" dirty="0" err="1"/>
              <a:t>Charlie</a:t>
            </a:r>
            <a:r>
              <a:rPr lang="ko-KR" altLang="en-US" dirty="0"/>
              <a:t>', '</a:t>
            </a:r>
            <a:r>
              <a:rPr lang="ko-KR" altLang="en-US" dirty="0" err="1"/>
              <a:t>David</a:t>
            </a:r>
            <a:r>
              <a:rPr lang="ko-KR" altLang="en-US" dirty="0"/>
              <a:t>', '</a:t>
            </a:r>
            <a:r>
              <a:rPr lang="ko-KR" altLang="en-US" dirty="0" err="1"/>
              <a:t>Eva</a:t>
            </a:r>
            <a:r>
              <a:rPr lang="ko-KR" altLang="en-US" dirty="0"/>
              <a:t>'],</a:t>
            </a:r>
          </a:p>
          <a:p>
            <a:r>
              <a:rPr lang="ko-KR" altLang="en-US" dirty="0"/>
              <a:t>        '</a:t>
            </a:r>
            <a:r>
              <a:rPr lang="ko-KR" altLang="en-US" dirty="0" err="1"/>
              <a:t>age</a:t>
            </a:r>
            <a:r>
              <a:rPr lang="ko-KR" altLang="en-US" dirty="0"/>
              <a:t>': [25, 30, 35, 40, 45],</a:t>
            </a:r>
          </a:p>
          <a:p>
            <a:r>
              <a:rPr lang="ko-KR" altLang="en-US" dirty="0"/>
              <a:t>        '</a:t>
            </a:r>
            <a:r>
              <a:rPr lang="ko-KR" altLang="en-US" dirty="0" err="1"/>
              <a:t>city</a:t>
            </a:r>
            <a:r>
              <a:rPr lang="ko-KR" altLang="en-US" dirty="0"/>
              <a:t>': ['New York', '</a:t>
            </a:r>
            <a:r>
              <a:rPr lang="ko-KR" altLang="en-US" dirty="0" err="1"/>
              <a:t>Paris</a:t>
            </a:r>
            <a:r>
              <a:rPr lang="ko-KR" altLang="en-US" dirty="0"/>
              <a:t>', '</a:t>
            </a:r>
            <a:r>
              <a:rPr lang="ko-KR" altLang="en-US" dirty="0" err="1"/>
              <a:t>London</a:t>
            </a:r>
            <a:r>
              <a:rPr lang="ko-KR" altLang="en-US" dirty="0"/>
              <a:t>', '</a:t>
            </a:r>
            <a:r>
              <a:rPr lang="ko-KR" altLang="en-US" dirty="0" err="1"/>
              <a:t>Berlin</a:t>
            </a:r>
            <a:r>
              <a:rPr lang="ko-KR" altLang="en-US" dirty="0"/>
              <a:t>', '</a:t>
            </a:r>
            <a:r>
              <a:rPr lang="ko-KR" altLang="en-US" dirty="0" err="1"/>
              <a:t>Tokyo</a:t>
            </a:r>
            <a:r>
              <a:rPr lang="ko-KR" altLang="en-US" dirty="0"/>
              <a:t>']}</a:t>
            </a:r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pd.DataFrame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데이터프레임 정보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df.head</a:t>
            </a:r>
            <a:r>
              <a:rPr lang="ko-KR" altLang="en-US" dirty="0"/>
              <a:t>())            # 상위 5개 데이터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df.tail</a:t>
            </a:r>
            <a:r>
              <a:rPr lang="ko-KR" altLang="en-US" dirty="0"/>
              <a:t>())            # 하위 5개 데이터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df.info</a:t>
            </a:r>
            <a:r>
              <a:rPr lang="ko-KR" altLang="en-US" dirty="0"/>
              <a:t>())            # 데이터프레임 정보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df.describe</a:t>
            </a:r>
            <a:r>
              <a:rPr lang="ko-KR" altLang="en-US" dirty="0"/>
              <a:t>())        # 수치형 열의 기술 통계 정보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df.columns</a:t>
            </a:r>
            <a:r>
              <a:rPr lang="ko-KR" altLang="en-US" dirty="0"/>
              <a:t>)           # 열 이름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df.index</a:t>
            </a:r>
            <a:r>
              <a:rPr lang="ko-KR" altLang="en-US" dirty="0"/>
              <a:t>)             # 행 인덱스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df.dtypes</a:t>
            </a:r>
            <a:r>
              <a:rPr lang="ko-KR" altLang="en-US" dirty="0"/>
              <a:t>)            # 열의 데이터 타입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df.shape</a:t>
            </a:r>
            <a:r>
              <a:rPr lang="ko-KR" altLang="en-US" dirty="0"/>
              <a:t>)             # 데이터프레임의 크기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df.isnull</a:t>
            </a:r>
            <a:r>
              <a:rPr lang="ko-KR" altLang="en-US" dirty="0"/>
              <a:t>().</a:t>
            </a:r>
            <a:r>
              <a:rPr lang="ko-KR" altLang="en-US" dirty="0" err="1"/>
              <a:t>sum</a:t>
            </a:r>
            <a:r>
              <a:rPr lang="ko-KR" altLang="en-US" dirty="0"/>
              <a:t>())    # </a:t>
            </a:r>
            <a:r>
              <a:rPr lang="ko-KR" altLang="en-US" dirty="0" err="1"/>
              <a:t>결측치</a:t>
            </a:r>
            <a:r>
              <a:rPr lang="ko-KR" altLang="en-US" dirty="0"/>
              <a:t> 개수 출력</a:t>
            </a:r>
          </a:p>
        </p:txBody>
      </p:sp>
    </p:spTree>
    <p:extLst>
      <p:ext uri="{BB962C8B-B14F-4D97-AF65-F5344CB8AC3E}">
        <p14:creationId xmlns:p14="http://schemas.microsoft.com/office/powerpoint/2010/main" val="552537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826768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열</a:t>
            </a:r>
            <a:r>
              <a:rPr lang="en-US" altLang="ko-KR" sz="2000" dirty="0"/>
              <a:t>(column) </a:t>
            </a:r>
            <a:r>
              <a:rPr lang="ko-KR" altLang="en-US" sz="2000" dirty="0"/>
              <a:t>선택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iloc</a:t>
            </a:r>
            <a:r>
              <a:rPr lang="en-US" altLang="ko-KR" sz="1800" dirty="0"/>
              <a:t>[]</a:t>
            </a:r>
            <a:r>
              <a:rPr lang="ko-KR" altLang="en-US" sz="1800" dirty="0"/>
              <a:t>는 정수 인덱스를 기반으로 데이터를 선택</a:t>
            </a:r>
            <a:endParaRPr lang="en-US" altLang="ko-KR" sz="1800" dirty="0"/>
          </a:p>
          <a:p>
            <a:pPr lvl="1"/>
            <a:r>
              <a:rPr lang="en-US" altLang="ko-KR" sz="1800" dirty="0"/>
              <a:t>loc[]</a:t>
            </a:r>
            <a:r>
              <a:rPr lang="ko-KR" altLang="en-US" sz="1800" dirty="0"/>
              <a:t>는 인덱스의 이름을 기반으로 데이터를 선택</a:t>
            </a:r>
          </a:p>
          <a:p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57404-C270-725C-CFC0-7F8F3253EF53}"/>
              </a:ext>
            </a:extLst>
          </p:cNvPr>
          <p:cNvSpPr txBox="1"/>
          <p:nvPr/>
        </p:nvSpPr>
        <p:spPr>
          <a:xfrm>
            <a:off x="4283968" y="688622"/>
            <a:ext cx="479836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1: 대괄호([])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단일 열 선택</a:t>
            </a:r>
          </a:p>
          <a:p>
            <a:r>
              <a:rPr lang="ko-KR" altLang="en-US" sz="1400" dirty="0" err="1"/>
              <a:t>name_col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2: 점(.)을 이용한 단일 열 선택</a:t>
            </a:r>
          </a:p>
          <a:p>
            <a:r>
              <a:rPr lang="ko-KR" altLang="en-US" sz="1400" dirty="0" err="1"/>
              <a:t>age_col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df.age</a:t>
            </a:r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age_col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3: 대괄호([])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복수 열 선택</a:t>
            </a:r>
          </a:p>
          <a:p>
            <a:r>
              <a:rPr lang="ko-KR" altLang="en-US" sz="1400" dirty="0" err="1"/>
              <a:t>name_age_col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name_age_col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4: </a:t>
            </a:r>
            <a:r>
              <a:rPr lang="ko-KR" altLang="en-US" sz="1400" dirty="0" err="1"/>
              <a:t>loc</a:t>
            </a:r>
            <a:r>
              <a:rPr lang="ko-KR" altLang="en-US" sz="1400" dirty="0"/>
              <a:t>[]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열 선택</a:t>
            </a:r>
          </a:p>
          <a:p>
            <a:r>
              <a:rPr lang="ko-KR" altLang="en-US" sz="1400" dirty="0" err="1"/>
              <a:t>name_col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[:,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5: </a:t>
            </a:r>
            <a:r>
              <a:rPr lang="ko-KR" altLang="en-US" sz="1400" dirty="0" err="1"/>
              <a:t>iloc</a:t>
            </a:r>
            <a:r>
              <a:rPr lang="ko-KR" altLang="en-US" sz="1400" dirty="0"/>
              <a:t>[]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열 선택</a:t>
            </a:r>
          </a:p>
          <a:p>
            <a:r>
              <a:rPr lang="ko-KR" altLang="en-US" sz="1400" dirty="0" err="1"/>
              <a:t>name_age_col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df.iloc</a:t>
            </a:r>
            <a:r>
              <a:rPr lang="ko-KR" altLang="en-US" sz="1400" dirty="0"/>
              <a:t>[:, [0, 1]]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name_age_col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312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4402832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</a:t>
            </a:r>
            <a:endParaRPr lang="en-US" altLang="ko-KR" sz="2000" dirty="0"/>
          </a:p>
          <a:p>
            <a:pPr lvl="1"/>
            <a:r>
              <a:rPr lang="en-US" altLang="ko-KR" sz="1800" dirty="0"/>
              <a:t>query() </a:t>
            </a:r>
            <a:r>
              <a:rPr lang="ko-KR" altLang="en-US" sz="1800" dirty="0"/>
              <a:t>메소드</a:t>
            </a:r>
            <a:endParaRPr lang="en-US" altLang="ko-KR" sz="1800" dirty="0"/>
          </a:p>
          <a:p>
            <a:pPr lvl="2"/>
            <a:r>
              <a:rPr lang="ko-KR" altLang="en-US" sz="1600" dirty="0"/>
              <a:t>데이터프레임에서 특정 조건에 맞는 데이터를 선택하는 메소드</a:t>
            </a:r>
            <a:endParaRPr lang="en-US" altLang="ko-KR" sz="1600" dirty="0"/>
          </a:p>
          <a:p>
            <a:pPr lvl="2"/>
            <a:r>
              <a:rPr lang="ko-KR" altLang="en-US" sz="1600" dirty="0"/>
              <a:t>조건을 문자열로 입력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7A7B2-716E-2286-AB3A-7D0409C0A051}"/>
              </a:ext>
            </a:extLst>
          </p:cNvPr>
          <p:cNvSpPr txBox="1"/>
          <p:nvPr/>
        </p:nvSpPr>
        <p:spPr>
          <a:xfrm>
            <a:off x="4860032" y="404664"/>
            <a:ext cx="417646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Alice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Bob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Charlie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David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Eva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': [25, 30, 35, 40, 45],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': ['New York', '</a:t>
            </a:r>
            <a:r>
              <a:rPr lang="ko-KR" altLang="en-US" sz="1200" dirty="0" err="1"/>
              <a:t>Paris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London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Berlin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Tokyo</a:t>
            </a:r>
            <a:r>
              <a:rPr lang="ko-KR" altLang="en-US" sz="1200" dirty="0"/>
              <a:t>']}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행 선택 방법 1: 대괄호([])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이용한 단일 행 선택</a:t>
            </a:r>
          </a:p>
          <a:p>
            <a:r>
              <a:rPr lang="ko-KR" altLang="en-US" sz="1200" dirty="0"/>
              <a:t>row_0 = </a:t>
            </a:r>
            <a:r>
              <a:rPr lang="ko-KR" altLang="en-US" sz="1200" dirty="0" err="1"/>
              <a:t>df.iloc</a:t>
            </a:r>
            <a:r>
              <a:rPr lang="ko-KR" altLang="en-US" sz="1200" dirty="0"/>
              <a:t>[0]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(row_0)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행 선택 방법 2: </a:t>
            </a:r>
            <a:r>
              <a:rPr lang="ko-KR" altLang="en-US" sz="1200" dirty="0" err="1"/>
              <a:t>loc</a:t>
            </a:r>
            <a:r>
              <a:rPr lang="ko-KR" altLang="en-US" sz="1200" dirty="0"/>
              <a:t>[]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이용한 단일 행 선택</a:t>
            </a:r>
          </a:p>
          <a:p>
            <a:r>
              <a:rPr lang="ko-KR" altLang="en-US" sz="1200" dirty="0"/>
              <a:t>row_1 = </a:t>
            </a:r>
            <a:r>
              <a:rPr lang="ko-KR" altLang="en-US" sz="1200" dirty="0" err="1"/>
              <a:t>df.loc</a:t>
            </a:r>
            <a:r>
              <a:rPr lang="ko-KR" altLang="en-US" sz="1200" dirty="0"/>
              <a:t>[1]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(row_1)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행 선택 방법 3: </a:t>
            </a:r>
            <a:r>
              <a:rPr lang="ko-KR" altLang="en-US" sz="1200" dirty="0" err="1"/>
              <a:t>iloc</a:t>
            </a:r>
            <a:r>
              <a:rPr lang="ko-KR" altLang="en-US" sz="1200" dirty="0"/>
              <a:t>[]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이용한 복수 행 선택</a:t>
            </a:r>
          </a:p>
          <a:p>
            <a:r>
              <a:rPr lang="ko-KR" altLang="en-US" sz="1200" dirty="0"/>
              <a:t>rows_1_3 = </a:t>
            </a:r>
            <a:r>
              <a:rPr lang="ko-KR" altLang="en-US" sz="1200" dirty="0" err="1"/>
              <a:t>df.iloc</a:t>
            </a:r>
            <a:r>
              <a:rPr lang="ko-KR" altLang="en-US" sz="1200" dirty="0"/>
              <a:t>[[1, 3]]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(rows_1_3)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행 선택 방법 4: </a:t>
            </a:r>
            <a:r>
              <a:rPr lang="ko-KR" altLang="en-US" sz="1200" dirty="0" err="1"/>
              <a:t>loc</a:t>
            </a:r>
            <a:r>
              <a:rPr lang="ko-KR" altLang="en-US" sz="1200" dirty="0"/>
              <a:t>[]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이용한 복수 행 선택</a:t>
            </a:r>
          </a:p>
          <a:p>
            <a:r>
              <a:rPr lang="ko-KR" altLang="en-US" sz="1200" dirty="0"/>
              <a:t>rows_2_4 = </a:t>
            </a:r>
            <a:r>
              <a:rPr lang="ko-KR" altLang="en-US" sz="1200" dirty="0" err="1"/>
              <a:t>df.loc</a:t>
            </a:r>
            <a:r>
              <a:rPr lang="ko-KR" altLang="en-US" sz="1200" dirty="0"/>
              <a:t>[[2, 4]]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(rows_2_4)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sub_df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['age'] &gt;= 30]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sub_df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행 선택 방법 5: </a:t>
            </a:r>
            <a:r>
              <a:rPr lang="ko-KR" altLang="en-US" sz="1200" dirty="0" err="1"/>
              <a:t>슬라이싱을</a:t>
            </a:r>
            <a:r>
              <a:rPr lang="ko-KR" altLang="en-US" sz="1200" dirty="0"/>
              <a:t> 이용한 범위 지정</a:t>
            </a:r>
          </a:p>
          <a:p>
            <a:r>
              <a:rPr lang="ko-KR" altLang="en-US" sz="1200" dirty="0"/>
              <a:t>rows_1_3 =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[1:4]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(rows_1_3)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행 선택 방법 6: </a:t>
            </a:r>
            <a:r>
              <a:rPr lang="ko-KR" altLang="en-US" sz="1200" dirty="0" err="1"/>
              <a:t>query</a:t>
            </a:r>
            <a:r>
              <a:rPr lang="ko-KR" altLang="en-US" sz="1200" dirty="0"/>
              <a:t>()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이용한 조건에 따른 행 선택</a:t>
            </a:r>
          </a:p>
          <a:p>
            <a:r>
              <a:rPr lang="ko-KR" altLang="en-US" sz="1200" dirty="0"/>
              <a:t>rows_age_over_30 = </a:t>
            </a:r>
            <a:r>
              <a:rPr lang="ko-KR" altLang="en-US" sz="1200" dirty="0" err="1"/>
              <a:t>df.query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&gt; 30')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(rows_age_over_30)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EBFE8-E65F-4875-C666-D0FBD0F44A02}"/>
              </a:ext>
            </a:extLst>
          </p:cNvPr>
          <p:cNvSpPr txBox="1"/>
          <p:nvPr/>
        </p:nvSpPr>
        <p:spPr>
          <a:xfrm>
            <a:off x="401107" y="2943118"/>
            <a:ext cx="4139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나이가 </a:t>
            </a:r>
            <a:r>
              <a:rPr lang="en-US" altLang="ko-KR" sz="1200" dirty="0"/>
              <a:t>30 </a:t>
            </a:r>
            <a:r>
              <a:rPr lang="ko-KR" altLang="en-US" sz="1200" dirty="0"/>
              <a:t>이상이고</a:t>
            </a:r>
            <a:r>
              <a:rPr lang="en-US" altLang="ko-KR" sz="1200" dirty="0"/>
              <a:t>, </a:t>
            </a:r>
            <a:r>
              <a:rPr lang="ko-KR" altLang="en-US" sz="1200" dirty="0"/>
              <a:t>도시가 </a:t>
            </a:r>
            <a:r>
              <a:rPr lang="en-US" altLang="ko-KR" sz="1200" dirty="0"/>
              <a:t>'London'</a:t>
            </a:r>
            <a:r>
              <a:rPr lang="ko-KR" altLang="en-US" sz="1200" dirty="0"/>
              <a:t>인 데이터 선택</a:t>
            </a:r>
          </a:p>
          <a:p>
            <a:r>
              <a:rPr lang="en-US" altLang="ko-KR" sz="1200" dirty="0" err="1"/>
              <a:t>sub_df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df.query</a:t>
            </a:r>
            <a:r>
              <a:rPr lang="en-US" altLang="ko-KR" sz="1200" dirty="0"/>
              <a:t>('age &gt;= 30 and city == "London"')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sub_df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76505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4042792" cy="5073427"/>
          </a:xfrm>
        </p:spPr>
        <p:txBody>
          <a:bodyPr/>
          <a:lstStyle/>
          <a:p>
            <a:r>
              <a:rPr lang="ko-KR" altLang="en-US" dirty="0"/>
              <a:t>부분 데이터 선택</a:t>
            </a:r>
            <a:endParaRPr lang="en-US" altLang="ko-KR" dirty="0"/>
          </a:p>
          <a:p>
            <a:pPr lvl="1"/>
            <a:r>
              <a:rPr lang="en-US" altLang="ko-KR" dirty="0"/>
              <a:t>at</a:t>
            </a:r>
          </a:p>
          <a:p>
            <a:pPr lvl="2"/>
            <a:r>
              <a:rPr lang="ko-KR" altLang="en-US" dirty="0"/>
              <a:t>데이터프레임에서 단일 값을 선택하는 메소드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40A86-7EC3-7168-4AD9-225F079EFD73}"/>
              </a:ext>
            </a:extLst>
          </p:cNvPr>
          <p:cNvSpPr txBox="1"/>
          <p:nvPr/>
        </p:nvSpPr>
        <p:spPr>
          <a:xfrm>
            <a:off x="4561656" y="908720"/>
            <a:ext cx="458234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Alice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Bob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Charlie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David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Eva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': [25, 30, 35, 40, 45],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': ['New York', '</a:t>
            </a:r>
            <a:r>
              <a:rPr lang="ko-KR" altLang="en-US" sz="1200" dirty="0" err="1"/>
              <a:t>Paris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London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Berlin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Tokyo</a:t>
            </a:r>
            <a:r>
              <a:rPr lang="ko-KR" altLang="en-US" sz="1200" dirty="0"/>
              <a:t>']}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부분 데이터 선택 방법 1: </a:t>
            </a:r>
            <a:r>
              <a:rPr lang="ko-KR" altLang="en-US" sz="1200" dirty="0" err="1"/>
              <a:t>loc</a:t>
            </a:r>
            <a:r>
              <a:rPr lang="ko-KR" altLang="en-US" sz="1200" dirty="0"/>
              <a:t>[]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이용한 조건에 따른 선택</a:t>
            </a:r>
          </a:p>
          <a:p>
            <a:r>
              <a:rPr lang="ko-KR" altLang="en-US" sz="1200" dirty="0"/>
              <a:t>sub_df_1 = </a:t>
            </a:r>
            <a:r>
              <a:rPr lang="ko-KR" altLang="en-US" sz="1200" dirty="0" err="1"/>
              <a:t>df.loc</a:t>
            </a:r>
            <a:r>
              <a:rPr lang="ko-KR" altLang="en-US" sz="1200" dirty="0"/>
              <a:t>[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'] &gt; 30, ['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']]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(sub_df_1)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부분 데이터 선택 방법 2: </a:t>
            </a:r>
            <a:r>
              <a:rPr lang="ko-KR" altLang="en-US" sz="1200" dirty="0" err="1"/>
              <a:t>query</a:t>
            </a:r>
            <a:r>
              <a:rPr lang="ko-KR" altLang="en-US" sz="1200" dirty="0"/>
              <a:t>()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이용한 조건에 따른 선택</a:t>
            </a:r>
          </a:p>
          <a:p>
            <a:r>
              <a:rPr lang="ko-KR" altLang="en-US" sz="1200" dirty="0"/>
              <a:t>sub_df_2 = </a:t>
            </a:r>
            <a:r>
              <a:rPr lang="ko-KR" altLang="en-US" sz="1200" dirty="0" err="1"/>
              <a:t>df.query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&gt; 30')[['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']]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(sub_df_2)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부분 데이터 선택 방법 3: </a:t>
            </a:r>
            <a:r>
              <a:rPr lang="ko-KR" altLang="en-US" sz="1200" dirty="0" err="1"/>
              <a:t>슬라이싱을</a:t>
            </a:r>
            <a:r>
              <a:rPr lang="ko-KR" altLang="en-US" sz="1200" dirty="0"/>
              <a:t> 이용한 범위 지정</a:t>
            </a:r>
          </a:p>
          <a:p>
            <a:r>
              <a:rPr lang="ko-KR" altLang="en-US" sz="1200" dirty="0"/>
              <a:t>sub_df_3 = </a:t>
            </a:r>
            <a:r>
              <a:rPr lang="ko-KR" altLang="en-US" sz="1200" dirty="0" err="1"/>
              <a:t>df.iloc</a:t>
            </a:r>
            <a:r>
              <a:rPr lang="ko-KR" altLang="en-US" sz="1200" dirty="0"/>
              <a:t>[1:3, 1:3]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(sub_df_3)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부분 데이터 선택 방법 4: </a:t>
            </a:r>
            <a:r>
              <a:rPr lang="ko-KR" altLang="en-US" sz="1200" dirty="0" err="1"/>
              <a:t>iloc</a:t>
            </a:r>
            <a:r>
              <a:rPr lang="ko-KR" altLang="en-US" sz="1200" dirty="0"/>
              <a:t>[]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이용한 인덱스 지정</a:t>
            </a:r>
          </a:p>
          <a:p>
            <a:r>
              <a:rPr lang="ko-KR" altLang="en-US" sz="1200" dirty="0"/>
              <a:t>sub_df_4 = </a:t>
            </a:r>
            <a:r>
              <a:rPr lang="ko-KR" altLang="en-US" sz="1200" dirty="0" err="1"/>
              <a:t>df.iloc</a:t>
            </a:r>
            <a:r>
              <a:rPr lang="ko-KR" altLang="en-US" sz="1200" dirty="0"/>
              <a:t>[[1, 3], [0, 2]]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(sub_df_4)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부분 데이터 선택 방법 5: 조건에 따른 선택 후 열 지정</a:t>
            </a:r>
          </a:p>
          <a:p>
            <a:r>
              <a:rPr lang="ko-KR" altLang="en-US" sz="1200" dirty="0"/>
              <a:t>sub_df_5 =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'] &gt; 30][['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']]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(sub_df_5)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부분 데이터 선택 방법 6: </a:t>
            </a:r>
            <a:r>
              <a:rPr lang="ko-KR" altLang="en-US" sz="1200" dirty="0" err="1"/>
              <a:t>at</a:t>
            </a:r>
            <a:r>
              <a:rPr lang="ko-KR" altLang="en-US" sz="1200" dirty="0"/>
              <a:t>[]을 이용한 특정 위치 선택</a:t>
            </a:r>
          </a:p>
          <a:p>
            <a:r>
              <a:rPr lang="ko-KR" altLang="en-US" sz="1200" dirty="0" err="1"/>
              <a:t>val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df.at</a:t>
            </a:r>
            <a:r>
              <a:rPr lang="ko-KR" altLang="en-US" sz="1200" dirty="0"/>
              <a:t>[1, 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']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val</a:t>
            </a:r>
            <a:r>
              <a:rPr lang="ko-KR" alt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5167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3806F-78EA-7CA7-EE39-873B86A8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loc: </a:t>
            </a:r>
            <a:r>
              <a:rPr lang="ko-KR" altLang="en-US" sz="3200" dirty="0"/>
              <a:t>인덱스의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77C88-7102-8FBB-F159-30A3CE956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16" y="1052736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 선택하기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열 선택하기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조건 사용하기</a:t>
            </a:r>
            <a:endParaRPr lang="en-US" altLang="ko-KR" sz="2000" dirty="0"/>
          </a:p>
          <a:p>
            <a:pPr lvl="1"/>
            <a:r>
              <a:rPr lang="ko-KR" altLang="en-US" sz="1600" dirty="0"/>
              <a:t>괄호로 조건을 묶어서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48155-9B30-C5C4-AF31-FDFDF4A4B2E0}"/>
              </a:ext>
            </a:extLst>
          </p:cNvPr>
          <p:cNvSpPr txBox="1"/>
          <p:nvPr/>
        </p:nvSpPr>
        <p:spPr>
          <a:xfrm>
            <a:off x="2987824" y="1052736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이름을 사용하여 행 선택</a:t>
            </a:r>
          </a:p>
          <a:p>
            <a:r>
              <a:rPr lang="ko-KR" altLang="en-US" dirty="0" err="1"/>
              <a:t>df.loc</a:t>
            </a:r>
            <a:r>
              <a:rPr lang="ko-KR" altLang="en-US" dirty="0"/>
              <a:t>['</a:t>
            </a:r>
            <a:r>
              <a:rPr lang="ko-KR" altLang="en-US" dirty="0" err="1"/>
              <a:t>row_name</a:t>
            </a:r>
            <a:r>
              <a:rPr lang="ko-KR" altLang="en-US" dirty="0"/>
              <a:t>']</a:t>
            </a:r>
          </a:p>
          <a:p>
            <a:endParaRPr lang="ko-KR" altLang="en-US" dirty="0"/>
          </a:p>
          <a:p>
            <a:r>
              <a:rPr lang="ko-KR" altLang="en-US" dirty="0"/>
              <a:t># 조건을 사용하여 행 선택</a:t>
            </a:r>
          </a:p>
          <a:p>
            <a:r>
              <a:rPr lang="ko-KR" altLang="en-US" dirty="0" err="1"/>
              <a:t>df.loc</a:t>
            </a:r>
            <a:r>
              <a:rPr lang="ko-KR" altLang="en-US" dirty="0"/>
              <a:t>[</a:t>
            </a:r>
            <a:r>
              <a:rPr lang="ko-KR" altLang="en-US" dirty="0" err="1"/>
              <a:t>df</a:t>
            </a:r>
            <a:r>
              <a:rPr lang="ko-KR" altLang="en-US" dirty="0"/>
              <a:t>['</a:t>
            </a:r>
            <a:r>
              <a:rPr lang="ko-KR" altLang="en-US" dirty="0" err="1"/>
              <a:t>column_name</a:t>
            </a:r>
            <a:r>
              <a:rPr lang="ko-KR" altLang="en-US" dirty="0"/>
              <a:t>'] &gt; 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EA8B5-78A2-8C9F-1050-A2CF7BF81C68}"/>
              </a:ext>
            </a:extLst>
          </p:cNvPr>
          <p:cNvSpPr txBox="1"/>
          <p:nvPr/>
        </p:nvSpPr>
        <p:spPr>
          <a:xfrm>
            <a:off x="2699792" y="2924944"/>
            <a:ext cx="62976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열의 이름을 사용하여 열 선택</a:t>
            </a:r>
          </a:p>
          <a:p>
            <a:r>
              <a:rPr lang="ko-KR" altLang="en-US" dirty="0" err="1"/>
              <a:t>df.loc</a:t>
            </a:r>
            <a:r>
              <a:rPr lang="ko-KR" altLang="en-US" dirty="0"/>
              <a:t>[:, '</a:t>
            </a:r>
            <a:r>
              <a:rPr lang="ko-KR" altLang="en-US" dirty="0" err="1"/>
              <a:t>column_name</a:t>
            </a:r>
            <a:r>
              <a:rPr lang="ko-KR" altLang="en-US" dirty="0"/>
              <a:t>']</a:t>
            </a:r>
          </a:p>
          <a:p>
            <a:endParaRPr lang="ko-KR" altLang="en-US" dirty="0"/>
          </a:p>
          <a:p>
            <a:r>
              <a:rPr lang="ko-KR" altLang="en-US" dirty="0"/>
              <a:t># 열의 이름을 리스트로 사용하여 여러 열 선택</a:t>
            </a:r>
          </a:p>
          <a:p>
            <a:r>
              <a:rPr lang="ko-KR" altLang="en-US" dirty="0" err="1"/>
              <a:t>df.loc</a:t>
            </a:r>
            <a:r>
              <a:rPr lang="ko-KR" altLang="en-US" dirty="0"/>
              <a:t>[:, ['column_name_1', 'column_name_2']]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EFC78-EBF0-6FD3-3225-C46C5A691BE3}"/>
              </a:ext>
            </a:extLst>
          </p:cNvPr>
          <p:cNvSpPr txBox="1"/>
          <p:nvPr/>
        </p:nvSpPr>
        <p:spPr>
          <a:xfrm>
            <a:off x="1421804" y="5628149"/>
            <a:ext cx="7559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조건을 사용하여 데이터 선택</a:t>
            </a:r>
          </a:p>
          <a:p>
            <a:r>
              <a:rPr lang="ko-KR" altLang="en-US" dirty="0" err="1"/>
              <a:t>df.loc</a:t>
            </a:r>
            <a:r>
              <a:rPr lang="ko-KR" altLang="en-US" dirty="0"/>
              <a:t>[(</a:t>
            </a:r>
            <a:r>
              <a:rPr lang="ko-KR" altLang="en-US" dirty="0" err="1"/>
              <a:t>df</a:t>
            </a:r>
            <a:r>
              <a:rPr lang="ko-KR" altLang="en-US" dirty="0"/>
              <a:t>['column_name_1'] &gt; 5) &amp; (</a:t>
            </a:r>
            <a:r>
              <a:rPr lang="ko-KR" altLang="en-US" dirty="0" err="1"/>
              <a:t>df</a:t>
            </a:r>
            <a:r>
              <a:rPr lang="ko-KR" altLang="en-US" dirty="0"/>
              <a:t>['column_name_2'] == '</a:t>
            </a:r>
            <a:r>
              <a:rPr lang="ko-KR" altLang="en-US" dirty="0" err="1"/>
              <a:t>value</a:t>
            </a:r>
            <a:r>
              <a:rPr lang="ko-KR" altLang="en-US" dirty="0"/>
              <a:t>')]</a:t>
            </a:r>
          </a:p>
        </p:txBody>
      </p:sp>
    </p:spTree>
    <p:extLst>
      <p:ext uri="{BB962C8B-B14F-4D97-AF65-F5344CB8AC3E}">
        <p14:creationId xmlns:p14="http://schemas.microsoft.com/office/powerpoint/2010/main" val="199110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1249A-3640-A7D2-178B-7ED3C5DD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i="0" dirty="0">
                <a:effectLst/>
                <a:latin typeface="Söhne"/>
              </a:rPr>
              <a:t>배열 생성 및 데이터 타입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D0E5B-0FDC-6C29-84A6-EA8D0742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배열</a:t>
            </a:r>
            <a:r>
              <a:rPr lang="en-US" altLang="ko-KR" sz="1800" dirty="0"/>
              <a:t>(Array)</a:t>
            </a:r>
            <a:r>
              <a:rPr lang="ko-KR" altLang="en-US" sz="1800" dirty="0"/>
              <a:t>은 동일한 데이터 타입의 요소들이 </a:t>
            </a:r>
            <a:r>
              <a:rPr lang="ko-KR" altLang="en-US" sz="1800" dirty="0" err="1"/>
              <a:t>격자판</a:t>
            </a:r>
            <a:r>
              <a:rPr lang="ko-KR" altLang="en-US" sz="1800" dirty="0"/>
              <a:t> 형태로 존재하는 것을 의미합니다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배열은 파이썬 리스트</a:t>
            </a:r>
            <a:r>
              <a:rPr lang="en-US" altLang="ko-KR" sz="1800" dirty="0"/>
              <a:t>(List)</a:t>
            </a:r>
            <a:r>
              <a:rPr lang="ko-KR" altLang="en-US" sz="1800" dirty="0"/>
              <a:t>와 달리 메모리에 연속적으로 할당되어 있어서 빠른 계산이 가능합니다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F7827-164E-3DE5-BF86-1D796EC2D8B6}"/>
              </a:ext>
            </a:extLst>
          </p:cNvPr>
          <p:cNvSpPr txBox="1"/>
          <p:nvPr/>
        </p:nvSpPr>
        <p:spPr>
          <a:xfrm>
            <a:off x="457200" y="2132856"/>
            <a:ext cx="4572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numpy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np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1차원 배열 생성</a:t>
            </a:r>
          </a:p>
          <a:p>
            <a:r>
              <a:rPr lang="ko-KR" altLang="en-US" sz="1600" dirty="0"/>
              <a:t>arr1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([1, 2, 3, 4, 5])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(arr1)  # [1 2 3 4 5]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2차원 배열 생성</a:t>
            </a:r>
          </a:p>
          <a:p>
            <a:r>
              <a:rPr lang="ko-KR" altLang="en-US" sz="1600" dirty="0"/>
              <a:t>arr2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([[1, 2, 3], [4, 5, 6], [7, 8, 9]])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(arr2)</a:t>
            </a:r>
          </a:p>
          <a:p>
            <a:r>
              <a:rPr lang="ko-KR" altLang="en-US" sz="1600" dirty="0"/>
              <a:t>'''</a:t>
            </a:r>
          </a:p>
          <a:p>
            <a:r>
              <a:rPr lang="ko-KR" altLang="en-US" sz="1600" dirty="0"/>
              <a:t>[[1 2 3]</a:t>
            </a:r>
          </a:p>
          <a:p>
            <a:r>
              <a:rPr lang="ko-KR" altLang="en-US" sz="1600" dirty="0"/>
              <a:t> [4 5 6]</a:t>
            </a:r>
          </a:p>
          <a:p>
            <a:r>
              <a:rPr lang="ko-KR" altLang="en-US" sz="1600" dirty="0"/>
              <a:t> [7 8 9]]</a:t>
            </a:r>
          </a:p>
          <a:p>
            <a:r>
              <a:rPr lang="ko-KR" altLang="en-US" sz="1600" dirty="0"/>
              <a:t>'''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배열 데이터 타입 지정</a:t>
            </a:r>
          </a:p>
          <a:p>
            <a:r>
              <a:rPr lang="ko-KR" altLang="en-US" sz="1600" dirty="0"/>
              <a:t>arr3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([1, 2, 3], </a:t>
            </a:r>
            <a:r>
              <a:rPr lang="ko-KR" altLang="en-US" sz="1600" dirty="0" err="1"/>
              <a:t>dtype</a:t>
            </a:r>
            <a:r>
              <a:rPr lang="ko-KR" altLang="en-US" sz="1600" dirty="0"/>
              <a:t>=</a:t>
            </a:r>
            <a:r>
              <a:rPr lang="ko-KR" altLang="en-US" sz="1600" dirty="0" err="1"/>
              <a:t>float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(arr3)  # [1. 2. 3.]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A2740-C1E6-4E13-71CF-0FE40447A8CB}"/>
              </a:ext>
            </a:extLst>
          </p:cNvPr>
          <p:cNvSpPr txBox="1"/>
          <p:nvPr/>
        </p:nvSpPr>
        <p:spPr>
          <a:xfrm>
            <a:off x="5364088" y="3773939"/>
            <a:ext cx="31683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NumPy</a:t>
            </a:r>
            <a:r>
              <a:rPr lang="ko-KR" altLang="en-US" dirty="0"/>
              <a:t>에서는 배열을 다양한 방식으로 생성할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배열의 데이터 타입</a:t>
            </a:r>
            <a:r>
              <a:rPr lang="en-US" altLang="ko-KR" dirty="0"/>
              <a:t>(</a:t>
            </a:r>
            <a:r>
              <a:rPr lang="en-US" altLang="ko-KR" dirty="0" err="1"/>
              <a:t>dtype</a:t>
            </a:r>
            <a:r>
              <a:rPr lang="en-US" altLang="ko-KR" dirty="0"/>
              <a:t>)</a:t>
            </a:r>
            <a:r>
              <a:rPr lang="ko-KR" altLang="en-US" dirty="0"/>
              <a:t>을 지정하여 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복소수 등 다양한 데이터 타입으로 배열을 생성할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10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B854-8B56-215A-34DD-ED80B391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iloc</a:t>
            </a:r>
            <a:r>
              <a:rPr lang="en-US" altLang="ko-KR" sz="3200" dirty="0"/>
              <a:t>: </a:t>
            </a:r>
            <a:r>
              <a:rPr lang="ko-KR" altLang="en-US" sz="3200" dirty="0"/>
              <a:t>정수 인덱스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95610-5BAB-5B97-E708-ABAC2518A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 선택하기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열 선택하기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조건 사용하기</a:t>
            </a:r>
            <a:endParaRPr lang="en-US" altLang="ko-KR" sz="2000" dirty="0"/>
          </a:p>
          <a:p>
            <a:pPr lvl="1"/>
            <a:r>
              <a:rPr lang="ko-KR" altLang="en-US" sz="1800" dirty="0"/>
              <a:t>조건을 사용하여 데이터를 선택하는 기능이 없음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10E30-502A-696A-3EB8-2FD30E280801}"/>
              </a:ext>
            </a:extLst>
          </p:cNvPr>
          <p:cNvSpPr txBox="1"/>
          <p:nvPr/>
        </p:nvSpPr>
        <p:spPr>
          <a:xfrm>
            <a:off x="3059832" y="1052065"/>
            <a:ext cx="457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# 정수를 사용하여 행 선택</a:t>
            </a:r>
          </a:p>
          <a:p>
            <a:r>
              <a:rPr lang="ko-KR" altLang="en-US" sz="1600" dirty="0" err="1"/>
              <a:t>df.iloc</a:t>
            </a:r>
            <a:r>
              <a:rPr lang="ko-KR" altLang="en-US" sz="1600" dirty="0"/>
              <a:t>[0]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슬라이스를 사용하여 행 선택</a:t>
            </a:r>
          </a:p>
          <a:p>
            <a:r>
              <a:rPr lang="ko-KR" altLang="en-US" sz="1600" dirty="0" err="1"/>
              <a:t>df.iloc</a:t>
            </a:r>
            <a:r>
              <a:rPr lang="ko-KR" altLang="en-US" sz="1600" dirty="0"/>
              <a:t>[1:3]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정수 리스트를 사용하여 행 선택</a:t>
            </a:r>
          </a:p>
          <a:p>
            <a:r>
              <a:rPr lang="ko-KR" altLang="en-US" sz="1600" dirty="0" err="1"/>
              <a:t>df.iloc</a:t>
            </a:r>
            <a:r>
              <a:rPr lang="ko-KR" altLang="en-US" sz="1600" dirty="0"/>
              <a:t>[[0, 2, 4]]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625B5-9116-E26D-12C8-B593072A8EE6}"/>
              </a:ext>
            </a:extLst>
          </p:cNvPr>
          <p:cNvSpPr txBox="1"/>
          <p:nvPr/>
        </p:nvSpPr>
        <p:spPr>
          <a:xfrm>
            <a:off x="3059832" y="3682278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정수를 사용하여 열 선택</a:t>
            </a:r>
          </a:p>
          <a:p>
            <a:r>
              <a:rPr lang="ko-KR" altLang="en-US" dirty="0" err="1"/>
              <a:t>df.iloc</a:t>
            </a:r>
            <a:r>
              <a:rPr lang="ko-KR" altLang="en-US" dirty="0"/>
              <a:t>[:, 0]</a:t>
            </a:r>
          </a:p>
          <a:p>
            <a:endParaRPr lang="ko-KR" altLang="en-US" dirty="0"/>
          </a:p>
          <a:p>
            <a:r>
              <a:rPr lang="ko-KR" altLang="en-US" dirty="0"/>
              <a:t># 정수 리스트를 사용하여 열 선택</a:t>
            </a:r>
          </a:p>
          <a:p>
            <a:r>
              <a:rPr lang="ko-KR" altLang="en-US" dirty="0" err="1"/>
              <a:t>df.iloc</a:t>
            </a:r>
            <a:r>
              <a:rPr lang="ko-KR" altLang="en-US" dirty="0"/>
              <a:t>[:, [0, 2]]</a:t>
            </a:r>
          </a:p>
        </p:txBody>
      </p:sp>
    </p:spTree>
    <p:extLst>
      <p:ext uri="{BB962C8B-B14F-4D97-AF65-F5344CB8AC3E}">
        <p14:creationId xmlns:p14="http://schemas.microsoft.com/office/powerpoint/2010/main" val="3547281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242A0-4701-99A0-3058-72521F81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54692-7136-FC16-C9A7-953B56A9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산술 연산 및 집계 함수 사용 가능</a:t>
            </a:r>
          </a:p>
          <a:p>
            <a:r>
              <a:rPr lang="ko-KR" altLang="en-US" dirty="0"/>
              <a:t>열 및 행을 기준으로 연산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F9AE0-7906-1F5E-1383-C5D0E834244F}"/>
              </a:ext>
            </a:extLst>
          </p:cNvPr>
          <p:cNvSpPr txBox="1"/>
          <p:nvPr/>
        </p:nvSpPr>
        <p:spPr>
          <a:xfrm>
            <a:off x="827584" y="1988840"/>
            <a:ext cx="79746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data1 = {'</a:t>
            </a:r>
            <a:r>
              <a:rPr lang="ko-KR" altLang="en-US" dirty="0" err="1"/>
              <a:t>A</a:t>
            </a:r>
            <a:r>
              <a:rPr lang="ko-KR" altLang="en-US" dirty="0"/>
              <a:t>': [1, 2, 3], '</a:t>
            </a:r>
            <a:r>
              <a:rPr lang="ko-KR" altLang="en-US" dirty="0" err="1"/>
              <a:t>B</a:t>
            </a:r>
            <a:r>
              <a:rPr lang="ko-KR" altLang="en-US" dirty="0"/>
              <a:t>': [4, 5, 6], 'C': [7, 8, 9]}</a:t>
            </a:r>
          </a:p>
          <a:p>
            <a:r>
              <a:rPr lang="ko-KR" altLang="en-US" dirty="0"/>
              <a:t>data2 = {'</a:t>
            </a:r>
            <a:r>
              <a:rPr lang="ko-KR" altLang="en-US" dirty="0" err="1"/>
              <a:t>A</a:t>
            </a:r>
            <a:r>
              <a:rPr lang="ko-KR" altLang="en-US" dirty="0"/>
              <a:t>': [9, 8, 7], '</a:t>
            </a:r>
            <a:r>
              <a:rPr lang="ko-KR" altLang="en-US" dirty="0" err="1"/>
              <a:t>B</a:t>
            </a:r>
            <a:r>
              <a:rPr lang="ko-KR" altLang="en-US" dirty="0"/>
              <a:t>': [6, 5, 4], 'C': [3, 2, 1]}</a:t>
            </a:r>
          </a:p>
          <a:p>
            <a:r>
              <a:rPr lang="ko-KR" altLang="en-US" dirty="0"/>
              <a:t>df1 = </a:t>
            </a:r>
            <a:r>
              <a:rPr lang="ko-KR" altLang="en-US" dirty="0" err="1"/>
              <a:t>pd.DataFrame</a:t>
            </a:r>
            <a:r>
              <a:rPr lang="ko-KR" altLang="en-US" dirty="0"/>
              <a:t>(data1)</a:t>
            </a:r>
          </a:p>
          <a:p>
            <a:r>
              <a:rPr lang="ko-KR" altLang="en-US" dirty="0"/>
              <a:t>df2 = </a:t>
            </a:r>
            <a:r>
              <a:rPr lang="ko-KR" altLang="en-US" dirty="0" err="1"/>
              <a:t>pd.DataFrame</a:t>
            </a:r>
            <a:r>
              <a:rPr lang="ko-KR" altLang="en-US" dirty="0"/>
              <a:t>(data2)</a:t>
            </a:r>
          </a:p>
          <a:p>
            <a:endParaRPr lang="ko-KR" altLang="en-US" dirty="0"/>
          </a:p>
          <a:p>
            <a:r>
              <a:rPr lang="ko-KR" altLang="en-US" dirty="0"/>
              <a:t># 기본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(df1 + df2)</a:t>
            </a:r>
          </a:p>
          <a:p>
            <a:r>
              <a:rPr lang="ko-KR" altLang="en-US" dirty="0"/>
              <a:t># 결과:</a:t>
            </a:r>
          </a:p>
          <a:p>
            <a:r>
              <a:rPr lang="ko-KR" altLang="en-US" dirty="0"/>
              <a:t>#    </a:t>
            </a:r>
            <a:r>
              <a:rPr lang="ko-KR" altLang="en-US" dirty="0" err="1"/>
              <a:t>A</a:t>
            </a:r>
            <a:r>
              <a:rPr lang="ko-KR" altLang="en-US" dirty="0"/>
              <a:t>  </a:t>
            </a:r>
            <a:r>
              <a:rPr lang="ko-KR" altLang="en-US" dirty="0" err="1"/>
              <a:t>B</a:t>
            </a:r>
            <a:r>
              <a:rPr lang="ko-KR" altLang="en-US" dirty="0"/>
              <a:t>  C</a:t>
            </a:r>
          </a:p>
          <a:p>
            <a:r>
              <a:rPr lang="ko-KR" altLang="en-US" dirty="0"/>
              <a:t># 0 10 10 10</a:t>
            </a:r>
          </a:p>
          <a:p>
            <a:r>
              <a:rPr lang="ko-KR" altLang="en-US" dirty="0"/>
              <a:t># 1 10 10 10</a:t>
            </a:r>
          </a:p>
          <a:p>
            <a:r>
              <a:rPr lang="ko-KR" altLang="en-US" dirty="0"/>
              <a:t># 2 10 10 10</a:t>
            </a:r>
          </a:p>
          <a:p>
            <a:endParaRPr lang="ko-KR" altLang="en-US" dirty="0"/>
          </a:p>
          <a:p>
            <a:r>
              <a:rPr lang="ko-KR" altLang="en-US" dirty="0"/>
              <a:t># 집계 함수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(df1.mean()) # 결과: </a:t>
            </a:r>
            <a:r>
              <a:rPr lang="ko-KR" altLang="en-US" dirty="0" err="1"/>
              <a:t>A</a:t>
            </a:r>
            <a:r>
              <a:rPr lang="ko-KR" altLang="en-US" dirty="0"/>
              <a:t>    2.0, </a:t>
            </a:r>
            <a:r>
              <a:rPr lang="ko-KR" altLang="en-US" dirty="0" err="1"/>
              <a:t>B</a:t>
            </a:r>
            <a:r>
              <a:rPr lang="ko-KR" altLang="en-US" dirty="0"/>
              <a:t>    5.0, C    8.0, </a:t>
            </a:r>
            <a:r>
              <a:rPr lang="ko-KR" altLang="en-US" dirty="0" err="1"/>
              <a:t>dtype</a:t>
            </a:r>
            <a:r>
              <a:rPr lang="ko-KR" altLang="en-US" dirty="0"/>
              <a:t>: float64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(df1.mean(</a:t>
            </a:r>
            <a:r>
              <a:rPr lang="ko-KR" altLang="en-US" dirty="0" err="1"/>
              <a:t>axis</a:t>
            </a:r>
            <a:r>
              <a:rPr lang="ko-KR" altLang="en-US" dirty="0"/>
              <a:t>=1)) # 결과: 0    4.0, 1    5.0, 2    6.0, </a:t>
            </a:r>
            <a:r>
              <a:rPr lang="ko-KR" altLang="en-US" dirty="0" err="1"/>
              <a:t>dtype</a:t>
            </a:r>
            <a:r>
              <a:rPr lang="ko-KR" alt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545597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D98AE-01BD-A1CB-3243-2833C0C3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CFB20-AA6E-292D-0D8B-2B94E4C1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읽기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read_csv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CSV </a:t>
            </a:r>
            <a:r>
              <a:rPr lang="ko-KR" altLang="en-US" dirty="0"/>
              <a:t>파일을 불러올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Excel </a:t>
            </a:r>
            <a:r>
              <a:rPr lang="ko-KR" altLang="en-US" dirty="0"/>
              <a:t>파일 읽기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read_excel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Excel </a:t>
            </a:r>
            <a:r>
              <a:rPr lang="ko-KR" altLang="en-US" dirty="0"/>
              <a:t>파일을 불러올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E6077-A6FC-BC4A-56BB-E50946EFD4B1}"/>
              </a:ext>
            </a:extLst>
          </p:cNvPr>
          <p:cNvSpPr txBox="1"/>
          <p:nvPr/>
        </p:nvSpPr>
        <p:spPr>
          <a:xfrm>
            <a:off x="2286000" y="213285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pd.read_csv</a:t>
            </a:r>
            <a:r>
              <a:rPr lang="ko-KR" altLang="en-US" dirty="0"/>
              <a:t>('</a:t>
            </a:r>
            <a:r>
              <a:rPr lang="ko-KR" altLang="en-US" dirty="0" err="1"/>
              <a:t>data.csv</a:t>
            </a:r>
            <a:r>
              <a:rPr lang="ko-KR" altLang="en-US" dirty="0"/>
              <a:t>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B1C01-7B09-0DAF-D504-0150D4429DD6}"/>
              </a:ext>
            </a:extLst>
          </p:cNvPr>
          <p:cNvSpPr txBox="1"/>
          <p:nvPr/>
        </p:nvSpPr>
        <p:spPr>
          <a:xfrm>
            <a:off x="2051720" y="4581128"/>
            <a:ext cx="5688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pd.read_excel</a:t>
            </a:r>
            <a:r>
              <a:rPr lang="ko-KR" altLang="en-US" dirty="0"/>
              <a:t>('</a:t>
            </a:r>
            <a:r>
              <a:rPr lang="ko-KR" altLang="en-US" dirty="0" err="1"/>
              <a:t>data.xlsx</a:t>
            </a:r>
            <a:r>
              <a:rPr lang="ko-KR" altLang="en-US" dirty="0"/>
              <a:t>', </a:t>
            </a:r>
            <a:r>
              <a:rPr lang="ko-KR" altLang="en-US" dirty="0" err="1"/>
              <a:t>sheet_name</a:t>
            </a:r>
            <a:r>
              <a:rPr lang="ko-KR" altLang="en-US" dirty="0"/>
              <a:t>='Sheet1')</a:t>
            </a:r>
          </a:p>
        </p:txBody>
      </p:sp>
    </p:spTree>
    <p:extLst>
      <p:ext uri="{BB962C8B-B14F-4D97-AF65-F5344CB8AC3E}">
        <p14:creationId xmlns:p14="http://schemas.microsoft.com/office/powerpoint/2010/main" val="1534681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D98AE-01BD-A1CB-3243-2833C0C3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CFB20-AA6E-292D-0D8B-2B94E4C1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CSV, Excel, SQL </a:t>
            </a:r>
            <a:r>
              <a:rPr lang="ko-KR" altLang="en-US" dirty="0"/>
              <a:t>등 다양한 형식으로 파일을 저장할 수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6ADAD-7682-0A5A-06C9-6E95E043585D}"/>
              </a:ext>
            </a:extLst>
          </p:cNvPr>
          <p:cNvSpPr txBox="1"/>
          <p:nvPr/>
        </p:nvSpPr>
        <p:spPr>
          <a:xfrm>
            <a:off x="827584" y="2348880"/>
            <a:ext cx="78592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ko-KR" altLang="en-US" dirty="0" err="1"/>
              <a:t>data</a:t>
            </a:r>
            <a:r>
              <a:rPr lang="ko-KR" altLang="en-US" dirty="0"/>
              <a:t> = {'</a:t>
            </a:r>
            <a:r>
              <a:rPr lang="ko-KR" altLang="en-US" dirty="0" err="1"/>
              <a:t>A</a:t>
            </a:r>
            <a:r>
              <a:rPr lang="ko-KR" altLang="en-US" dirty="0"/>
              <a:t>': [1, 2, 3], '</a:t>
            </a:r>
            <a:r>
              <a:rPr lang="ko-KR" altLang="en-US" dirty="0" err="1"/>
              <a:t>B</a:t>
            </a:r>
            <a:r>
              <a:rPr lang="ko-KR" altLang="en-US" dirty="0"/>
              <a:t>': [4, 5, 6], 'C': [7, 8, 9]}</a:t>
            </a:r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pd.DataFrame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CSV 파일 쓰기</a:t>
            </a:r>
          </a:p>
          <a:p>
            <a:r>
              <a:rPr lang="ko-KR" altLang="en-US" dirty="0" err="1"/>
              <a:t>df.to_csv</a:t>
            </a:r>
            <a:r>
              <a:rPr lang="ko-KR" altLang="en-US" dirty="0"/>
              <a:t>('</a:t>
            </a:r>
            <a:r>
              <a:rPr lang="ko-KR" altLang="en-US" dirty="0" err="1"/>
              <a:t>output.csv</a:t>
            </a:r>
            <a:r>
              <a:rPr lang="ko-KR" altLang="en-US" dirty="0"/>
              <a:t>',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False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Excel 파일 쓰기</a:t>
            </a:r>
          </a:p>
          <a:p>
            <a:r>
              <a:rPr lang="ko-KR" altLang="en-US" dirty="0" err="1"/>
              <a:t>df.to_excel</a:t>
            </a:r>
            <a:r>
              <a:rPr lang="ko-KR" altLang="en-US" dirty="0"/>
              <a:t>('</a:t>
            </a:r>
            <a:r>
              <a:rPr lang="ko-KR" altLang="en-US" dirty="0" err="1"/>
              <a:t>output.xlsx</a:t>
            </a:r>
            <a:r>
              <a:rPr lang="ko-KR" altLang="en-US" dirty="0"/>
              <a:t>', </a:t>
            </a:r>
            <a:r>
              <a:rPr lang="ko-KR" altLang="en-US" dirty="0" err="1"/>
              <a:t>sheet_name</a:t>
            </a:r>
            <a:r>
              <a:rPr lang="ko-KR" altLang="en-US" dirty="0"/>
              <a:t>='Sheet1',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False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0905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5BB3B-A561-17BE-8EFD-D7F3DEBD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D2447-9EDA-39BD-02E9-C34BEDBB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4546848" cy="5073427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  <a:p>
            <a:pPr lvl="1"/>
            <a:r>
              <a:rPr lang="ko-KR" altLang="en-US" dirty="0" err="1"/>
              <a:t>결측치</a:t>
            </a:r>
            <a:r>
              <a:rPr lang="ko-KR" altLang="en-US" dirty="0"/>
              <a:t> 대체</a:t>
            </a:r>
            <a:r>
              <a:rPr lang="en-US" altLang="ko-KR" dirty="0"/>
              <a:t>, </a:t>
            </a:r>
            <a:r>
              <a:rPr lang="ko-KR" altLang="en-US" dirty="0"/>
              <a:t>제거 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092D9-9064-F1E3-6F7E-7403D4D3297D}"/>
              </a:ext>
            </a:extLst>
          </p:cNvPr>
          <p:cNvSpPr txBox="1"/>
          <p:nvPr/>
        </p:nvSpPr>
        <p:spPr>
          <a:xfrm>
            <a:off x="4968552" y="1052736"/>
            <a:ext cx="41399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예제 데이터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[1, </a:t>
            </a:r>
            <a:r>
              <a:rPr lang="ko-KR" altLang="en-US" sz="1200" dirty="0" err="1"/>
              <a:t>np.nan</a:t>
            </a:r>
            <a:r>
              <a:rPr lang="ko-KR" altLang="en-US" sz="1200" dirty="0"/>
              <a:t>, 3],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[4, 5, </a:t>
            </a:r>
            <a:r>
              <a:rPr lang="ko-KR" altLang="en-US" sz="1200" dirty="0" err="1"/>
              <a:t>np.nan</a:t>
            </a:r>
            <a:r>
              <a:rPr lang="ko-KR" altLang="en-US" sz="1200" dirty="0"/>
              <a:t>], 'C': [7, 8, 9]}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확인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df.isnull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/>
              <a:t># 결과:</a:t>
            </a:r>
          </a:p>
          <a:p>
            <a:r>
              <a:rPr lang="ko-KR" altLang="en-US" sz="1200" dirty="0"/>
              <a:t>#       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    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     C</a:t>
            </a:r>
          </a:p>
          <a:p>
            <a:r>
              <a:rPr lang="ko-KR" altLang="en-US" sz="1200" dirty="0"/>
              <a:t># 0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r>
              <a:rPr lang="ko-KR" altLang="en-US" sz="1200" dirty="0"/>
              <a:t># 1  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r>
              <a:rPr lang="ko-KR" altLang="en-US" sz="1200" dirty="0"/>
              <a:t># 2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대체</a:t>
            </a:r>
          </a:p>
          <a:p>
            <a:r>
              <a:rPr lang="ko-KR" altLang="en-US" sz="1200" dirty="0" err="1"/>
              <a:t>filled_df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df.fillna</a:t>
            </a:r>
            <a:r>
              <a:rPr lang="ko-KR" altLang="en-US" sz="1200" dirty="0"/>
              <a:t>(0)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filled_df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# 결과:</a:t>
            </a:r>
          </a:p>
          <a:p>
            <a:r>
              <a:rPr lang="ko-KR" altLang="en-US" sz="1200" dirty="0"/>
              <a:t>#     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  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 C</a:t>
            </a:r>
          </a:p>
          <a:p>
            <a:r>
              <a:rPr lang="ko-KR" altLang="en-US" sz="1200" dirty="0"/>
              <a:t># 0  1.0  4.0  7</a:t>
            </a:r>
          </a:p>
          <a:p>
            <a:r>
              <a:rPr lang="ko-KR" altLang="en-US" sz="1200" dirty="0"/>
              <a:t># 1  0.0  5.0  8</a:t>
            </a:r>
          </a:p>
          <a:p>
            <a:r>
              <a:rPr lang="ko-KR" altLang="en-US" sz="1200" dirty="0"/>
              <a:t># 2  3.0  0.0  9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제거</a:t>
            </a:r>
          </a:p>
          <a:p>
            <a:r>
              <a:rPr lang="ko-KR" altLang="en-US" sz="1200" dirty="0" err="1"/>
              <a:t>dropped_df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df.dropna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dropped_df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# 결과:</a:t>
            </a:r>
          </a:p>
          <a:p>
            <a:r>
              <a:rPr lang="ko-KR" altLang="en-US" sz="1200" dirty="0"/>
              <a:t>#     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  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 C</a:t>
            </a:r>
          </a:p>
          <a:p>
            <a:r>
              <a:rPr lang="ko-KR" altLang="en-US" sz="1200" dirty="0"/>
              <a:t># 0  1.0  4.0  7</a:t>
            </a:r>
          </a:p>
        </p:txBody>
      </p:sp>
    </p:spTree>
    <p:extLst>
      <p:ext uri="{BB962C8B-B14F-4D97-AF65-F5344CB8AC3E}">
        <p14:creationId xmlns:p14="http://schemas.microsoft.com/office/powerpoint/2010/main" val="721835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923B-D0D4-C921-332B-8D0B7C0C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06006-6712-C672-A191-30C7FAD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중복 데이터 처리</a:t>
            </a:r>
          </a:p>
          <a:p>
            <a:pPr lvl="1"/>
            <a:r>
              <a:rPr lang="ko-KR" altLang="en-US" dirty="0"/>
              <a:t>중복 데이터 제거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D87BD-845D-0408-23CD-2F12F9A0A663}"/>
              </a:ext>
            </a:extLst>
          </p:cNvPr>
          <p:cNvSpPr txBox="1"/>
          <p:nvPr/>
        </p:nvSpPr>
        <p:spPr>
          <a:xfrm>
            <a:off x="3707904" y="1037049"/>
            <a:ext cx="51125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import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pandas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as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pd</a:t>
            </a:r>
            <a:endParaRPr lang="ko-KR" altLang="en-US" sz="1800" dirty="0"/>
          </a:p>
          <a:p>
            <a:endParaRPr lang="en-US" altLang="ko-KR" dirty="0"/>
          </a:p>
          <a:p>
            <a:r>
              <a:rPr lang="ko-KR" altLang="en-US" dirty="0"/>
              <a:t># 예제 데이터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{'</a:t>
            </a:r>
            <a:r>
              <a:rPr lang="ko-KR" altLang="en-US" dirty="0" err="1"/>
              <a:t>A</a:t>
            </a:r>
            <a:r>
              <a:rPr lang="ko-KR" altLang="en-US" dirty="0"/>
              <a:t>': [1, 2, 2], '</a:t>
            </a:r>
            <a:r>
              <a:rPr lang="ko-KR" altLang="en-US" dirty="0" err="1"/>
              <a:t>B</a:t>
            </a:r>
            <a:r>
              <a:rPr lang="ko-KR" altLang="en-US" dirty="0"/>
              <a:t>': [4, 5, 5], 'C': [7, 8, 8]}</a:t>
            </a:r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pd.DataFrame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중복 확인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df.duplicated</a:t>
            </a:r>
            <a:r>
              <a:rPr lang="ko-KR" altLang="en-US" dirty="0"/>
              <a:t>())</a:t>
            </a:r>
          </a:p>
          <a:p>
            <a:r>
              <a:rPr lang="ko-KR" altLang="en-US" dirty="0"/>
              <a:t># 결과:</a:t>
            </a:r>
          </a:p>
          <a:p>
            <a:r>
              <a:rPr lang="ko-KR" altLang="en-US" dirty="0"/>
              <a:t># 0    </a:t>
            </a:r>
            <a:r>
              <a:rPr lang="ko-KR" altLang="en-US" dirty="0" err="1"/>
              <a:t>False</a:t>
            </a:r>
            <a:endParaRPr lang="ko-KR" altLang="en-US" dirty="0"/>
          </a:p>
          <a:p>
            <a:r>
              <a:rPr lang="ko-KR" altLang="en-US" dirty="0"/>
              <a:t># 1    </a:t>
            </a:r>
            <a:r>
              <a:rPr lang="ko-KR" altLang="en-US" dirty="0" err="1"/>
              <a:t>False</a:t>
            </a:r>
            <a:endParaRPr lang="ko-KR" altLang="en-US" dirty="0"/>
          </a:p>
          <a:p>
            <a:r>
              <a:rPr lang="ko-KR" altLang="en-US" dirty="0"/>
              <a:t># 2     </a:t>
            </a:r>
            <a:r>
              <a:rPr lang="ko-KR" altLang="en-US" dirty="0" err="1"/>
              <a:t>True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중복 제거</a:t>
            </a:r>
          </a:p>
          <a:p>
            <a:r>
              <a:rPr lang="ko-KR" altLang="en-US" dirty="0" err="1"/>
              <a:t>deduplicated_df</a:t>
            </a:r>
            <a:r>
              <a:rPr lang="ko-KR" altLang="en-US" dirty="0"/>
              <a:t> = </a:t>
            </a:r>
            <a:r>
              <a:rPr lang="ko-KR" altLang="en-US" dirty="0" err="1"/>
              <a:t>df.drop_duplicates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deduplicated_df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결과:</a:t>
            </a:r>
          </a:p>
          <a:p>
            <a:r>
              <a:rPr lang="ko-KR" altLang="en-US" dirty="0"/>
              <a:t>#    </a:t>
            </a:r>
            <a:r>
              <a:rPr lang="ko-KR" altLang="en-US" dirty="0" err="1"/>
              <a:t>A</a:t>
            </a:r>
            <a:r>
              <a:rPr lang="ko-KR" altLang="en-US" dirty="0"/>
              <a:t>  </a:t>
            </a:r>
            <a:r>
              <a:rPr lang="ko-KR" altLang="en-US" dirty="0" err="1"/>
              <a:t>B</a:t>
            </a:r>
            <a:r>
              <a:rPr lang="ko-KR" altLang="en-US" dirty="0"/>
              <a:t>  C</a:t>
            </a:r>
          </a:p>
          <a:p>
            <a:r>
              <a:rPr lang="ko-KR" altLang="en-US" dirty="0"/>
              <a:t># 0  1  4  7</a:t>
            </a:r>
          </a:p>
          <a:p>
            <a:r>
              <a:rPr lang="ko-KR" altLang="en-US" dirty="0"/>
              <a:t># 1  2  5  8</a:t>
            </a:r>
          </a:p>
        </p:txBody>
      </p:sp>
    </p:spTree>
    <p:extLst>
      <p:ext uri="{BB962C8B-B14F-4D97-AF65-F5344CB8AC3E}">
        <p14:creationId xmlns:p14="http://schemas.microsoft.com/office/powerpoint/2010/main" val="217999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73427"/>
          </a:xfrm>
        </p:spPr>
        <p:txBody>
          <a:bodyPr/>
          <a:lstStyle/>
          <a:p>
            <a:r>
              <a:rPr lang="ko-KR" altLang="en-US" dirty="0"/>
              <a:t>데이터 형 변환</a:t>
            </a:r>
          </a:p>
          <a:p>
            <a:pPr lvl="1"/>
            <a:r>
              <a:rPr lang="en-US" altLang="ko-KR" dirty="0" err="1"/>
              <a:t>astype</a:t>
            </a:r>
            <a:r>
              <a:rPr lang="en-US" altLang="ko-KR" dirty="0"/>
              <a:t>() :</a:t>
            </a:r>
            <a:r>
              <a:rPr lang="ko-KR" altLang="en-US" dirty="0"/>
              <a:t>데이터의 자료형을 변환해주는 함수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8DADD-D15A-E79E-D446-B8EE44172950}"/>
              </a:ext>
            </a:extLst>
          </p:cNvPr>
          <p:cNvSpPr txBox="1"/>
          <p:nvPr/>
        </p:nvSpPr>
        <p:spPr>
          <a:xfrm>
            <a:off x="6012160" y="1516265"/>
            <a:ext cx="288032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ko-KR" altLang="ko-KR" sz="16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1600" dirty="0" err="1"/>
              <a:t>int</a:t>
            </a:r>
            <a:r>
              <a:rPr lang="ko-KR" altLang="ko-KR" sz="1600" dirty="0"/>
              <a:t> 또는 int64: 정수형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1600" dirty="0" err="1"/>
              <a:t>float</a:t>
            </a:r>
            <a:r>
              <a:rPr lang="ko-KR" altLang="ko-KR" sz="1600" dirty="0"/>
              <a:t> 또는 float64: 실수형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1600" dirty="0" err="1"/>
              <a:t>bool</a:t>
            </a:r>
            <a:r>
              <a:rPr lang="ko-KR" altLang="ko-KR" sz="1600" dirty="0"/>
              <a:t> 또는 </a:t>
            </a:r>
            <a:r>
              <a:rPr lang="ko-KR" altLang="ko-KR" sz="1600" dirty="0" err="1"/>
              <a:t>bool</a:t>
            </a:r>
            <a:r>
              <a:rPr lang="ko-KR" altLang="ko-KR" sz="1600" dirty="0"/>
              <a:t>_: </a:t>
            </a:r>
            <a:r>
              <a:rPr lang="ko-KR" altLang="ko-KR" sz="1600" dirty="0" err="1"/>
              <a:t>불리언형</a:t>
            </a:r>
            <a:endParaRPr lang="ko-KR" altLang="ko-KR" sz="16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1600" dirty="0" err="1"/>
              <a:t>str</a:t>
            </a:r>
            <a:r>
              <a:rPr lang="ko-KR" altLang="ko-KR" sz="1600" dirty="0"/>
              <a:t> 또는 </a:t>
            </a:r>
            <a:r>
              <a:rPr lang="ko-KR" altLang="ko-KR" sz="1600" dirty="0" err="1"/>
              <a:t>object</a:t>
            </a:r>
            <a:r>
              <a:rPr lang="ko-KR" altLang="ko-KR" sz="1600" dirty="0"/>
              <a:t>: 문자열형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1600" dirty="0" err="1"/>
              <a:t>category</a:t>
            </a:r>
            <a:r>
              <a:rPr lang="ko-KR" altLang="ko-KR" sz="1600" dirty="0"/>
              <a:t>: 범주형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1600" dirty="0"/>
              <a:t>datetime64: 날짜/시간형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9C097-E57B-565B-597A-A90BA304497B}"/>
              </a:ext>
            </a:extLst>
          </p:cNvPr>
          <p:cNvSpPr txBox="1"/>
          <p:nvPr/>
        </p:nvSpPr>
        <p:spPr>
          <a:xfrm>
            <a:off x="251520" y="1700808"/>
            <a:ext cx="77048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int_col</a:t>
            </a:r>
            <a:r>
              <a:rPr lang="ko-KR" altLang="en-US" sz="1400" dirty="0"/>
              <a:t>': [1, 2, 3, 4, 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float_col</a:t>
            </a:r>
            <a:r>
              <a:rPr lang="ko-KR" altLang="en-US" sz="1400" dirty="0"/>
              <a:t>': [1.1, 2.2, 3.3, 4.4, 5.5],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str_col</a:t>
            </a:r>
            <a:r>
              <a:rPr lang="ko-KR" altLang="en-US" sz="1400" dirty="0"/>
              <a:t>': ['1', '2', '3', '4', '5'],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bool_col</a:t>
            </a:r>
            <a:r>
              <a:rPr lang="ko-KR" altLang="en-US" sz="1400" dirty="0"/>
              <a:t>': [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category_col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', 'c', 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date_col</a:t>
            </a:r>
            <a:r>
              <a:rPr lang="ko-KR" altLang="en-US" sz="1400" dirty="0"/>
              <a:t>': ['2022-01-01', '2022-02-01', '2022-03-01', '2022-04-01', '2022-05-01']}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데이터 형 변환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int_col</a:t>
            </a:r>
            <a:r>
              <a:rPr lang="ko-KR" altLang="en-US" sz="1400" dirty="0"/>
              <a:t>']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int_col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astype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float</a:t>
            </a:r>
            <a:r>
              <a:rPr lang="ko-KR" altLang="en-US" sz="1400" dirty="0"/>
              <a:t>)  # 정수형 -&gt; 실수형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float_col</a:t>
            </a:r>
            <a:r>
              <a:rPr lang="ko-KR" altLang="en-US" sz="1400" dirty="0"/>
              <a:t>']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float_col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astype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)  # 실수형 -&gt; 정수형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str_col</a:t>
            </a:r>
            <a:r>
              <a:rPr lang="ko-KR" altLang="en-US" sz="1400" dirty="0"/>
              <a:t>']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str_col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astype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bool</a:t>
            </a:r>
            <a:r>
              <a:rPr lang="ko-KR" altLang="en-US" sz="1400" dirty="0"/>
              <a:t>)  # 문자열 -&gt; </a:t>
            </a:r>
            <a:r>
              <a:rPr lang="ko-KR" altLang="en-US" sz="1400" dirty="0" err="1"/>
              <a:t>불리언형</a:t>
            </a:r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bool_col</a:t>
            </a:r>
            <a:r>
              <a:rPr lang="ko-KR" altLang="en-US" sz="1400" dirty="0"/>
              <a:t>']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bool_col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astype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str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불리언형</a:t>
            </a:r>
            <a:r>
              <a:rPr lang="ko-KR" altLang="en-US" sz="1400" dirty="0"/>
              <a:t> -&gt; 문자열형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category_col</a:t>
            </a:r>
            <a:r>
              <a:rPr lang="ko-KR" altLang="en-US" sz="1400" dirty="0"/>
              <a:t>']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category_col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astype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category</a:t>
            </a:r>
            <a:r>
              <a:rPr lang="ko-KR" altLang="en-US" sz="1400" dirty="0"/>
              <a:t>')  # 문자열 -&gt; 범주형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date_col</a:t>
            </a:r>
            <a:r>
              <a:rPr lang="ko-KR" altLang="en-US" sz="1400" dirty="0"/>
              <a:t>'] = </a:t>
            </a:r>
            <a:r>
              <a:rPr lang="ko-KR" altLang="en-US" sz="1400" dirty="0" err="1"/>
              <a:t>pd.to_datetime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date_col</a:t>
            </a:r>
            <a:r>
              <a:rPr lang="ko-KR" altLang="en-US" sz="1400" dirty="0"/>
              <a:t>'])  # 문자열 -&gt; 날짜/시간형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 정보 출력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df.dtypes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1142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645E2-070D-F516-A1DF-86ABB03C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category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5A6A6-65FA-E0DE-B942-BC90139F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범주형 데이터</a:t>
            </a:r>
            <a:endParaRPr lang="en-US" altLang="ko-KR" sz="2000" dirty="0"/>
          </a:p>
          <a:p>
            <a:pPr lvl="1"/>
            <a:r>
              <a:rPr lang="ko-KR" altLang="en-US" sz="1800" dirty="0"/>
              <a:t>범주형 데이터는 주로 성별</a:t>
            </a:r>
            <a:r>
              <a:rPr lang="en-US" altLang="ko-KR" sz="1800" dirty="0"/>
              <a:t>, </a:t>
            </a:r>
            <a:r>
              <a:rPr lang="ko-KR" altLang="en-US" sz="1800" dirty="0"/>
              <a:t>지역</a:t>
            </a:r>
            <a:r>
              <a:rPr lang="en-US" altLang="ko-KR" sz="1800" dirty="0"/>
              <a:t>, </a:t>
            </a:r>
            <a:r>
              <a:rPr lang="ko-KR" altLang="en-US" sz="1800" dirty="0"/>
              <a:t>학교 등과 같이</a:t>
            </a:r>
            <a:r>
              <a:rPr lang="en-US" altLang="ko-KR" sz="1800" dirty="0"/>
              <a:t>, </a:t>
            </a:r>
            <a:r>
              <a:rPr lang="ko-KR" altLang="en-US" sz="1800" dirty="0"/>
              <a:t>일정한 기준에 따라 분류되는 데이터</a:t>
            </a:r>
            <a:endParaRPr lang="en-US" altLang="ko-KR" sz="1800" dirty="0"/>
          </a:p>
          <a:p>
            <a:pPr lvl="1"/>
            <a:r>
              <a:rPr lang="ko-KR" altLang="en-US" sz="1800" dirty="0"/>
              <a:t>그룹화</a:t>
            </a:r>
            <a:r>
              <a:rPr lang="en-US" altLang="ko-KR" sz="1800" dirty="0"/>
              <a:t>, </a:t>
            </a:r>
            <a:r>
              <a:rPr lang="ko-KR" altLang="en-US" sz="1800" dirty="0"/>
              <a:t>집계 등 데이터 분석 작업에서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D4BD6-8659-C015-1F92-18FFD47A3AC1}"/>
              </a:ext>
            </a:extLst>
          </p:cNvPr>
          <p:cNvSpPr txBox="1"/>
          <p:nvPr/>
        </p:nvSpPr>
        <p:spPr>
          <a:xfrm>
            <a:off x="2555776" y="2636912"/>
            <a:ext cx="482453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import pandas as pd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데이터프레임 생성</a:t>
            </a:r>
          </a:p>
          <a:p>
            <a:r>
              <a:rPr lang="en-US" altLang="ko-KR" sz="1100" dirty="0"/>
              <a:t>data = {'gender': ['Male', 'Female', 'Male', 'Male', 'Female'],</a:t>
            </a:r>
          </a:p>
          <a:p>
            <a:r>
              <a:rPr lang="en-US" altLang="ko-KR" sz="1100" dirty="0"/>
              <a:t>        'age': [20, 30, 25, 35, 27],</a:t>
            </a:r>
          </a:p>
          <a:p>
            <a:r>
              <a:rPr lang="en-US" altLang="ko-KR" sz="1100" dirty="0"/>
              <a:t>        'city': ['Seoul', 'Busan', 'Seoul', 'Incheon', 'Seoul']}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df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pd.DataFrame</a:t>
            </a:r>
            <a:r>
              <a:rPr lang="en-US" altLang="ko-KR" sz="1100" dirty="0"/>
              <a:t>(data)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gender </a:t>
            </a:r>
            <a:r>
              <a:rPr lang="ko-KR" altLang="en-US" sz="1100" dirty="0"/>
              <a:t>열을 </a:t>
            </a:r>
            <a:r>
              <a:rPr lang="en-US" altLang="ko-KR" sz="1100" dirty="0"/>
              <a:t>category </a:t>
            </a:r>
            <a:r>
              <a:rPr lang="ko-KR" altLang="en-US" sz="1100" dirty="0"/>
              <a:t>형으로 변환</a:t>
            </a:r>
          </a:p>
          <a:p>
            <a:r>
              <a:rPr lang="en-US" altLang="ko-KR" sz="1100" dirty="0" err="1"/>
              <a:t>df</a:t>
            </a:r>
            <a:r>
              <a:rPr lang="en-US" altLang="ko-KR" sz="1100" dirty="0"/>
              <a:t>['gender'] = </a:t>
            </a:r>
            <a:r>
              <a:rPr lang="en-US" altLang="ko-KR" sz="1100" dirty="0" err="1"/>
              <a:t>df</a:t>
            </a:r>
            <a:r>
              <a:rPr lang="en-US" altLang="ko-KR" sz="1100" dirty="0"/>
              <a:t>['gender'].</a:t>
            </a:r>
            <a:r>
              <a:rPr lang="en-US" altLang="ko-KR" sz="1100" dirty="0" err="1"/>
              <a:t>astype</a:t>
            </a:r>
            <a:r>
              <a:rPr lang="en-US" altLang="ko-KR" sz="1100" dirty="0"/>
              <a:t>('category')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city </a:t>
            </a:r>
            <a:r>
              <a:rPr lang="ko-KR" altLang="en-US" sz="1100" dirty="0"/>
              <a:t>열을 </a:t>
            </a:r>
            <a:r>
              <a:rPr lang="en-US" altLang="ko-KR" sz="1100" dirty="0"/>
              <a:t>category </a:t>
            </a:r>
            <a:r>
              <a:rPr lang="ko-KR" altLang="en-US" sz="1100" dirty="0"/>
              <a:t>형으로 변환</a:t>
            </a:r>
          </a:p>
          <a:p>
            <a:r>
              <a:rPr lang="en-US" altLang="ko-KR" sz="1100" dirty="0" err="1"/>
              <a:t>df</a:t>
            </a:r>
            <a:r>
              <a:rPr lang="en-US" altLang="ko-KR" sz="1100" dirty="0"/>
              <a:t>['city'] = </a:t>
            </a:r>
            <a:r>
              <a:rPr lang="en-US" altLang="ko-KR" sz="1100" dirty="0" err="1"/>
              <a:t>df</a:t>
            </a:r>
            <a:r>
              <a:rPr lang="en-US" altLang="ko-KR" sz="1100" dirty="0"/>
              <a:t>['city'].</a:t>
            </a:r>
            <a:r>
              <a:rPr lang="en-US" altLang="ko-KR" sz="1100" dirty="0" err="1"/>
              <a:t>astype</a:t>
            </a:r>
            <a:r>
              <a:rPr lang="en-US" altLang="ko-KR" sz="1100" dirty="0"/>
              <a:t>('category')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카테고리별 데이터 개수 확인</a:t>
            </a:r>
          </a:p>
          <a:p>
            <a:r>
              <a:rPr lang="en-US" altLang="ko-KR" sz="1100" dirty="0"/>
              <a:t>print(</a:t>
            </a:r>
            <a:r>
              <a:rPr lang="en-US" altLang="ko-KR" sz="1100" dirty="0" err="1"/>
              <a:t>df</a:t>
            </a:r>
            <a:r>
              <a:rPr lang="en-US" altLang="ko-KR" sz="1100" dirty="0"/>
              <a:t>['gender'].</a:t>
            </a:r>
            <a:r>
              <a:rPr lang="en-US" altLang="ko-KR" sz="1100" dirty="0" err="1"/>
              <a:t>value_counts</a:t>
            </a:r>
            <a:r>
              <a:rPr lang="en-US" altLang="ko-KR" sz="1100" dirty="0"/>
              <a:t>())</a:t>
            </a:r>
          </a:p>
          <a:p>
            <a:r>
              <a:rPr lang="en-US" altLang="ko-KR" sz="1100" dirty="0"/>
              <a:t>print(</a:t>
            </a:r>
            <a:r>
              <a:rPr lang="en-US" altLang="ko-KR" sz="1100" dirty="0" err="1"/>
              <a:t>df</a:t>
            </a:r>
            <a:r>
              <a:rPr lang="en-US" altLang="ko-KR" sz="1100" dirty="0"/>
              <a:t>['city'].</a:t>
            </a:r>
            <a:r>
              <a:rPr lang="en-US" altLang="ko-KR" sz="1100" dirty="0" err="1"/>
              <a:t>value_counts</a:t>
            </a:r>
            <a:r>
              <a:rPr lang="en-US" altLang="ko-KR" sz="1100" dirty="0"/>
              <a:t>())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카테고리별 통계량 확인</a:t>
            </a:r>
          </a:p>
          <a:p>
            <a:r>
              <a:rPr lang="en-US" altLang="ko-KR" sz="1100" dirty="0"/>
              <a:t>print(</a:t>
            </a:r>
            <a:r>
              <a:rPr lang="en-US" altLang="ko-KR" sz="1100" dirty="0" err="1"/>
              <a:t>df.groupby</a:t>
            </a:r>
            <a:r>
              <a:rPr lang="en-US" altLang="ko-KR" sz="1100" dirty="0"/>
              <a:t>('gender').mean(</a:t>
            </a:r>
            <a:r>
              <a:rPr lang="en-US" altLang="ko-KR" sz="1100" dirty="0" err="1"/>
              <a:t>numeric_only</a:t>
            </a:r>
            <a:r>
              <a:rPr lang="en-US" altLang="ko-KR" sz="1100" dirty="0"/>
              <a:t>=True))</a:t>
            </a:r>
          </a:p>
          <a:p>
            <a:r>
              <a:rPr lang="en-US" altLang="ko-KR" sz="1100" dirty="0"/>
              <a:t>print(</a:t>
            </a:r>
            <a:r>
              <a:rPr lang="en-US" altLang="ko-KR" sz="1100" dirty="0" err="1"/>
              <a:t>df.groupby</a:t>
            </a:r>
            <a:r>
              <a:rPr lang="en-US" altLang="ko-KR" sz="1100" dirty="0"/>
              <a:t>('city').mean(</a:t>
            </a:r>
            <a:r>
              <a:rPr lang="en-US" altLang="ko-KR" sz="1100" dirty="0" err="1"/>
              <a:t>numeric_only</a:t>
            </a:r>
            <a:r>
              <a:rPr lang="en-US" altLang="ko-KR" sz="1100" dirty="0"/>
              <a:t>=True))</a:t>
            </a:r>
          </a:p>
        </p:txBody>
      </p:sp>
    </p:spTree>
    <p:extLst>
      <p:ext uri="{BB962C8B-B14F-4D97-AF65-F5344CB8AC3E}">
        <p14:creationId xmlns:p14="http://schemas.microsoft.com/office/powerpoint/2010/main" val="2855737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 변환</a:t>
            </a:r>
          </a:p>
          <a:p>
            <a:pPr lvl="1"/>
            <a:r>
              <a:rPr lang="en-US" altLang="ko-KR" dirty="0" err="1"/>
              <a:t>to_numeric</a:t>
            </a:r>
            <a:r>
              <a:rPr lang="en-US" altLang="ko-KR" dirty="0"/>
              <a:t>(): </a:t>
            </a:r>
            <a:r>
              <a:rPr lang="ko-KR" altLang="en-US" dirty="0"/>
              <a:t>데이터를 수치형으로 변환해주는 함수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5445F-D751-6454-2021-531C49280027}"/>
              </a:ext>
            </a:extLst>
          </p:cNvPr>
          <p:cNvSpPr txBox="1"/>
          <p:nvPr/>
        </p:nvSpPr>
        <p:spPr>
          <a:xfrm>
            <a:off x="1979712" y="1935936"/>
            <a:ext cx="68407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pandas as pd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데이터프레임 생성</a:t>
            </a:r>
          </a:p>
          <a:p>
            <a:r>
              <a:rPr lang="en-US" altLang="ko-KR" sz="1600" dirty="0"/>
              <a:t>data = {'</a:t>
            </a:r>
            <a:r>
              <a:rPr lang="en-US" altLang="ko-KR" sz="1600" dirty="0" err="1"/>
              <a:t>int_col</a:t>
            </a:r>
            <a:r>
              <a:rPr lang="en-US" altLang="ko-KR" sz="1600" dirty="0"/>
              <a:t>': [1, 2, 3, 4, 5],</a:t>
            </a:r>
          </a:p>
          <a:p>
            <a:r>
              <a:rPr lang="en-US" altLang="ko-KR" sz="1600" dirty="0"/>
              <a:t>        '</a:t>
            </a:r>
            <a:r>
              <a:rPr lang="en-US" altLang="ko-KR" sz="1600" dirty="0" err="1"/>
              <a:t>float_col</a:t>
            </a:r>
            <a:r>
              <a:rPr lang="en-US" altLang="ko-KR" sz="1600" dirty="0"/>
              <a:t>': [1.1, 2.2, 3.3, 4.4, 5.5],</a:t>
            </a:r>
          </a:p>
          <a:p>
            <a:r>
              <a:rPr lang="en-US" altLang="ko-KR" sz="1600" dirty="0"/>
              <a:t>        '</a:t>
            </a:r>
            <a:r>
              <a:rPr lang="en-US" altLang="ko-KR" sz="1600" dirty="0" err="1"/>
              <a:t>str_col</a:t>
            </a:r>
            <a:r>
              <a:rPr lang="en-US" altLang="ko-KR" sz="1600" dirty="0"/>
              <a:t>': ['1', '2', '3', '4', '5']}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pd.DataFrame</a:t>
            </a:r>
            <a:r>
              <a:rPr lang="en-US" altLang="ko-KR" sz="1600" dirty="0"/>
              <a:t>(data)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열 데이터 형 변환</a:t>
            </a:r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int_col</a:t>
            </a:r>
            <a:r>
              <a:rPr lang="en-US" altLang="ko-KR" sz="1600" dirty="0"/>
              <a:t>'] = </a:t>
            </a:r>
            <a:r>
              <a:rPr lang="en-US" altLang="ko-KR" sz="1600" dirty="0" err="1"/>
              <a:t>pd.to_numeric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int_col</a:t>
            </a:r>
            <a:r>
              <a:rPr lang="en-US" altLang="ko-KR" sz="1600" dirty="0"/>
              <a:t>'])  # </a:t>
            </a:r>
            <a:r>
              <a:rPr lang="ko-KR" altLang="en-US" sz="1600" dirty="0"/>
              <a:t>정수형 </a:t>
            </a:r>
            <a:r>
              <a:rPr lang="en-US" altLang="ko-KR" sz="1600" dirty="0"/>
              <a:t>-&gt; </a:t>
            </a:r>
            <a:r>
              <a:rPr lang="ko-KR" altLang="en-US" sz="1600" dirty="0"/>
              <a:t>숫자형</a:t>
            </a:r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float_col</a:t>
            </a:r>
            <a:r>
              <a:rPr lang="en-US" altLang="ko-KR" sz="1600" dirty="0"/>
              <a:t>'] = </a:t>
            </a:r>
            <a:r>
              <a:rPr lang="en-US" altLang="ko-KR" sz="1600" dirty="0" err="1"/>
              <a:t>pd.to_numeric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float_col</a:t>
            </a:r>
            <a:r>
              <a:rPr lang="en-US" altLang="ko-KR" sz="1600" dirty="0"/>
              <a:t>'])  # </a:t>
            </a:r>
            <a:r>
              <a:rPr lang="ko-KR" altLang="en-US" sz="1600" dirty="0"/>
              <a:t>실수형 </a:t>
            </a:r>
            <a:r>
              <a:rPr lang="en-US" altLang="ko-KR" sz="1600" dirty="0"/>
              <a:t>-&gt; </a:t>
            </a:r>
            <a:r>
              <a:rPr lang="ko-KR" altLang="en-US" sz="1600" dirty="0"/>
              <a:t>숫자형</a:t>
            </a:r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str_col</a:t>
            </a:r>
            <a:r>
              <a:rPr lang="en-US" altLang="ko-KR" sz="1600" dirty="0"/>
              <a:t>'] = </a:t>
            </a:r>
            <a:r>
              <a:rPr lang="en-US" altLang="ko-KR" sz="1600" dirty="0" err="1"/>
              <a:t>pd.to_numeric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str_col</a:t>
            </a:r>
            <a:r>
              <a:rPr lang="en-US" altLang="ko-KR" sz="1600" dirty="0"/>
              <a:t>'])  #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-&gt; </a:t>
            </a:r>
            <a:r>
              <a:rPr lang="ko-KR" altLang="en-US" sz="1600" dirty="0"/>
              <a:t>숫자형</a:t>
            </a:r>
          </a:p>
          <a:p>
            <a:endParaRPr lang="ko-KR" altLang="en-US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데이터프레임 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97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 변환</a:t>
            </a:r>
          </a:p>
          <a:p>
            <a:pPr lvl="1"/>
            <a:r>
              <a:rPr lang="en-US" altLang="ko-KR" dirty="0"/>
              <a:t>apply():</a:t>
            </a:r>
            <a:r>
              <a:rPr lang="ko-KR" altLang="en-US" dirty="0"/>
              <a:t>데이터프레임이나 시리즈에서 함수를 적용하여 새로운 결과를 반환하는 메소드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800100" lvl="2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/>
              <a:t>func</a:t>
            </a:r>
            <a:r>
              <a:rPr lang="ko-KR" altLang="ko-KR" dirty="0"/>
              <a:t>: 적용할 함수</a:t>
            </a:r>
          </a:p>
          <a:p>
            <a:pPr marL="800100" lvl="2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/>
              <a:t>axis</a:t>
            </a:r>
            <a:r>
              <a:rPr lang="ko-KR" altLang="ko-KR" dirty="0"/>
              <a:t>: 적용할 축. 0은 열, 1은 행입니다. 기본값은 0입니다.</a:t>
            </a:r>
          </a:p>
          <a:p>
            <a:pPr marL="800100" lvl="2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/>
              <a:t>**</a:t>
            </a:r>
            <a:r>
              <a:rPr lang="ko-KR" altLang="ko-KR" dirty="0" err="1"/>
              <a:t>kwargs</a:t>
            </a:r>
            <a:r>
              <a:rPr lang="ko-KR" altLang="ko-KR" dirty="0"/>
              <a:t>: </a:t>
            </a:r>
            <a:r>
              <a:rPr lang="ko-KR" altLang="ko-KR" dirty="0" err="1"/>
              <a:t>func</a:t>
            </a:r>
            <a:r>
              <a:rPr lang="ko-KR" altLang="ko-KR" dirty="0"/>
              <a:t> 함수에 추가적으로 전달할 인수입니다.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CB4A5-26A3-D9CC-55C0-A259F852474E}"/>
              </a:ext>
            </a:extLst>
          </p:cNvPr>
          <p:cNvSpPr txBox="1"/>
          <p:nvPr/>
        </p:nvSpPr>
        <p:spPr>
          <a:xfrm>
            <a:off x="2123728" y="22768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df.apply</a:t>
            </a:r>
            <a:r>
              <a:rPr lang="ko-KR" altLang="en-US" dirty="0"/>
              <a:t>(</a:t>
            </a:r>
            <a:r>
              <a:rPr lang="ko-KR" altLang="en-US" dirty="0" err="1"/>
              <a:t>func</a:t>
            </a:r>
            <a:r>
              <a:rPr lang="ko-KR" altLang="en-US" dirty="0"/>
              <a:t>, </a:t>
            </a:r>
            <a:r>
              <a:rPr lang="ko-KR" altLang="en-US" dirty="0" err="1"/>
              <a:t>axis</a:t>
            </a:r>
            <a:r>
              <a:rPr lang="ko-KR" altLang="en-US" dirty="0"/>
              <a:t>=0, **</a:t>
            </a:r>
            <a:r>
              <a:rPr lang="ko-KR" altLang="en-US" dirty="0" err="1"/>
              <a:t>kwargs</a:t>
            </a:r>
            <a:r>
              <a:rPr lang="ko-KR" alt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13883-61C1-9339-C850-661CA9B916BC}"/>
              </a:ext>
            </a:extLst>
          </p:cNvPr>
          <p:cNvSpPr txBox="1"/>
          <p:nvPr/>
        </p:nvSpPr>
        <p:spPr>
          <a:xfrm>
            <a:off x="1763688" y="3874283"/>
            <a:ext cx="54726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Alice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Bob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Charlie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': ['25', '30', '35'],</a:t>
            </a:r>
          </a:p>
          <a:p>
            <a:r>
              <a:rPr lang="ko-KR" altLang="en-US" sz="1200" dirty="0"/>
              <a:t>        'score1': [80, 70, 85],</a:t>
            </a:r>
          </a:p>
          <a:p>
            <a:r>
              <a:rPr lang="ko-KR" altLang="en-US" sz="1200" dirty="0"/>
              <a:t>        'score2': [85, 75, 90]}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apply</a:t>
            </a:r>
            <a:r>
              <a:rPr lang="ko-KR" altLang="en-US" sz="1200" dirty="0"/>
              <a:t>() 메소드를 이용하여 모든 문자열 값을 대문자로 변환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'].</a:t>
            </a:r>
            <a:r>
              <a:rPr lang="ko-KR" altLang="en-US" sz="1200" dirty="0" err="1"/>
              <a:t>apply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lambda</a:t>
            </a:r>
            <a:r>
              <a:rPr lang="ko-KR" altLang="en-US" sz="1200" dirty="0"/>
              <a:t> x: </a:t>
            </a:r>
            <a:r>
              <a:rPr lang="ko-KR" altLang="en-US" sz="1200" dirty="0" err="1"/>
              <a:t>x.upper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'].</a:t>
            </a:r>
            <a:r>
              <a:rPr lang="ko-KR" altLang="en-US" sz="1200" dirty="0" err="1"/>
              <a:t>apply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994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699A-2E54-62DA-7F56-DE7338FB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i="0" dirty="0">
                <a:effectLst/>
                <a:latin typeface="Söhne"/>
              </a:rPr>
              <a:t>배열 생성 및 데이터 타입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05895-5755-1901-1E98-781F017AEF58}"/>
              </a:ext>
            </a:extLst>
          </p:cNvPr>
          <p:cNvSpPr txBox="1"/>
          <p:nvPr/>
        </p:nvSpPr>
        <p:spPr>
          <a:xfrm>
            <a:off x="359024" y="1700808"/>
            <a:ext cx="846144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numpy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np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3차원 배열 생성</a:t>
            </a:r>
          </a:p>
          <a:p>
            <a:r>
              <a:rPr lang="ko-KR" altLang="en-US" sz="1600" dirty="0"/>
              <a:t>arr3d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([[[1, 2], [3, 4]], [[5, 6], [7, 8]]])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(arr3d)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4차원 배열 생성</a:t>
            </a:r>
          </a:p>
          <a:p>
            <a:r>
              <a:rPr lang="ko-KR" altLang="en-US" sz="1600" dirty="0"/>
              <a:t>arr4d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([[[[1, 2], [3, 4]], [[5, 6], [7, 8]]], [[[9, 10], [11, 12]], [[13, 14], [15, 16]]]])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(arr4d)</a:t>
            </a:r>
          </a:p>
        </p:txBody>
      </p:sp>
    </p:spTree>
    <p:extLst>
      <p:ext uri="{BB962C8B-B14F-4D97-AF65-F5344CB8AC3E}">
        <p14:creationId xmlns:p14="http://schemas.microsoft.com/office/powerpoint/2010/main" val="4079742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처리</a:t>
            </a:r>
            <a:endParaRPr lang="en-US" altLang="ko-KR" dirty="0"/>
          </a:p>
          <a:p>
            <a:pPr lvl="1"/>
            <a:r>
              <a:rPr lang="ko-KR" altLang="en-US" dirty="0"/>
              <a:t>문자열 데이터를 처리하기 위한 다양한 메소드 제공</a:t>
            </a:r>
          </a:p>
          <a:p>
            <a:pPr lvl="1"/>
            <a:r>
              <a:rPr lang="en-US" altLang="ko-KR" dirty="0"/>
              <a:t>.str </a:t>
            </a:r>
            <a:r>
              <a:rPr lang="ko-KR" altLang="en-US" dirty="0"/>
              <a:t>액세서를 사용하여 문자열 함수를 적용</a:t>
            </a:r>
            <a:endParaRPr lang="ko-KR" altLang="ko-KR" dirty="0"/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upper</a:t>
            </a:r>
            <a:r>
              <a:rPr lang="ko-KR" altLang="ko-KR" dirty="0"/>
              <a:t>(): 모든 문자를 대문자로 변환합니다.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lower</a:t>
            </a:r>
            <a:r>
              <a:rPr lang="ko-KR" altLang="ko-KR" dirty="0"/>
              <a:t>(): 모든 문자를 소문자로 변환합니다.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strip</a:t>
            </a:r>
            <a:r>
              <a:rPr lang="ko-KR" altLang="ko-KR" dirty="0"/>
              <a:t>(): 양쪽 끝의 공백을 제거합니다.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lstrip</a:t>
            </a:r>
            <a:r>
              <a:rPr lang="ko-KR" altLang="ko-KR" dirty="0"/>
              <a:t>(): 왼쪽 끝의 공백을 제거합니다.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rstrip</a:t>
            </a:r>
            <a:r>
              <a:rPr lang="ko-KR" altLang="ko-KR" dirty="0"/>
              <a:t>(): 오른쪽 끝의 공백을 제거합니다.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split</a:t>
            </a:r>
            <a:r>
              <a:rPr lang="ko-KR" altLang="ko-KR" dirty="0"/>
              <a:t>(): 주어진 구분자를 기준으로 문자열을 분할합니다.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contains</a:t>
            </a:r>
            <a:r>
              <a:rPr lang="ko-KR" altLang="ko-KR" dirty="0"/>
              <a:t>(): 문자열에서 특정 문자열이 포함되어 있는지 확인합니다.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replace</a:t>
            </a:r>
            <a:r>
              <a:rPr lang="ko-KR" altLang="ko-KR" dirty="0"/>
              <a:t>(): 문자열에서 특정 문자열을 다른 문자열로 대체합니다.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slice</a:t>
            </a:r>
            <a:r>
              <a:rPr lang="ko-KR" altLang="ko-KR" dirty="0"/>
              <a:t>(): 문자열에서 일부 문자를 추출합니다.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len</a:t>
            </a:r>
            <a:r>
              <a:rPr lang="ko-KR" altLang="ko-KR" dirty="0"/>
              <a:t>(): 문자열의 길이를 반환합니다.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startswith</a:t>
            </a:r>
            <a:r>
              <a:rPr lang="ko-KR" altLang="ko-KR" dirty="0"/>
              <a:t>(): 문자열이 특정 문자열로 시작하는지 확인합니다.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endswith</a:t>
            </a:r>
            <a:r>
              <a:rPr lang="ko-KR" altLang="ko-KR" dirty="0"/>
              <a:t>(): 문자열이 특정 문자열로 끝나는지 확인합니다.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0775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.str </a:t>
            </a:r>
            <a:r>
              <a:rPr lang="ko-KR" altLang="en-US" dirty="0" err="1"/>
              <a:t>엑세서를</a:t>
            </a:r>
            <a:r>
              <a:rPr lang="ko-KR" altLang="en-US" dirty="0"/>
              <a:t> 이용한 문자열 처리 예시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9590F-C325-5B34-01BA-C01401817F48}"/>
              </a:ext>
            </a:extLst>
          </p:cNvPr>
          <p:cNvSpPr txBox="1"/>
          <p:nvPr/>
        </p:nvSpPr>
        <p:spPr>
          <a:xfrm>
            <a:off x="611560" y="1582284"/>
            <a:ext cx="8229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import pandas as pd</a:t>
            </a:r>
          </a:p>
          <a:p>
            <a:endParaRPr lang="en-US" altLang="ko-KR" sz="1400"/>
          </a:p>
          <a:p>
            <a:r>
              <a:rPr lang="en-US" altLang="ko-KR" sz="1400"/>
              <a:t># </a:t>
            </a:r>
            <a:r>
              <a:rPr lang="ko-KR" altLang="en-US" sz="1400"/>
              <a:t>샘플 데이터 생성</a:t>
            </a:r>
          </a:p>
          <a:p>
            <a:r>
              <a:rPr lang="en-US" altLang="ko-KR" sz="1400"/>
              <a:t>data = {</a:t>
            </a:r>
          </a:p>
          <a:p>
            <a:r>
              <a:rPr lang="en-US" altLang="ko-KR" sz="1400"/>
              <a:t>    'text': ['Hello, World!', 'Pandas is great', 'Python is awesome']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df = pd.DataFrame(data)</a:t>
            </a:r>
          </a:p>
          <a:p>
            <a:endParaRPr lang="en-US" altLang="ko-KR" sz="1400"/>
          </a:p>
          <a:p>
            <a:r>
              <a:rPr lang="en-US" altLang="ko-KR" sz="1400"/>
              <a:t># </a:t>
            </a:r>
            <a:r>
              <a:rPr lang="ko-KR" altLang="en-US" sz="1400"/>
              <a:t>문자열 처리 작업</a:t>
            </a:r>
          </a:p>
          <a:p>
            <a:r>
              <a:rPr lang="en-US" altLang="ko-KR" sz="1400"/>
              <a:t>df['lower'] = df['text'].str.lower()  # </a:t>
            </a:r>
            <a:r>
              <a:rPr lang="ko-KR" altLang="en-US" sz="1400"/>
              <a:t>모든 문자를 소문자로 변환</a:t>
            </a:r>
          </a:p>
          <a:p>
            <a:r>
              <a:rPr lang="en-US" altLang="ko-KR" sz="1400"/>
              <a:t>df['words'] = df['text'].str.split()  # </a:t>
            </a:r>
            <a:r>
              <a:rPr lang="ko-KR" altLang="en-US" sz="1400"/>
              <a:t>공백을 기준으로 단어 분할</a:t>
            </a:r>
          </a:p>
          <a:p>
            <a:r>
              <a:rPr lang="en-US" altLang="ko-KR" sz="1400"/>
              <a:t>df['no_punctuation'] = df['text'].str.replace('[^\w\s]', '', regex=True)  # </a:t>
            </a:r>
            <a:r>
              <a:rPr lang="ko-KR" altLang="en-US" sz="1400"/>
              <a:t>구두점</a:t>
            </a:r>
            <a:r>
              <a:rPr lang="en-US" altLang="ko-KR" sz="1400"/>
              <a:t>, </a:t>
            </a:r>
            <a:r>
              <a:rPr lang="ko-KR" altLang="en-US" sz="1400"/>
              <a:t>기호 제거</a:t>
            </a:r>
          </a:p>
          <a:p>
            <a:r>
              <a:rPr lang="en-US" altLang="ko-KR" sz="1400"/>
              <a:t>df['word_count'] = df['text'].str.split().str.len()  # </a:t>
            </a:r>
            <a:r>
              <a:rPr lang="ko-KR" altLang="en-US" sz="1400"/>
              <a:t>단어 개수 계산</a:t>
            </a:r>
          </a:p>
          <a:p>
            <a:endParaRPr lang="ko-KR" altLang="en-US" sz="1400"/>
          </a:p>
          <a:p>
            <a:r>
              <a:rPr lang="en-US" altLang="ko-KR" sz="1400"/>
              <a:t>print(df.iloc[:, 1:])</a:t>
            </a:r>
          </a:p>
          <a:p>
            <a:endParaRPr lang="en-US" altLang="ko-KR" sz="1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FF27B-4BE3-5A07-FB27-8D5F832C46D9}"/>
              </a:ext>
            </a:extLst>
          </p:cNvPr>
          <p:cNvSpPr txBox="1"/>
          <p:nvPr/>
        </p:nvSpPr>
        <p:spPr>
          <a:xfrm>
            <a:off x="4598048" y="4904548"/>
            <a:ext cx="3035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\s: </a:t>
            </a:r>
            <a:r>
              <a:rPr lang="ko-KR" altLang="en-US" sz="1200" dirty="0"/>
              <a:t>모든 공백 문자</a:t>
            </a:r>
          </a:p>
          <a:p>
            <a:r>
              <a:rPr lang="en-US" altLang="ko-KR" sz="1200" dirty="0"/>
              <a:t>\w: </a:t>
            </a:r>
            <a:r>
              <a:rPr lang="ko-KR" altLang="en-US" sz="1200" dirty="0"/>
              <a:t>모든 단어 문자</a:t>
            </a:r>
            <a:endParaRPr lang="en-US" altLang="ko-KR" sz="1200" dirty="0"/>
          </a:p>
          <a:p>
            <a:r>
              <a:rPr lang="en-US" altLang="ko-KR" sz="1200" dirty="0"/>
              <a:t>^: </a:t>
            </a:r>
            <a:r>
              <a:rPr lang="ko-KR" altLang="en-US" sz="1200" dirty="0"/>
              <a:t>부정을 의미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48DB7-D089-89A3-4D52-D9D4507C474E}"/>
              </a:ext>
            </a:extLst>
          </p:cNvPr>
          <p:cNvSpPr txBox="1"/>
          <p:nvPr/>
        </p:nvSpPr>
        <p:spPr>
          <a:xfrm>
            <a:off x="4598048" y="5512762"/>
            <a:ext cx="4734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[^\w\s] </a:t>
            </a:r>
            <a:r>
              <a:rPr lang="ko-KR" altLang="en-US" sz="1200" dirty="0"/>
              <a:t>패턴은 단어 문자와 공백 문자가 아닌 모든 문자</a:t>
            </a:r>
          </a:p>
        </p:txBody>
      </p:sp>
    </p:spTree>
    <p:extLst>
      <p:ext uri="{BB962C8B-B14F-4D97-AF65-F5344CB8AC3E}">
        <p14:creationId xmlns:p14="http://schemas.microsoft.com/office/powerpoint/2010/main" val="1309751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84ED5-33D7-1FCC-3952-4819A85551D3}"/>
              </a:ext>
            </a:extLst>
          </p:cNvPr>
          <p:cNvSpPr txBox="1"/>
          <p:nvPr/>
        </p:nvSpPr>
        <p:spPr>
          <a:xfrm>
            <a:off x="1403648" y="1988840"/>
            <a:ext cx="7200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pandas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pd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데이터프레임 생성</a:t>
            </a:r>
          </a:p>
          <a:p>
            <a:r>
              <a:rPr lang="ko-KR" altLang="en-US" sz="1600" dirty="0" err="1"/>
              <a:t>data</a:t>
            </a:r>
            <a:r>
              <a:rPr lang="ko-KR" altLang="en-US" sz="1600" dirty="0"/>
              <a:t> =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['</a:t>
            </a:r>
            <a:r>
              <a:rPr lang="ko-KR" altLang="en-US" sz="1600" dirty="0" err="1"/>
              <a:t>Alice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Bob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Charlie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David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Eva</a:t>
            </a:r>
            <a:r>
              <a:rPr lang="ko-KR" altLang="en-US" sz="1600" dirty="0"/>
              <a:t>'],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[25, 30, 35, 40, 45],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['New York', '</a:t>
            </a:r>
            <a:r>
              <a:rPr lang="ko-KR" altLang="en-US" sz="1600" dirty="0" err="1"/>
              <a:t>Paris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London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Berlin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Tokyo</a:t>
            </a:r>
            <a:r>
              <a:rPr lang="ko-KR" altLang="en-US" sz="1600" dirty="0"/>
              <a:t>']}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pd.DataFrame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열 추가 방법 1: 기존 열을 이용하여 새로운 열 추가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['age2'] = </a:t>
            </a:r>
            <a:r>
              <a:rPr lang="ko-KR" altLang="en-US" sz="1600" dirty="0" err="1"/>
              <a:t>df</a:t>
            </a:r>
            <a:r>
              <a:rPr lang="ko-KR" altLang="en-US" sz="1600" dirty="0"/>
              <a:t>['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'] + 1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열 추가 방법 2: </a:t>
            </a:r>
            <a:r>
              <a:rPr lang="ko-KR" altLang="en-US" sz="1600" dirty="0" err="1"/>
              <a:t>insert</a:t>
            </a:r>
            <a:r>
              <a:rPr lang="ko-KR" altLang="en-US" sz="1600" dirty="0"/>
              <a:t>() 메소드를 이용하여 특정 위치에 열 추가</a:t>
            </a:r>
          </a:p>
          <a:p>
            <a:r>
              <a:rPr lang="ko-KR" altLang="en-US" sz="1600" dirty="0" err="1"/>
              <a:t>df.insert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loc</a:t>
            </a:r>
            <a:r>
              <a:rPr lang="ko-KR" altLang="en-US" sz="1600" dirty="0"/>
              <a:t>=2, </a:t>
            </a:r>
            <a:r>
              <a:rPr lang="ko-KR" altLang="en-US" sz="1600" dirty="0" err="1"/>
              <a:t>column</a:t>
            </a:r>
            <a:r>
              <a:rPr lang="ko-KR" altLang="en-US" sz="1600" dirty="0"/>
              <a:t>='</a:t>
            </a:r>
            <a:r>
              <a:rPr lang="ko-KR" altLang="en-US" sz="1600" dirty="0" err="1"/>
              <a:t>gender</a:t>
            </a:r>
            <a:r>
              <a:rPr lang="ko-KR" altLang="en-US" sz="1600" dirty="0"/>
              <a:t>', 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=['</a:t>
            </a:r>
            <a:r>
              <a:rPr lang="ko-KR" altLang="en-US" sz="1600" dirty="0" err="1"/>
              <a:t>F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F</a:t>
            </a:r>
            <a:r>
              <a:rPr lang="ko-KR" altLang="en-US" sz="1600" dirty="0"/>
              <a:t>'])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열 추가 방법 3: </a:t>
            </a:r>
            <a:r>
              <a:rPr lang="ko-KR" altLang="en-US" sz="1600" dirty="0" err="1"/>
              <a:t>assign</a:t>
            </a:r>
            <a:r>
              <a:rPr lang="ko-KR" altLang="en-US" sz="1600" dirty="0"/>
              <a:t>() 메소드를 이용하여 여러 개의 열 한 번에 추가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df.assign</a:t>
            </a:r>
            <a:r>
              <a:rPr lang="ko-KR" altLang="en-US" sz="1600" dirty="0"/>
              <a:t>(age3=[26, 31, 36, 41, 46], </a:t>
            </a:r>
            <a:r>
              <a:rPr lang="ko-KR" altLang="en-US" sz="1600" dirty="0" err="1"/>
              <a:t>height</a:t>
            </a:r>
            <a:r>
              <a:rPr lang="ko-KR" altLang="en-US" sz="1600" dirty="0"/>
              <a:t>=[160, 170, 180, 175, 165])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출력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df</a:t>
            </a:r>
            <a:r>
              <a:rPr lang="ko-KR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9511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행</a:t>
            </a:r>
            <a:r>
              <a:rPr lang="en-US" altLang="ko-KR" dirty="0"/>
              <a:t>(row) </a:t>
            </a:r>
            <a:r>
              <a:rPr lang="ko-KR" altLang="en-US" dirty="0"/>
              <a:t>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D89DC-D44D-7D05-132D-3E26DAF89176}"/>
              </a:ext>
            </a:extLst>
          </p:cNvPr>
          <p:cNvSpPr txBox="1"/>
          <p:nvPr/>
        </p:nvSpPr>
        <p:spPr>
          <a:xfrm>
            <a:off x="6599634" y="4365104"/>
            <a:ext cx="2532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ignore_index</a:t>
            </a:r>
            <a:r>
              <a:rPr lang="en-US" altLang="ko-KR" sz="1200" dirty="0"/>
              <a:t>=True</a:t>
            </a:r>
            <a:r>
              <a:rPr lang="ko-KR" altLang="en-US" sz="1200" dirty="0"/>
              <a:t>로 설정하면</a:t>
            </a:r>
            <a:r>
              <a:rPr lang="en-US" altLang="ko-KR" sz="1200" dirty="0"/>
              <a:t>, </a:t>
            </a:r>
            <a:r>
              <a:rPr lang="ko-KR" altLang="en-US" sz="1200" dirty="0"/>
              <a:t>행이 추가된 후의 인덱스가 </a:t>
            </a:r>
            <a:r>
              <a:rPr lang="en-US" altLang="ko-KR" sz="1200" dirty="0"/>
              <a:t>0</a:t>
            </a:r>
            <a:r>
              <a:rPr lang="ko-KR" altLang="en-US" sz="1200" dirty="0"/>
              <a:t>부터 다시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053C3-F2E2-9EE2-644B-DFC8464F80FB}"/>
              </a:ext>
            </a:extLst>
          </p:cNvPr>
          <p:cNvSpPr txBox="1"/>
          <p:nvPr/>
        </p:nvSpPr>
        <p:spPr>
          <a:xfrm>
            <a:off x="696752" y="2030069"/>
            <a:ext cx="689958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pandas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pd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데이터프레임 생성</a:t>
            </a:r>
          </a:p>
          <a:p>
            <a:r>
              <a:rPr lang="ko-KR" altLang="en-US" sz="1600" dirty="0" err="1"/>
              <a:t>data</a:t>
            </a:r>
            <a:r>
              <a:rPr lang="ko-KR" altLang="en-US" sz="1600" dirty="0"/>
              <a:t> =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['</a:t>
            </a:r>
            <a:r>
              <a:rPr lang="ko-KR" altLang="en-US" sz="1600" dirty="0" err="1"/>
              <a:t>Alice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Bob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Charlie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David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Eva</a:t>
            </a:r>
            <a:r>
              <a:rPr lang="ko-KR" altLang="en-US" sz="1600" dirty="0"/>
              <a:t>'],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[25, 30, 35, 40, 45],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['New York', '</a:t>
            </a:r>
            <a:r>
              <a:rPr lang="ko-KR" altLang="en-US" sz="1600" dirty="0" err="1"/>
              <a:t>Paris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London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Berlin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Tokyo</a:t>
            </a:r>
            <a:r>
              <a:rPr lang="ko-KR" altLang="en-US" sz="1600" dirty="0"/>
              <a:t>']}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pd.DataFrame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행 추가 방법 1: </a:t>
            </a:r>
            <a:r>
              <a:rPr lang="ko-KR" altLang="en-US" sz="1600" dirty="0" err="1"/>
              <a:t>append</a:t>
            </a:r>
            <a:r>
              <a:rPr lang="ko-KR" altLang="en-US" sz="1600" dirty="0"/>
              <a:t>() 메소드를 이용하여 단일 행 추가</a:t>
            </a:r>
          </a:p>
          <a:p>
            <a:r>
              <a:rPr lang="ko-KR" altLang="en-US" sz="1600" dirty="0" err="1"/>
              <a:t>new_row</a:t>
            </a:r>
            <a:r>
              <a:rPr lang="ko-KR" altLang="en-US" sz="1600" dirty="0"/>
              <a:t> =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Frank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50,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Seoul</a:t>
            </a:r>
            <a:r>
              <a:rPr lang="ko-KR" altLang="en-US" sz="1600" dirty="0"/>
              <a:t>'}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df.append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new_row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ignore_index</a:t>
            </a:r>
            <a:r>
              <a:rPr lang="ko-KR" altLang="en-US" sz="1600" dirty="0"/>
              <a:t>=</a:t>
            </a:r>
            <a:r>
              <a:rPr lang="ko-KR" altLang="en-US" sz="1600" dirty="0" err="1"/>
              <a:t>True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행 추가 방법 2: </a:t>
            </a:r>
            <a:r>
              <a:rPr lang="ko-KR" altLang="en-US" sz="1600" dirty="0" err="1"/>
              <a:t>append</a:t>
            </a:r>
            <a:r>
              <a:rPr lang="ko-KR" altLang="en-US" sz="1600" dirty="0"/>
              <a:t>() 메소드를 이용하여 여러 행 추가</a:t>
            </a:r>
          </a:p>
          <a:p>
            <a:r>
              <a:rPr lang="ko-KR" altLang="en-US" sz="1600" dirty="0" err="1"/>
              <a:t>new_rows</a:t>
            </a:r>
            <a:r>
              <a:rPr lang="ko-KR" altLang="en-US" sz="1600" dirty="0"/>
              <a:t> = [{'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George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22,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Toronto</a:t>
            </a:r>
            <a:r>
              <a:rPr lang="ko-KR" altLang="en-US" sz="1600" dirty="0"/>
              <a:t>'},</a:t>
            </a:r>
          </a:p>
          <a:p>
            <a:r>
              <a:rPr lang="ko-KR" altLang="en-US" sz="1600" dirty="0"/>
              <a:t>           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Helen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27,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Sydney</a:t>
            </a:r>
            <a:r>
              <a:rPr lang="ko-KR" altLang="en-US" sz="1600" dirty="0"/>
              <a:t>'}]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df.append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new_rows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ignore_index</a:t>
            </a:r>
            <a:r>
              <a:rPr lang="ko-KR" altLang="en-US" sz="1600" dirty="0"/>
              <a:t>=</a:t>
            </a:r>
            <a:r>
              <a:rPr lang="ko-KR" altLang="en-US" sz="1600" dirty="0" err="1"/>
              <a:t>True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출력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df</a:t>
            </a:r>
            <a:r>
              <a:rPr lang="ko-KR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9012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D2F8F-A436-A3F9-F8F2-A8C77CB9FBA2}"/>
              </a:ext>
            </a:extLst>
          </p:cNvPr>
          <p:cNvSpPr txBox="1"/>
          <p:nvPr/>
        </p:nvSpPr>
        <p:spPr>
          <a:xfrm>
            <a:off x="2267744" y="1751270"/>
            <a:ext cx="59046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삭제 방법 1: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단일 행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(0)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삭제 방법 2: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여러 행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([1, 2])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삭제 방법 1: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단일 열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삭제 방법 2: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여러 열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'], 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출력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8859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재정렬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FD7CB-336E-843E-8520-16082524DF75}"/>
              </a:ext>
            </a:extLst>
          </p:cNvPr>
          <p:cNvSpPr txBox="1"/>
          <p:nvPr/>
        </p:nvSpPr>
        <p:spPr>
          <a:xfrm>
            <a:off x="2339752" y="1751270"/>
            <a:ext cx="634704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재정렬 방법 1: </a:t>
            </a:r>
            <a:r>
              <a:rPr lang="ko-KR" altLang="en-US" sz="1400" dirty="0" err="1"/>
              <a:t>loc</a:t>
            </a:r>
            <a:r>
              <a:rPr lang="ko-KR" altLang="en-US" sz="1400" dirty="0"/>
              <a:t>[]을 이용하여 행 순서 변경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[[4, 3, 2, 1, 0]]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재정렬 방법 2: </a:t>
            </a:r>
            <a:r>
              <a:rPr lang="ko-KR" altLang="en-US" sz="1400" dirty="0" err="1"/>
              <a:t>sort_values</a:t>
            </a:r>
            <a:r>
              <a:rPr lang="ko-KR" altLang="en-US" sz="1400" dirty="0"/>
              <a:t>() 메소드를 이용하여 열 기준으로 정렬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df.sort_values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ascending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재정렬 방법 1: 열 이름 순서 변경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[['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재정렬 방법 2: 열 이름을 알파벳 순서로 정렬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df.reindex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sorted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df.columns</a:t>
            </a:r>
            <a:r>
              <a:rPr lang="ko-KR" altLang="en-US" sz="1400" dirty="0"/>
              <a:t>), 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출력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8001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3432-F08F-8709-C5C6-7918030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DD040-7776-CB86-4B30-E787F023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>
                <a:effectLst/>
                <a:latin typeface="Söhne"/>
              </a:rPr>
              <a:t>Concat</a:t>
            </a:r>
          </a:p>
          <a:p>
            <a:pPr lvl="1"/>
            <a:r>
              <a:rPr lang="ko-KR" altLang="en-US"/>
              <a:t>데이터프레임을 수직</a:t>
            </a:r>
            <a:r>
              <a:rPr lang="en-US" altLang="ko-KR"/>
              <a:t>(</a:t>
            </a:r>
            <a:r>
              <a:rPr lang="ko-KR" altLang="en-US"/>
              <a:t>위</a:t>
            </a:r>
            <a:r>
              <a:rPr lang="en-US" altLang="ko-KR"/>
              <a:t>-</a:t>
            </a:r>
            <a:r>
              <a:rPr lang="ko-KR" altLang="en-US"/>
              <a:t>아래</a:t>
            </a:r>
            <a:r>
              <a:rPr lang="en-US" altLang="ko-KR"/>
              <a:t>) </a:t>
            </a:r>
            <a:r>
              <a:rPr lang="ko-KR" altLang="en-US"/>
              <a:t>또는 수평</a:t>
            </a:r>
            <a:r>
              <a:rPr lang="en-US" altLang="ko-KR"/>
              <a:t>(</a:t>
            </a:r>
            <a:r>
              <a:rPr lang="ko-KR" altLang="en-US"/>
              <a:t>좌</a:t>
            </a:r>
            <a:r>
              <a:rPr lang="en-US" altLang="ko-KR"/>
              <a:t>-</a:t>
            </a:r>
            <a:r>
              <a:rPr lang="ko-KR" altLang="en-US"/>
              <a:t>우</a:t>
            </a:r>
            <a:r>
              <a:rPr lang="en-US" altLang="ko-KR"/>
              <a:t>)</a:t>
            </a:r>
            <a:r>
              <a:rPr lang="ko-KR" altLang="en-US"/>
              <a:t>으로 연결하는 데 사용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7BF42-C64E-69C3-7304-CF8158B14598}"/>
              </a:ext>
            </a:extLst>
          </p:cNvPr>
          <p:cNvSpPr txBox="1"/>
          <p:nvPr/>
        </p:nvSpPr>
        <p:spPr>
          <a:xfrm>
            <a:off x="1187624" y="2324859"/>
            <a:ext cx="72545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df1 = </a:t>
            </a:r>
            <a:r>
              <a:rPr lang="ko-KR" altLang="en-US" dirty="0" err="1"/>
              <a:t>pd.DataFrame</a:t>
            </a:r>
            <a:r>
              <a:rPr lang="ko-KR" altLang="en-US" dirty="0"/>
              <a:t>({'</a:t>
            </a:r>
            <a:r>
              <a:rPr lang="ko-KR" altLang="en-US" dirty="0" err="1"/>
              <a:t>A</a:t>
            </a:r>
            <a:r>
              <a:rPr lang="ko-KR" altLang="en-US" dirty="0"/>
              <a:t>': ['A0', 'A1', 'A2', 'A3'],</a:t>
            </a:r>
          </a:p>
          <a:p>
            <a:r>
              <a:rPr lang="ko-KR" altLang="en-US" dirty="0"/>
              <a:t>                    '</a:t>
            </a:r>
            <a:r>
              <a:rPr lang="ko-KR" altLang="en-US" dirty="0" err="1"/>
              <a:t>B</a:t>
            </a:r>
            <a:r>
              <a:rPr lang="ko-KR" altLang="en-US" dirty="0"/>
              <a:t>': ['B0', 'B1', 'B2', 'B3'],</a:t>
            </a:r>
          </a:p>
          <a:p>
            <a:r>
              <a:rPr lang="ko-KR" altLang="en-US" dirty="0"/>
              <a:t>                    'C': ['C0', 'C1', 'C2', 'C3'],</a:t>
            </a:r>
          </a:p>
          <a:p>
            <a:r>
              <a:rPr lang="ko-KR" altLang="en-US" dirty="0"/>
              <a:t>                    '</a:t>
            </a:r>
            <a:r>
              <a:rPr lang="ko-KR" altLang="en-US" dirty="0" err="1"/>
              <a:t>D</a:t>
            </a:r>
            <a:r>
              <a:rPr lang="ko-KR" altLang="en-US" dirty="0"/>
              <a:t>': ['D0', 'D1', 'D2', 'D3']})</a:t>
            </a:r>
          </a:p>
          <a:p>
            <a:endParaRPr lang="ko-KR" altLang="en-US" dirty="0"/>
          </a:p>
          <a:p>
            <a:r>
              <a:rPr lang="ko-KR" altLang="en-US" dirty="0"/>
              <a:t>df2 = </a:t>
            </a:r>
            <a:r>
              <a:rPr lang="ko-KR" altLang="en-US" dirty="0" err="1"/>
              <a:t>pd.DataFrame</a:t>
            </a:r>
            <a:r>
              <a:rPr lang="ko-KR" altLang="en-US" dirty="0"/>
              <a:t>({'</a:t>
            </a:r>
            <a:r>
              <a:rPr lang="ko-KR" altLang="en-US" dirty="0" err="1"/>
              <a:t>A</a:t>
            </a:r>
            <a:r>
              <a:rPr lang="ko-KR" altLang="en-US" dirty="0"/>
              <a:t>': ['A4', 'A5', 'A6', 'A7'],</a:t>
            </a:r>
          </a:p>
          <a:p>
            <a:r>
              <a:rPr lang="ko-KR" altLang="en-US" dirty="0"/>
              <a:t>                    '</a:t>
            </a:r>
            <a:r>
              <a:rPr lang="ko-KR" altLang="en-US" dirty="0" err="1"/>
              <a:t>B</a:t>
            </a:r>
            <a:r>
              <a:rPr lang="ko-KR" altLang="en-US" dirty="0"/>
              <a:t>': ['B4', 'B5', 'B6', 'B7'],</a:t>
            </a:r>
          </a:p>
          <a:p>
            <a:r>
              <a:rPr lang="ko-KR" altLang="en-US" dirty="0"/>
              <a:t>                    'C': ['C4', 'C5', 'C6', 'C7'],</a:t>
            </a:r>
          </a:p>
          <a:p>
            <a:r>
              <a:rPr lang="ko-KR" altLang="en-US" dirty="0"/>
              <a:t>                    '</a:t>
            </a:r>
            <a:r>
              <a:rPr lang="ko-KR" altLang="en-US" dirty="0" err="1"/>
              <a:t>D</a:t>
            </a:r>
            <a:r>
              <a:rPr lang="ko-KR" altLang="en-US" dirty="0"/>
              <a:t>': ['D4', 'D5', 'D6', 'D7']})</a:t>
            </a:r>
          </a:p>
          <a:p>
            <a:endParaRPr lang="ko-KR" altLang="en-US" dirty="0"/>
          </a:p>
          <a:p>
            <a:r>
              <a:rPr lang="ko-KR" altLang="en-US" dirty="0" err="1"/>
              <a:t>result</a:t>
            </a:r>
            <a:r>
              <a:rPr lang="ko-KR" altLang="en-US" dirty="0"/>
              <a:t> = </a:t>
            </a:r>
            <a:r>
              <a:rPr lang="ko-KR" altLang="en-US" dirty="0" err="1"/>
              <a:t>pd.concat</a:t>
            </a:r>
            <a:r>
              <a:rPr lang="ko-KR" altLang="en-US" dirty="0"/>
              <a:t>([df1, df2], </a:t>
            </a:r>
            <a:r>
              <a:rPr lang="ko-KR" altLang="en-US" dirty="0" err="1"/>
              <a:t>axis</a:t>
            </a:r>
            <a:r>
              <a:rPr lang="ko-KR" altLang="en-US" dirty="0"/>
              <a:t>=0, </a:t>
            </a:r>
            <a:r>
              <a:rPr lang="ko-KR" altLang="en-US" dirty="0" err="1"/>
              <a:t>ignore_index</a:t>
            </a:r>
            <a:r>
              <a:rPr lang="ko-KR" altLang="en-US" dirty="0"/>
              <a:t>=</a:t>
            </a:r>
            <a:r>
              <a:rPr lang="ko-KR" altLang="en-US" dirty="0" err="1"/>
              <a:t>True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result</a:t>
            </a:r>
            <a:r>
              <a:rPr lang="ko-KR" alt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25976-8B20-965E-952F-482D50B84165}"/>
              </a:ext>
            </a:extLst>
          </p:cNvPr>
          <p:cNvSpPr txBox="1"/>
          <p:nvPr/>
        </p:nvSpPr>
        <p:spPr>
          <a:xfrm>
            <a:off x="7362056" y="4079185"/>
            <a:ext cx="16744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axis</a:t>
            </a:r>
          </a:p>
          <a:p>
            <a:r>
              <a:rPr lang="en-US" altLang="ko-KR" sz="1400" dirty="0"/>
              <a:t>0: </a:t>
            </a:r>
            <a:r>
              <a:rPr lang="ko-KR" altLang="en-US" sz="1400" dirty="0" err="1"/>
              <a:t>행방향</a:t>
            </a:r>
            <a:endParaRPr lang="en-US" altLang="ko-KR" sz="1400" dirty="0"/>
          </a:p>
          <a:p>
            <a:r>
              <a:rPr lang="en-US" altLang="ko-KR" sz="1400" dirty="0"/>
              <a:t>1: </a:t>
            </a:r>
            <a:r>
              <a:rPr lang="ko-KR" altLang="en-US" sz="1400" dirty="0" err="1"/>
              <a:t>열방향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ignore_index</a:t>
            </a:r>
            <a:r>
              <a:rPr lang="en-US" altLang="ko-KR" sz="1400" dirty="0"/>
              <a:t>=True</a:t>
            </a:r>
          </a:p>
          <a:p>
            <a:r>
              <a:rPr lang="ko-KR" altLang="en-US" sz="1400" dirty="0"/>
              <a:t>인덱스가 </a:t>
            </a:r>
            <a:r>
              <a:rPr lang="en-US" altLang="ko-KR" sz="1400" dirty="0"/>
              <a:t>0</a:t>
            </a:r>
            <a:r>
              <a:rPr lang="ko-KR" altLang="en-US" sz="1400" dirty="0"/>
              <a:t>부터 시작하는 연속된 정수로 재설정</a:t>
            </a:r>
          </a:p>
        </p:txBody>
      </p:sp>
    </p:spTree>
    <p:extLst>
      <p:ext uri="{BB962C8B-B14F-4D97-AF65-F5344CB8AC3E}">
        <p14:creationId xmlns:p14="http://schemas.microsoft.com/office/powerpoint/2010/main" val="32946231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3432-F08F-8709-C5C6-7918030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DD040-7776-CB86-4B30-E787F023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Merge</a:t>
            </a:r>
          </a:p>
          <a:p>
            <a:pPr lvl="1"/>
            <a:r>
              <a:rPr lang="ko-KR" altLang="en-US" dirty="0"/>
              <a:t>두 데이터프레임을 공통 열 또는 인덱스를 기준으로 병합하는 데 사용</a:t>
            </a:r>
            <a:endParaRPr lang="en-US" altLang="ko-KR" dirty="0"/>
          </a:p>
          <a:p>
            <a:pPr lvl="2"/>
            <a:r>
              <a:rPr lang="ko-KR" altLang="en-US" dirty="0"/>
              <a:t>기본 조인 방법은 </a:t>
            </a:r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7BF42-C64E-69C3-7304-CF8158B14598}"/>
              </a:ext>
            </a:extLst>
          </p:cNvPr>
          <p:cNvSpPr txBox="1"/>
          <p:nvPr/>
        </p:nvSpPr>
        <p:spPr>
          <a:xfrm>
            <a:off x="1907704" y="2780928"/>
            <a:ext cx="53285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en-US" altLang="ko-KR" dirty="0"/>
              <a:t>left = </a:t>
            </a:r>
            <a:r>
              <a:rPr lang="en-US" altLang="ko-KR" dirty="0" err="1"/>
              <a:t>pd.DataFrame</a:t>
            </a:r>
            <a:r>
              <a:rPr lang="en-US" altLang="ko-KR" dirty="0"/>
              <a:t>({'key': ['K0', 'K1', 'K3'],</a:t>
            </a:r>
          </a:p>
          <a:p>
            <a:r>
              <a:rPr lang="en-US" altLang="ko-KR" dirty="0"/>
              <a:t>                     'A': ['A0', 'A1', 'A3'],</a:t>
            </a:r>
          </a:p>
          <a:p>
            <a:r>
              <a:rPr lang="en-US" altLang="ko-KR" dirty="0"/>
              <a:t>                     'B': ['B0', 'B1', 'B3']})</a:t>
            </a:r>
          </a:p>
          <a:p>
            <a:endParaRPr lang="en-US" altLang="ko-KR" dirty="0"/>
          </a:p>
          <a:p>
            <a:r>
              <a:rPr lang="en-US" altLang="ko-KR" dirty="0"/>
              <a:t>right = </a:t>
            </a:r>
            <a:r>
              <a:rPr lang="en-US" altLang="ko-KR" dirty="0" err="1"/>
              <a:t>pd.DataFrame</a:t>
            </a:r>
            <a:r>
              <a:rPr lang="en-US" altLang="ko-KR" dirty="0"/>
              <a:t>({'key': ['K0', 'K2', 'K3'],</a:t>
            </a:r>
          </a:p>
          <a:p>
            <a:r>
              <a:rPr lang="en-US" altLang="ko-KR" dirty="0"/>
              <a:t>                      'C': ['C0', 'C2', 'C3'],</a:t>
            </a:r>
          </a:p>
          <a:p>
            <a:r>
              <a:rPr lang="en-US" altLang="ko-KR" dirty="0"/>
              <a:t>                      'D': ['D0', 'D2', 'D3']})</a:t>
            </a:r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pd.merge</a:t>
            </a:r>
            <a:r>
              <a:rPr lang="en-US" altLang="ko-KR" dirty="0"/>
              <a:t>(left, right, on='key')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print(result)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0A25D-0AE6-BAC1-F700-41C0893ADD55}"/>
              </a:ext>
            </a:extLst>
          </p:cNvPr>
          <p:cNvSpPr txBox="1"/>
          <p:nvPr/>
        </p:nvSpPr>
        <p:spPr>
          <a:xfrm>
            <a:off x="5093564" y="2057072"/>
            <a:ext cx="38709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result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pd.merge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left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right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how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’)</a:t>
            </a:r>
            <a:endParaRPr lang="en-US" altLang="ko-KR" sz="1200" dirty="0"/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(left, right, on='key', how='outer')</a:t>
            </a:r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(left, right, on='key', how='left')</a:t>
            </a:r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(left, right, on='key', how='right')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7290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3432-F08F-8709-C5C6-7918030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DD040-7776-CB86-4B30-E787F023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Join</a:t>
            </a:r>
          </a:p>
          <a:p>
            <a:pPr lvl="1"/>
            <a:r>
              <a:rPr lang="ko-KR" altLang="en-US" dirty="0"/>
              <a:t>인덱스를 기준으로 두 데이터프레임을 병합하는 데 사용</a:t>
            </a:r>
            <a:endParaRPr lang="en-US" altLang="ko-KR" dirty="0"/>
          </a:p>
          <a:p>
            <a:pPr lvl="1"/>
            <a:r>
              <a:rPr lang="ko-KR" altLang="en-US" dirty="0"/>
              <a:t>기본적으로 </a:t>
            </a:r>
            <a:r>
              <a:rPr lang="en-US" altLang="ko-KR" dirty="0"/>
              <a:t>left join</a:t>
            </a:r>
            <a:r>
              <a:rPr lang="ko-KR" altLang="en-US" dirty="0"/>
              <a:t>을 수행</a:t>
            </a:r>
            <a:r>
              <a:rPr lang="en-US" altLang="ko-KR" dirty="0"/>
              <a:t>( how=＇</a:t>
            </a:r>
            <a:r>
              <a:rPr lang="en-US" altLang="ko-KR" dirty="0" err="1"/>
              <a:t>inner'|'outer'|'right</a:t>
            </a:r>
            <a:r>
              <a:rPr lang="en-US" altLang="ko-KR" dirty="0"/>
              <a:t>')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7BF42-C64E-69C3-7304-CF8158B14598}"/>
              </a:ext>
            </a:extLst>
          </p:cNvPr>
          <p:cNvSpPr txBox="1"/>
          <p:nvPr/>
        </p:nvSpPr>
        <p:spPr>
          <a:xfrm>
            <a:off x="1187624" y="2324859"/>
            <a:ext cx="72545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pandas as pd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예시 데이터</a:t>
            </a:r>
          </a:p>
          <a:p>
            <a:r>
              <a:rPr lang="en-US" altLang="ko-KR"/>
              <a:t>left = pd.DataFrame({'A': ['A0', 'A1', 'A2', 'A3'],</a:t>
            </a:r>
          </a:p>
          <a:p>
            <a:r>
              <a:rPr lang="en-US" altLang="ko-KR"/>
              <a:t>                     'B': ['B0', 'B1', 'B2', 'B3']},</a:t>
            </a:r>
          </a:p>
          <a:p>
            <a:r>
              <a:rPr lang="en-US" altLang="ko-KR"/>
              <a:t>                     index=['K0', 'K1', 'K2', 'K3'])</a:t>
            </a:r>
          </a:p>
          <a:p>
            <a:r>
              <a:rPr lang="en-US" altLang="ko-KR"/>
              <a:t>right = pd.DataFrame({'C': ['C0', 'C1', 'C2', 'C3'],</a:t>
            </a:r>
          </a:p>
          <a:p>
            <a:r>
              <a:rPr lang="en-US" altLang="ko-KR"/>
              <a:t>                      'D': ['D0', 'D1', 'D2', 'D3']},</a:t>
            </a:r>
          </a:p>
          <a:p>
            <a:r>
              <a:rPr lang="en-US" altLang="ko-KR"/>
              <a:t>                      index=['K0', 'K1', 'K2', 'K3'])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인덱스를 기준으로 병합</a:t>
            </a:r>
          </a:p>
          <a:p>
            <a:r>
              <a:rPr lang="en-US" altLang="ko-KR"/>
              <a:t>result = left.join(right)</a:t>
            </a:r>
          </a:p>
          <a:p>
            <a:endParaRPr lang="en-US" altLang="ko-KR"/>
          </a:p>
          <a:p>
            <a:r>
              <a:rPr lang="en-US" altLang="ko-KR"/>
              <a:t>print(result)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862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C85-EEF3-9E32-E1CF-FC13E85A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필터링</a:t>
            </a:r>
            <a:r>
              <a:rPr lang="en-US" altLang="ko-KR" dirty="0"/>
              <a:t>, </a:t>
            </a:r>
            <a:r>
              <a:rPr lang="ko-KR" altLang="en-US" dirty="0"/>
              <a:t>정렬 및 그룹화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8CC7-5F1A-6032-86D7-900E1031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필터링</a:t>
            </a:r>
          </a:p>
          <a:p>
            <a:pPr lvl="1"/>
            <a:r>
              <a:rPr lang="ko-KR" altLang="en-US" dirty="0"/>
              <a:t>특정 조건을 만족하는 데이터만 선택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9F60D-2B5E-2854-A521-AAEA1514ABD1}"/>
              </a:ext>
            </a:extLst>
          </p:cNvPr>
          <p:cNvSpPr txBox="1"/>
          <p:nvPr/>
        </p:nvSpPr>
        <p:spPr>
          <a:xfrm>
            <a:off x="1763688" y="2276872"/>
            <a:ext cx="59766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예제 데이터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{'</a:t>
            </a:r>
            <a:r>
              <a:rPr lang="ko-KR" altLang="en-US" dirty="0" err="1"/>
              <a:t>A</a:t>
            </a:r>
            <a:r>
              <a:rPr lang="ko-KR" altLang="en-US" dirty="0"/>
              <a:t>': [1, 2, 3, 4, 5], '</a:t>
            </a:r>
            <a:r>
              <a:rPr lang="ko-KR" altLang="en-US" dirty="0" err="1"/>
              <a:t>B</a:t>
            </a:r>
            <a:r>
              <a:rPr lang="ko-KR" altLang="en-US" dirty="0"/>
              <a:t>': [6, 7, 8, 9, 10]}</a:t>
            </a:r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pd.DataFrame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조건에 맞는 데이터 필터링</a:t>
            </a:r>
          </a:p>
          <a:p>
            <a:r>
              <a:rPr lang="ko-KR" altLang="en-US" dirty="0" err="1"/>
              <a:t>filtered_data</a:t>
            </a:r>
            <a:r>
              <a:rPr lang="ko-KR" altLang="en-US" dirty="0"/>
              <a:t> = </a:t>
            </a:r>
            <a:r>
              <a:rPr lang="ko-KR" altLang="en-US" dirty="0" err="1"/>
              <a:t>df</a:t>
            </a:r>
            <a:r>
              <a:rPr lang="ko-KR" altLang="en-US" dirty="0"/>
              <a:t>[</a:t>
            </a:r>
            <a:r>
              <a:rPr lang="ko-KR" altLang="en-US" dirty="0" err="1"/>
              <a:t>df</a:t>
            </a:r>
            <a:r>
              <a:rPr lang="ko-KR" altLang="en-US" dirty="0"/>
              <a:t>['</a:t>
            </a:r>
            <a:r>
              <a:rPr lang="ko-KR" altLang="en-US" dirty="0" err="1"/>
              <a:t>A</a:t>
            </a:r>
            <a:r>
              <a:rPr lang="ko-KR" altLang="en-US" dirty="0"/>
              <a:t>'] &gt; 2]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filtered_data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결과:</a:t>
            </a:r>
          </a:p>
          <a:p>
            <a:r>
              <a:rPr lang="ko-KR" altLang="en-US" dirty="0"/>
              <a:t>#    </a:t>
            </a:r>
            <a:r>
              <a:rPr lang="ko-KR" altLang="en-US" dirty="0" err="1"/>
              <a:t>A</a:t>
            </a:r>
            <a:r>
              <a:rPr lang="ko-KR" altLang="en-US" dirty="0"/>
              <a:t>   </a:t>
            </a:r>
            <a:r>
              <a:rPr lang="ko-KR" altLang="en-US" dirty="0" err="1"/>
              <a:t>B</a:t>
            </a:r>
            <a:endParaRPr lang="ko-KR" altLang="en-US" dirty="0"/>
          </a:p>
          <a:p>
            <a:r>
              <a:rPr lang="ko-KR" altLang="en-US" dirty="0"/>
              <a:t># 2  3   8</a:t>
            </a:r>
          </a:p>
          <a:p>
            <a:r>
              <a:rPr lang="ko-KR" altLang="en-US" dirty="0"/>
              <a:t># 3  4   9</a:t>
            </a:r>
          </a:p>
          <a:p>
            <a:r>
              <a:rPr lang="ko-KR" altLang="en-US" dirty="0"/>
              <a:t># 4  5  10</a:t>
            </a:r>
          </a:p>
        </p:txBody>
      </p:sp>
    </p:spTree>
    <p:extLst>
      <p:ext uri="{BB962C8B-B14F-4D97-AF65-F5344CB8AC3E}">
        <p14:creationId xmlns:p14="http://schemas.microsoft.com/office/powerpoint/2010/main" val="98104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9C62-E3BE-ED02-E7A8-E1D61C5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2F34-3A5E-F50A-37F6-C9EC86B8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Söhne"/>
              </a:rPr>
              <a:t>배열 인덱싱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C3FA-0A79-B527-A021-3BD719B33789}"/>
              </a:ext>
            </a:extLst>
          </p:cNvPr>
          <p:cNvSpPr txBox="1"/>
          <p:nvPr/>
        </p:nvSpPr>
        <p:spPr>
          <a:xfrm>
            <a:off x="1331640" y="1834946"/>
            <a:ext cx="72728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arr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endParaRPr lang="ko-KR" altLang="en-US" dirty="0"/>
          </a:p>
          <a:p>
            <a:r>
              <a:rPr lang="ko-KR" altLang="en-US" dirty="0"/>
              <a:t># 인덱스가 0부터 시작하므로 </a:t>
            </a:r>
            <a:r>
              <a:rPr lang="ko-KR" altLang="en-US" dirty="0" err="1"/>
              <a:t>arr</a:t>
            </a:r>
            <a:r>
              <a:rPr lang="ko-KR" altLang="en-US" dirty="0"/>
              <a:t>[0]은 첫번째 요소를 의미함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arr</a:t>
            </a:r>
            <a:r>
              <a:rPr lang="ko-KR" altLang="en-US" dirty="0"/>
              <a:t>[0])  # 1</a:t>
            </a:r>
          </a:p>
          <a:p>
            <a:endParaRPr lang="ko-KR" altLang="en-US" dirty="0"/>
          </a:p>
          <a:p>
            <a:r>
              <a:rPr lang="ko-KR" altLang="en-US" dirty="0"/>
              <a:t># 음수 인덱스를 사용하면 배열의 끝부터 요소를 선택할 수 있음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arr</a:t>
            </a:r>
            <a:r>
              <a:rPr lang="ko-KR" altLang="en-US" dirty="0"/>
              <a:t>[-1])  # 5</a:t>
            </a:r>
          </a:p>
          <a:p>
            <a:endParaRPr lang="ko-KR" altLang="en-US" dirty="0"/>
          </a:p>
          <a:p>
            <a:r>
              <a:rPr lang="ko-KR" altLang="en-US" dirty="0"/>
              <a:t># 다차원 배열의 인덱싱</a:t>
            </a:r>
          </a:p>
          <a:p>
            <a:r>
              <a:rPr lang="ko-KR" altLang="en-US" dirty="0"/>
              <a:t>arr2d = </a:t>
            </a:r>
            <a:r>
              <a:rPr lang="ko-KR" altLang="en-US" dirty="0" err="1"/>
              <a:t>np.array</a:t>
            </a:r>
            <a:r>
              <a:rPr lang="ko-KR" altLang="en-US" dirty="0"/>
              <a:t>([[1, 2, 3], [4, 5, 6], [7, 8, 9]])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(arr2d[0, 0])  # 1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(arr2d[1, 1])  # 5</a:t>
            </a:r>
          </a:p>
        </p:txBody>
      </p:sp>
    </p:spTree>
    <p:extLst>
      <p:ext uri="{BB962C8B-B14F-4D97-AF65-F5344CB8AC3E}">
        <p14:creationId xmlns:p14="http://schemas.microsoft.com/office/powerpoint/2010/main" val="7059940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C85-EEF3-9E32-E1CF-FC13E85A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필터링</a:t>
            </a:r>
            <a:r>
              <a:rPr lang="en-US" altLang="ko-KR" dirty="0"/>
              <a:t>, </a:t>
            </a:r>
            <a:r>
              <a:rPr lang="ko-KR" altLang="en-US" dirty="0"/>
              <a:t>정렬 및 그룹화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8CC7-5F1A-6032-86D7-900E1031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정렬</a:t>
            </a:r>
          </a:p>
          <a:p>
            <a:pPr lvl="1"/>
            <a:r>
              <a:rPr lang="ko-KR" altLang="en-US" dirty="0"/>
              <a:t>데이터를 특정 기준으로 정렬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F724C-B1B6-2F0C-57AD-1272AC7AACB7}"/>
              </a:ext>
            </a:extLst>
          </p:cNvPr>
          <p:cNvSpPr txBox="1"/>
          <p:nvPr/>
        </p:nvSpPr>
        <p:spPr>
          <a:xfrm>
            <a:off x="4355976" y="1810464"/>
            <a:ext cx="468052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# 오름차순 정렬</a:t>
            </a:r>
          </a:p>
          <a:p>
            <a:r>
              <a:rPr lang="ko-KR" altLang="en-US" sz="1400" dirty="0" err="1"/>
              <a:t>sorted_data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df.sort_values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sorted_data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# 결과:</a:t>
            </a:r>
          </a:p>
          <a:p>
            <a:r>
              <a:rPr lang="ko-KR" altLang="en-US" sz="1400" dirty="0"/>
              <a:t>#   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</a:t>
            </a:r>
            <a:r>
              <a:rPr lang="ko-KR" altLang="en-US" sz="1400" dirty="0" err="1"/>
              <a:t>B</a:t>
            </a:r>
            <a:endParaRPr lang="ko-KR" altLang="en-US" sz="1400" dirty="0"/>
          </a:p>
          <a:p>
            <a:r>
              <a:rPr lang="ko-KR" altLang="en-US" sz="1400" dirty="0"/>
              <a:t># 0  1   6</a:t>
            </a:r>
          </a:p>
          <a:p>
            <a:r>
              <a:rPr lang="ko-KR" altLang="en-US" sz="1400" dirty="0"/>
              <a:t># 1  2   7</a:t>
            </a:r>
          </a:p>
          <a:p>
            <a:r>
              <a:rPr lang="ko-KR" altLang="en-US" sz="1400" dirty="0"/>
              <a:t># 2  3   8</a:t>
            </a:r>
          </a:p>
          <a:p>
            <a:r>
              <a:rPr lang="ko-KR" altLang="en-US" sz="1400" dirty="0"/>
              <a:t># 3  4   9</a:t>
            </a:r>
          </a:p>
          <a:p>
            <a:r>
              <a:rPr lang="ko-KR" altLang="en-US" sz="1400" dirty="0"/>
              <a:t># 4  5  10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내림차순 정렬</a:t>
            </a:r>
          </a:p>
          <a:p>
            <a:r>
              <a:rPr lang="ko-KR" altLang="en-US" sz="1400" dirty="0" err="1"/>
              <a:t>sorted_data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df.sort_values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ascending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sorted_data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# 결과:</a:t>
            </a:r>
          </a:p>
          <a:p>
            <a:r>
              <a:rPr lang="ko-KR" altLang="en-US" sz="1400" dirty="0"/>
              <a:t>#   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</a:t>
            </a:r>
            <a:r>
              <a:rPr lang="ko-KR" altLang="en-US" sz="1400" dirty="0" err="1"/>
              <a:t>B</a:t>
            </a:r>
            <a:endParaRPr lang="ko-KR" altLang="en-US" sz="1400" dirty="0"/>
          </a:p>
          <a:p>
            <a:r>
              <a:rPr lang="ko-KR" altLang="en-US" sz="1400" dirty="0"/>
              <a:t># 4  5  10</a:t>
            </a:r>
          </a:p>
          <a:p>
            <a:r>
              <a:rPr lang="ko-KR" altLang="en-US" sz="1400" dirty="0"/>
              <a:t># 3  4   9</a:t>
            </a:r>
          </a:p>
          <a:p>
            <a:r>
              <a:rPr lang="ko-KR" altLang="en-US" sz="1400" dirty="0"/>
              <a:t># 2  3   8</a:t>
            </a:r>
          </a:p>
          <a:p>
            <a:r>
              <a:rPr lang="ko-KR" altLang="en-US" sz="1400" dirty="0"/>
              <a:t># 1  2   7</a:t>
            </a:r>
          </a:p>
          <a:p>
            <a:r>
              <a:rPr lang="ko-KR" altLang="en-US" sz="1400" dirty="0"/>
              <a:t># 0  1   6</a:t>
            </a:r>
          </a:p>
        </p:txBody>
      </p:sp>
    </p:spTree>
    <p:extLst>
      <p:ext uri="{BB962C8B-B14F-4D97-AF65-F5344CB8AC3E}">
        <p14:creationId xmlns:p14="http://schemas.microsoft.com/office/powerpoint/2010/main" val="1699569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C85-EEF3-9E32-E1CF-FC13E85A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필터링</a:t>
            </a:r>
            <a:r>
              <a:rPr lang="en-US" altLang="ko-KR" dirty="0"/>
              <a:t>, </a:t>
            </a:r>
            <a:r>
              <a:rPr lang="ko-KR" altLang="en-US" dirty="0"/>
              <a:t>정렬 및 그룹화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8CC7-5F1A-6032-86D7-900E1031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3062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데이터 그룹화</a:t>
            </a:r>
          </a:p>
          <a:p>
            <a:pPr lvl="1"/>
            <a:r>
              <a:rPr lang="ko-KR" altLang="en-US" dirty="0"/>
              <a:t>데이터를 특정 기준에 따라 그룹화하고 집계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집계 함수</a:t>
            </a:r>
            <a:endParaRPr lang="ko-KR" altLang="ko-KR" dirty="0"/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count</a:t>
            </a:r>
            <a:r>
              <a:rPr lang="ko-KR" altLang="ko-KR" dirty="0"/>
              <a:t>(): 그룹별로 데이터의 개수를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size</a:t>
            </a:r>
            <a:r>
              <a:rPr lang="ko-KR" altLang="ko-KR" dirty="0"/>
              <a:t>(): 그룹별로 데이터의 크기를 계산합니다. </a:t>
            </a:r>
            <a:r>
              <a:rPr lang="ko-KR" altLang="ko-KR" dirty="0" err="1"/>
              <a:t>count</a:t>
            </a:r>
            <a:r>
              <a:rPr lang="ko-KR" altLang="ko-KR" dirty="0"/>
              <a:t>()와 다르게 </a:t>
            </a:r>
            <a:r>
              <a:rPr lang="ko-KR" altLang="ko-KR" dirty="0" err="1"/>
              <a:t>NaN값도</a:t>
            </a:r>
            <a:r>
              <a:rPr lang="ko-KR" altLang="ko-KR" dirty="0"/>
              <a:t> 포함합니다.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sum</a:t>
            </a:r>
            <a:r>
              <a:rPr lang="ko-KR" altLang="ko-KR" dirty="0"/>
              <a:t>(): 그룹별로 데이터의 합을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mean</a:t>
            </a:r>
            <a:r>
              <a:rPr lang="ko-KR" altLang="ko-KR" dirty="0"/>
              <a:t>(): 그룹별로 데이터의 평균을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median</a:t>
            </a:r>
            <a:r>
              <a:rPr lang="ko-KR" altLang="ko-KR" dirty="0"/>
              <a:t>(): 그룹별로 데이터의 중앙값을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min</a:t>
            </a:r>
            <a:r>
              <a:rPr lang="ko-KR" altLang="ko-KR" dirty="0"/>
              <a:t>(): 그룹별로 데이터의 최솟값을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max</a:t>
            </a:r>
            <a:r>
              <a:rPr lang="ko-KR" altLang="ko-KR" dirty="0"/>
              <a:t>(): 그룹별로 데이터의 최댓값을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std</a:t>
            </a:r>
            <a:r>
              <a:rPr lang="ko-KR" altLang="ko-KR" dirty="0"/>
              <a:t>(): 그룹별로 데이터의 표준편차를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var</a:t>
            </a:r>
            <a:r>
              <a:rPr lang="ko-KR" altLang="ko-KR" dirty="0"/>
              <a:t>(): 그룹별로 데이터의 분산을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sem</a:t>
            </a:r>
            <a:r>
              <a:rPr lang="ko-KR" altLang="ko-KR" dirty="0"/>
              <a:t>(): 그룹별로 데이터의 표준오차를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describe</a:t>
            </a:r>
            <a:r>
              <a:rPr lang="ko-KR" altLang="ko-KR" dirty="0"/>
              <a:t>(): 그룹별로 </a:t>
            </a:r>
            <a:r>
              <a:rPr lang="ko-KR" altLang="ko-KR" dirty="0" err="1"/>
              <a:t>기술통계값을</a:t>
            </a:r>
            <a:r>
              <a:rPr lang="ko-KR" altLang="ko-KR" dirty="0"/>
              <a:t> 계산합니다.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/>
            <a:r>
              <a:rPr lang="ko-KR" altLang="ko-KR" dirty="0"/>
              <a:t>이외에도 </a:t>
            </a:r>
            <a:r>
              <a:rPr lang="ko-KR" altLang="ko-KR" dirty="0" err="1"/>
              <a:t>agg</a:t>
            </a:r>
            <a:r>
              <a:rPr lang="ko-KR" altLang="ko-KR" dirty="0"/>
              <a:t>() 메소드를 통해 적용할 수 있습니다. 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91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C85-EEF3-9E32-E1CF-FC13E85A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562074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데이터 필터링</a:t>
            </a:r>
            <a:r>
              <a:rPr lang="en-US" altLang="ko-KR" sz="2000" dirty="0"/>
              <a:t>, </a:t>
            </a:r>
            <a:r>
              <a:rPr lang="ko-KR" altLang="en-US" sz="2000" dirty="0"/>
              <a:t>정렬 및 그룹화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8CC7-5F1A-6032-86D7-900E1031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322712" cy="5073427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그룹화</a:t>
            </a:r>
          </a:p>
          <a:p>
            <a:pPr lvl="1"/>
            <a:r>
              <a:rPr lang="ko-KR" altLang="en-US" dirty="0"/>
              <a:t>데이터를 특정 기준에 따라 그룹화하고 집계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CFA12-FCB0-F164-9594-440EB449C26F}"/>
              </a:ext>
            </a:extLst>
          </p:cNvPr>
          <p:cNvSpPr txBox="1"/>
          <p:nvPr/>
        </p:nvSpPr>
        <p:spPr>
          <a:xfrm>
            <a:off x="4860032" y="122094"/>
            <a:ext cx="4011406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import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pandas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pd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data</a:t>
            </a:r>
            <a:r>
              <a:rPr lang="ko-KR" altLang="en-US" sz="1000" dirty="0"/>
              <a:t> = {'</a:t>
            </a:r>
            <a:r>
              <a:rPr lang="ko-KR" altLang="en-US" sz="1000" dirty="0" err="1"/>
              <a:t>name</a:t>
            </a:r>
            <a:r>
              <a:rPr lang="ko-KR" altLang="en-US" sz="1000" dirty="0"/>
              <a:t>': ['</a:t>
            </a:r>
            <a:r>
              <a:rPr lang="ko-KR" altLang="en-US" sz="1000" dirty="0" err="1"/>
              <a:t>Alice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Bob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Charlie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David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Emily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Frank</a:t>
            </a:r>
            <a:r>
              <a:rPr lang="ko-KR" altLang="en-US" sz="1000" dirty="0"/>
              <a:t>'],</a:t>
            </a:r>
          </a:p>
          <a:p>
            <a:r>
              <a:rPr lang="ko-KR" altLang="en-US" sz="1000" dirty="0"/>
              <a:t>        '</a:t>
            </a:r>
            <a:r>
              <a:rPr lang="ko-KR" altLang="en-US" sz="1000" dirty="0" err="1"/>
              <a:t>gender</a:t>
            </a:r>
            <a:r>
              <a:rPr lang="ko-KR" altLang="en-US" sz="1000" dirty="0"/>
              <a:t>': ['</a:t>
            </a:r>
            <a:r>
              <a:rPr lang="ko-KR" altLang="en-US" sz="1000" dirty="0" err="1"/>
              <a:t>F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M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M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M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F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M</a:t>
            </a:r>
            <a:r>
              <a:rPr lang="ko-KR" altLang="en-US" sz="1000" dirty="0"/>
              <a:t>'],</a:t>
            </a:r>
          </a:p>
          <a:p>
            <a:r>
              <a:rPr lang="ko-KR" altLang="en-US" sz="1000" dirty="0"/>
              <a:t>        '</a:t>
            </a:r>
            <a:r>
              <a:rPr lang="ko-KR" altLang="en-US" sz="1000" dirty="0" err="1"/>
              <a:t>age</a:t>
            </a:r>
            <a:r>
              <a:rPr lang="ko-KR" altLang="en-US" sz="1000" dirty="0"/>
              <a:t>': [25, 30, 35, 40, 45, 50],</a:t>
            </a:r>
          </a:p>
          <a:p>
            <a:r>
              <a:rPr lang="ko-KR" altLang="en-US" sz="1000" dirty="0"/>
              <a:t>        'score1': [80, 70, 85, 75, 90, 95],</a:t>
            </a:r>
          </a:p>
          <a:p>
            <a:r>
              <a:rPr lang="ko-KR" altLang="en-US" sz="1000" dirty="0"/>
              <a:t>        'score2': [85, 75, 90, 80, 95, 100]}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df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pd.DataFrame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data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count</a:t>
            </a:r>
            <a:endParaRPr lang="ko-KR" altLang="en-US" sz="1000" dirty="0"/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df.groupby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gender</a:t>
            </a:r>
            <a:r>
              <a:rPr lang="ko-KR" altLang="en-US" sz="1000" dirty="0"/>
              <a:t>')[['score1', 'score2']].</a:t>
            </a:r>
            <a:r>
              <a:rPr lang="ko-KR" altLang="en-US" sz="1000" dirty="0" err="1"/>
              <a:t>count</a:t>
            </a:r>
            <a:r>
              <a:rPr lang="ko-KR" altLang="en-US" sz="1000" dirty="0"/>
              <a:t>())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size</a:t>
            </a:r>
            <a:endParaRPr lang="ko-KR" altLang="en-US" sz="1000" dirty="0"/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df.groupby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gender</a:t>
            </a:r>
            <a:r>
              <a:rPr lang="ko-KR" altLang="en-US" sz="1000" dirty="0"/>
              <a:t>')[['score1', 'score2']].</a:t>
            </a:r>
            <a:r>
              <a:rPr lang="ko-KR" altLang="en-US" sz="1000" dirty="0" err="1"/>
              <a:t>size</a:t>
            </a:r>
            <a:r>
              <a:rPr lang="ko-KR" altLang="en-US" sz="1000" dirty="0"/>
              <a:t>())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sum</a:t>
            </a:r>
            <a:endParaRPr lang="ko-KR" altLang="en-US" sz="1000" dirty="0"/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df.groupby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gender</a:t>
            </a:r>
            <a:r>
              <a:rPr lang="ko-KR" altLang="en-US" sz="1000" dirty="0"/>
              <a:t>')[['score1', 'score2']].</a:t>
            </a:r>
            <a:r>
              <a:rPr lang="ko-KR" altLang="en-US" sz="1000" dirty="0" err="1"/>
              <a:t>sum</a:t>
            </a:r>
            <a:r>
              <a:rPr lang="ko-KR" altLang="en-US" sz="1000" dirty="0"/>
              <a:t>())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mean</a:t>
            </a:r>
            <a:endParaRPr lang="ko-KR" altLang="en-US" sz="1000" dirty="0"/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df.groupby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gender</a:t>
            </a:r>
            <a:r>
              <a:rPr lang="ko-KR" altLang="en-US" sz="1000" dirty="0"/>
              <a:t>')[['score1', 'score2']].</a:t>
            </a:r>
            <a:r>
              <a:rPr lang="ko-KR" altLang="en-US" sz="1000" dirty="0" err="1"/>
              <a:t>mean</a:t>
            </a:r>
            <a:r>
              <a:rPr lang="ko-KR" altLang="en-US" sz="1000" dirty="0"/>
              <a:t>())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median</a:t>
            </a:r>
            <a:endParaRPr lang="ko-KR" altLang="en-US" sz="1000" dirty="0"/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df.groupby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gender</a:t>
            </a:r>
            <a:r>
              <a:rPr lang="ko-KR" altLang="en-US" sz="1000" dirty="0"/>
              <a:t>')[['score1', 'score2']].</a:t>
            </a:r>
            <a:r>
              <a:rPr lang="ko-KR" altLang="en-US" sz="1000" dirty="0" err="1"/>
              <a:t>median</a:t>
            </a:r>
            <a:r>
              <a:rPr lang="ko-KR" altLang="en-US" sz="1000" dirty="0"/>
              <a:t>())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min</a:t>
            </a:r>
            <a:endParaRPr lang="ko-KR" altLang="en-US" sz="1000" dirty="0"/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df.groupby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gender</a:t>
            </a:r>
            <a:r>
              <a:rPr lang="ko-KR" altLang="en-US" sz="1000" dirty="0"/>
              <a:t>')[['score1', 'score2']].</a:t>
            </a:r>
            <a:r>
              <a:rPr lang="ko-KR" altLang="en-US" sz="1000" dirty="0" err="1"/>
              <a:t>min</a:t>
            </a:r>
            <a:r>
              <a:rPr lang="ko-KR" altLang="en-US" sz="1000" dirty="0"/>
              <a:t>())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max</a:t>
            </a:r>
            <a:endParaRPr lang="ko-KR" altLang="en-US" sz="1000" dirty="0"/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df.groupby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gender</a:t>
            </a:r>
            <a:r>
              <a:rPr lang="ko-KR" altLang="en-US" sz="1000" dirty="0"/>
              <a:t>')[['score1', 'score2']].</a:t>
            </a:r>
            <a:r>
              <a:rPr lang="ko-KR" altLang="en-US" sz="1000" dirty="0" err="1"/>
              <a:t>max</a:t>
            </a:r>
            <a:r>
              <a:rPr lang="ko-KR" altLang="en-US" sz="1000" dirty="0"/>
              <a:t>())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std</a:t>
            </a:r>
            <a:endParaRPr lang="ko-KR" altLang="en-US" sz="1000" dirty="0"/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df.groupby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gender</a:t>
            </a:r>
            <a:r>
              <a:rPr lang="ko-KR" altLang="en-US" sz="1000" dirty="0"/>
              <a:t>')[['score1', 'score2']].</a:t>
            </a:r>
            <a:r>
              <a:rPr lang="ko-KR" altLang="en-US" sz="1000" dirty="0" err="1"/>
              <a:t>std</a:t>
            </a:r>
            <a:r>
              <a:rPr lang="ko-KR" altLang="en-US" sz="1000" dirty="0"/>
              <a:t>())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var</a:t>
            </a:r>
            <a:endParaRPr lang="ko-KR" altLang="en-US" sz="1000" dirty="0"/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df.groupby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gender</a:t>
            </a:r>
            <a:r>
              <a:rPr lang="ko-KR" altLang="en-US" sz="1000" dirty="0"/>
              <a:t>')[['score1', 'score2']].</a:t>
            </a:r>
            <a:r>
              <a:rPr lang="ko-KR" altLang="en-US" sz="1000" dirty="0" err="1"/>
              <a:t>var</a:t>
            </a:r>
            <a:r>
              <a:rPr lang="ko-KR" altLang="en-US" sz="1000" dirty="0"/>
              <a:t>())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sem</a:t>
            </a:r>
            <a:endParaRPr lang="ko-KR" altLang="en-US" sz="1000" dirty="0"/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df.groupby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gender</a:t>
            </a:r>
            <a:r>
              <a:rPr lang="ko-KR" altLang="en-US" sz="1000" dirty="0"/>
              <a:t>')[['score1', 'score2']].</a:t>
            </a:r>
            <a:r>
              <a:rPr lang="ko-KR" altLang="en-US" sz="1000" dirty="0" err="1"/>
              <a:t>sem</a:t>
            </a:r>
            <a:r>
              <a:rPr lang="ko-KR" altLang="en-US" sz="1000" dirty="0"/>
              <a:t>())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describe</a:t>
            </a:r>
            <a:endParaRPr lang="ko-KR" altLang="en-US" sz="1000" dirty="0"/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</a:t>
            </a:r>
            <a:r>
              <a:rPr lang="ko-KR" altLang="en-US" sz="1000" dirty="0" err="1"/>
              <a:t>df.groupby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gender</a:t>
            </a:r>
            <a:r>
              <a:rPr lang="ko-KR" altLang="en-US" sz="1000" dirty="0"/>
              <a:t>')[['score1', 'score2']].</a:t>
            </a:r>
            <a:r>
              <a:rPr lang="ko-KR" altLang="en-US" sz="1000" dirty="0" err="1"/>
              <a:t>describe</a:t>
            </a:r>
            <a:r>
              <a:rPr lang="ko-KR" altLang="en-US" sz="10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114824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6A14C-479C-849D-4599-B95EA06B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agg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5CA0-0EFE-21B9-232C-D2EE8296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집계 함수를 적용하는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컬럼에 대해서 그룹화한 결과에 대해 </a:t>
            </a:r>
            <a:r>
              <a:rPr lang="en-US" altLang="ko-KR" dirty="0"/>
              <a:t>C </a:t>
            </a:r>
            <a:r>
              <a:rPr lang="ko-KR" altLang="en-US" dirty="0"/>
              <a:t>컬럼에 대해서는 </a:t>
            </a:r>
            <a:r>
              <a:rPr lang="en-US" altLang="ko-KR" dirty="0"/>
              <a:t>count </a:t>
            </a:r>
            <a:r>
              <a:rPr lang="ko-KR" altLang="en-US" dirty="0"/>
              <a:t>함수를 적용하고</a:t>
            </a:r>
            <a:r>
              <a:rPr lang="en-US" altLang="ko-KR" dirty="0"/>
              <a:t>, D </a:t>
            </a:r>
            <a:r>
              <a:rPr lang="ko-KR" altLang="en-US" dirty="0"/>
              <a:t>컬럼에 대해서는 </a:t>
            </a:r>
            <a:r>
              <a:rPr lang="en-US" altLang="ko-KR" dirty="0"/>
              <a:t>sum</a:t>
            </a:r>
            <a:r>
              <a:rPr lang="ko-KR" altLang="en-US" dirty="0"/>
              <a:t>과 </a:t>
            </a:r>
            <a:r>
              <a:rPr lang="en-US" altLang="ko-KR" dirty="0"/>
              <a:t>mean </a:t>
            </a:r>
            <a:r>
              <a:rPr lang="ko-KR" altLang="en-US" dirty="0"/>
              <a:t>함수를 각각 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4B9A5-76DD-B082-9598-EC4D5D365E6B}"/>
              </a:ext>
            </a:extLst>
          </p:cNvPr>
          <p:cNvSpPr txBox="1"/>
          <p:nvPr/>
        </p:nvSpPr>
        <p:spPr>
          <a:xfrm>
            <a:off x="1043608" y="1772816"/>
            <a:ext cx="72831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pd.DataFrame</a:t>
            </a:r>
            <a:r>
              <a:rPr lang="ko-KR" altLang="en-US" dirty="0"/>
              <a:t>({</a:t>
            </a:r>
          </a:p>
          <a:p>
            <a:r>
              <a:rPr lang="ko-KR" altLang="en-US" dirty="0"/>
              <a:t>    '</a:t>
            </a:r>
            <a:r>
              <a:rPr lang="ko-KR" altLang="en-US" dirty="0" err="1"/>
              <a:t>A</a:t>
            </a:r>
            <a:r>
              <a:rPr lang="ko-KR" altLang="en-US" dirty="0"/>
              <a:t>': ['</a:t>
            </a:r>
            <a:r>
              <a:rPr lang="ko-KR" altLang="en-US" dirty="0" err="1"/>
              <a:t>foo</a:t>
            </a:r>
            <a:r>
              <a:rPr lang="ko-KR" altLang="en-US" dirty="0"/>
              <a:t>', '</a:t>
            </a:r>
            <a:r>
              <a:rPr lang="ko-KR" altLang="en-US" dirty="0" err="1"/>
              <a:t>bar</a:t>
            </a:r>
            <a:r>
              <a:rPr lang="ko-KR" altLang="en-US" dirty="0"/>
              <a:t>', '</a:t>
            </a:r>
            <a:r>
              <a:rPr lang="ko-KR" altLang="en-US" dirty="0" err="1"/>
              <a:t>foo</a:t>
            </a:r>
            <a:r>
              <a:rPr lang="ko-KR" altLang="en-US" dirty="0"/>
              <a:t>', '</a:t>
            </a:r>
            <a:r>
              <a:rPr lang="ko-KR" altLang="en-US" dirty="0" err="1"/>
              <a:t>bar</a:t>
            </a:r>
            <a:r>
              <a:rPr lang="ko-KR" altLang="en-US" dirty="0"/>
              <a:t>', '</a:t>
            </a:r>
            <a:r>
              <a:rPr lang="ko-KR" altLang="en-US" dirty="0" err="1"/>
              <a:t>foo</a:t>
            </a:r>
            <a:r>
              <a:rPr lang="ko-KR" altLang="en-US" dirty="0"/>
              <a:t>', '</a:t>
            </a:r>
            <a:r>
              <a:rPr lang="ko-KR" altLang="en-US" dirty="0" err="1"/>
              <a:t>bar</a:t>
            </a:r>
            <a:r>
              <a:rPr lang="ko-KR" altLang="en-US" dirty="0"/>
              <a:t>', '</a:t>
            </a:r>
            <a:r>
              <a:rPr lang="ko-KR" altLang="en-US" dirty="0" err="1"/>
              <a:t>foo</a:t>
            </a:r>
            <a:r>
              <a:rPr lang="ko-KR" altLang="en-US" dirty="0"/>
              <a:t>', '</a:t>
            </a:r>
            <a:r>
              <a:rPr lang="ko-KR" altLang="en-US" dirty="0" err="1"/>
              <a:t>foo</a:t>
            </a:r>
            <a:r>
              <a:rPr lang="ko-KR" altLang="en-US" dirty="0"/>
              <a:t>'],</a:t>
            </a:r>
          </a:p>
          <a:p>
            <a:r>
              <a:rPr lang="ko-KR" altLang="en-US" dirty="0"/>
              <a:t>    '</a:t>
            </a:r>
            <a:r>
              <a:rPr lang="ko-KR" altLang="en-US" dirty="0" err="1"/>
              <a:t>B</a:t>
            </a:r>
            <a:r>
              <a:rPr lang="ko-KR" altLang="en-US" dirty="0"/>
              <a:t>': ['</a:t>
            </a:r>
            <a:r>
              <a:rPr lang="ko-KR" altLang="en-US" dirty="0" err="1"/>
              <a:t>one</a:t>
            </a:r>
            <a:r>
              <a:rPr lang="ko-KR" altLang="en-US" dirty="0"/>
              <a:t>', '</a:t>
            </a:r>
            <a:r>
              <a:rPr lang="ko-KR" altLang="en-US" dirty="0" err="1"/>
              <a:t>one</a:t>
            </a:r>
            <a:r>
              <a:rPr lang="ko-KR" altLang="en-US" dirty="0"/>
              <a:t>', '</a:t>
            </a:r>
            <a:r>
              <a:rPr lang="ko-KR" altLang="en-US" dirty="0" err="1"/>
              <a:t>two</a:t>
            </a:r>
            <a:r>
              <a:rPr lang="ko-KR" altLang="en-US" dirty="0"/>
              <a:t>', '</a:t>
            </a:r>
            <a:r>
              <a:rPr lang="ko-KR" altLang="en-US" dirty="0" err="1"/>
              <a:t>three</a:t>
            </a:r>
            <a:r>
              <a:rPr lang="ko-KR" altLang="en-US" dirty="0"/>
              <a:t>', '</a:t>
            </a:r>
            <a:r>
              <a:rPr lang="ko-KR" altLang="en-US" dirty="0" err="1"/>
              <a:t>two</a:t>
            </a:r>
            <a:r>
              <a:rPr lang="ko-KR" altLang="en-US" dirty="0"/>
              <a:t>', '</a:t>
            </a:r>
            <a:r>
              <a:rPr lang="ko-KR" altLang="en-US" dirty="0" err="1"/>
              <a:t>two</a:t>
            </a:r>
            <a:r>
              <a:rPr lang="ko-KR" altLang="en-US" dirty="0"/>
              <a:t>', '</a:t>
            </a:r>
            <a:r>
              <a:rPr lang="ko-KR" altLang="en-US" dirty="0" err="1"/>
              <a:t>one</a:t>
            </a:r>
            <a:r>
              <a:rPr lang="ko-KR" altLang="en-US" dirty="0"/>
              <a:t>', '</a:t>
            </a:r>
            <a:r>
              <a:rPr lang="ko-KR" altLang="en-US" dirty="0" err="1"/>
              <a:t>three</a:t>
            </a:r>
            <a:r>
              <a:rPr lang="ko-KR" altLang="en-US" dirty="0"/>
              <a:t>'],</a:t>
            </a:r>
          </a:p>
          <a:p>
            <a:r>
              <a:rPr lang="ko-KR" altLang="en-US" dirty="0"/>
              <a:t>    'C': [1, 2, 3, 4, 5, 6, 7, 8],</a:t>
            </a:r>
          </a:p>
          <a:p>
            <a:r>
              <a:rPr lang="ko-KR" altLang="en-US" dirty="0"/>
              <a:t>    '</a:t>
            </a:r>
            <a:r>
              <a:rPr lang="ko-KR" altLang="en-US" dirty="0" err="1"/>
              <a:t>D</a:t>
            </a:r>
            <a:r>
              <a:rPr lang="ko-KR" altLang="en-US" dirty="0"/>
              <a:t>': [10, 20, 30, 40, 50, 60, 70, 80]</a:t>
            </a:r>
          </a:p>
          <a:p>
            <a:r>
              <a:rPr lang="ko-KR" altLang="en-US" dirty="0"/>
              <a:t>})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df.groupby</a:t>
            </a:r>
            <a:r>
              <a:rPr lang="en-US" altLang="ko-KR" dirty="0"/>
              <a:t>(['A', 'B']).</a:t>
            </a:r>
            <a:r>
              <a:rPr lang="en-US" altLang="ko-KR" dirty="0" err="1"/>
              <a:t>agg</a:t>
            </a:r>
            <a:r>
              <a:rPr lang="en-US" altLang="ko-KR" dirty="0"/>
              <a:t>({'C': 'count', 'D': ['sum', 'mean']})</a:t>
            </a:r>
          </a:p>
          <a:p>
            <a:r>
              <a:rPr lang="en-US" altLang="ko-KR" dirty="0"/>
              <a:t>print(result)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022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6A14C-479C-849D-4599-B95EA06B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agg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5CA0-0EFE-21B9-232C-D2EE8296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정의 함수를 적용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26B21-C174-5936-C018-32F7235B0FD3}"/>
              </a:ext>
            </a:extLst>
          </p:cNvPr>
          <p:cNvSpPr txBox="1"/>
          <p:nvPr/>
        </p:nvSpPr>
        <p:spPr>
          <a:xfrm>
            <a:off x="1043608" y="1529350"/>
            <a:ext cx="727280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pd.DataFrame</a:t>
            </a:r>
            <a:r>
              <a:rPr lang="en-US" altLang="ko-KR" dirty="0"/>
              <a:t>({</a:t>
            </a:r>
          </a:p>
          <a:p>
            <a:r>
              <a:rPr lang="en-US" altLang="ko-KR" dirty="0"/>
              <a:t>    'A': ['foo', 'bar', 'foo', 'bar', 'foo', 'bar', 'foo', 'foo'],</a:t>
            </a:r>
          </a:p>
          <a:p>
            <a:r>
              <a:rPr lang="en-US" altLang="ko-KR" dirty="0"/>
              <a:t>    'B': ['one', 'one', 'two', 'three', 'two', 'two', 'one', 'three'],</a:t>
            </a:r>
          </a:p>
          <a:p>
            <a:r>
              <a:rPr lang="en-US" altLang="ko-KR" dirty="0"/>
              <a:t>})</a:t>
            </a:r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my_func</a:t>
            </a:r>
            <a:r>
              <a:rPr lang="en-US" altLang="ko-KR" dirty="0"/>
              <a:t>(x):</a:t>
            </a:r>
          </a:p>
          <a:p>
            <a:r>
              <a:rPr lang="en-US" altLang="ko-KR" dirty="0"/>
              <a:t>    return '-'.join(sorted(x))</a:t>
            </a:r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df.groupby</a:t>
            </a:r>
            <a:r>
              <a:rPr lang="en-US" altLang="ko-KR" dirty="0"/>
              <a:t>('A').</a:t>
            </a:r>
            <a:r>
              <a:rPr lang="en-US" altLang="ko-KR" dirty="0" err="1"/>
              <a:t>agg</a:t>
            </a:r>
            <a:r>
              <a:rPr lang="en-US" altLang="ko-KR" dirty="0"/>
              <a:t>({'B': </a:t>
            </a:r>
            <a:r>
              <a:rPr lang="en-US" altLang="ko-KR" dirty="0" err="1"/>
              <a:t>my_func</a:t>
            </a:r>
            <a:r>
              <a:rPr lang="en-US" altLang="ko-KR" dirty="0"/>
              <a:t>})</a:t>
            </a:r>
          </a:p>
          <a:p>
            <a:endParaRPr lang="en-US" altLang="ko-KR" dirty="0"/>
          </a:p>
          <a:p>
            <a:r>
              <a:rPr lang="en-US" altLang="ko-KR" dirty="0"/>
              <a:t>print(result)</a:t>
            </a:r>
          </a:p>
          <a:p>
            <a:endParaRPr lang="en-US" altLang="ko-KR" dirty="0"/>
          </a:p>
          <a:p>
            <a:r>
              <a:rPr lang="en-US" altLang="ko-KR" dirty="0"/>
              <a:t>#		          B</a:t>
            </a:r>
          </a:p>
          <a:p>
            <a:r>
              <a:rPr lang="en-US" altLang="ko-KR" dirty="0"/>
              <a:t>#A                         </a:t>
            </a:r>
          </a:p>
          <a:p>
            <a:r>
              <a:rPr lang="en-US" altLang="ko-KR" dirty="0"/>
              <a:t>#bar          one-three-two</a:t>
            </a:r>
          </a:p>
          <a:p>
            <a:r>
              <a:rPr lang="en-US" altLang="ko-KR" dirty="0"/>
              <a:t>#foo  one-one-three-two-two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939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8CF9F-4B8D-C59A-ED21-10DB29B7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D4CE2-5B37-135A-E26F-28EE2E81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데이터프레임에서 특정 열을 그룹화하여 행과 열을 피벗테이블 형태로 나타낼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위 데이터프레임에서 </a:t>
            </a:r>
            <a:r>
              <a:rPr lang="ko-KR" altLang="ko-KR" dirty="0" err="1"/>
              <a:t>Name</a:t>
            </a:r>
            <a:r>
              <a:rPr lang="ko-KR" altLang="ko-KR" dirty="0"/>
              <a:t> 열과 </a:t>
            </a:r>
            <a:r>
              <a:rPr lang="ko-KR" altLang="ko-KR" dirty="0" err="1"/>
              <a:t>Date</a:t>
            </a:r>
            <a:r>
              <a:rPr lang="ko-KR" altLang="ko-KR" dirty="0"/>
              <a:t> 열을 기준으로 </a:t>
            </a:r>
            <a:r>
              <a:rPr lang="ko-KR" altLang="ko-KR" dirty="0" err="1"/>
              <a:t>Value</a:t>
            </a:r>
            <a:r>
              <a:rPr lang="ko-KR" altLang="ko-KR" dirty="0"/>
              <a:t> 열의 평균을 계산하려면 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40FE1-9C4D-8E67-7B50-0D5C39F152CA}"/>
              </a:ext>
            </a:extLst>
          </p:cNvPr>
          <p:cNvSpPr txBox="1"/>
          <p:nvPr/>
        </p:nvSpPr>
        <p:spPr>
          <a:xfrm>
            <a:off x="2699792" y="2136338"/>
            <a:ext cx="33123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   </a:t>
            </a:r>
            <a:r>
              <a:rPr lang="ko-KR" altLang="en-US" dirty="0" err="1"/>
              <a:t>Date</a:t>
            </a:r>
            <a:r>
              <a:rPr lang="ko-KR" altLang="en-US" dirty="0"/>
              <a:t>  </a:t>
            </a:r>
            <a:r>
              <a:rPr lang="ko-KR" altLang="en-US" dirty="0" err="1"/>
              <a:t>Value</a:t>
            </a:r>
            <a:endParaRPr lang="ko-KR" altLang="en-US" dirty="0"/>
          </a:p>
          <a:p>
            <a:r>
              <a:rPr lang="ko-KR" altLang="en-US" dirty="0"/>
              <a:t>0  </a:t>
            </a:r>
            <a:r>
              <a:rPr lang="ko-KR" altLang="en-US" dirty="0" err="1"/>
              <a:t>Alice</a:t>
            </a:r>
            <a:r>
              <a:rPr lang="ko-KR" altLang="en-US" dirty="0"/>
              <a:t>  </a:t>
            </a:r>
            <a:r>
              <a:rPr lang="ko-KR" altLang="en-US" dirty="0" err="1"/>
              <a:t>Day</a:t>
            </a:r>
            <a:r>
              <a:rPr lang="ko-KR" altLang="en-US" dirty="0"/>
              <a:t> 1     10</a:t>
            </a:r>
          </a:p>
          <a:p>
            <a:r>
              <a:rPr lang="ko-KR" altLang="en-US" dirty="0"/>
              <a:t>1  </a:t>
            </a:r>
            <a:r>
              <a:rPr lang="ko-KR" altLang="en-US" dirty="0" err="1"/>
              <a:t>Alice</a:t>
            </a:r>
            <a:r>
              <a:rPr lang="ko-KR" altLang="en-US" dirty="0"/>
              <a:t>  </a:t>
            </a:r>
            <a:r>
              <a:rPr lang="ko-KR" altLang="en-US" dirty="0" err="1"/>
              <a:t>Day</a:t>
            </a:r>
            <a:r>
              <a:rPr lang="ko-KR" altLang="en-US" dirty="0"/>
              <a:t> 2     20</a:t>
            </a:r>
          </a:p>
          <a:p>
            <a:r>
              <a:rPr lang="ko-KR" altLang="en-US" dirty="0"/>
              <a:t>2    </a:t>
            </a:r>
            <a:r>
              <a:rPr lang="ko-KR" altLang="en-US" dirty="0" err="1"/>
              <a:t>Bob</a:t>
            </a:r>
            <a:r>
              <a:rPr lang="ko-KR" altLang="en-US" dirty="0"/>
              <a:t>  </a:t>
            </a:r>
            <a:r>
              <a:rPr lang="ko-KR" altLang="en-US" dirty="0" err="1"/>
              <a:t>Day</a:t>
            </a:r>
            <a:r>
              <a:rPr lang="ko-KR" altLang="en-US" dirty="0"/>
              <a:t> 1     15</a:t>
            </a:r>
          </a:p>
          <a:p>
            <a:r>
              <a:rPr lang="ko-KR" altLang="en-US" dirty="0"/>
              <a:t>3    </a:t>
            </a:r>
            <a:r>
              <a:rPr lang="ko-KR" altLang="en-US" dirty="0" err="1"/>
              <a:t>Bob</a:t>
            </a:r>
            <a:r>
              <a:rPr lang="ko-KR" altLang="en-US" dirty="0"/>
              <a:t>  </a:t>
            </a:r>
            <a:r>
              <a:rPr lang="ko-KR" altLang="en-US" dirty="0" err="1"/>
              <a:t>Day</a:t>
            </a:r>
            <a:r>
              <a:rPr lang="ko-KR" altLang="en-US" dirty="0"/>
              <a:t> 2     25</a:t>
            </a:r>
          </a:p>
          <a:p>
            <a:r>
              <a:rPr lang="ko-KR" altLang="en-US" dirty="0"/>
              <a:t>4  </a:t>
            </a:r>
            <a:r>
              <a:rPr lang="ko-KR" altLang="en-US" dirty="0" err="1"/>
              <a:t>Alice</a:t>
            </a:r>
            <a:r>
              <a:rPr lang="ko-KR" altLang="en-US" dirty="0"/>
              <a:t>  </a:t>
            </a:r>
            <a:r>
              <a:rPr lang="ko-KR" altLang="en-US" dirty="0" err="1"/>
              <a:t>Day</a:t>
            </a:r>
            <a:r>
              <a:rPr lang="ko-KR" altLang="en-US" dirty="0"/>
              <a:t> 1     30</a:t>
            </a:r>
          </a:p>
          <a:p>
            <a:r>
              <a:rPr lang="ko-KR" altLang="en-US" dirty="0"/>
              <a:t>5  </a:t>
            </a:r>
            <a:r>
              <a:rPr lang="ko-KR" altLang="en-US" dirty="0" err="1"/>
              <a:t>Alice</a:t>
            </a:r>
            <a:r>
              <a:rPr lang="ko-KR" altLang="en-US" dirty="0"/>
              <a:t>  </a:t>
            </a:r>
            <a:r>
              <a:rPr lang="ko-KR" altLang="en-US" dirty="0" err="1"/>
              <a:t>Day</a:t>
            </a:r>
            <a:r>
              <a:rPr lang="ko-KR" altLang="en-US" dirty="0"/>
              <a:t> 2     40</a:t>
            </a:r>
          </a:p>
          <a:p>
            <a:r>
              <a:rPr lang="ko-KR" altLang="en-US" dirty="0"/>
              <a:t>6    </a:t>
            </a:r>
            <a:r>
              <a:rPr lang="ko-KR" altLang="en-US" dirty="0" err="1"/>
              <a:t>Bob</a:t>
            </a:r>
            <a:r>
              <a:rPr lang="ko-KR" altLang="en-US" dirty="0"/>
              <a:t>  </a:t>
            </a:r>
            <a:r>
              <a:rPr lang="ko-KR" altLang="en-US" dirty="0" err="1"/>
              <a:t>Day</a:t>
            </a:r>
            <a:r>
              <a:rPr lang="ko-KR" altLang="en-US" dirty="0"/>
              <a:t> 1     35</a:t>
            </a:r>
          </a:p>
          <a:p>
            <a:r>
              <a:rPr lang="ko-KR" altLang="en-US" dirty="0"/>
              <a:t>7    </a:t>
            </a:r>
            <a:r>
              <a:rPr lang="ko-KR" altLang="en-US" dirty="0" err="1"/>
              <a:t>Bob</a:t>
            </a:r>
            <a:r>
              <a:rPr lang="ko-KR" altLang="en-US" dirty="0"/>
              <a:t>  </a:t>
            </a:r>
            <a:r>
              <a:rPr lang="ko-KR" altLang="en-US" dirty="0" err="1"/>
              <a:t>Day</a:t>
            </a:r>
            <a:r>
              <a:rPr lang="ko-KR" altLang="en-US" dirty="0"/>
              <a:t> 2     45</a:t>
            </a:r>
          </a:p>
        </p:txBody>
      </p:sp>
    </p:spTree>
    <p:extLst>
      <p:ext uri="{BB962C8B-B14F-4D97-AF65-F5344CB8AC3E}">
        <p14:creationId xmlns:p14="http://schemas.microsoft.com/office/powerpoint/2010/main" val="2332080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8CF9F-4B8D-C59A-ED21-10DB29B7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D4CE2-5B37-135A-E26F-28EE2E81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위 데이터프레임에서 </a:t>
            </a:r>
            <a:r>
              <a:rPr lang="ko-KR" altLang="ko-KR" dirty="0" err="1"/>
              <a:t>Name</a:t>
            </a:r>
            <a:r>
              <a:rPr lang="ko-KR" altLang="ko-KR" dirty="0"/>
              <a:t> 열과 </a:t>
            </a:r>
            <a:r>
              <a:rPr lang="ko-KR" altLang="ko-KR" dirty="0" err="1"/>
              <a:t>Date</a:t>
            </a:r>
            <a:r>
              <a:rPr lang="ko-KR" altLang="ko-KR" dirty="0"/>
              <a:t> 열을 기준으로 </a:t>
            </a:r>
            <a:r>
              <a:rPr lang="ko-KR" altLang="ko-KR" dirty="0" err="1"/>
              <a:t>Value</a:t>
            </a:r>
            <a:r>
              <a:rPr lang="ko-KR" altLang="ko-KR" dirty="0"/>
              <a:t> 열의 평균을 계산하려면 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3DAA7-B957-2A28-0129-330B181CA072}"/>
              </a:ext>
            </a:extLst>
          </p:cNvPr>
          <p:cNvSpPr txBox="1"/>
          <p:nvPr/>
        </p:nvSpPr>
        <p:spPr>
          <a:xfrm>
            <a:off x="587976" y="2233223"/>
            <a:ext cx="824585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pandas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pd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pd.DataFrame</a:t>
            </a:r>
            <a:r>
              <a:rPr lang="ko-KR" altLang="en-US" sz="1600" dirty="0"/>
              <a:t>({</a:t>
            </a:r>
          </a:p>
          <a:p>
            <a:r>
              <a:rPr lang="ko-KR" altLang="en-US" sz="1600" dirty="0"/>
              <a:t>    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['</a:t>
            </a:r>
            <a:r>
              <a:rPr lang="ko-KR" altLang="en-US" sz="1600" dirty="0" err="1"/>
              <a:t>Alice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Alice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Bob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Bob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Alice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Alice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Bob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Bob</a:t>
            </a:r>
            <a:r>
              <a:rPr lang="ko-KR" altLang="en-US" sz="1600" dirty="0"/>
              <a:t>'],</a:t>
            </a:r>
          </a:p>
          <a:p>
            <a:r>
              <a:rPr lang="ko-KR" altLang="en-US" sz="1600" dirty="0"/>
              <a:t>    '</a:t>
            </a:r>
            <a:r>
              <a:rPr lang="ko-KR" altLang="en-US" sz="1600" dirty="0" err="1"/>
              <a:t>Date</a:t>
            </a:r>
            <a:r>
              <a:rPr lang="ko-KR" altLang="en-US" sz="1600" dirty="0"/>
              <a:t>': ['</a:t>
            </a:r>
            <a:r>
              <a:rPr lang="ko-KR" altLang="en-US" sz="1600" dirty="0" err="1"/>
              <a:t>Day</a:t>
            </a:r>
            <a:r>
              <a:rPr lang="ko-KR" altLang="en-US" sz="1600" dirty="0"/>
              <a:t> 1', '</a:t>
            </a:r>
            <a:r>
              <a:rPr lang="ko-KR" altLang="en-US" sz="1600" dirty="0" err="1"/>
              <a:t>Day</a:t>
            </a:r>
            <a:r>
              <a:rPr lang="ko-KR" altLang="en-US" sz="1600" dirty="0"/>
              <a:t> 2', '</a:t>
            </a:r>
            <a:r>
              <a:rPr lang="ko-KR" altLang="en-US" sz="1600" dirty="0" err="1"/>
              <a:t>Day</a:t>
            </a:r>
            <a:r>
              <a:rPr lang="ko-KR" altLang="en-US" sz="1600" dirty="0"/>
              <a:t> 1', '</a:t>
            </a:r>
            <a:r>
              <a:rPr lang="ko-KR" altLang="en-US" sz="1600" dirty="0" err="1"/>
              <a:t>Day</a:t>
            </a:r>
            <a:r>
              <a:rPr lang="ko-KR" altLang="en-US" sz="1600" dirty="0"/>
              <a:t> 2', '</a:t>
            </a:r>
            <a:r>
              <a:rPr lang="ko-KR" altLang="en-US" sz="1600" dirty="0" err="1"/>
              <a:t>Day</a:t>
            </a:r>
            <a:r>
              <a:rPr lang="ko-KR" altLang="en-US" sz="1600" dirty="0"/>
              <a:t> 1', '</a:t>
            </a:r>
            <a:r>
              <a:rPr lang="ko-KR" altLang="en-US" sz="1600" dirty="0" err="1"/>
              <a:t>Day</a:t>
            </a:r>
            <a:r>
              <a:rPr lang="ko-KR" altLang="en-US" sz="1600" dirty="0"/>
              <a:t> 2', '</a:t>
            </a:r>
            <a:r>
              <a:rPr lang="ko-KR" altLang="en-US" sz="1600" dirty="0" err="1"/>
              <a:t>Day</a:t>
            </a:r>
            <a:r>
              <a:rPr lang="ko-KR" altLang="en-US" sz="1600" dirty="0"/>
              <a:t> 1', '</a:t>
            </a:r>
            <a:r>
              <a:rPr lang="ko-KR" altLang="en-US" sz="1600" dirty="0" err="1"/>
              <a:t>Day</a:t>
            </a:r>
            <a:r>
              <a:rPr lang="ko-KR" altLang="en-US" sz="1600" dirty="0"/>
              <a:t> 2'],</a:t>
            </a:r>
          </a:p>
          <a:p>
            <a:r>
              <a:rPr lang="ko-KR" altLang="en-US" sz="1600" dirty="0"/>
              <a:t>    '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': [10, 20, 15, 25, 30, 40, 35, 45]</a:t>
            </a:r>
          </a:p>
          <a:p>
            <a:r>
              <a:rPr lang="ko-KR" altLang="en-US" sz="1600" dirty="0"/>
              <a:t>})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result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df.pivot_table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values</a:t>
            </a:r>
            <a:r>
              <a:rPr lang="ko-KR" altLang="en-US" sz="1600" dirty="0"/>
              <a:t>='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', </a:t>
            </a:r>
            <a:r>
              <a:rPr lang="ko-KR" altLang="en-US" sz="1600" dirty="0" err="1"/>
              <a:t>index</a:t>
            </a:r>
            <a:r>
              <a:rPr lang="ko-KR" altLang="en-US" sz="1600" dirty="0"/>
              <a:t>='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', </a:t>
            </a:r>
            <a:r>
              <a:rPr lang="ko-KR" altLang="en-US" sz="1600" dirty="0" err="1"/>
              <a:t>columns</a:t>
            </a:r>
            <a:r>
              <a:rPr lang="ko-KR" altLang="en-US" sz="1600" dirty="0"/>
              <a:t>='</a:t>
            </a:r>
            <a:r>
              <a:rPr lang="ko-KR" altLang="en-US" sz="1600" dirty="0" err="1"/>
              <a:t>Date</a:t>
            </a:r>
            <a:r>
              <a:rPr lang="ko-KR" altLang="en-US" sz="1600" dirty="0"/>
              <a:t>', </a:t>
            </a:r>
            <a:r>
              <a:rPr lang="ko-KR" altLang="en-US" sz="1600" dirty="0" err="1"/>
              <a:t>aggfunc</a:t>
            </a:r>
            <a:r>
              <a:rPr lang="ko-KR" altLang="en-US" sz="1600" dirty="0"/>
              <a:t>='</a:t>
            </a:r>
            <a:r>
              <a:rPr lang="ko-KR" altLang="en-US" sz="1600" dirty="0" err="1"/>
              <a:t>mean</a:t>
            </a:r>
            <a:r>
              <a:rPr lang="ko-KR" altLang="en-US" sz="1600" dirty="0"/>
              <a:t>')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)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#Date   Day 1  Day 2</a:t>
            </a:r>
          </a:p>
          <a:p>
            <a:r>
              <a:rPr lang="en-US" altLang="ko-KR" sz="1600" dirty="0"/>
              <a:t>#Name               </a:t>
            </a:r>
          </a:p>
          <a:p>
            <a:r>
              <a:rPr lang="en-US" altLang="ko-KR" sz="1600" dirty="0"/>
              <a:t>#Alice     20     30</a:t>
            </a:r>
          </a:p>
          <a:p>
            <a:r>
              <a:rPr lang="en-US" altLang="ko-KR" sz="1600" dirty="0"/>
              <a:t>#Bob       25     35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23477-A4BE-2F06-AD33-C4FE7F464C49}"/>
              </a:ext>
            </a:extLst>
          </p:cNvPr>
          <p:cNvSpPr txBox="1"/>
          <p:nvPr/>
        </p:nvSpPr>
        <p:spPr>
          <a:xfrm>
            <a:off x="3623329" y="5672464"/>
            <a:ext cx="521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데이터를 재구성하여 요약하거나 집계할 때 유용</a:t>
            </a:r>
          </a:p>
        </p:txBody>
      </p:sp>
    </p:spTree>
    <p:extLst>
      <p:ext uri="{BB962C8B-B14F-4D97-AF65-F5344CB8AC3E}">
        <p14:creationId xmlns:p14="http://schemas.microsoft.com/office/powerpoint/2010/main" val="27571607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0773D-95D9-3609-843B-ECA9ADE4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DBF14-D31C-1E2E-8339-D75EE2CB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매출 데이터를 이용한 지역별</a:t>
            </a:r>
            <a:r>
              <a:rPr lang="en-US" altLang="ko-KR" dirty="0"/>
              <a:t>, </a:t>
            </a:r>
            <a:r>
              <a:rPr lang="ko-KR" altLang="en-US" dirty="0"/>
              <a:t>시간대별 매출 집계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B4D7-F249-6042-DF30-3B923A760963}"/>
              </a:ext>
            </a:extLst>
          </p:cNvPr>
          <p:cNvSpPr txBox="1"/>
          <p:nvPr/>
        </p:nvSpPr>
        <p:spPr>
          <a:xfrm>
            <a:off x="323528" y="1988840"/>
            <a:ext cx="87129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매출 데이터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Region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East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East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West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West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North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North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South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South</a:t>
            </a:r>
            <a:r>
              <a:rPr lang="ko-KR" altLang="en-US" sz="1400" dirty="0"/>
              <a:t>'], </a:t>
            </a:r>
          </a:p>
          <a:p>
            <a:r>
              <a:rPr lang="ko-KR" altLang="en-US" sz="1400" dirty="0"/>
              <a:t>        'Time': ['</a:t>
            </a:r>
            <a:r>
              <a:rPr lang="ko-KR" altLang="en-US" sz="1400" dirty="0" err="1"/>
              <a:t>Morning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Afternoon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Morning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Afternoon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Morning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Afternoon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Morning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Afternoon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Sales</a:t>
            </a:r>
            <a:r>
              <a:rPr lang="ko-KR" altLang="en-US" sz="1400" dirty="0"/>
              <a:t>': [100, 150, 200, 250, 300, 350, 400, 450]}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피벗테이블 생성</a:t>
            </a:r>
          </a:p>
          <a:p>
            <a:r>
              <a:rPr lang="ko-KR" altLang="en-US" sz="1400" dirty="0" err="1"/>
              <a:t>result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pd.pivot_table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index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Region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columns</a:t>
            </a:r>
            <a:r>
              <a:rPr lang="ko-KR" altLang="en-US" sz="1400" dirty="0"/>
              <a:t>='Time', </a:t>
            </a:r>
            <a:r>
              <a:rPr lang="ko-KR" altLang="en-US" sz="1400" dirty="0" err="1"/>
              <a:t>values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Sales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aggfunc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sum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result</a:t>
            </a:r>
            <a:r>
              <a:rPr lang="ko-KR" altLang="en-US" sz="1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12050-EC53-3101-3924-9B3670770BF4}"/>
              </a:ext>
            </a:extLst>
          </p:cNvPr>
          <p:cNvSpPr txBox="1"/>
          <p:nvPr/>
        </p:nvSpPr>
        <p:spPr>
          <a:xfrm>
            <a:off x="2394012" y="472543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Time    </a:t>
            </a:r>
            <a:r>
              <a:rPr lang="ko-KR" altLang="en-US" dirty="0" err="1"/>
              <a:t>Afternoon</a:t>
            </a:r>
            <a:r>
              <a:rPr lang="ko-KR" altLang="en-US" dirty="0"/>
              <a:t>  </a:t>
            </a:r>
            <a:r>
              <a:rPr lang="ko-KR" altLang="en-US" dirty="0" err="1"/>
              <a:t>Morning</a:t>
            </a:r>
            <a:endParaRPr lang="ko-KR" altLang="en-US" dirty="0"/>
          </a:p>
          <a:p>
            <a:r>
              <a:rPr lang="ko-KR" altLang="en-US" dirty="0" err="1"/>
              <a:t>Region</a:t>
            </a:r>
            <a:r>
              <a:rPr lang="ko-KR" altLang="en-US" dirty="0"/>
              <a:t>                    </a:t>
            </a:r>
          </a:p>
          <a:p>
            <a:r>
              <a:rPr lang="ko-KR" altLang="en-US" dirty="0" err="1"/>
              <a:t>East</a:t>
            </a:r>
            <a:r>
              <a:rPr lang="ko-KR" altLang="en-US" dirty="0"/>
              <a:t>          150      100</a:t>
            </a:r>
          </a:p>
          <a:p>
            <a:r>
              <a:rPr lang="ko-KR" altLang="en-US" dirty="0" err="1"/>
              <a:t>North</a:t>
            </a:r>
            <a:r>
              <a:rPr lang="ko-KR" altLang="en-US" dirty="0"/>
              <a:t>         350      300</a:t>
            </a:r>
          </a:p>
          <a:p>
            <a:r>
              <a:rPr lang="ko-KR" altLang="en-US" dirty="0" err="1"/>
              <a:t>South</a:t>
            </a:r>
            <a:r>
              <a:rPr lang="ko-KR" altLang="en-US" dirty="0"/>
              <a:t>         450      400</a:t>
            </a:r>
          </a:p>
          <a:p>
            <a:r>
              <a:rPr lang="ko-KR" altLang="en-US" dirty="0" err="1"/>
              <a:t>West</a:t>
            </a:r>
            <a:r>
              <a:rPr lang="ko-KR" altLang="en-US" dirty="0"/>
              <a:t>          250      200</a:t>
            </a:r>
          </a:p>
        </p:txBody>
      </p:sp>
    </p:spTree>
    <p:extLst>
      <p:ext uri="{BB962C8B-B14F-4D97-AF65-F5344CB8AC3E}">
        <p14:creationId xmlns:p14="http://schemas.microsoft.com/office/powerpoint/2010/main" val="9840005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B77A8-0DC7-D895-A573-D734172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217D7-ECB9-12D9-E1C2-17614D85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 데이터를 이용한 지역별</a:t>
            </a:r>
            <a:r>
              <a:rPr lang="en-US" altLang="ko-KR" dirty="0"/>
              <a:t>, </a:t>
            </a:r>
            <a:r>
              <a:rPr lang="ko-KR" altLang="en-US" dirty="0"/>
              <a:t>연령대별 평균 소비 금액 집계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EF178-DA3A-37EB-9162-D10E2F182705}"/>
              </a:ext>
            </a:extLst>
          </p:cNvPr>
          <p:cNvSpPr txBox="1"/>
          <p:nvPr/>
        </p:nvSpPr>
        <p:spPr>
          <a:xfrm>
            <a:off x="479122" y="2060848"/>
            <a:ext cx="822059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고객 데이터 생성</a:t>
            </a:r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'], 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': [20, 30, 40, 50, 30, 40, 50, 60],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': [100, 150, 200, 250, 300, 350, 400, 450]}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피벗테이블 생성</a:t>
            </a:r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</a:t>
            </a:r>
            <a:r>
              <a:rPr lang="ko-KR" altLang="en-US" sz="1100" dirty="0" err="1"/>
              <a:t>pd.cut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'], [10, 30, 50, 70]),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1C056-A778-F857-AB5D-FBF9E4D4215A}"/>
              </a:ext>
            </a:extLst>
          </p:cNvPr>
          <p:cNvSpPr txBox="1"/>
          <p:nvPr/>
        </p:nvSpPr>
        <p:spPr>
          <a:xfrm>
            <a:off x="3563888" y="4278171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Age</a:t>
            </a:r>
            <a:r>
              <a:rPr lang="ko-KR" altLang="en-US" dirty="0"/>
              <a:t>     (10, 30]  (30, 50]  (50, 70]</a:t>
            </a:r>
          </a:p>
          <a:p>
            <a:r>
              <a:rPr lang="ko-KR" altLang="en-US" dirty="0" err="1"/>
              <a:t>Region</a:t>
            </a:r>
            <a:r>
              <a:rPr lang="ko-KR" altLang="en-US" dirty="0"/>
              <a:t>                              </a:t>
            </a:r>
          </a:p>
          <a:p>
            <a:r>
              <a:rPr lang="ko-KR" altLang="en-US" dirty="0" err="1"/>
              <a:t>East</a:t>
            </a:r>
            <a:r>
              <a:rPr lang="ko-KR" altLang="en-US" dirty="0"/>
              <a:t>           2         0         0</a:t>
            </a:r>
          </a:p>
          <a:p>
            <a:r>
              <a:rPr lang="ko-KR" altLang="en-US" dirty="0" err="1"/>
              <a:t>North</a:t>
            </a:r>
            <a:r>
              <a:rPr lang="ko-KR" altLang="en-US" dirty="0"/>
              <a:t>          1         1         0</a:t>
            </a:r>
          </a:p>
          <a:p>
            <a:r>
              <a:rPr lang="ko-KR" altLang="en-US" dirty="0" err="1"/>
              <a:t>South</a:t>
            </a:r>
            <a:r>
              <a:rPr lang="ko-KR" altLang="en-US" dirty="0"/>
              <a:t>          0         1         1</a:t>
            </a:r>
          </a:p>
          <a:p>
            <a:r>
              <a:rPr lang="ko-KR" altLang="en-US" dirty="0" err="1"/>
              <a:t>West</a:t>
            </a:r>
            <a:r>
              <a:rPr lang="ko-KR" altLang="en-US" dirty="0"/>
              <a:t>           0         2         0</a:t>
            </a:r>
          </a:p>
        </p:txBody>
      </p:sp>
    </p:spTree>
    <p:extLst>
      <p:ext uri="{BB962C8B-B14F-4D97-AF65-F5344CB8AC3E}">
        <p14:creationId xmlns:p14="http://schemas.microsoft.com/office/powerpoint/2010/main" val="9441563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4BA03-73D0-4274-4FF6-5EE246A5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87C0B-1D51-D1F1-DB1B-65862D16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데이터를 일정한 구간으로 나누어 범주형 데이터로 변환하는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1E147-53C4-4AE2-C711-36D2143DABC4}"/>
              </a:ext>
            </a:extLst>
          </p:cNvPr>
          <p:cNvSpPr txBox="1"/>
          <p:nvPr/>
        </p:nvSpPr>
        <p:spPr>
          <a:xfrm>
            <a:off x="395536" y="2187203"/>
            <a:ext cx="83529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나이 데이터 생성</a:t>
            </a:r>
          </a:p>
          <a:p>
            <a:r>
              <a:rPr lang="ko-KR" altLang="en-US" sz="1400" dirty="0" err="1"/>
              <a:t>ages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({'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[22, 44, 65, 86, 27, 19, 51, 92, 33, 35, 38, 42, 14, 50, 78]})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연령대 구간 지정</a:t>
            </a:r>
          </a:p>
          <a:p>
            <a:r>
              <a:rPr lang="ko-KR" altLang="en-US" sz="1400" dirty="0" err="1"/>
              <a:t>bins</a:t>
            </a:r>
            <a:r>
              <a:rPr lang="ko-KR" altLang="en-US" sz="1400" dirty="0"/>
              <a:t> = [0, 20, 40, 60, 80, 100]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연령대 카테고리 생성</a:t>
            </a:r>
          </a:p>
          <a:p>
            <a:r>
              <a:rPr lang="ko-KR" altLang="en-US" sz="1400" dirty="0" err="1"/>
              <a:t>age_categories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pd.cut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ages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'], </a:t>
            </a:r>
            <a:r>
              <a:rPr lang="ko-KR" altLang="en-US" sz="1400" dirty="0" err="1"/>
              <a:t>bins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데이터프레임에 새로운 카테고리 열 추가</a:t>
            </a:r>
          </a:p>
          <a:p>
            <a:r>
              <a:rPr lang="ko-KR" altLang="en-US" sz="1400" dirty="0" err="1"/>
              <a:t>ages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age_categories</a:t>
            </a:r>
            <a:r>
              <a:rPr lang="ko-KR" altLang="en-US" sz="1400" dirty="0"/>
              <a:t>'] = </a:t>
            </a:r>
            <a:r>
              <a:rPr lang="ko-KR" altLang="en-US" sz="1400" dirty="0" err="1"/>
              <a:t>age_categories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결과 확인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ages</a:t>
            </a:r>
            <a:r>
              <a:rPr lang="ko-KR" altLang="en-US" sz="1400" dirty="0"/>
              <a:t>)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result = </a:t>
            </a:r>
            <a:r>
              <a:rPr lang="en-US" altLang="ko-KR" sz="1400" dirty="0" err="1"/>
              <a:t>pd.pivot_table</a:t>
            </a:r>
            <a:r>
              <a:rPr lang="en-US" altLang="ko-KR" sz="1400" dirty="0"/>
              <a:t>(ages, index='</a:t>
            </a:r>
            <a:r>
              <a:rPr lang="en-US" altLang="ko-KR" sz="1400" dirty="0" err="1"/>
              <a:t>age_categories</a:t>
            </a:r>
            <a:r>
              <a:rPr lang="en-US" altLang="ko-KR" sz="1400" dirty="0"/>
              <a:t>’, </a:t>
            </a:r>
            <a:r>
              <a:rPr lang="en-US" altLang="ko-KR" sz="1400" dirty="0" err="1"/>
              <a:t>aggfunc</a:t>
            </a:r>
            <a:r>
              <a:rPr lang="en-US" altLang="ko-KR" sz="1400" dirty="0"/>
              <a:t>='count')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print(result)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D823E-774B-0104-187B-A795B319C510}"/>
              </a:ext>
            </a:extLst>
          </p:cNvPr>
          <p:cNvSpPr txBox="1"/>
          <p:nvPr/>
        </p:nvSpPr>
        <p:spPr>
          <a:xfrm>
            <a:off x="5399820" y="4437112"/>
            <a:ext cx="32869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생성된 카테고리는 </a:t>
            </a:r>
            <a:r>
              <a:rPr lang="en-US" altLang="ko-KR" dirty="0" err="1"/>
              <a:t>groupby</a:t>
            </a:r>
            <a:r>
              <a:rPr lang="ko-KR" altLang="en-US" dirty="0"/>
              <a:t>나 </a:t>
            </a:r>
            <a:r>
              <a:rPr lang="en-US" altLang="ko-KR" dirty="0" err="1"/>
              <a:t>pivot_table</a:t>
            </a:r>
            <a:r>
              <a:rPr lang="ko-KR" altLang="en-US" dirty="0"/>
              <a:t>과 같은 함수에서 인덱스 또는 열로 사용될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7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9C62-E3BE-ED02-E7A8-E1D61C5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2F34-3A5E-F50A-37F6-C9EC86B8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Söhne"/>
              </a:rPr>
              <a:t>배열 </a:t>
            </a:r>
            <a:r>
              <a:rPr lang="ko-KR" altLang="en-US" b="1" i="0" dirty="0" err="1">
                <a:effectLst/>
                <a:latin typeface="Söhne"/>
              </a:rPr>
              <a:t>슬라이싱</a:t>
            </a:r>
            <a:endParaRPr lang="ko-KR" altLang="en-US" b="1" i="0" dirty="0"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C3FA-0A79-B527-A021-3BD719B33789}"/>
              </a:ext>
            </a:extLst>
          </p:cNvPr>
          <p:cNvSpPr txBox="1"/>
          <p:nvPr/>
        </p:nvSpPr>
        <p:spPr>
          <a:xfrm>
            <a:off x="1043608" y="1628800"/>
            <a:ext cx="727280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import numpy as np</a:t>
            </a:r>
          </a:p>
          <a:p>
            <a:endParaRPr lang="en-US" altLang="ko-KR" sz="1600"/>
          </a:p>
          <a:p>
            <a:r>
              <a:rPr lang="en-US" altLang="ko-KR" sz="1600"/>
              <a:t>arr = np.array([1, 2, 3, 4, 5])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슬라이싱은 </a:t>
            </a:r>
            <a:r>
              <a:rPr lang="en-US" altLang="ko-KR" sz="1600"/>
              <a:t>[</a:t>
            </a:r>
            <a:r>
              <a:rPr lang="ko-KR" altLang="en-US" sz="1600"/>
              <a:t>시작</a:t>
            </a:r>
            <a:r>
              <a:rPr lang="en-US" altLang="ko-KR" sz="1600"/>
              <a:t>:</a:t>
            </a:r>
            <a:r>
              <a:rPr lang="ko-KR" altLang="en-US" sz="1600"/>
              <a:t>끝</a:t>
            </a:r>
            <a:r>
              <a:rPr lang="en-US" altLang="ko-KR" sz="1600"/>
              <a:t>:</a:t>
            </a:r>
            <a:r>
              <a:rPr lang="ko-KR" altLang="en-US" sz="1600"/>
              <a:t>간격</a:t>
            </a:r>
            <a:r>
              <a:rPr lang="en-US" altLang="ko-KR" sz="1600"/>
              <a:t>] </a:t>
            </a:r>
            <a:r>
              <a:rPr lang="ko-KR" altLang="en-US" sz="1600"/>
              <a:t>형식으로 사용</a:t>
            </a:r>
          </a:p>
          <a:p>
            <a:r>
              <a:rPr lang="en-US" altLang="ko-KR" sz="1600"/>
              <a:t>print(arr[1:4])  # [2 3 4]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다차원 배열의 슬라이싱</a:t>
            </a:r>
          </a:p>
          <a:p>
            <a:r>
              <a:rPr lang="en-US" altLang="ko-KR" sz="1600"/>
              <a:t>arr2d = np.array([[1, 2, 3], [4, 5, 6], [7, 8, 9]])</a:t>
            </a:r>
          </a:p>
          <a:p>
            <a:r>
              <a:rPr lang="en-US" altLang="ko-KR" sz="1600"/>
              <a:t>print(arr2d[0:2, 1:3])</a:t>
            </a:r>
          </a:p>
          <a:p>
            <a:r>
              <a:rPr lang="en-US" altLang="ko-KR" sz="1600"/>
              <a:t>'''</a:t>
            </a:r>
          </a:p>
          <a:p>
            <a:r>
              <a:rPr lang="en-US" altLang="ko-KR" sz="1600"/>
              <a:t>[[2 3]</a:t>
            </a:r>
          </a:p>
          <a:p>
            <a:r>
              <a:rPr lang="en-US" altLang="ko-KR" sz="1600"/>
              <a:t> [5 6]]</a:t>
            </a:r>
          </a:p>
          <a:p>
            <a:r>
              <a:rPr lang="en-US" altLang="ko-KR" sz="1600"/>
              <a:t>'''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모든 행을 선택할 때는 </a:t>
            </a:r>
            <a:r>
              <a:rPr lang="en-US" altLang="ko-KR" sz="1600"/>
              <a:t>':'</a:t>
            </a:r>
            <a:r>
              <a:rPr lang="ko-KR" altLang="en-US" sz="1600"/>
              <a:t>만 사용 가능</a:t>
            </a:r>
          </a:p>
          <a:p>
            <a:r>
              <a:rPr lang="en-US" altLang="ko-KR" sz="1600"/>
              <a:t>print(arr2d[:, 1])</a:t>
            </a:r>
          </a:p>
          <a:p>
            <a:r>
              <a:rPr lang="en-US" altLang="ko-KR" sz="1600"/>
              <a:t>'''</a:t>
            </a:r>
          </a:p>
          <a:p>
            <a:r>
              <a:rPr lang="en-US" altLang="ko-KR" sz="1600"/>
              <a:t>[2 5 8]</a:t>
            </a:r>
          </a:p>
          <a:p>
            <a:r>
              <a:rPr lang="en-US" altLang="ko-KR" sz="1600"/>
              <a:t>'''</a:t>
            </a:r>
            <a:endParaRPr lang="en-US" altLang="ko-KR" sz="1600" dirty="0" err="1"/>
          </a:p>
        </p:txBody>
      </p:sp>
    </p:spTree>
    <p:extLst>
      <p:ext uri="{BB962C8B-B14F-4D97-AF65-F5344CB8AC3E}">
        <p14:creationId xmlns:p14="http://schemas.microsoft.com/office/powerpoint/2010/main" val="3913065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85E8B-5A5D-535E-70B7-34DD6F3A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기술통계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3D72F-D47D-A8BA-E9B9-8DCAAA9C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기술통계</a:t>
            </a:r>
            <a:endParaRPr lang="en-US" altLang="ko-KR" dirty="0"/>
          </a:p>
          <a:p>
            <a:pPr lvl="1"/>
            <a:r>
              <a:rPr lang="ko-KR" altLang="en-US" dirty="0"/>
              <a:t>평균</a:t>
            </a:r>
            <a:endParaRPr lang="en-US" altLang="ko-KR" dirty="0"/>
          </a:p>
          <a:p>
            <a:pPr lvl="1"/>
            <a:r>
              <a:rPr lang="ko-KR" altLang="en-US" dirty="0"/>
              <a:t>중앙값</a:t>
            </a:r>
            <a:endParaRPr lang="en-US" altLang="ko-KR" dirty="0"/>
          </a:p>
          <a:p>
            <a:pPr lvl="1"/>
            <a:r>
              <a:rPr lang="ko-KR" altLang="en-US" dirty="0" err="1"/>
              <a:t>최빈값</a:t>
            </a:r>
            <a:endParaRPr lang="en-US" altLang="ko-KR" dirty="0"/>
          </a:p>
          <a:p>
            <a:pPr lvl="1"/>
            <a:r>
              <a:rPr lang="ko-KR" altLang="en-US" dirty="0"/>
              <a:t>분산</a:t>
            </a:r>
            <a:endParaRPr lang="en-US" altLang="ko-KR" dirty="0"/>
          </a:p>
          <a:p>
            <a:pPr lvl="1"/>
            <a:r>
              <a:rPr lang="ko-KR" altLang="en-US" dirty="0"/>
              <a:t>표준편차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15811-9DC2-5CC4-60F3-B05185150FD4}"/>
              </a:ext>
            </a:extLst>
          </p:cNvPr>
          <p:cNvSpPr txBox="1"/>
          <p:nvPr/>
        </p:nvSpPr>
        <p:spPr>
          <a:xfrm>
            <a:off x="3059832" y="1320383"/>
            <a:ext cx="590465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[1, 2, 3, 4, 5, 3]}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평균 (</a:t>
            </a:r>
            <a:r>
              <a:rPr lang="ko-KR" altLang="en-US" sz="1400" dirty="0" err="1"/>
              <a:t>Mean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mean_value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mean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f"Mean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mean_value</a:t>
            </a:r>
            <a:r>
              <a:rPr lang="ko-KR" altLang="en-US" sz="1400" dirty="0"/>
              <a:t>}")  # 결과: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중앙값 (</a:t>
            </a:r>
            <a:r>
              <a:rPr lang="ko-KR" altLang="en-US" sz="1400" dirty="0" err="1"/>
              <a:t>Median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median_value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median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f"Median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median_value</a:t>
            </a:r>
            <a:r>
              <a:rPr lang="ko-KR" altLang="en-US" sz="1400" dirty="0"/>
              <a:t>}")  # 결과: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최빈값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Mode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mode_value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mode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f"Mode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mode_value</a:t>
            </a:r>
            <a:r>
              <a:rPr lang="ko-KR" altLang="en-US" sz="1400" dirty="0"/>
              <a:t>[0]}")  # 결과: 3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분산 (</a:t>
            </a:r>
            <a:r>
              <a:rPr lang="ko-KR" altLang="en-US" sz="1400" dirty="0" err="1"/>
              <a:t>Variance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variance_value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var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f"Variance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variance_value</a:t>
            </a:r>
            <a:r>
              <a:rPr lang="ko-KR" altLang="en-US" sz="1400" dirty="0"/>
              <a:t>}")  # 결과: 2.0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표준편차 (Standard </a:t>
            </a:r>
            <a:r>
              <a:rPr lang="ko-KR" altLang="en-US" sz="1400" dirty="0" err="1"/>
              <a:t>Deviation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std_value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std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f"Standard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Deviation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std_value</a:t>
            </a:r>
            <a:r>
              <a:rPr lang="ko-KR" altLang="en-US" sz="1400" dirty="0"/>
              <a:t>}")  # 결과: 1.4142135623730951</a:t>
            </a:r>
          </a:p>
        </p:txBody>
      </p:sp>
    </p:spTree>
    <p:extLst>
      <p:ext uri="{BB962C8B-B14F-4D97-AF65-F5344CB8AC3E}">
        <p14:creationId xmlns:p14="http://schemas.microsoft.com/office/powerpoint/2010/main" val="7651189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pd.to_datetime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문자열이나 다른 형식의 날짜와 시간 데이터를 </a:t>
            </a:r>
            <a:r>
              <a:rPr lang="en-US" altLang="ko-KR" dirty="0"/>
              <a:t>datetime </a:t>
            </a:r>
            <a:r>
              <a:rPr lang="ko-KR" altLang="en-US" dirty="0"/>
              <a:t>형식으로 변환할 때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B693D-D821-19D0-7A99-E0AC02E3AC6B}"/>
              </a:ext>
            </a:extLst>
          </p:cNvPr>
          <p:cNvSpPr txBox="1"/>
          <p:nvPr/>
        </p:nvSpPr>
        <p:spPr>
          <a:xfrm>
            <a:off x="1259632" y="2678176"/>
            <a:ext cx="67687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data</a:t>
            </a:r>
            <a:r>
              <a:rPr lang="ko-KR" altLang="en-US" dirty="0"/>
              <a:t> = {'</a:t>
            </a:r>
            <a:r>
              <a:rPr lang="ko-KR" altLang="en-US" dirty="0" err="1"/>
              <a:t>date</a:t>
            </a:r>
            <a:r>
              <a:rPr lang="ko-KR" altLang="en-US" dirty="0"/>
              <a:t>': ['2021-08-15', '2021-08-16', '2021-08-17'],</a:t>
            </a:r>
          </a:p>
          <a:p>
            <a:r>
              <a:rPr lang="ko-KR" altLang="en-US" dirty="0"/>
              <a:t>        '</a:t>
            </a:r>
            <a:r>
              <a:rPr lang="ko-KR" altLang="en-US" dirty="0" err="1"/>
              <a:t>value</a:t>
            </a:r>
            <a:r>
              <a:rPr lang="ko-KR" altLang="en-US" dirty="0"/>
              <a:t>': [100, 200, 150]}</a:t>
            </a:r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pd.DataFrame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df</a:t>
            </a:r>
            <a:r>
              <a:rPr lang="ko-KR" altLang="en-US" dirty="0"/>
              <a:t>['</a:t>
            </a:r>
            <a:r>
              <a:rPr lang="ko-KR" altLang="en-US" dirty="0" err="1"/>
              <a:t>date</a:t>
            </a:r>
            <a:r>
              <a:rPr lang="ko-KR" altLang="en-US" dirty="0"/>
              <a:t>'] = </a:t>
            </a:r>
            <a:r>
              <a:rPr lang="ko-KR" altLang="en-US" dirty="0" err="1"/>
              <a:t>pd.to_datetime</a:t>
            </a:r>
            <a:r>
              <a:rPr lang="ko-KR" altLang="en-US" dirty="0"/>
              <a:t>(</a:t>
            </a:r>
            <a:r>
              <a:rPr lang="ko-KR" altLang="en-US" dirty="0" err="1"/>
              <a:t>df</a:t>
            </a:r>
            <a:r>
              <a:rPr lang="ko-KR" altLang="en-US" dirty="0"/>
              <a:t>['</a:t>
            </a:r>
            <a:r>
              <a:rPr lang="ko-KR" altLang="en-US" dirty="0" err="1"/>
              <a:t>date</a:t>
            </a:r>
            <a:r>
              <a:rPr lang="ko-KR" altLang="en-US" dirty="0"/>
              <a:t>'])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Output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#         </a:t>
            </a:r>
            <a:r>
              <a:rPr lang="ko-KR" altLang="en-US" dirty="0" err="1"/>
              <a:t>date</a:t>
            </a:r>
            <a:r>
              <a:rPr lang="ko-KR" altLang="en-US" dirty="0"/>
              <a:t>  </a:t>
            </a:r>
            <a:r>
              <a:rPr lang="ko-KR" altLang="en-US" dirty="0" err="1"/>
              <a:t>value</a:t>
            </a:r>
            <a:endParaRPr lang="ko-KR" altLang="en-US" dirty="0"/>
          </a:p>
          <a:p>
            <a:r>
              <a:rPr lang="ko-KR" altLang="en-US" dirty="0"/>
              <a:t># 0 2021-08-15    100</a:t>
            </a:r>
          </a:p>
          <a:p>
            <a:r>
              <a:rPr lang="ko-KR" altLang="en-US" dirty="0"/>
              <a:t># 1 2021-08-16    200</a:t>
            </a:r>
          </a:p>
          <a:p>
            <a:r>
              <a:rPr lang="ko-KR" altLang="en-US" dirty="0"/>
              <a:t># 2 2021-08-17    150</a:t>
            </a:r>
          </a:p>
        </p:txBody>
      </p:sp>
    </p:spTree>
    <p:extLst>
      <p:ext uri="{BB962C8B-B14F-4D97-AF65-F5344CB8AC3E}">
        <p14:creationId xmlns:p14="http://schemas.microsoft.com/office/powerpoint/2010/main" val="3242753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698976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pd.to_datetime</a:t>
            </a:r>
            <a:r>
              <a:rPr lang="en-US" altLang="ko-KR" dirty="0"/>
              <a:t>()</a:t>
            </a:r>
          </a:p>
          <a:p>
            <a:pPr lvl="2"/>
            <a:r>
              <a:rPr lang="ko-KR" altLang="ko-KR" dirty="0"/>
              <a:t>문자열이 다른 형식으로 되어 있을 경우</a:t>
            </a:r>
            <a:r>
              <a:rPr lang="en-US" altLang="ko-KR" dirty="0"/>
              <a:t> </a:t>
            </a:r>
            <a:r>
              <a:rPr lang="ko-KR" altLang="ko-KR" dirty="0"/>
              <a:t>이를 자동으로 감지하지 못할 수 있습니다. </a:t>
            </a:r>
            <a:endParaRPr lang="en-US" altLang="ko-KR" dirty="0"/>
          </a:p>
          <a:p>
            <a:pPr lvl="2"/>
            <a:r>
              <a:rPr lang="ko-KR" altLang="en-US" dirty="0"/>
              <a:t>이때는 </a:t>
            </a:r>
            <a:r>
              <a:rPr lang="en-US" altLang="ko-KR" dirty="0"/>
              <a:t>format </a:t>
            </a:r>
            <a:r>
              <a:rPr lang="ko-KR" altLang="en-US" dirty="0"/>
              <a:t>인자를 사용하여 문자열의 형식을 지정해줄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91F2E-8CCE-8957-A007-F0ADB2045219}"/>
              </a:ext>
            </a:extLst>
          </p:cNvPr>
          <p:cNvSpPr txBox="1"/>
          <p:nvPr/>
        </p:nvSpPr>
        <p:spPr>
          <a:xfrm>
            <a:off x="6132868" y="92499"/>
            <a:ext cx="29523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/>
              <a:t>to_datetime</a:t>
            </a:r>
            <a:r>
              <a:rPr lang="ko-KR" altLang="en-US" sz="900" dirty="0"/>
              <a:t>에서 자동으로 인식하는 날짜 형식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r>
              <a:rPr lang="ko-KR" altLang="ko-KR" sz="900" dirty="0"/>
              <a:t>.%</a:t>
            </a:r>
            <a:r>
              <a:rPr lang="ko-KR" altLang="ko-KR" sz="900" dirty="0" err="1"/>
              <a:t>f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endParaRPr lang="ko-KR" altLang="ko-KR" sz="900" dirty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ko-KR" altLang="ko-KR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DA8F4-0577-9BFD-038F-9839263B70CD}"/>
              </a:ext>
            </a:extLst>
          </p:cNvPr>
          <p:cNvSpPr txBox="1"/>
          <p:nvPr/>
        </p:nvSpPr>
        <p:spPr>
          <a:xfrm>
            <a:off x="109496" y="3429000"/>
            <a:ext cx="75608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날짜 데이터 생성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({'date': ['2022</a:t>
            </a:r>
            <a:r>
              <a:rPr lang="ko-KR" altLang="en-US" sz="1400" dirty="0"/>
              <a:t>년 </a:t>
            </a:r>
            <a:r>
              <a:rPr lang="en-US" altLang="ko-KR" sz="1400" dirty="0"/>
              <a:t>01</a:t>
            </a:r>
            <a:r>
              <a:rPr lang="ko-KR" altLang="en-US" sz="1400" dirty="0"/>
              <a:t>월 </a:t>
            </a:r>
            <a:r>
              <a:rPr lang="en-US" altLang="ko-KR" sz="1400" dirty="0"/>
              <a:t>01</a:t>
            </a:r>
            <a:r>
              <a:rPr lang="ko-KR" altLang="en-US" sz="1400" dirty="0"/>
              <a:t>일</a:t>
            </a:r>
            <a:r>
              <a:rPr lang="en-US" altLang="ko-KR" sz="1400" dirty="0"/>
              <a:t>', '2022</a:t>
            </a:r>
            <a:r>
              <a:rPr lang="ko-KR" altLang="en-US" sz="1400" dirty="0"/>
              <a:t>년 </a:t>
            </a:r>
            <a:r>
              <a:rPr lang="en-US" altLang="ko-KR" sz="1400" dirty="0"/>
              <a:t>01</a:t>
            </a:r>
            <a:r>
              <a:rPr lang="ko-KR" altLang="en-US" sz="1400" dirty="0"/>
              <a:t>월 </a:t>
            </a:r>
            <a:r>
              <a:rPr lang="en-US" altLang="ko-KR" sz="1400" dirty="0"/>
              <a:t>02</a:t>
            </a:r>
            <a:r>
              <a:rPr lang="ko-KR" altLang="en-US" sz="1400" dirty="0"/>
              <a:t>일</a:t>
            </a:r>
            <a:r>
              <a:rPr lang="en-US" altLang="ko-KR" sz="1400" dirty="0"/>
              <a:t>', '2022</a:t>
            </a:r>
            <a:r>
              <a:rPr lang="ko-KR" altLang="en-US" sz="1400" dirty="0"/>
              <a:t>년 </a:t>
            </a:r>
            <a:r>
              <a:rPr lang="en-US" altLang="ko-KR" sz="1400" dirty="0"/>
              <a:t>01</a:t>
            </a:r>
            <a:r>
              <a:rPr lang="ko-KR" altLang="en-US" sz="1400" dirty="0"/>
              <a:t>월 </a:t>
            </a:r>
            <a:r>
              <a:rPr lang="en-US" altLang="ko-KR" sz="1400" dirty="0"/>
              <a:t>03</a:t>
            </a:r>
            <a:r>
              <a:rPr lang="ko-KR" altLang="en-US" sz="1400" dirty="0"/>
              <a:t>일</a:t>
            </a:r>
            <a:r>
              <a:rPr lang="en-US" altLang="ko-KR" sz="1400" dirty="0"/>
              <a:t>']})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날짜 데이터를 </a:t>
            </a:r>
            <a:r>
              <a:rPr lang="en-US" altLang="ko-KR" sz="1400" dirty="0"/>
              <a:t>datetime </a:t>
            </a:r>
            <a:r>
              <a:rPr lang="ko-KR" altLang="en-US" sz="1400" dirty="0"/>
              <a:t>형식으로 변환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['date'] = </a:t>
            </a:r>
            <a:r>
              <a:rPr lang="en-US" altLang="ko-KR" sz="1400" dirty="0" err="1"/>
              <a:t>pd.to_datetime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['date'], format='%Y</a:t>
            </a:r>
            <a:r>
              <a:rPr lang="ko-KR" altLang="en-US" sz="1400" dirty="0"/>
              <a:t>년 </a:t>
            </a:r>
            <a:r>
              <a:rPr lang="en-US" altLang="ko-KR" sz="1400" dirty="0"/>
              <a:t>%m</a:t>
            </a:r>
            <a:r>
              <a:rPr lang="ko-KR" altLang="en-US" sz="1400" dirty="0"/>
              <a:t>월 </a:t>
            </a:r>
            <a:r>
              <a:rPr lang="en-US" altLang="ko-KR" sz="1400" dirty="0"/>
              <a:t>%d</a:t>
            </a:r>
            <a:r>
              <a:rPr lang="ko-KR" altLang="en-US" sz="1400" dirty="0"/>
              <a:t>일</a:t>
            </a:r>
            <a:r>
              <a:rPr lang="en-US" altLang="ko-KR" sz="1400" dirty="0"/>
              <a:t>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년</a:t>
            </a:r>
            <a:r>
              <a:rPr lang="en-US" altLang="ko-KR" sz="1400" dirty="0"/>
              <a:t>, </a:t>
            </a:r>
            <a:r>
              <a:rPr lang="ko-KR" altLang="en-US" sz="1400" dirty="0"/>
              <a:t>월</a:t>
            </a:r>
            <a:r>
              <a:rPr lang="en-US" altLang="ko-KR" sz="1400" dirty="0"/>
              <a:t>, </a:t>
            </a:r>
            <a:r>
              <a:rPr lang="ko-KR" altLang="en-US" sz="1400" dirty="0"/>
              <a:t>일 컬럼 추출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['year']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['date'].</a:t>
            </a:r>
            <a:r>
              <a:rPr lang="en-US" altLang="ko-KR" sz="1400" dirty="0" err="1"/>
              <a:t>dt.year</a:t>
            </a:r>
            <a:endParaRPr lang="en-US" altLang="ko-KR" sz="1400" dirty="0"/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['month']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['date'].</a:t>
            </a:r>
            <a:r>
              <a:rPr lang="en-US" altLang="ko-KR" sz="1400" dirty="0" err="1"/>
              <a:t>dt.month</a:t>
            </a:r>
            <a:endParaRPr lang="en-US" altLang="ko-KR" sz="1400" dirty="0"/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['day']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['date'].</a:t>
            </a:r>
            <a:r>
              <a:rPr lang="en-US" altLang="ko-KR" sz="1400" dirty="0" err="1"/>
              <a:t>dt.day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A89EA-3865-3D9A-F1AC-A6CE4F8E9AA7}"/>
              </a:ext>
            </a:extLst>
          </p:cNvPr>
          <p:cNvSpPr txBox="1"/>
          <p:nvPr/>
        </p:nvSpPr>
        <p:spPr>
          <a:xfrm>
            <a:off x="2858823" y="6026837"/>
            <a:ext cx="34263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dt.year</a:t>
            </a:r>
            <a:r>
              <a:rPr lang="en-US" altLang="ko-KR" sz="1400" dirty="0"/>
              <a:t>: pandas</a:t>
            </a:r>
            <a:r>
              <a:rPr lang="ko-KR" altLang="en-US" sz="1400" dirty="0"/>
              <a:t>에서 제공하는 </a:t>
            </a:r>
            <a:r>
              <a:rPr lang="en-US" altLang="ko-KR" sz="1400" dirty="0"/>
              <a:t>datetime </a:t>
            </a:r>
            <a:r>
              <a:rPr lang="ko-KR" altLang="en-US" sz="1400" dirty="0"/>
              <a:t>타입의 열에서 해당 날짜의 연도를 추출하는 속성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9D3627-0132-8A9F-3318-712D015BFDF6}"/>
              </a:ext>
            </a:extLst>
          </p:cNvPr>
          <p:cNvSpPr txBox="1"/>
          <p:nvPr/>
        </p:nvSpPr>
        <p:spPr>
          <a:xfrm>
            <a:off x="6727630" y="4604808"/>
            <a:ext cx="2286000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날짜 형식 기호</a:t>
            </a:r>
          </a:p>
          <a:p>
            <a:r>
              <a:rPr lang="en-US" altLang="ko-KR" sz="700" dirty="0"/>
              <a:t>%Y: </a:t>
            </a:r>
            <a:r>
              <a:rPr lang="ko-KR" altLang="en-US" sz="700" dirty="0"/>
              <a:t>네 자리 연도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2022)</a:t>
            </a:r>
          </a:p>
          <a:p>
            <a:r>
              <a:rPr lang="en-US" altLang="ko-KR" sz="700" dirty="0"/>
              <a:t>%y: </a:t>
            </a:r>
            <a:r>
              <a:rPr lang="ko-KR" altLang="en-US" sz="700" dirty="0"/>
              <a:t>두 자리 연도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22)</a:t>
            </a:r>
          </a:p>
          <a:p>
            <a:r>
              <a:rPr lang="en-US" altLang="ko-KR" sz="700" dirty="0"/>
              <a:t>%m: </a:t>
            </a:r>
            <a:r>
              <a:rPr lang="ko-KR" altLang="en-US" sz="700" dirty="0"/>
              <a:t>두 자리 월 </a:t>
            </a:r>
            <a:r>
              <a:rPr lang="en-US" altLang="ko-KR" sz="700" dirty="0"/>
              <a:t>(01</a:t>
            </a:r>
            <a:r>
              <a:rPr lang="ko-KR" altLang="en-US" sz="700" dirty="0"/>
              <a:t>부터 </a:t>
            </a:r>
            <a:r>
              <a:rPr lang="en-US" altLang="ko-KR" sz="700" dirty="0"/>
              <a:t>12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%d: </a:t>
            </a:r>
            <a:r>
              <a:rPr lang="ko-KR" altLang="en-US" sz="700" dirty="0"/>
              <a:t>두 자리 일 </a:t>
            </a:r>
            <a:r>
              <a:rPr lang="en-US" altLang="ko-KR" sz="700" dirty="0"/>
              <a:t>(01</a:t>
            </a:r>
            <a:r>
              <a:rPr lang="ko-KR" altLang="en-US" sz="700" dirty="0"/>
              <a:t>부터 </a:t>
            </a:r>
            <a:r>
              <a:rPr lang="en-US" altLang="ko-KR" sz="700" dirty="0"/>
              <a:t>31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%H: </a:t>
            </a:r>
            <a:r>
              <a:rPr lang="ko-KR" altLang="en-US" sz="700" dirty="0"/>
              <a:t>두 자리 </a:t>
            </a:r>
            <a:r>
              <a:rPr lang="en-US" altLang="ko-KR" sz="700" dirty="0"/>
              <a:t>24</a:t>
            </a:r>
            <a:r>
              <a:rPr lang="ko-KR" altLang="en-US" sz="700" dirty="0"/>
              <a:t>시간 기준 시간 </a:t>
            </a:r>
            <a:r>
              <a:rPr lang="en-US" altLang="ko-KR" sz="700" dirty="0"/>
              <a:t>(00</a:t>
            </a:r>
            <a:r>
              <a:rPr lang="ko-KR" altLang="en-US" sz="700" dirty="0"/>
              <a:t>부터 </a:t>
            </a:r>
            <a:r>
              <a:rPr lang="en-US" altLang="ko-KR" sz="700" dirty="0"/>
              <a:t>23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%I: </a:t>
            </a:r>
            <a:r>
              <a:rPr lang="ko-KR" altLang="en-US" sz="700" dirty="0"/>
              <a:t>두 자리 </a:t>
            </a:r>
            <a:r>
              <a:rPr lang="en-US" altLang="ko-KR" sz="700" dirty="0"/>
              <a:t>12</a:t>
            </a:r>
            <a:r>
              <a:rPr lang="ko-KR" altLang="en-US" sz="700" dirty="0"/>
              <a:t>시간 기준 시간 </a:t>
            </a:r>
            <a:r>
              <a:rPr lang="en-US" altLang="ko-KR" sz="700" dirty="0"/>
              <a:t>(01</a:t>
            </a:r>
            <a:r>
              <a:rPr lang="ko-KR" altLang="en-US" sz="700" dirty="0"/>
              <a:t>부터 </a:t>
            </a:r>
            <a:r>
              <a:rPr lang="en-US" altLang="ko-KR" sz="700" dirty="0"/>
              <a:t>12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%p: AM </a:t>
            </a:r>
            <a:r>
              <a:rPr lang="ko-KR" altLang="en-US" sz="700" dirty="0"/>
              <a:t>또는 </a:t>
            </a:r>
            <a:r>
              <a:rPr lang="en-US" altLang="ko-KR" sz="700" dirty="0"/>
              <a:t>PM</a:t>
            </a:r>
          </a:p>
          <a:p>
            <a:r>
              <a:rPr lang="en-US" altLang="ko-KR" sz="700" dirty="0"/>
              <a:t>%M: </a:t>
            </a:r>
            <a:r>
              <a:rPr lang="ko-KR" altLang="en-US" sz="700" dirty="0"/>
              <a:t>두 자리 분 </a:t>
            </a:r>
            <a:r>
              <a:rPr lang="en-US" altLang="ko-KR" sz="700" dirty="0"/>
              <a:t>(00</a:t>
            </a:r>
            <a:r>
              <a:rPr lang="ko-KR" altLang="en-US" sz="700" dirty="0"/>
              <a:t>부터 </a:t>
            </a:r>
            <a:r>
              <a:rPr lang="en-US" altLang="ko-KR" sz="700" dirty="0"/>
              <a:t>59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%S: </a:t>
            </a:r>
            <a:r>
              <a:rPr lang="ko-KR" altLang="en-US" sz="700" dirty="0"/>
              <a:t>두 자리 초 </a:t>
            </a:r>
            <a:r>
              <a:rPr lang="en-US" altLang="ko-KR" sz="700" dirty="0"/>
              <a:t>(00</a:t>
            </a:r>
            <a:r>
              <a:rPr lang="ko-KR" altLang="en-US" sz="700" dirty="0"/>
              <a:t>부터 </a:t>
            </a:r>
            <a:r>
              <a:rPr lang="en-US" altLang="ko-KR" sz="700" dirty="0"/>
              <a:t>59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%f: </a:t>
            </a:r>
            <a:r>
              <a:rPr lang="ko-KR" altLang="en-US" sz="700" dirty="0" err="1"/>
              <a:t>마이크로초</a:t>
            </a:r>
            <a:r>
              <a:rPr lang="ko-KR" altLang="en-US" sz="700" dirty="0"/>
              <a:t> </a:t>
            </a:r>
            <a:r>
              <a:rPr lang="en-US" altLang="ko-KR" sz="700" dirty="0"/>
              <a:t>(000000</a:t>
            </a:r>
            <a:r>
              <a:rPr lang="ko-KR" altLang="en-US" sz="700" dirty="0"/>
              <a:t>부터 </a:t>
            </a:r>
            <a:r>
              <a:rPr lang="en-US" altLang="ko-KR" sz="700" dirty="0"/>
              <a:t>999999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%j: </a:t>
            </a:r>
            <a:r>
              <a:rPr lang="ko-KR" altLang="en-US" sz="700" dirty="0"/>
              <a:t>연중 일 </a:t>
            </a:r>
            <a:r>
              <a:rPr lang="en-US" altLang="ko-KR" sz="700" dirty="0"/>
              <a:t>(001</a:t>
            </a:r>
            <a:r>
              <a:rPr lang="ko-KR" altLang="en-US" sz="700" dirty="0"/>
              <a:t>부터 </a:t>
            </a:r>
            <a:r>
              <a:rPr lang="en-US" altLang="ko-KR" sz="700" dirty="0"/>
              <a:t>366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%U: </a:t>
            </a:r>
            <a:r>
              <a:rPr lang="ko-KR" altLang="en-US" sz="700" dirty="0"/>
              <a:t>연중 주 </a:t>
            </a:r>
            <a:r>
              <a:rPr lang="en-US" altLang="ko-KR" sz="700" dirty="0"/>
              <a:t>(</a:t>
            </a:r>
            <a:r>
              <a:rPr lang="ko-KR" altLang="en-US" sz="700" dirty="0"/>
              <a:t>일요일을 한 주의 시작으로 기준</a:t>
            </a:r>
            <a:r>
              <a:rPr lang="en-US" altLang="ko-KR" sz="700" dirty="0"/>
              <a:t>, 00</a:t>
            </a:r>
            <a:r>
              <a:rPr lang="ko-KR" altLang="en-US" sz="700" dirty="0"/>
              <a:t>부터 </a:t>
            </a:r>
            <a:r>
              <a:rPr lang="en-US" altLang="ko-KR" sz="700" dirty="0"/>
              <a:t>53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%W: </a:t>
            </a:r>
            <a:r>
              <a:rPr lang="ko-KR" altLang="en-US" sz="700" dirty="0"/>
              <a:t>연중 주 </a:t>
            </a:r>
            <a:r>
              <a:rPr lang="en-US" altLang="ko-KR" sz="700" dirty="0"/>
              <a:t>(</a:t>
            </a:r>
            <a:r>
              <a:rPr lang="ko-KR" altLang="en-US" sz="700" dirty="0"/>
              <a:t>월요일을 한 주의 시작으로 기준</a:t>
            </a:r>
            <a:r>
              <a:rPr lang="en-US" altLang="ko-KR" sz="700" dirty="0"/>
              <a:t>, 00</a:t>
            </a:r>
            <a:r>
              <a:rPr lang="ko-KR" altLang="en-US" sz="700" dirty="0"/>
              <a:t>부터 </a:t>
            </a:r>
            <a:r>
              <a:rPr lang="en-US" altLang="ko-KR" sz="700" dirty="0"/>
              <a:t>53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%Z: </a:t>
            </a:r>
            <a:r>
              <a:rPr lang="ko-KR" altLang="en-US" sz="700" dirty="0"/>
              <a:t>시간대 이름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PST, EST, UTC </a:t>
            </a:r>
            <a:r>
              <a:rPr lang="ko-KR" altLang="en-US" sz="700" dirty="0"/>
              <a:t>등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%z: UTC </a:t>
            </a:r>
            <a:r>
              <a:rPr lang="ko-KR" altLang="en-US" sz="700" dirty="0"/>
              <a:t>오프셋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+0900, -0800 </a:t>
            </a:r>
            <a:r>
              <a:rPr lang="ko-KR" altLang="en-US" sz="700" dirty="0"/>
              <a:t>등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277338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pd.resample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기존의 데이터셋을 새로운 시간 간격에 맞추어 변환해줍니다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미리 정의된 문자열로 일반적인 시간 간격에 대한 별칭을 제공</a:t>
            </a:r>
            <a:endParaRPr lang="en-US" altLang="ko-KR" dirty="0"/>
          </a:p>
          <a:p>
            <a:pPr lvl="4"/>
            <a:r>
              <a:rPr lang="en-US" altLang="ko-KR" dirty="0"/>
              <a:t>D(day), H(hour)</a:t>
            </a:r>
          </a:p>
          <a:p>
            <a:pPr lvl="3"/>
            <a:r>
              <a:rPr lang="en-US" altLang="ko-KR" dirty="0"/>
              <a:t>on </a:t>
            </a:r>
            <a:r>
              <a:rPr lang="ko-KR" altLang="en-US" dirty="0"/>
              <a:t>매개변수를 사용하여 시간 인덱스를 지정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B693D-D821-19D0-7A99-E0AC02E3AC6B}"/>
              </a:ext>
            </a:extLst>
          </p:cNvPr>
          <p:cNvSpPr txBox="1"/>
          <p:nvPr/>
        </p:nvSpPr>
        <p:spPr>
          <a:xfrm>
            <a:off x="209261" y="3284984"/>
            <a:ext cx="872547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/>
              <a:t>data = {'date': ['2022-01-01', '2022-01-02', '2022-01-01', '2022-01-02', '2022-01-01', '2022-01-02'],</a:t>
            </a:r>
          </a:p>
          <a:p>
            <a:r>
              <a:rPr lang="en-US" altLang="ko-KR" sz="1400" dirty="0"/>
              <a:t>        'location': ['</a:t>
            </a:r>
            <a:r>
              <a:rPr lang="ko-KR" altLang="en-US" sz="1400" dirty="0"/>
              <a:t>서울</a:t>
            </a:r>
            <a:r>
              <a:rPr lang="en-US" altLang="ko-KR" sz="1400" dirty="0"/>
              <a:t>', '</a:t>
            </a:r>
            <a:r>
              <a:rPr lang="ko-KR" altLang="en-US" sz="1400" dirty="0"/>
              <a:t>서울</a:t>
            </a:r>
            <a:r>
              <a:rPr lang="en-US" altLang="ko-KR" sz="1400" dirty="0"/>
              <a:t>', '</a:t>
            </a:r>
            <a:r>
              <a:rPr lang="ko-KR" altLang="en-US" sz="1400" dirty="0"/>
              <a:t>부산</a:t>
            </a:r>
            <a:r>
              <a:rPr lang="en-US" altLang="ko-KR" sz="1400" dirty="0"/>
              <a:t>', '</a:t>
            </a:r>
            <a:r>
              <a:rPr lang="ko-KR" altLang="en-US" sz="1400" dirty="0"/>
              <a:t>부산</a:t>
            </a:r>
            <a:r>
              <a:rPr lang="en-US" altLang="ko-KR" sz="1400" dirty="0"/>
              <a:t>', '</a:t>
            </a:r>
            <a:r>
              <a:rPr lang="ko-KR" altLang="en-US" sz="1400" dirty="0"/>
              <a:t>대구</a:t>
            </a:r>
            <a:r>
              <a:rPr lang="en-US" altLang="ko-KR" sz="1400" dirty="0"/>
              <a:t>', '</a:t>
            </a:r>
            <a:r>
              <a:rPr lang="ko-KR" altLang="en-US" sz="1400" dirty="0"/>
              <a:t>대구</a:t>
            </a:r>
            <a:r>
              <a:rPr lang="en-US" altLang="ko-KR" sz="1400" dirty="0"/>
              <a:t>'],</a:t>
            </a:r>
          </a:p>
          <a:p>
            <a:r>
              <a:rPr lang="en-US" altLang="ko-KR" sz="1400" dirty="0"/>
              <a:t>        'PM10': [50, 40, 45, 55, 60, 65],</a:t>
            </a:r>
          </a:p>
          <a:p>
            <a:r>
              <a:rPr lang="en-US" altLang="ko-KR" sz="1400" dirty="0"/>
              <a:t>        'PM2.5': [25, 20, 22, 28, 30, 35]}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(data)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['date'] = </a:t>
            </a:r>
            <a:r>
              <a:rPr lang="en-US" altLang="ko-KR" sz="1400" dirty="0" err="1"/>
              <a:t>pd.to_datetime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df_monthly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df.groupby</a:t>
            </a:r>
            <a:r>
              <a:rPr lang="en-US" altLang="ko-KR" sz="1400" dirty="0"/>
              <a:t>('location').resample(‘D', on='date').mean(</a:t>
            </a:r>
            <a:r>
              <a:rPr lang="en-US" altLang="ko-KR" sz="1400" dirty="0" err="1"/>
              <a:t>numeric_only</a:t>
            </a:r>
            <a:r>
              <a:rPr lang="en-US" altLang="ko-KR" sz="1400" dirty="0"/>
              <a:t>=True)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df_monthly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2BCF7-8BA6-7A0E-99EF-41E169D7DD1A}"/>
              </a:ext>
            </a:extLst>
          </p:cNvPr>
          <p:cNvSpPr txBox="1"/>
          <p:nvPr/>
        </p:nvSpPr>
        <p:spPr>
          <a:xfrm>
            <a:off x="485693" y="5926192"/>
            <a:ext cx="835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/>
              <a:t>data</a:t>
            </a:r>
            <a:r>
              <a:rPr lang="ko-KR" altLang="en-US" sz="600" dirty="0"/>
              <a:t> = {'</a:t>
            </a:r>
            <a:r>
              <a:rPr lang="ko-KR" altLang="en-US" sz="600" dirty="0" err="1"/>
              <a:t>date</a:t>
            </a:r>
            <a:r>
              <a:rPr lang="ko-KR" altLang="en-US" sz="600" dirty="0"/>
              <a:t>': ['2022-01-01', '2022-01-02', '2022-02-01', '2022-02-02', '2023-01-01', '2023-01-02', '2023-02-01', '2023-02-02', '2022-01-01', '2022-01-02', '2022-02-01', '2022-02-02', '2023-01-01', '2023-01-02', '2023-02-01', '2023-02-02'],</a:t>
            </a:r>
          </a:p>
          <a:p>
            <a:r>
              <a:rPr lang="ko-KR" altLang="en-US" sz="600" dirty="0"/>
              <a:t>        '</a:t>
            </a:r>
            <a:r>
              <a:rPr lang="ko-KR" altLang="en-US" sz="600" dirty="0" err="1"/>
              <a:t>location</a:t>
            </a:r>
            <a:r>
              <a:rPr lang="ko-KR" altLang="en-US" sz="600" dirty="0"/>
              <a:t>': ['서울', '서울', '서울', '서울', '서울', '서울', '서울', '서울', '부산', '부산', '부산', '부산', '부산', '부산', '부산', '부산'],</a:t>
            </a:r>
          </a:p>
          <a:p>
            <a:r>
              <a:rPr lang="ko-KR" altLang="en-US" sz="600" dirty="0"/>
              <a:t>        'PM10': [50, 40, 45, 55, 60, 65, 70, 80, 55, 45, 50, 60, 70, 75, 80, 90],</a:t>
            </a:r>
          </a:p>
          <a:p>
            <a:r>
              <a:rPr lang="ko-KR" altLang="en-US" sz="600" dirty="0"/>
              <a:t>        'PM2.5': [25, 20, 22, 28, 30, 35, 40, 45, 30, 25, 28, 35, 40, 42, 45, 50]}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2BA85B-4BEA-5DC1-DC8F-C15AAD039EF9}"/>
              </a:ext>
            </a:extLst>
          </p:cNvPr>
          <p:cNvSpPr txBox="1"/>
          <p:nvPr/>
        </p:nvSpPr>
        <p:spPr>
          <a:xfrm>
            <a:off x="4438649" y="47971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location</a:t>
            </a:r>
            <a:r>
              <a:rPr lang="ko-KR" altLang="en-US" dirty="0"/>
              <a:t>별로 일</a:t>
            </a:r>
            <a:r>
              <a:rPr lang="en-US" altLang="ko-KR" dirty="0"/>
              <a:t>(day) </a:t>
            </a:r>
            <a:r>
              <a:rPr lang="ko-KR" altLang="en-US" dirty="0"/>
              <a:t>단위로 평균을 계산</a:t>
            </a:r>
          </a:p>
        </p:txBody>
      </p:sp>
    </p:spTree>
    <p:extLst>
      <p:ext uri="{BB962C8B-B14F-4D97-AF65-F5344CB8AC3E}">
        <p14:creationId xmlns:p14="http://schemas.microsoft.com/office/powerpoint/2010/main" val="1057646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0526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pd.resample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시간 간격</a:t>
            </a:r>
            <a:r>
              <a:rPr lang="en-US" altLang="ko-KR" dirty="0"/>
              <a:t>(alias) </a:t>
            </a:r>
            <a:r>
              <a:rPr lang="ko-KR" altLang="en-US" dirty="0"/>
              <a:t>문자열</a:t>
            </a:r>
            <a:endParaRPr lang="ko-KR" altLang="ko-KR" sz="1600" dirty="0"/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B: 평일(Business </a:t>
            </a:r>
            <a:r>
              <a:rPr lang="ko-KR" altLang="ko-KR" sz="1900" dirty="0" err="1"/>
              <a:t>day</a:t>
            </a:r>
            <a:r>
              <a:rPr lang="ko-KR" altLang="ko-KR" sz="1900" dirty="0"/>
              <a:t>)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C: 사용자 지정 시간대 내에서의 주기마다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D: 달력 일(</a:t>
            </a:r>
            <a:r>
              <a:rPr lang="ko-KR" altLang="ko-KR" sz="1900" dirty="0" err="1"/>
              <a:t>Day</a:t>
            </a:r>
            <a:r>
              <a:rPr lang="ko-KR" altLang="ko-KR" sz="1900" dirty="0"/>
              <a:t>)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W: 주(</a:t>
            </a:r>
            <a:r>
              <a:rPr lang="ko-KR" altLang="ko-KR" sz="1900" dirty="0" err="1"/>
              <a:t>Week</a:t>
            </a:r>
            <a:r>
              <a:rPr lang="ko-KR" altLang="ko-KR" sz="1900" dirty="0"/>
              <a:t>)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M: 달(</a:t>
            </a:r>
            <a:r>
              <a:rPr lang="ko-KR" altLang="ko-KR" sz="1900" dirty="0" err="1"/>
              <a:t>Month</a:t>
            </a:r>
            <a:r>
              <a:rPr lang="ko-KR" altLang="ko-KR" sz="1900" dirty="0"/>
              <a:t>)의 마지막 날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SM: 반월(</a:t>
            </a:r>
            <a:r>
              <a:rPr lang="ko-KR" altLang="ko-KR" sz="1900" dirty="0" err="1"/>
              <a:t>Semi-Month</a:t>
            </a:r>
            <a:r>
              <a:rPr lang="ko-KR" altLang="ko-KR" sz="1900" dirty="0"/>
              <a:t>) 기준으로 간격 지정 (월의 15일과 말일을 기준)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BM: 평일 기준으로 한 달의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CBM: 사용자 지정 시간대 내에서 평일 기준으로 한 달의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MS: 달(</a:t>
            </a:r>
            <a:r>
              <a:rPr lang="ko-KR" altLang="ko-KR" sz="1900" dirty="0" err="1"/>
              <a:t>Month</a:t>
            </a:r>
            <a:r>
              <a:rPr lang="ko-KR" altLang="ko-KR" sz="1900" dirty="0"/>
              <a:t>)의 시작일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SMS: 반월(</a:t>
            </a:r>
            <a:r>
              <a:rPr lang="ko-KR" altLang="ko-KR" sz="1900" dirty="0" err="1"/>
              <a:t>Semi-Month</a:t>
            </a:r>
            <a:r>
              <a:rPr lang="ko-KR" altLang="ko-KR" sz="1900" dirty="0"/>
              <a:t>) 기준으로 간격 지정 (월의 1일과 15일을 기준)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BMS: 평일 기준으로 한 달의 시작일부터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CBMS: 사용자 지정 시간대 내에서 평일 기준으로 한 달의 시작일부터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Q: 분기(</a:t>
            </a:r>
            <a:r>
              <a:rPr lang="ko-KR" altLang="ko-KR" sz="1900" dirty="0" err="1"/>
              <a:t>Quarter</a:t>
            </a:r>
            <a:r>
              <a:rPr lang="ko-KR" altLang="ko-KR" sz="1900" dirty="0"/>
              <a:t>)의 마지막 날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BQ: 평일 기준으로 분기의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QS: 분기(</a:t>
            </a:r>
            <a:r>
              <a:rPr lang="ko-KR" altLang="ko-KR" sz="1900" dirty="0" err="1"/>
              <a:t>Quarter</a:t>
            </a:r>
            <a:r>
              <a:rPr lang="ko-KR" altLang="ko-KR" sz="1900" dirty="0"/>
              <a:t>)의 시작일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BQS: 평일 기준으로 분기의 시작일부터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A: 해(</a:t>
            </a:r>
            <a:r>
              <a:rPr lang="ko-KR" altLang="ko-KR" sz="1900" dirty="0" err="1"/>
              <a:t>Year</a:t>
            </a:r>
            <a:r>
              <a:rPr lang="ko-KR" altLang="ko-KR" sz="1900" dirty="0"/>
              <a:t>)의 마지막 날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BA: 평일 기준으로 해의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AS: 해(</a:t>
            </a:r>
            <a:r>
              <a:rPr lang="ko-KR" altLang="ko-KR" sz="1900" dirty="0" err="1"/>
              <a:t>Year</a:t>
            </a:r>
            <a:r>
              <a:rPr lang="ko-KR" altLang="ko-KR" sz="1900" dirty="0"/>
              <a:t>)의 시작일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BAS: 평일 기준으로 해의 시작일부터 마지막 날까지 간격 지정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sz="1600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1420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8E069-F440-6145-4188-E5CB9ACC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Matplotlib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D7243-BFA6-8AC1-32EF-58AC7015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Matplotlib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Matplotlib</a:t>
            </a:r>
            <a:r>
              <a:rPr lang="ko-KR" altLang="en-US" dirty="0"/>
              <a:t>은 </a:t>
            </a:r>
            <a:r>
              <a:rPr lang="ko-KR" altLang="en-US" dirty="0" err="1"/>
              <a:t>파이썬에서</a:t>
            </a:r>
            <a:r>
              <a:rPr lang="ko-KR" altLang="en-US" dirty="0"/>
              <a:t> 데이터 시각화를 위한 가장 일반적인 라이브러리입니다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유형의 그래프를 그리는 데 사용할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Matplotlib</a:t>
            </a:r>
            <a:r>
              <a:rPr lang="ko-KR" altLang="en-US" dirty="0"/>
              <a:t>은 </a:t>
            </a:r>
            <a:r>
              <a:rPr lang="ko-KR" altLang="en-US" dirty="0" err="1"/>
              <a:t>파이썬의</a:t>
            </a:r>
            <a:r>
              <a:rPr lang="ko-KR" altLang="en-US" dirty="0"/>
              <a:t> 기본 라이브러리인 </a:t>
            </a:r>
            <a:r>
              <a:rPr lang="en-US" altLang="ko-KR" dirty="0"/>
              <a:t>NumPy</a:t>
            </a:r>
            <a:r>
              <a:rPr lang="ko-KR" altLang="en-US" dirty="0"/>
              <a:t>와 함께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45759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8DF1A-D13B-504C-8817-2B5C765A44CC}"/>
              </a:ext>
            </a:extLst>
          </p:cNvPr>
          <p:cNvSpPr txBox="1"/>
          <p:nvPr/>
        </p:nvSpPr>
        <p:spPr>
          <a:xfrm>
            <a:off x="1907704" y="1700808"/>
            <a:ext cx="51125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# x, y </a:t>
            </a:r>
            <a:r>
              <a:rPr lang="ko-KR" altLang="en-US"/>
              <a:t>데이터 생성</a:t>
            </a:r>
          </a:p>
          <a:p>
            <a:r>
              <a:rPr lang="en-US" altLang="ko-KR"/>
              <a:t>x = np.arange(0, 10, 0.1)</a:t>
            </a:r>
          </a:p>
          <a:p>
            <a:r>
              <a:rPr lang="en-US" altLang="ko-KR"/>
              <a:t>y = np.sin(x)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선 그래프 그리기</a:t>
            </a:r>
          </a:p>
          <a:p>
            <a:r>
              <a:rPr lang="en-US" altLang="ko-KR"/>
              <a:t>plt.plot(x, y)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그래프 타이틀과 축 라벨 설정</a:t>
            </a:r>
          </a:p>
          <a:p>
            <a:r>
              <a:rPr lang="en-US" altLang="ko-KR"/>
              <a:t>plt.title('Sine Wave')</a:t>
            </a:r>
          </a:p>
          <a:p>
            <a:r>
              <a:rPr lang="en-US" altLang="ko-KR"/>
              <a:t>plt.xlabel('x')</a:t>
            </a:r>
          </a:p>
          <a:p>
            <a:r>
              <a:rPr lang="en-US" altLang="ko-KR"/>
              <a:t>plt.ylabel('y')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그래프 출력</a:t>
            </a:r>
          </a:p>
          <a:p>
            <a:r>
              <a:rPr lang="en-US" altLang="ko-KR"/>
              <a:t>plt.show()</a:t>
            </a:r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39326994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color</a:t>
            </a:r>
            <a:r>
              <a:rPr lang="ko-KR" altLang="ko-KR" dirty="0"/>
              <a:t>: 그래프 색상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linestyle</a:t>
            </a:r>
            <a:r>
              <a:rPr lang="ko-KR" altLang="ko-KR" dirty="0"/>
              <a:t>: 선 스타일 (</a:t>
            </a:r>
            <a:r>
              <a:rPr lang="ko-KR" altLang="ko-KR" dirty="0" err="1"/>
              <a:t>solid</a:t>
            </a:r>
            <a:r>
              <a:rPr lang="ko-KR" altLang="ko-KR" dirty="0"/>
              <a:t>, </a:t>
            </a:r>
            <a:r>
              <a:rPr lang="ko-KR" altLang="ko-KR" dirty="0" err="1"/>
              <a:t>dashed</a:t>
            </a:r>
            <a:r>
              <a:rPr lang="ko-KR" altLang="ko-KR" dirty="0"/>
              <a:t>, </a:t>
            </a:r>
            <a:r>
              <a:rPr lang="ko-KR" altLang="ko-KR" dirty="0" err="1"/>
              <a:t>dotted</a:t>
            </a:r>
            <a:r>
              <a:rPr lang="ko-KR" altLang="ko-KR" dirty="0"/>
              <a:t>, </a:t>
            </a:r>
            <a:r>
              <a:rPr lang="ko-KR" altLang="ko-KR" dirty="0" err="1"/>
              <a:t>dashdot</a:t>
            </a:r>
            <a:r>
              <a:rPr lang="ko-KR" altLang="ko-KR" dirty="0"/>
              <a:t> 등)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linewidth</a:t>
            </a:r>
            <a:r>
              <a:rPr lang="ko-KR" altLang="ko-KR" dirty="0"/>
              <a:t>: 선 굵기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marker</a:t>
            </a:r>
            <a:r>
              <a:rPr lang="ko-KR" altLang="ko-KR" dirty="0"/>
              <a:t>: 마커 스타일 (</a:t>
            </a:r>
            <a:r>
              <a:rPr lang="ko-KR" altLang="ko-KR" dirty="0" err="1"/>
              <a:t>circle</a:t>
            </a:r>
            <a:r>
              <a:rPr lang="ko-KR" altLang="ko-KR" dirty="0"/>
              <a:t>, </a:t>
            </a:r>
            <a:r>
              <a:rPr lang="ko-KR" altLang="ko-KR" dirty="0" err="1"/>
              <a:t>square</a:t>
            </a:r>
            <a:r>
              <a:rPr lang="ko-KR" altLang="ko-KR" dirty="0"/>
              <a:t>, </a:t>
            </a:r>
            <a:r>
              <a:rPr lang="ko-KR" altLang="ko-KR" dirty="0" err="1"/>
              <a:t>triangle</a:t>
            </a:r>
            <a:r>
              <a:rPr lang="ko-KR" altLang="ko-KR" dirty="0"/>
              <a:t> 등)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markersize</a:t>
            </a:r>
            <a:r>
              <a:rPr lang="ko-KR" altLang="ko-KR" dirty="0"/>
              <a:t>: 마커 크기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B41DA-2165-859B-DC2C-27953563535F}"/>
              </a:ext>
            </a:extLst>
          </p:cNvPr>
          <p:cNvSpPr txBox="1"/>
          <p:nvPr/>
        </p:nvSpPr>
        <p:spPr>
          <a:xfrm>
            <a:off x="539552" y="1844824"/>
            <a:ext cx="8435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선 그래프 스타일 변경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, </a:t>
            </a:r>
            <a:r>
              <a:rPr lang="ko-KR" altLang="en-US" dirty="0" err="1"/>
              <a:t>color</a:t>
            </a:r>
            <a:r>
              <a:rPr lang="ko-KR" altLang="en-US" dirty="0"/>
              <a:t>='</a:t>
            </a:r>
            <a:r>
              <a:rPr lang="ko-KR" altLang="en-US" dirty="0" err="1"/>
              <a:t>red</a:t>
            </a:r>
            <a:r>
              <a:rPr lang="ko-KR" altLang="en-US" dirty="0"/>
              <a:t>', </a:t>
            </a:r>
            <a:r>
              <a:rPr lang="ko-KR" altLang="en-US" dirty="0" err="1"/>
              <a:t>linestyle</a:t>
            </a:r>
            <a:r>
              <a:rPr lang="ko-KR" altLang="en-US" dirty="0"/>
              <a:t>='--', </a:t>
            </a:r>
            <a:r>
              <a:rPr lang="ko-KR" altLang="en-US" dirty="0" err="1"/>
              <a:t>linewidth</a:t>
            </a:r>
            <a:r>
              <a:rPr lang="ko-KR" altLang="en-US" dirty="0"/>
              <a:t>=2, </a:t>
            </a:r>
            <a:r>
              <a:rPr lang="ko-KR" altLang="en-US" dirty="0" err="1"/>
              <a:t>marker</a:t>
            </a:r>
            <a:r>
              <a:rPr lang="ko-KR" altLang="en-US" dirty="0"/>
              <a:t>='</a:t>
            </a:r>
            <a:r>
              <a:rPr lang="ko-KR" altLang="en-US" dirty="0" err="1"/>
              <a:t>o</a:t>
            </a:r>
            <a:r>
              <a:rPr lang="ko-KR" altLang="en-US" dirty="0"/>
              <a:t>', </a:t>
            </a:r>
            <a:r>
              <a:rPr lang="ko-KR" altLang="en-US" dirty="0" err="1"/>
              <a:t>markersize</a:t>
            </a:r>
            <a:r>
              <a:rPr lang="ko-KR" altLang="en-US" dirty="0"/>
              <a:t>=5)</a:t>
            </a:r>
          </a:p>
        </p:txBody>
      </p:sp>
    </p:spTree>
    <p:extLst>
      <p:ext uri="{BB962C8B-B14F-4D97-AF65-F5344CB8AC3E}">
        <p14:creationId xmlns:p14="http://schemas.microsoft.com/office/powerpoint/2010/main" val="11176259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8DF1A-D13B-504C-8817-2B5C765A44CC}"/>
              </a:ext>
            </a:extLst>
          </p:cNvPr>
          <p:cNvSpPr txBox="1"/>
          <p:nvPr/>
        </p:nvSpPr>
        <p:spPr>
          <a:xfrm>
            <a:off x="1907704" y="1700808"/>
            <a:ext cx="51125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# x, y </a:t>
            </a:r>
            <a:r>
              <a:rPr lang="ko-KR" altLang="en-US"/>
              <a:t>데이터 생성</a:t>
            </a:r>
          </a:p>
          <a:p>
            <a:r>
              <a:rPr lang="en-US" altLang="ko-KR"/>
              <a:t>x = np.random.rand(100)</a:t>
            </a:r>
          </a:p>
          <a:p>
            <a:r>
              <a:rPr lang="en-US" altLang="ko-KR"/>
              <a:t>y = np.random.rand(100)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산점도 그리기</a:t>
            </a:r>
          </a:p>
          <a:p>
            <a:r>
              <a:rPr lang="en-US" altLang="ko-KR"/>
              <a:t>plt.scatter(x, y)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그래프 타이틀과 축 라벨 설정</a:t>
            </a:r>
          </a:p>
          <a:p>
            <a:r>
              <a:rPr lang="en-US" altLang="ko-KR"/>
              <a:t>plt.title('Scatter Plot')</a:t>
            </a:r>
          </a:p>
          <a:p>
            <a:r>
              <a:rPr lang="en-US" altLang="ko-KR"/>
              <a:t>plt.xlabel('x')</a:t>
            </a:r>
          </a:p>
          <a:p>
            <a:r>
              <a:rPr lang="en-US" altLang="ko-KR"/>
              <a:t>plt.ylabel('y')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그래프 출력</a:t>
            </a:r>
          </a:p>
          <a:p>
            <a:r>
              <a:rPr lang="en-US" altLang="ko-KR"/>
              <a:t>plt.show()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69636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color: </a:t>
            </a:r>
            <a:r>
              <a:rPr lang="ko-KR" altLang="en-US" dirty="0"/>
              <a:t>마커 색상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marker: </a:t>
            </a:r>
            <a:r>
              <a:rPr lang="ko-KR" altLang="en-US" dirty="0"/>
              <a:t>마커 스타일 </a:t>
            </a:r>
            <a:r>
              <a:rPr lang="en-US" altLang="ko-KR" dirty="0"/>
              <a:t>(circle, square, triangle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s: </a:t>
            </a:r>
            <a:r>
              <a:rPr lang="ko-KR" altLang="en-US" dirty="0"/>
              <a:t>마커 크기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alpha: </a:t>
            </a:r>
            <a:r>
              <a:rPr lang="ko-KR" altLang="en-US" dirty="0"/>
              <a:t>마커 투명도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B41DA-2165-859B-DC2C-27953563535F}"/>
              </a:ext>
            </a:extLst>
          </p:cNvPr>
          <p:cNvSpPr txBox="1"/>
          <p:nvPr/>
        </p:nvSpPr>
        <p:spPr>
          <a:xfrm>
            <a:off x="1007604" y="1844824"/>
            <a:ext cx="712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산점도</a:t>
            </a:r>
            <a:r>
              <a:rPr lang="ko-KR" altLang="en-US" dirty="0"/>
              <a:t> 스타일 변경</a:t>
            </a:r>
          </a:p>
          <a:p>
            <a:r>
              <a:rPr lang="en-US" altLang="ko-KR" dirty="0" err="1"/>
              <a:t>plt.scatter</a:t>
            </a:r>
            <a:r>
              <a:rPr lang="en-US" altLang="ko-KR" dirty="0"/>
              <a:t>(x, y, color='red', marker='o', s=50, alpha=0.5)</a:t>
            </a:r>
          </a:p>
        </p:txBody>
      </p:sp>
    </p:spTree>
    <p:extLst>
      <p:ext uri="{BB962C8B-B14F-4D97-AF65-F5344CB8AC3E}">
        <p14:creationId xmlns:p14="http://schemas.microsoft.com/office/powerpoint/2010/main" val="255406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9C62-E3BE-ED02-E7A8-E1D61C5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2F34-3A5E-F50A-37F6-C9EC86B8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i="0" dirty="0" err="1">
                <a:effectLst/>
                <a:latin typeface="Söhne"/>
              </a:rPr>
              <a:t>부울린</a:t>
            </a:r>
            <a:r>
              <a:rPr lang="ko-KR" altLang="en-US" b="1" i="0" dirty="0">
                <a:effectLst/>
                <a:latin typeface="Söhne"/>
              </a:rPr>
              <a:t> 인덱싱</a:t>
            </a:r>
            <a:endParaRPr lang="en-US" altLang="ko-KR" b="1" i="0" dirty="0">
              <a:effectLst/>
              <a:latin typeface="Söhne"/>
            </a:endParaRPr>
          </a:p>
          <a:p>
            <a:pPr algn="l"/>
            <a:endParaRPr lang="en-US" altLang="ko-KR" b="1" dirty="0">
              <a:latin typeface="Söhne"/>
            </a:endParaRPr>
          </a:p>
          <a:p>
            <a:pPr algn="l"/>
            <a:endParaRPr lang="en-US" altLang="ko-KR" b="1" i="0" dirty="0">
              <a:effectLst/>
              <a:latin typeface="Söhne"/>
            </a:endParaRPr>
          </a:p>
          <a:p>
            <a:pPr algn="l"/>
            <a:endParaRPr lang="en-US" altLang="ko-KR" b="1" dirty="0">
              <a:latin typeface="Söhne"/>
            </a:endParaRPr>
          </a:p>
          <a:p>
            <a:pPr algn="l"/>
            <a:endParaRPr lang="en-US" altLang="ko-KR" b="1" dirty="0">
              <a:latin typeface="Söhne"/>
            </a:endParaRPr>
          </a:p>
          <a:p>
            <a:r>
              <a:rPr lang="ko-KR" altLang="en-US" b="1" i="0" dirty="0" err="1">
                <a:effectLst/>
                <a:latin typeface="Söhne"/>
              </a:rPr>
              <a:t>팬시</a:t>
            </a:r>
            <a:r>
              <a:rPr lang="ko-KR" altLang="en-US" b="1" i="0" dirty="0">
                <a:effectLst/>
                <a:latin typeface="Söhne"/>
              </a:rPr>
              <a:t> 인덱싱</a:t>
            </a:r>
          </a:p>
          <a:p>
            <a:pPr algn="l"/>
            <a:endParaRPr lang="ko-KR" altLang="en-US" b="1" i="0" dirty="0"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C3FA-0A79-B527-A021-3BD719B33789}"/>
              </a:ext>
            </a:extLst>
          </p:cNvPr>
          <p:cNvSpPr txBox="1"/>
          <p:nvPr/>
        </p:nvSpPr>
        <p:spPr>
          <a:xfrm>
            <a:off x="3203848" y="1014894"/>
            <a:ext cx="5400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arr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np.array</a:t>
            </a:r>
            <a:r>
              <a:rPr lang="en-US" altLang="ko-KR" sz="1600" dirty="0"/>
              <a:t>([1, 2, 3, 4, 5])</a:t>
            </a:r>
          </a:p>
          <a:p>
            <a:r>
              <a:rPr lang="en-US" altLang="ko-KR" sz="1600" dirty="0"/>
              <a:t>mask = </a:t>
            </a:r>
            <a:r>
              <a:rPr lang="en-US" altLang="ko-KR" sz="1600" dirty="0" err="1"/>
              <a:t>np.array</a:t>
            </a:r>
            <a:r>
              <a:rPr lang="en-US" altLang="ko-KR" sz="1600" dirty="0"/>
              <a:t>([True, False, True, False, True])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mask </a:t>
            </a:r>
            <a:r>
              <a:rPr lang="ko-KR" altLang="en-US" sz="1600" dirty="0"/>
              <a:t>배열에 </a:t>
            </a:r>
            <a:r>
              <a:rPr lang="en-US" altLang="ko-KR" sz="1600" dirty="0"/>
              <a:t>True</a:t>
            </a:r>
            <a:r>
              <a:rPr lang="ko-KR" altLang="en-US" sz="1600" dirty="0"/>
              <a:t>에 해당하는 인덱스의 요소만 선택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[mask])  # [1 3 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37820-B80B-94D3-1A69-DF69CC750560}"/>
              </a:ext>
            </a:extLst>
          </p:cNvPr>
          <p:cNvSpPr txBox="1"/>
          <p:nvPr/>
        </p:nvSpPr>
        <p:spPr>
          <a:xfrm>
            <a:off x="3347864" y="3259375"/>
            <a:ext cx="439248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arr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([1, 2, 3, 4, 5])</a:t>
            </a:r>
          </a:p>
          <a:p>
            <a:r>
              <a:rPr lang="ko-KR" altLang="en-US" sz="1400" dirty="0" err="1"/>
              <a:t>idx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([0, 2, 4])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인덱스 배열에 해당하는 요소만 선택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[</a:t>
            </a:r>
            <a:r>
              <a:rPr lang="ko-KR" altLang="en-US" sz="1400" dirty="0" err="1"/>
              <a:t>idx</a:t>
            </a:r>
            <a:r>
              <a:rPr lang="ko-KR" altLang="en-US" sz="1400" dirty="0"/>
              <a:t>])  # [1 3 5]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다차원 배열에서의 </a:t>
            </a:r>
            <a:r>
              <a:rPr lang="ko-KR" altLang="en-US" sz="1400" dirty="0" err="1"/>
              <a:t>팬시</a:t>
            </a:r>
            <a:r>
              <a:rPr lang="ko-KR" altLang="en-US" sz="1400" dirty="0"/>
              <a:t> 인덱싱</a:t>
            </a:r>
          </a:p>
          <a:p>
            <a:r>
              <a:rPr lang="en-US" altLang="ko-KR" sz="1400" dirty="0"/>
              <a:t>arr2d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([[1, 2, 3], [4, 5, 6], [7, 8, 9]])</a:t>
            </a:r>
          </a:p>
          <a:p>
            <a:r>
              <a:rPr lang="en-US" altLang="ko-KR" sz="1400" dirty="0" err="1"/>
              <a:t>row_idx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([0, 2])</a:t>
            </a:r>
          </a:p>
          <a:p>
            <a:r>
              <a:rPr lang="en-US" altLang="ko-KR" sz="1400" dirty="0" err="1"/>
              <a:t>col_idx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([1, 2])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인덱스 배열로 선택된 요소만 선택</a:t>
            </a:r>
          </a:p>
          <a:p>
            <a:r>
              <a:rPr lang="en-US" altLang="ko-KR" sz="1400" dirty="0"/>
              <a:t>print(arr2d[</a:t>
            </a:r>
            <a:r>
              <a:rPr lang="en-US" altLang="ko-KR" sz="1400" dirty="0" err="1"/>
              <a:t>row_idx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col_idx</a:t>
            </a:r>
            <a:r>
              <a:rPr lang="en-US" altLang="ko-KR" sz="1400" dirty="0"/>
              <a:t>])  # [2 9]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2270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색상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1835696" y="1834946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색상 변경 예제</a:t>
            </a:r>
          </a:p>
          <a:p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np.arange</a:t>
            </a:r>
            <a:r>
              <a:rPr lang="ko-KR" altLang="en-US" dirty="0"/>
              <a:t>(0, 10, 0.1)</a:t>
            </a:r>
          </a:p>
          <a:p>
            <a:r>
              <a:rPr lang="ko-KR" altLang="en-US" dirty="0"/>
              <a:t>y1 = </a:t>
            </a:r>
            <a:r>
              <a:rPr lang="ko-KR" altLang="en-US" dirty="0" err="1"/>
              <a:t>np.sin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y2 = </a:t>
            </a:r>
            <a:r>
              <a:rPr lang="ko-KR" altLang="en-US" dirty="0" err="1"/>
              <a:t>np.cos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y1, </a:t>
            </a:r>
            <a:r>
              <a:rPr lang="ko-KR" altLang="en-US" dirty="0" err="1"/>
              <a:t>color</a:t>
            </a:r>
            <a:r>
              <a:rPr lang="ko-KR" altLang="en-US" dirty="0"/>
              <a:t>='</a:t>
            </a:r>
            <a:r>
              <a:rPr lang="ko-KR" altLang="en-US" dirty="0" err="1"/>
              <a:t>blue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y2, </a:t>
            </a:r>
            <a:r>
              <a:rPr lang="ko-KR" altLang="en-US" dirty="0" err="1"/>
              <a:t>color</a:t>
            </a:r>
            <a:r>
              <a:rPr lang="ko-KR" altLang="en-US" dirty="0"/>
              <a:t>='#FF5733')</a:t>
            </a:r>
          </a:p>
          <a:p>
            <a:r>
              <a:rPr lang="ko-KR" altLang="en-US" dirty="0" err="1"/>
              <a:t>plt.title</a:t>
            </a:r>
            <a:r>
              <a:rPr lang="ko-KR" altLang="en-US" dirty="0"/>
              <a:t>('</a:t>
            </a:r>
            <a:r>
              <a:rPr lang="ko-KR" altLang="en-US" dirty="0" err="1"/>
              <a:t>Sine</a:t>
            </a:r>
            <a:r>
              <a:rPr lang="ko-KR" altLang="en-US" dirty="0"/>
              <a:t> and </a:t>
            </a:r>
            <a:r>
              <a:rPr lang="ko-KR" altLang="en-US" dirty="0" err="1"/>
              <a:t>Cosine</a:t>
            </a:r>
            <a:r>
              <a:rPr lang="ko-KR" altLang="en-US" dirty="0"/>
              <a:t> </a:t>
            </a:r>
            <a:r>
              <a:rPr lang="ko-KR" altLang="en-US" dirty="0" err="1"/>
              <a:t>Waves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plt.xlabel</a:t>
            </a:r>
            <a:r>
              <a:rPr lang="ko-KR" altLang="en-US" dirty="0"/>
              <a:t>('</a:t>
            </a:r>
            <a:r>
              <a:rPr lang="ko-KR" altLang="en-US" dirty="0" err="1"/>
              <a:t>x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plt.ylabel</a:t>
            </a:r>
            <a:r>
              <a:rPr lang="ko-KR" altLang="en-US" dirty="0"/>
              <a:t>('</a:t>
            </a:r>
            <a:r>
              <a:rPr lang="ko-KR" altLang="en-US" dirty="0" err="1"/>
              <a:t>y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7C1F4-4420-264E-0391-6BF9704985D2}"/>
              </a:ext>
            </a:extLst>
          </p:cNvPr>
          <p:cNvSpPr txBox="1"/>
          <p:nvPr/>
        </p:nvSpPr>
        <p:spPr>
          <a:xfrm>
            <a:off x="6224509" y="2348880"/>
            <a:ext cx="25922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'b': </a:t>
            </a:r>
            <a:r>
              <a:rPr lang="ko-KR" altLang="en-US" dirty="0"/>
              <a:t>파란색 </a:t>
            </a:r>
            <a:r>
              <a:rPr lang="en-US" altLang="ko-KR" dirty="0"/>
              <a:t>(blue)</a:t>
            </a:r>
          </a:p>
          <a:p>
            <a:r>
              <a:rPr lang="en-US" altLang="ko-KR" dirty="0"/>
              <a:t>'g': </a:t>
            </a:r>
            <a:r>
              <a:rPr lang="ko-KR" altLang="en-US" dirty="0"/>
              <a:t>초록색 </a:t>
            </a:r>
            <a:r>
              <a:rPr lang="en-US" altLang="ko-KR" dirty="0"/>
              <a:t>(green)</a:t>
            </a:r>
          </a:p>
          <a:p>
            <a:r>
              <a:rPr lang="en-US" altLang="ko-KR" dirty="0"/>
              <a:t>'r': </a:t>
            </a:r>
            <a:r>
              <a:rPr lang="ko-KR" altLang="en-US" dirty="0"/>
              <a:t>빨간색 </a:t>
            </a:r>
            <a:r>
              <a:rPr lang="en-US" altLang="ko-KR" dirty="0"/>
              <a:t>(red)</a:t>
            </a:r>
          </a:p>
          <a:p>
            <a:r>
              <a:rPr lang="en-US" altLang="ko-KR" dirty="0"/>
              <a:t>'c': </a:t>
            </a:r>
            <a:r>
              <a:rPr lang="ko-KR" altLang="en-US" dirty="0"/>
              <a:t>청록색 </a:t>
            </a:r>
            <a:r>
              <a:rPr lang="en-US" altLang="ko-KR" dirty="0"/>
              <a:t>(cyan)</a:t>
            </a:r>
          </a:p>
          <a:p>
            <a:r>
              <a:rPr lang="en-US" altLang="ko-KR" dirty="0"/>
              <a:t>'m': </a:t>
            </a:r>
            <a:r>
              <a:rPr lang="ko-KR" altLang="en-US" dirty="0"/>
              <a:t>자홍색 </a:t>
            </a:r>
            <a:r>
              <a:rPr lang="en-US" altLang="ko-KR" dirty="0"/>
              <a:t>(magenta)</a:t>
            </a:r>
          </a:p>
          <a:p>
            <a:r>
              <a:rPr lang="en-US" altLang="ko-KR" dirty="0"/>
              <a:t>'y': </a:t>
            </a:r>
            <a:r>
              <a:rPr lang="ko-KR" altLang="en-US" dirty="0"/>
              <a:t>노란색 </a:t>
            </a:r>
            <a:r>
              <a:rPr lang="en-US" altLang="ko-KR" dirty="0"/>
              <a:t>(yellow)</a:t>
            </a:r>
          </a:p>
          <a:p>
            <a:r>
              <a:rPr lang="en-US" altLang="ko-KR" dirty="0"/>
              <a:t>'k': </a:t>
            </a:r>
            <a:r>
              <a:rPr lang="ko-KR" altLang="en-US" dirty="0"/>
              <a:t>검정색 </a:t>
            </a:r>
            <a:r>
              <a:rPr lang="en-US" altLang="ko-KR" dirty="0"/>
              <a:t>(black)</a:t>
            </a:r>
          </a:p>
          <a:p>
            <a:r>
              <a:rPr lang="en-US" altLang="ko-KR" dirty="0"/>
              <a:t>'w': </a:t>
            </a:r>
            <a:r>
              <a:rPr lang="ko-KR" altLang="en-US" dirty="0"/>
              <a:t>흰색 </a:t>
            </a:r>
            <a:r>
              <a:rPr lang="en-US" altLang="ko-KR" dirty="0"/>
              <a:t>(white)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5349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라인 스타일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1331640" y="1834946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라인 스타일 변경 예제</a:t>
            </a:r>
          </a:p>
          <a:p>
            <a:r>
              <a:rPr lang="en-US" altLang="ko-KR"/>
              <a:t>x = np.arange(0, 10, 0.1)</a:t>
            </a:r>
          </a:p>
          <a:p>
            <a:r>
              <a:rPr lang="en-US" altLang="ko-KR"/>
              <a:t>y1 = np.sin(x)</a:t>
            </a:r>
          </a:p>
          <a:p>
            <a:r>
              <a:rPr lang="en-US" altLang="ko-KR"/>
              <a:t>y2 = np.cos(x)</a:t>
            </a:r>
          </a:p>
          <a:p>
            <a:endParaRPr lang="en-US" altLang="ko-KR"/>
          </a:p>
          <a:p>
            <a:r>
              <a:rPr lang="en-US" altLang="ko-KR"/>
              <a:t>plt.plot(x, y1, linestyle='dashed')</a:t>
            </a:r>
          </a:p>
          <a:p>
            <a:r>
              <a:rPr lang="en-US" altLang="ko-KR"/>
              <a:t>plt.plot(x, y2, linestyle='dashdot')</a:t>
            </a:r>
          </a:p>
          <a:p>
            <a:r>
              <a:rPr lang="en-US" altLang="ko-KR"/>
              <a:t>plt.title('Sine and Cosine Waves')</a:t>
            </a:r>
          </a:p>
          <a:p>
            <a:r>
              <a:rPr lang="en-US" altLang="ko-KR"/>
              <a:t>plt.xlabel('x')</a:t>
            </a:r>
          </a:p>
          <a:p>
            <a:r>
              <a:rPr lang="en-US" altLang="ko-KR"/>
              <a:t>plt.ylabel('y')</a:t>
            </a:r>
          </a:p>
          <a:p>
            <a:r>
              <a:rPr lang="en-US" altLang="ko-KR"/>
              <a:t>plt.show()</a:t>
            </a:r>
            <a:endParaRPr lang="en-US" altLang="ko-K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7C1F4-4420-264E-0391-6BF9704985D2}"/>
              </a:ext>
            </a:extLst>
          </p:cNvPr>
          <p:cNvSpPr txBox="1"/>
          <p:nvPr/>
        </p:nvSpPr>
        <p:spPr>
          <a:xfrm>
            <a:off x="5364088" y="2709052"/>
            <a:ext cx="35283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'solid': </a:t>
            </a:r>
            <a:r>
              <a:rPr lang="ko-KR" altLang="en-US" sz="1600"/>
              <a:t>실선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'dashed': </a:t>
            </a:r>
            <a:r>
              <a:rPr lang="ko-KR" altLang="en-US" sz="1600"/>
              <a:t>파선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'dashdot': </a:t>
            </a:r>
            <a:r>
              <a:rPr lang="ko-KR" altLang="en-US" sz="1600"/>
              <a:t>점선과 파선 번갈아가며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'dotted': </a:t>
            </a:r>
            <a:r>
              <a:rPr lang="ko-KR" altLang="en-US" sz="1600"/>
              <a:t>점선</a:t>
            </a:r>
          </a:p>
        </p:txBody>
      </p:sp>
    </p:spTree>
    <p:extLst>
      <p:ext uri="{BB962C8B-B14F-4D97-AF65-F5344CB8AC3E}">
        <p14:creationId xmlns:p14="http://schemas.microsoft.com/office/powerpoint/2010/main" val="26210797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마커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395536" y="198884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마커 변경 예제</a:t>
            </a:r>
          </a:p>
          <a:p>
            <a:r>
              <a:rPr lang="en-US" altLang="ko-KR"/>
              <a:t>x = np.random.rand(50)</a:t>
            </a:r>
          </a:p>
          <a:p>
            <a:r>
              <a:rPr lang="en-US" altLang="ko-KR"/>
              <a:t>y = np.random.rand(50)</a:t>
            </a:r>
          </a:p>
          <a:p>
            <a:endParaRPr lang="en-US" altLang="ko-KR"/>
          </a:p>
          <a:p>
            <a:r>
              <a:rPr lang="en-US" altLang="ko-KR"/>
              <a:t>plt.scatter(x, y, marker='^')</a:t>
            </a:r>
          </a:p>
          <a:p>
            <a:r>
              <a:rPr lang="en-US" altLang="ko-KR"/>
              <a:t>plt.title('Scatter Plot')</a:t>
            </a:r>
          </a:p>
          <a:p>
            <a:r>
              <a:rPr lang="en-US" altLang="ko-KR"/>
              <a:t>plt.xlabel('x')</a:t>
            </a:r>
          </a:p>
          <a:p>
            <a:r>
              <a:rPr lang="en-US" altLang="ko-KR"/>
              <a:t>plt.ylabel('y')</a:t>
            </a:r>
          </a:p>
          <a:p>
            <a:r>
              <a:rPr lang="en-US" altLang="ko-KR"/>
              <a:t>plt.show()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7C1F4-4420-264E-0391-6BF9704985D2}"/>
              </a:ext>
            </a:extLst>
          </p:cNvPr>
          <p:cNvSpPr txBox="1"/>
          <p:nvPr/>
        </p:nvSpPr>
        <p:spPr>
          <a:xfrm>
            <a:off x="5158409" y="1303861"/>
            <a:ext cx="352839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'.' : </a:t>
            </a:r>
            <a:r>
              <a:rPr lang="ko-KR" altLang="en-US" sz="1400"/>
              <a:t>작은 점 </a:t>
            </a:r>
            <a:r>
              <a:rPr lang="en-US" altLang="ko-KR" sz="1400"/>
              <a:t>(point)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',' : </a:t>
            </a:r>
            <a:r>
              <a:rPr lang="ko-KR" altLang="en-US" sz="1400"/>
              <a:t>픽셀 </a:t>
            </a:r>
            <a:r>
              <a:rPr lang="en-US" altLang="ko-KR" sz="1400"/>
              <a:t>(pixel)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'o' : </a:t>
            </a:r>
            <a:r>
              <a:rPr lang="ko-KR" altLang="en-US" sz="1400"/>
              <a:t>원 </a:t>
            </a:r>
            <a:r>
              <a:rPr lang="en-US" altLang="ko-KR" sz="1400"/>
              <a:t>(circle)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'v' : </a:t>
            </a:r>
            <a:r>
              <a:rPr lang="ko-KR" altLang="en-US" sz="1400"/>
              <a:t>역삼각형 </a:t>
            </a:r>
            <a:r>
              <a:rPr lang="en-US" altLang="ko-KR" sz="1400"/>
              <a:t>(triangle_down)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'^' : </a:t>
            </a:r>
            <a:r>
              <a:rPr lang="ko-KR" altLang="en-US" sz="1400"/>
              <a:t>삼각형 </a:t>
            </a:r>
            <a:r>
              <a:rPr lang="en-US" altLang="ko-KR" sz="1400"/>
              <a:t>(triangle_up)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'&lt;' : </a:t>
            </a:r>
            <a:r>
              <a:rPr lang="ko-KR" altLang="en-US" sz="1400"/>
              <a:t>왼쪽 화살표 </a:t>
            </a:r>
            <a:r>
              <a:rPr lang="en-US" altLang="ko-KR" sz="1400"/>
              <a:t>(triangle_left)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'&gt;' : </a:t>
            </a:r>
            <a:r>
              <a:rPr lang="ko-KR" altLang="en-US" sz="1400"/>
              <a:t>오른쪽 화살표 </a:t>
            </a:r>
            <a:r>
              <a:rPr lang="en-US" altLang="ko-KR" sz="1400"/>
              <a:t>(triangle_right)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'1' : </a:t>
            </a:r>
            <a:r>
              <a:rPr lang="ko-KR" altLang="en-US" sz="1400"/>
              <a:t>아래쪽으로 뾰족한 별 </a:t>
            </a:r>
            <a:r>
              <a:rPr lang="en-US" altLang="ko-KR" sz="1400"/>
              <a:t>(tri_down)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'2' : </a:t>
            </a:r>
            <a:r>
              <a:rPr lang="ko-KR" altLang="en-US" sz="1400"/>
              <a:t>위쪽으로 뾰족한 별 </a:t>
            </a:r>
            <a:r>
              <a:rPr lang="en-US" altLang="ko-KR" sz="1400"/>
              <a:t>(tri_up)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'3' : </a:t>
            </a:r>
            <a:r>
              <a:rPr lang="ko-KR" altLang="en-US" sz="1400"/>
              <a:t>왼쪽으로 뾰족한 별 </a:t>
            </a:r>
            <a:r>
              <a:rPr lang="en-US" altLang="ko-KR" sz="1400"/>
              <a:t>(tri_left)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'4' : </a:t>
            </a:r>
            <a:r>
              <a:rPr lang="ko-KR" altLang="en-US" sz="1400"/>
              <a:t>오른쪽으로 뾰족한 별 </a:t>
            </a:r>
            <a:r>
              <a:rPr lang="en-US" altLang="ko-KR" sz="1400"/>
              <a:t>(tri_right)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's' : </a:t>
            </a:r>
            <a:r>
              <a:rPr lang="ko-KR" altLang="en-US" sz="1400"/>
              <a:t>네모 </a:t>
            </a:r>
            <a:r>
              <a:rPr lang="en-US" altLang="ko-KR" sz="1400"/>
              <a:t>(square)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'p' : </a:t>
            </a:r>
            <a:r>
              <a:rPr lang="ko-KR" altLang="en-US" sz="1400"/>
              <a:t>오각형 </a:t>
            </a:r>
            <a:r>
              <a:rPr lang="en-US" altLang="ko-KR" sz="1400"/>
              <a:t>(pentagon)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'*' : </a:t>
            </a:r>
            <a:r>
              <a:rPr lang="ko-KR" altLang="en-US" sz="1400"/>
              <a:t>별표 </a:t>
            </a:r>
            <a:r>
              <a:rPr lang="en-US" altLang="ko-KR" sz="1400"/>
              <a:t>(star)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'h' : </a:t>
            </a:r>
            <a:r>
              <a:rPr lang="ko-KR" altLang="en-US" sz="1400"/>
              <a:t>육각형</a:t>
            </a:r>
            <a:r>
              <a:rPr lang="en-US" altLang="ko-KR" sz="1400"/>
              <a:t>1 (hexagon1)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'H' : </a:t>
            </a:r>
            <a:r>
              <a:rPr lang="ko-KR" altLang="en-US" sz="1400"/>
              <a:t>육각형</a:t>
            </a:r>
            <a:r>
              <a:rPr lang="en-US" altLang="ko-KR" sz="1400"/>
              <a:t>2 (hexagon2)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'+' : </a:t>
            </a:r>
            <a:r>
              <a:rPr lang="ko-KR" altLang="en-US" sz="1400"/>
              <a:t>플러스 </a:t>
            </a:r>
            <a:r>
              <a:rPr lang="en-US" altLang="ko-KR" sz="1400"/>
              <a:t>(plus)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'x' : </a:t>
            </a:r>
            <a:r>
              <a:rPr lang="ko-KR" altLang="en-US" sz="1400"/>
              <a:t>엑스 </a:t>
            </a:r>
            <a:r>
              <a:rPr lang="en-US" altLang="ko-KR" sz="1400"/>
              <a:t>(x)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'D' : </a:t>
            </a:r>
            <a:r>
              <a:rPr lang="ko-KR" altLang="en-US" sz="1400"/>
              <a:t>다이아몬드 </a:t>
            </a:r>
            <a:r>
              <a:rPr lang="en-US" altLang="ko-KR" sz="1400"/>
              <a:t>(diamond)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'd' : </a:t>
            </a:r>
            <a:r>
              <a:rPr lang="ko-KR" altLang="en-US" sz="1400"/>
              <a:t>작은 다이아몬드 </a:t>
            </a:r>
            <a:r>
              <a:rPr lang="en-US" altLang="ko-KR" sz="1400"/>
              <a:t>(thin_diamond)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'|' : </a:t>
            </a:r>
            <a:r>
              <a:rPr lang="ko-KR" altLang="en-US" sz="1400"/>
              <a:t>수직선 </a:t>
            </a:r>
            <a:r>
              <a:rPr lang="en-US" altLang="ko-KR" sz="1400"/>
              <a:t>(vline)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'_' : </a:t>
            </a:r>
            <a:r>
              <a:rPr lang="ko-KR" altLang="en-US" sz="1400"/>
              <a:t>수평선 </a:t>
            </a:r>
            <a:r>
              <a:rPr lang="en-US" altLang="ko-KR" sz="1400"/>
              <a:t>(hline)</a:t>
            </a:r>
          </a:p>
        </p:txBody>
      </p:sp>
    </p:spTree>
    <p:extLst>
      <p:ext uri="{BB962C8B-B14F-4D97-AF65-F5344CB8AC3E}">
        <p14:creationId xmlns:p14="http://schemas.microsoft.com/office/powerpoint/2010/main" val="35531058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범례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251520" y="1844824"/>
            <a:ext cx="67687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endParaRPr lang="en-US" altLang="ko-KR" sz="1600" dirty="0"/>
          </a:p>
          <a:p>
            <a:r>
              <a:rPr lang="en-US" altLang="ko-KR" sz="1600" dirty="0"/>
              <a:t>x = </a:t>
            </a:r>
            <a:r>
              <a:rPr lang="en-US" altLang="ko-KR" sz="1600" dirty="0" err="1"/>
              <a:t>np.arange</a:t>
            </a:r>
            <a:r>
              <a:rPr lang="en-US" altLang="ko-KR" sz="1600" dirty="0"/>
              <a:t>(0, 10, 0.1)</a:t>
            </a:r>
          </a:p>
          <a:p>
            <a:r>
              <a:rPr lang="en-US" altLang="ko-KR" sz="1600" dirty="0"/>
              <a:t>y1 = </a:t>
            </a:r>
            <a:r>
              <a:rPr lang="en-US" altLang="ko-KR" sz="1600" dirty="0" err="1"/>
              <a:t>np.sin</a:t>
            </a:r>
            <a:r>
              <a:rPr lang="en-US" altLang="ko-KR" sz="1600" dirty="0"/>
              <a:t>(x)</a:t>
            </a:r>
          </a:p>
          <a:p>
            <a:r>
              <a:rPr lang="en-US" altLang="ko-KR" sz="1600" dirty="0"/>
              <a:t>y2 = </a:t>
            </a:r>
            <a:r>
              <a:rPr lang="en-US" altLang="ko-KR" sz="1600" dirty="0" err="1"/>
              <a:t>np.cos</a:t>
            </a:r>
            <a:r>
              <a:rPr lang="en-US" altLang="ko-KR" sz="1600" dirty="0"/>
              <a:t>(x)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(x, y1, </a:t>
            </a:r>
            <a:r>
              <a:rPr lang="en-US" altLang="ko-KR" sz="1600" dirty="0" err="1"/>
              <a:t>linestyle</a:t>
            </a:r>
            <a:r>
              <a:rPr lang="en-US" altLang="ko-KR" sz="1600" dirty="0"/>
              <a:t>='dashed', label='Sine')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(x, y2, </a:t>
            </a:r>
            <a:r>
              <a:rPr lang="en-US" altLang="ko-KR" sz="1600" dirty="0" err="1"/>
              <a:t>linestyle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dashdot</a:t>
            </a:r>
            <a:r>
              <a:rPr lang="en-US" altLang="ko-KR" sz="1600" dirty="0"/>
              <a:t>', label='Cosine')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('Sine and Cosine Waves')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('x')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('y')</a:t>
            </a:r>
          </a:p>
          <a:p>
            <a:r>
              <a:rPr lang="en-US" altLang="ko-KR" sz="1600" dirty="0" err="1"/>
              <a:t>plt.legend</a:t>
            </a:r>
            <a:r>
              <a:rPr lang="en-US" altLang="ko-KR" sz="1600" dirty="0"/>
              <a:t>(loc='upper right', </a:t>
            </a:r>
            <a:r>
              <a:rPr lang="en-US" altLang="ko-KR" sz="1600" dirty="0" err="1"/>
              <a:t>fontsize</a:t>
            </a:r>
            <a:r>
              <a:rPr lang="en-US" altLang="ko-KR" sz="1600" dirty="0"/>
              <a:t>=12, shadow=True, title='Legend')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B6D1B-9FA3-23B8-921E-C10C904AAFC3}"/>
              </a:ext>
            </a:extLst>
          </p:cNvPr>
          <p:cNvSpPr txBox="1"/>
          <p:nvPr/>
        </p:nvSpPr>
        <p:spPr>
          <a:xfrm>
            <a:off x="5132711" y="1102915"/>
            <a:ext cx="374441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'best': </a:t>
            </a:r>
            <a:r>
              <a:rPr lang="ko-KR" altLang="en-US" sz="1400" dirty="0"/>
              <a:t>자동으로 최적의 위치를 선택합니다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'upper right': </a:t>
            </a:r>
            <a:r>
              <a:rPr lang="ko-KR" altLang="en-US" sz="1400" dirty="0"/>
              <a:t>오른쪽 상단에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'upper left': </a:t>
            </a:r>
            <a:r>
              <a:rPr lang="ko-KR" altLang="en-US" sz="1400" dirty="0"/>
              <a:t>왼쪽 상단에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'lower right': </a:t>
            </a:r>
            <a:r>
              <a:rPr lang="ko-KR" altLang="en-US" sz="1400" dirty="0"/>
              <a:t>오른쪽 하단에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'lower left': </a:t>
            </a:r>
            <a:r>
              <a:rPr lang="ko-KR" altLang="en-US" sz="1400" dirty="0"/>
              <a:t>왼쪽 하단에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'right': </a:t>
            </a:r>
            <a:r>
              <a:rPr lang="ko-KR" altLang="en-US" sz="1400" dirty="0"/>
              <a:t>오른쪽에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'center left': </a:t>
            </a:r>
            <a:r>
              <a:rPr lang="ko-KR" altLang="en-US" sz="1400" dirty="0"/>
              <a:t>중앙 왼쪽에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'center right': </a:t>
            </a:r>
            <a:r>
              <a:rPr lang="ko-KR" altLang="en-US" sz="1400" dirty="0"/>
              <a:t>중앙 오른쪽에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'lower center': </a:t>
            </a:r>
            <a:r>
              <a:rPr lang="ko-KR" altLang="en-US" sz="1400" dirty="0"/>
              <a:t>하단 중앙에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'upper center': </a:t>
            </a:r>
            <a:r>
              <a:rPr lang="ko-KR" altLang="en-US" sz="1400" dirty="0"/>
              <a:t>상단 중앙에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'center': </a:t>
            </a:r>
            <a:r>
              <a:rPr lang="ko-KR" altLang="en-US" sz="1400" dirty="0"/>
              <a:t>중앙에 위치합니다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65370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B4EFA-3F55-D02C-752A-423A58CB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75354-7603-A424-EC2B-FD5597A8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스타일 적용하기</a:t>
            </a:r>
            <a:endParaRPr lang="en-US" altLang="ko-KR" dirty="0"/>
          </a:p>
          <a:p>
            <a:pPr lvl="1"/>
            <a:r>
              <a:rPr lang="en-US" altLang="ko-KR" dirty="0" err="1"/>
              <a:t>plt.style.context</a:t>
            </a:r>
            <a:r>
              <a:rPr lang="en-US" altLang="ko-KR" dirty="0"/>
              <a:t>() </a:t>
            </a:r>
            <a:r>
              <a:rPr lang="ko-KR" altLang="en-US" dirty="0"/>
              <a:t>함수를 사용하여 각 스타일을 적용할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80AEB-A162-BCBB-4773-71B5BF8BDAAE}"/>
              </a:ext>
            </a:extLst>
          </p:cNvPr>
          <p:cNvSpPr txBox="1"/>
          <p:nvPr/>
        </p:nvSpPr>
        <p:spPr>
          <a:xfrm>
            <a:off x="755576" y="2124720"/>
            <a:ext cx="82296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matplotlib.pyplot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plt</a:t>
            </a:r>
            <a:endParaRPr lang="en-US" altLang="ko-KR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스타일 리스트</a:t>
            </a:r>
          </a:p>
          <a:p>
            <a:r>
              <a:rPr lang="en-US" altLang="ko-KR" sz="1400" dirty="0"/>
              <a:t>styles = ['</a:t>
            </a:r>
            <a:r>
              <a:rPr lang="en-US" altLang="ko-KR" sz="1400" dirty="0" err="1"/>
              <a:t>bmh</a:t>
            </a:r>
            <a:r>
              <a:rPr lang="en-US" altLang="ko-KR" sz="1400" dirty="0"/>
              <a:t>', 'classic', '</a:t>
            </a:r>
            <a:r>
              <a:rPr lang="en-US" altLang="ko-KR" sz="1400" dirty="0" err="1"/>
              <a:t>dark_background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fivethirtyeight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ggplot</a:t>
            </a:r>
            <a:r>
              <a:rPr lang="en-US" altLang="ko-KR" sz="1400" dirty="0"/>
              <a:t>', 'grayscale', 'Solarize_Light2', 'tableau-colorblind10']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스타일 적용 예제</a:t>
            </a:r>
          </a:p>
          <a:p>
            <a:r>
              <a:rPr lang="en-US" altLang="ko-KR" sz="1400" dirty="0"/>
              <a:t>for style in styles: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plt.style.use</a:t>
            </a:r>
            <a:r>
              <a:rPr lang="en-US" altLang="ko-KR" sz="1400" dirty="0"/>
              <a:t>(style)</a:t>
            </a:r>
          </a:p>
          <a:p>
            <a:r>
              <a:rPr lang="en-US" altLang="ko-KR" sz="1400" dirty="0"/>
              <a:t>    x =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(0, 10, 0.1)</a:t>
            </a:r>
          </a:p>
          <a:p>
            <a:r>
              <a:rPr lang="en-US" altLang="ko-KR" sz="1400" dirty="0"/>
              <a:t>    y1 = </a:t>
            </a:r>
            <a:r>
              <a:rPr lang="en-US" altLang="ko-KR" sz="1400" dirty="0" err="1"/>
              <a:t>np.sin</a:t>
            </a:r>
            <a:r>
              <a:rPr lang="en-US" altLang="ko-KR" sz="1400" dirty="0"/>
              <a:t>(x)</a:t>
            </a:r>
          </a:p>
          <a:p>
            <a:r>
              <a:rPr lang="en-US" altLang="ko-KR" sz="1400" dirty="0"/>
              <a:t>    y2 = </a:t>
            </a:r>
            <a:r>
              <a:rPr lang="en-US" altLang="ko-KR" sz="1400" dirty="0" err="1"/>
              <a:t>np.cos</a:t>
            </a:r>
            <a:r>
              <a:rPr lang="en-US" altLang="ko-KR" sz="1400" dirty="0"/>
              <a:t>(x)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plt.plot</a:t>
            </a:r>
            <a:r>
              <a:rPr lang="en-US" altLang="ko-KR" sz="1400" dirty="0"/>
              <a:t>(x, y1, label='Sine')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plt.plot</a:t>
            </a:r>
            <a:r>
              <a:rPr lang="en-US" altLang="ko-KR" sz="1400" dirty="0"/>
              <a:t>(x, y2, label='Cosine')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plt.title</a:t>
            </a:r>
            <a:r>
              <a:rPr lang="en-US" altLang="ko-KR" sz="1400" dirty="0"/>
              <a:t>('Sine and Cosine Waves')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plt.xlabel</a:t>
            </a:r>
            <a:r>
              <a:rPr lang="en-US" altLang="ko-KR" sz="1400" dirty="0"/>
              <a:t>('x')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plt.ylabel</a:t>
            </a:r>
            <a:r>
              <a:rPr lang="en-US" altLang="ko-KR" sz="1400" dirty="0"/>
              <a:t>('y')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plt.legend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plt.show</a:t>
            </a:r>
            <a:r>
              <a:rPr lang="en-US" altLang="ko-K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3491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DFC56-7FF4-D20E-49BB-BAB41D3C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FA73D-2A95-16B6-F8B3-6773CABE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970784" cy="5073427"/>
          </a:xfrm>
        </p:spPr>
        <p:txBody>
          <a:bodyPr/>
          <a:lstStyle/>
          <a:p>
            <a:r>
              <a:rPr lang="ko-KR" altLang="en-US" dirty="0"/>
              <a:t>여러 개의 그래프 하나의 그림 창에 그리는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C0DE7-E8D0-5287-98B9-10F3B884AEAC}"/>
              </a:ext>
            </a:extLst>
          </p:cNvPr>
          <p:cNvSpPr txBox="1"/>
          <p:nvPr/>
        </p:nvSpPr>
        <p:spPr>
          <a:xfrm>
            <a:off x="4716018" y="431786"/>
            <a:ext cx="439248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matplotlib.pyplot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plt</a:t>
            </a:r>
            <a:endParaRPr lang="ko-KR" altLang="en-US" sz="1400" dirty="0"/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2x2 </a:t>
            </a:r>
            <a:r>
              <a:rPr lang="ko-KR" altLang="en-US" sz="1400" dirty="0" err="1"/>
              <a:t>서브플롯</a:t>
            </a:r>
            <a:r>
              <a:rPr lang="ko-KR" altLang="en-US" sz="1400" dirty="0"/>
              <a:t> 예제</a:t>
            </a:r>
          </a:p>
          <a:p>
            <a:r>
              <a:rPr lang="ko-KR" altLang="en-US" sz="1400" dirty="0" err="1"/>
              <a:t>x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np.arange</a:t>
            </a:r>
            <a:r>
              <a:rPr lang="ko-KR" altLang="en-US" sz="1400" dirty="0"/>
              <a:t>(0, 10, 0.1)</a:t>
            </a:r>
          </a:p>
          <a:p>
            <a:r>
              <a:rPr lang="ko-KR" altLang="en-US" sz="1400" dirty="0"/>
              <a:t>y1 = </a:t>
            </a:r>
            <a:r>
              <a:rPr lang="ko-KR" altLang="en-US" sz="1400" dirty="0" err="1"/>
              <a:t>np.sin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y2 = </a:t>
            </a:r>
            <a:r>
              <a:rPr lang="ko-KR" altLang="en-US" sz="1400" dirty="0" err="1"/>
              <a:t>np.cos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2x2 </a:t>
            </a:r>
            <a:r>
              <a:rPr lang="ko-KR" altLang="en-US" sz="1400" dirty="0" err="1"/>
              <a:t>서브플롯</a:t>
            </a:r>
            <a:r>
              <a:rPr lang="ko-KR" altLang="en-US" sz="1400" dirty="0"/>
              <a:t> 생성</a:t>
            </a:r>
          </a:p>
          <a:p>
            <a:r>
              <a:rPr lang="ko-KR" altLang="en-US" sz="1400" dirty="0" err="1"/>
              <a:t>fig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axs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plt.subplots</a:t>
            </a:r>
            <a:r>
              <a:rPr lang="ko-KR" altLang="en-US" sz="1400" dirty="0"/>
              <a:t>(2, 2, </a:t>
            </a:r>
            <a:r>
              <a:rPr lang="ko-KR" altLang="en-US" sz="1400" dirty="0" err="1"/>
              <a:t>figsize</a:t>
            </a:r>
            <a:r>
              <a:rPr lang="ko-KR" altLang="en-US" sz="1400" dirty="0"/>
              <a:t>=(8, 8))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첫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0].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y1)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0].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두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1].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y2)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1].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Cosine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세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0].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y1 + y2)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0].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Sine</a:t>
            </a:r>
            <a:r>
              <a:rPr lang="ko-KR" altLang="en-US" sz="1400" dirty="0"/>
              <a:t> + </a:t>
            </a:r>
            <a:r>
              <a:rPr lang="ko-KR" altLang="en-US" sz="1400" dirty="0" err="1"/>
              <a:t>Cosine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네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1].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y1 - y2)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1].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Sine</a:t>
            </a:r>
            <a:r>
              <a:rPr lang="ko-KR" altLang="en-US" sz="1400" dirty="0"/>
              <a:t> - </a:t>
            </a:r>
            <a:r>
              <a:rPr lang="ko-KR" altLang="en-US" sz="1400" dirty="0" err="1"/>
              <a:t>Cosine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plt.show</a:t>
            </a:r>
            <a:r>
              <a:rPr lang="ko-KR" alt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26371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Söhne"/>
              </a:rPr>
              <a:t>막대 그래프 </a:t>
            </a:r>
            <a:r>
              <a:rPr lang="en-US" altLang="ko-KR" b="1" i="0" dirty="0">
                <a:effectLst/>
                <a:latin typeface="Söhne"/>
              </a:rPr>
              <a:t>(Bar plot)</a:t>
            </a:r>
          </a:p>
          <a:p>
            <a:pPr lvl="1"/>
            <a:r>
              <a:rPr lang="ko-KR" altLang="en-US" dirty="0"/>
              <a:t>막대 그래프는 범주형 데이터를 </a:t>
            </a:r>
            <a:r>
              <a:rPr lang="ko-KR" altLang="en-US" dirty="0" err="1"/>
              <a:t>시각화하는</a:t>
            </a:r>
            <a:r>
              <a:rPr lang="ko-KR" altLang="en-US" dirty="0"/>
              <a:t> 데 자주 사용됩니다</a:t>
            </a:r>
            <a:r>
              <a:rPr lang="en-US" altLang="ko-KR" dirty="0"/>
              <a:t>. x</a:t>
            </a:r>
            <a:r>
              <a:rPr lang="ko-KR" altLang="en-US" dirty="0"/>
              <a:t>축에는 범주형 변수</a:t>
            </a:r>
            <a:r>
              <a:rPr lang="en-US" altLang="ko-KR" dirty="0"/>
              <a:t>, y</a:t>
            </a:r>
            <a:r>
              <a:rPr lang="ko-KR" altLang="en-US" dirty="0"/>
              <a:t>축에는 연속형 변수를 사용하여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763688" y="2924944"/>
            <a:ext cx="6624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labels</a:t>
            </a:r>
            <a:r>
              <a:rPr lang="ko-KR" altLang="en-US" dirty="0"/>
              <a:t> = ['</a:t>
            </a:r>
            <a:r>
              <a:rPr lang="ko-KR" altLang="en-US" dirty="0" err="1"/>
              <a:t>apple</a:t>
            </a:r>
            <a:r>
              <a:rPr lang="ko-KR" altLang="en-US" dirty="0"/>
              <a:t>', '</a:t>
            </a:r>
            <a:r>
              <a:rPr lang="ko-KR" altLang="en-US" dirty="0" err="1"/>
              <a:t>banana</a:t>
            </a:r>
            <a:r>
              <a:rPr lang="ko-KR" altLang="en-US" dirty="0"/>
              <a:t>', '</a:t>
            </a:r>
            <a:r>
              <a:rPr lang="ko-KR" altLang="en-US" dirty="0" err="1"/>
              <a:t>orange</a:t>
            </a:r>
            <a:r>
              <a:rPr lang="ko-KR" altLang="en-US" dirty="0"/>
              <a:t>', '</a:t>
            </a:r>
            <a:r>
              <a:rPr lang="ko-KR" altLang="en-US" dirty="0" err="1"/>
              <a:t>grape</a:t>
            </a:r>
            <a:r>
              <a:rPr lang="ko-KR" altLang="en-US" dirty="0"/>
              <a:t>', '</a:t>
            </a:r>
            <a:r>
              <a:rPr lang="ko-KR" altLang="en-US" dirty="0" err="1"/>
              <a:t>kiwi</a:t>
            </a:r>
            <a:r>
              <a:rPr lang="ko-KR" altLang="en-US" dirty="0"/>
              <a:t>']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 = [20, 10, 15, 25, 30]</a:t>
            </a:r>
          </a:p>
          <a:p>
            <a:endParaRPr lang="ko-KR" altLang="en-US" dirty="0"/>
          </a:p>
          <a:p>
            <a:r>
              <a:rPr lang="ko-KR" altLang="en-US" dirty="0" err="1"/>
              <a:t>plt.bar</a:t>
            </a:r>
            <a:r>
              <a:rPr lang="ko-KR" altLang="en-US" dirty="0"/>
              <a:t>(</a:t>
            </a:r>
            <a:r>
              <a:rPr lang="ko-KR" altLang="en-US" dirty="0" err="1"/>
              <a:t>labels</a:t>
            </a:r>
            <a:r>
              <a:rPr lang="ko-KR" altLang="en-US" dirty="0"/>
              <a:t>, </a:t>
            </a:r>
            <a:r>
              <a:rPr lang="ko-KR" altLang="en-US" dirty="0" err="1"/>
              <a:t>values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62146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히스토그램 </a:t>
            </a:r>
            <a:r>
              <a:rPr lang="en-US" altLang="ko-KR" i="0" dirty="0">
                <a:effectLst/>
                <a:latin typeface="Söhne"/>
              </a:rPr>
              <a:t>(Histogram)</a:t>
            </a:r>
          </a:p>
          <a:p>
            <a:pPr lvl="1"/>
            <a:r>
              <a:rPr lang="ko-KR" altLang="en-US" i="0" dirty="0">
                <a:effectLst/>
                <a:latin typeface="Söhne"/>
              </a:rPr>
              <a:t>히스토그램은 데이터의 분포를 나타내는 데 자주 사용됩니다</a:t>
            </a:r>
            <a:r>
              <a:rPr lang="en-US" altLang="ko-KR" i="0" dirty="0">
                <a:effectLst/>
                <a:latin typeface="Söhne"/>
              </a:rPr>
              <a:t>. </a:t>
            </a:r>
            <a:r>
              <a:rPr lang="ko-KR" altLang="en-US" i="0" dirty="0">
                <a:effectLst/>
                <a:latin typeface="Söhne"/>
              </a:rPr>
              <a:t>데이터를 구간으로 나누고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각 구간에 속하는 데이터의 개수를 세어서 표시합니다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763688" y="2924944"/>
            <a:ext cx="66247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data = np.random.normal(0, 1, 1000)</a:t>
            </a:r>
          </a:p>
          <a:p>
            <a:endParaRPr lang="en-US" altLang="ko-KR"/>
          </a:p>
          <a:p>
            <a:r>
              <a:rPr lang="en-US" altLang="ko-KR"/>
              <a:t>plt.hist(data)</a:t>
            </a:r>
          </a:p>
          <a:p>
            <a:r>
              <a:rPr lang="en-US" altLang="ko-KR"/>
              <a:t>plt.show()</a:t>
            </a:r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30259398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 err="1">
                <a:effectLst/>
                <a:latin typeface="Söhne"/>
              </a:rPr>
              <a:t>히트맵</a:t>
            </a:r>
            <a:r>
              <a:rPr lang="ko-KR" altLang="en-US" i="0" dirty="0">
                <a:effectLst/>
                <a:latin typeface="Söhne"/>
              </a:rPr>
              <a:t> </a:t>
            </a:r>
            <a:r>
              <a:rPr lang="en-US" altLang="ko-KR" i="0" dirty="0">
                <a:effectLst/>
                <a:latin typeface="Söhne"/>
              </a:rPr>
              <a:t>(Heatmap)</a:t>
            </a:r>
          </a:p>
          <a:p>
            <a:pPr lvl="1"/>
            <a:r>
              <a:rPr lang="ko-KR" altLang="en-US" i="0" dirty="0" err="1">
                <a:effectLst/>
                <a:latin typeface="Söhne"/>
              </a:rPr>
              <a:t>히트맵은</a:t>
            </a:r>
            <a:r>
              <a:rPr lang="ko-KR" altLang="en-US" i="0" dirty="0">
                <a:effectLst/>
                <a:latin typeface="Söhne"/>
              </a:rPr>
              <a:t> 데이터의 상관 관계를 나타내는 데 자주 사용됩니다</a:t>
            </a:r>
            <a:r>
              <a:rPr lang="en-US" altLang="ko-KR" i="0" dirty="0">
                <a:effectLst/>
                <a:latin typeface="Söhne"/>
              </a:rPr>
              <a:t>. </a:t>
            </a:r>
            <a:r>
              <a:rPr lang="ko-KR" altLang="en-US" i="0" dirty="0">
                <a:effectLst/>
                <a:latin typeface="Söhne"/>
              </a:rPr>
              <a:t>색상을 사용하여 데이터 값의 크기를 나타냅니다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619672" y="2573786"/>
            <a:ext cx="6624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data = </a:t>
            </a:r>
            <a:r>
              <a:rPr lang="en-US" altLang="ko-KR" dirty="0" err="1"/>
              <a:t>np.random.rand</a:t>
            </a:r>
            <a:r>
              <a:rPr lang="en-US" altLang="ko-KR" dirty="0"/>
              <a:t>(10, 10)</a:t>
            </a:r>
          </a:p>
          <a:p>
            <a:endParaRPr lang="en-US" altLang="ko-KR" dirty="0"/>
          </a:p>
          <a:p>
            <a:r>
              <a:rPr lang="en-US" altLang="ko-KR" dirty="0" err="1"/>
              <a:t>plt.imshow</a:t>
            </a:r>
            <a:r>
              <a:rPr lang="en-US" altLang="ko-KR" dirty="0"/>
              <a:t>(data, </a:t>
            </a:r>
            <a:r>
              <a:rPr lang="en-US" altLang="ko-KR" dirty="0" err="1"/>
              <a:t>cmap</a:t>
            </a:r>
            <a:r>
              <a:rPr lang="en-US" altLang="ko-KR" dirty="0"/>
              <a:t>='hot', interpolation='nearest')</a:t>
            </a:r>
          </a:p>
          <a:p>
            <a:r>
              <a:rPr lang="en-US" altLang="ko-KR" dirty="0" err="1"/>
              <a:t>plt.colorbar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2FD3-C3E5-E22E-AF87-5A9547D29D1F}"/>
              </a:ext>
            </a:extLst>
          </p:cNvPr>
          <p:cNvSpPr txBox="1"/>
          <p:nvPr/>
        </p:nvSpPr>
        <p:spPr>
          <a:xfrm>
            <a:off x="2771800" y="5181356"/>
            <a:ext cx="53680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imshow</a:t>
            </a:r>
            <a:r>
              <a:rPr lang="en-US" altLang="ko-KR" dirty="0"/>
              <a:t>():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배열을 이미지로 변환하여 표시</a:t>
            </a:r>
            <a:endParaRPr lang="en-US" altLang="ko-KR" dirty="0"/>
          </a:p>
          <a:p>
            <a:r>
              <a:rPr lang="en-US" altLang="ko-KR" dirty="0" err="1"/>
              <a:t>cmap</a:t>
            </a:r>
            <a:r>
              <a:rPr lang="en-US" altLang="ko-KR" dirty="0"/>
              <a:t>: </a:t>
            </a:r>
            <a:r>
              <a:rPr lang="ko-KR" altLang="en-US" dirty="0"/>
              <a:t>매개변수를 사용하여 색상 </a:t>
            </a:r>
            <a:r>
              <a:rPr lang="ko-KR" altLang="en-US" dirty="0" err="1"/>
              <a:t>맵을</a:t>
            </a:r>
            <a:r>
              <a:rPr lang="ko-KR" altLang="en-US" dirty="0"/>
              <a:t> 지정</a:t>
            </a:r>
            <a:endParaRPr lang="en-US" altLang="ko-KR" dirty="0"/>
          </a:p>
          <a:p>
            <a:r>
              <a:rPr lang="en-US" altLang="ko-KR" dirty="0" err="1"/>
              <a:t>colorbar</a:t>
            </a:r>
            <a:r>
              <a:rPr lang="en-US" altLang="ko-KR" dirty="0"/>
              <a:t>(): </a:t>
            </a:r>
            <a:r>
              <a:rPr lang="ko-KR" altLang="en-US" dirty="0"/>
              <a:t>색상 막대기를 추가</a:t>
            </a:r>
          </a:p>
        </p:txBody>
      </p:sp>
    </p:spTree>
    <p:extLst>
      <p:ext uri="{BB962C8B-B14F-4D97-AF65-F5344CB8AC3E}">
        <p14:creationId xmlns:p14="http://schemas.microsoft.com/office/powerpoint/2010/main" val="8413489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등고선 그래프 </a:t>
            </a:r>
            <a:r>
              <a:rPr lang="en-US" altLang="ko-KR" i="0" dirty="0">
                <a:effectLst/>
                <a:latin typeface="Söhne"/>
              </a:rPr>
              <a:t>(Contour plot)</a:t>
            </a:r>
          </a:p>
          <a:p>
            <a:pPr lvl="1"/>
            <a:r>
              <a:rPr lang="ko-KR" altLang="en-US" i="0" dirty="0">
                <a:effectLst/>
                <a:latin typeface="Söhne"/>
              </a:rPr>
              <a:t>등고선 그래프는 </a:t>
            </a:r>
            <a:r>
              <a:rPr lang="en-US" altLang="ko-KR" i="0" dirty="0">
                <a:effectLst/>
                <a:latin typeface="Söhne"/>
              </a:rPr>
              <a:t>2</a:t>
            </a:r>
            <a:r>
              <a:rPr lang="ko-KR" altLang="en-US" i="0" dirty="0">
                <a:effectLst/>
                <a:latin typeface="Söhne"/>
              </a:rPr>
              <a:t>차원 함수의 등고선을 나타내는 데 자주 사용됩니다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691680" y="2447534"/>
            <a:ext cx="66247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def f(x, y):</a:t>
            </a:r>
          </a:p>
          <a:p>
            <a:r>
              <a:rPr lang="en-US" altLang="ko-KR"/>
              <a:t>    return np.sin(x) + np.cos(y)</a:t>
            </a:r>
          </a:p>
          <a:p>
            <a:endParaRPr lang="en-US" altLang="ko-KR"/>
          </a:p>
          <a:p>
            <a:r>
              <a:rPr lang="en-US" altLang="ko-KR"/>
              <a:t>x = np.linspace(0, 2*np.pi, 100)</a:t>
            </a:r>
          </a:p>
          <a:p>
            <a:r>
              <a:rPr lang="en-US" altLang="ko-KR"/>
              <a:t>y = np.linspace(0, 2*np.pi, 100)</a:t>
            </a:r>
          </a:p>
          <a:p>
            <a:r>
              <a:rPr lang="en-US" altLang="ko-KR"/>
              <a:t>X, Y = np.meshgrid(x, y)</a:t>
            </a:r>
          </a:p>
          <a:p>
            <a:r>
              <a:rPr lang="en-US" altLang="ko-KR"/>
              <a:t>Z = f(X, Y)</a:t>
            </a:r>
          </a:p>
          <a:p>
            <a:endParaRPr lang="en-US" altLang="ko-KR"/>
          </a:p>
          <a:p>
            <a:r>
              <a:rPr lang="en-US" altLang="ko-KR"/>
              <a:t>plt.contour(X, Y, Z)</a:t>
            </a:r>
          </a:p>
          <a:p>
            <a:r>
              <a:rPr lang="en-US" altLang="ko-KR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116230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66D29-DFDB-3DA6-F466-5C2E3530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CC9D-26D3-349F-4F30-CBFBA290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배열은 다양한 수학 연산을 지원합니다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9862A-688E-F3F8-0DD3-797D1346F59C}"/>
              </a:ext>
            </a:extLst>
          </p:cNvPr>
          <p:cNvSpPr txBox="1"/>
          <p:nvPr/>
        </p:nvSpPr>
        <p:spPr>
          <a:xfrm>
            <a:off x="2123728" y="1634123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arr1 = </a:t>
            </a:r>
            <a:r>
              <a:rPr lang="ko-KR" altLang="en-US" dirty="0" err="1"/>
              <a:t>np.array</a:t>
            </a:r>
            <a:r>
              <a:rPr lang="ko-KR" altLang="en-US" dirty="0"/>
              <a:t>([1, 2, 3])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np.array</a:t>
            </a:r>
            <a:r>
              <a:rPr lang="ko-KR" altLang="en-US" dirty="0"/>
              <a:t>([4, 5, 6])</a:t>
            </a:r>
          </a:p>
          <a:p>
            <a:endParaRPr lang="ko-KR" altLang="en-US" dirty="0"/>
          </a:p>
          <a:p>
            <a:r>
              <a:rPr lang="ko-KR" altLang="en-US" dirty="0"/>
              <a:t># 덧셈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+ arr2)  # [5 7 9]</a:t>
            </a:r>
          </a:p>
          <a:p>
            <a:endParaRPr lang="ko-KR" altLang="en-US" dirty="0"/>
          </a:p>
          <a:p>
            <a:r>
              <a:rPr lang="ko-KR" altLang="en-US" dirty="0"/>
              <a:t># 뺄셈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(arr1 - arr2)  # [-3 -3 -3]</a:t>
            </a:r>
          </a:p>
          <a:p>
            <a:endParaRPr lang="ko-KR" altLang="en-US" dirty="0"/>
          </a:p>
          <a:p>
            <a:r>
              <a:rPr lang="ko-KR" altLang="en-US" dirty="0"/>
              <a:t># 곱셈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* arr2)  # [ 4 10 18]</a:t>
            </a:r>
          </a:p>
          <a:p>
            <a:endParaRPr lang="ko-KR" altLang="en-US" dirty="0"/>
          </a:p>
          <a:p>
            <a:r>
              <a:rPr lang="ko-KR" altLang="en-US" dirty="0"/>
              <a:t># 나눗셈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/ arr2)  # [0.25 0.4  0.5]</a:t>
            </a:r>
          </a:p>
        </p:txBody>
      </p:sp>
    </p:spTree>
    <p:extLst>
      <p:ext uri="{BB962C8B-B14F-4D97-AF65-F5344CB8AC3E}">
        <p14:creationId xmlns:p14="http://schemas.microsoft.com/office/powerpoint/2010/main" val="26324818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히스토그램 </a:t>
            </a:r>
            <a:r>
              <a:rPr lang="en-US" altLang="ko-KR" i="0" dirty="0">
                <a:effectLst/>
                <a:latin typeface="Söhne"/>
              </a:rPr>
              <a:t>(Histogram)</a:t>
            </a:r>
          </a:p>
          <a:p>
            <a:pPr lvl="1"/>
            <a:r>
              <a:rPr lang="ko-KR" altLang="en-US" i="0" dirty="0">
                <a:effectLst/>
                <a:latin typeface="Söhne"/>
              </a:rPr>
              <a:t>히스토그램은 데이터의 분포를 나타내는 데 자주 사용됩니다</a:t>
            </a:r>
            <a:r>
              <a:rPr lang="en-US" altLang="ko-KR" i="0" dirty="0">
                <a:effectLst/>
                <a:latin typeface="Söhne"/>
              </a:rPr>
              <a:t>. </a:t>
            </a:r>
            <a:r>
              <a:rPr lang="ko-KR" altLang="en-US" i="0" dirty="0">
                <a:effectLst/>
                <a:latin typeface="Söhne"/>
              </a:rPr>
              <a:t>데이터를 구간으로 나누고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각 구간에 속하는 데이터의 개수를 세어서 표시합니다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763688" y="2924944"/>
            <a:ext cx="66247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data = np.random.normal(0, 1, 1000)</a:t>
            </a:r>
          </a:p>
          <a:p>
            <a:endParaRPr lang="en-US" altLang="ko-KR"/>
          </a:p>
          <a:p>
            <a:r>
              <a:rPr lang="en-US" altLang="ko-KR"/>
              <a:t>plt.hist(data)</a:t>
            </a:r>
          </a:p>
          <a:p>
            <a:r>
              <a:rPr lang="en-US" altLang="ko-KR"/>
              <a:t>plt.show()</a:t>
            </a:r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7777346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3FADB-7818-2AF2-1EAC-FB8880A9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123B3-D6CC-9359-0D55-E88FABC9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데이터 수집 및 </a:t>
            </a:r>
            <a:r>
              <a:rPr lang="ko-KR" altLang="en-US" i="0" dirty="0" err="1">
                <a:effectLst/>
                <a:latin typeface="Söhne"/>
              </a:rPr>
              <a:t>전처리</a:t>
            </a:r>
            <a:endParaRPr lang="ko-KR" altLang="en-US" i="0" dirty="0">
              <a:effectLst/>
              <a:latin typeface="Söhne"/>
            </a:endParaRPr>
          </a:p>
          <a:p>
            <a:pPr lvl="1"/>
            <a:r>
              <a:rPr lang="ko-KR" altLang="en-US" dirty="0"/>
              <a:t>이번 프로젝트에서는 공공 데이터 포털에서 제공하는 </a:t>
            </a:r>
            <a:r>
              <a:rPr lang="en-US" altLang="ko-KR" dirty="0"/>
              <a:t>'</a:t>
            </a:r>
            <a:r>
              <a:rPr lang="ko-KR" altLang="en-US" dirty="0"/>
              <a:t>서울시 일별 대기오염 정보</a:t>
            </a:r>
            <a:r>
              <a:rPr lang="en-US" altLang="ko-KR" dirty="0"/>
              <a:t>' </a:t>
            </a:r>
            <a:r>
              <a:rPr lang="ko-KR" altLang="en-US" dirty="0"/>
              <a:t>데이터를 사용합니다</a:t>
            </a:r>
            <a:r>
              <a:rPr lang="en-US" altLang="ko-KR" dirty="0"/>
              <a:t>. </a:t>
            </a:r>
            <a:r>
              <a:rPr lang="ko-KR" altLang="en-US" dirty="0"/>
              <a:t>데이터는 </a:t>
            </a:r>
            <a:r>
              <a:rPr lang="en-US" altLang="ko-KR" dirty="0"/>
              <a:t>CSV </a:t>
            </a:r>
            <a:r>
              <a:rPr lang="ko-KR" altLang="en-US" dirty="0"/>
              <a:t>형식으로 제공되며</a:t>
            </a:r>
            <a:r>
              <a:rPr lang="en-US" altLang="ko-KR" dirty="0"/>
              <a:t>, </a:t>
            </a:r>
            <a:r>
              <a:rPr lang="ko-KR" altLang="en-US" dirty="0"/>
              <a:t>다음 링크에서 다운로드할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b="0" i="0" u="sng" dirty="0">
                <a:effectLst/>
                <a:latin typeface="Söhne"/>
                <a:hlinkClick r:id="rId2"/>
              </a:rPr>
              <a:t>서울시 일별 대기오염 정보</a:t>
            </a:r>
            <a:endParaRPr lang="ko-KR" altLang="en-US" dirty="0"/>
          </a:p>
          <a:p>
            <a:pPr lvl="1"/>
            <a:r>
              <a:rPr lang="ko-KR" altLang="en-US" dirty="0"/>
              <a:t>다운로드한 데이터 파일은 다음과 같은 필드를 포함합니다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측정일시</a:t>
            </a:r>
          </a:p>
          <a:p>
            <a:pPr lvl="2"/>
            <a:r>
              <a:rPr lang="ko-KR" altLang="en-US" dirty="0"/>
              <a:t>미세먼지 농도 </a:t>
            </a:r>
            <a:r>
              <a:rPr lang="en-US" altLang="ko-KR" dirty="0"/>
              <a:t>(PM10)</a:t>
            </a:r>
          </a:p>
          <a:p>
            <a:pPr lvl="2"/>
            <a:r>
              <a:rPr lang="ko-KR" altLang="en-US" dirty="0"/>
              <a:t>초미세먼지 농도 </a:t>
            </a:r>
            <a:r>
              <a:rPr lang="en-US" altLang="ko-KR" dirty="0"/>
              <a:t>(PM2.5)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이중에서 측정일시</a:t>
            </a:r>
            <a:r>
              <a:rPr lang="en-US" altLang="ko-KR" dirty="0"/>
              <a:t>, </a:t>
            </a:r>
            <a:r>
              <a:rPr lang="ko-KR" altLang="en-US" dirty="0"/>
              <a:t>미세먼지 농도</a:t>
            </a:r>
            <a:r>
              <a:rPr lang="en-US" altLang="ko-KR" dirty="0"/>
              <a:t>, </a:t>
            </a:r>
            <a:r>
              <a:rPr lang="ko-KR" altLang="en-US" dirty="0"/>
              <a:t>초미세먼지 농도에 해당하는 필드만을 추출하여 데이터를 </a:t>
            </a:r>
            <a:r>
              <a:rPr lang="ko-KR" altLang="en-US" dirty="0" err="1"/>
              <a:t>전처리합니다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4303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034A9-5A77-A06A-D1C7-B5F0EA1448D2}"/>
              </a:ext>
            </a:extLst>
          </p:cNvPr>
          <p:cNvSpPr txBox="1"/>
          <p:nvPr/>
        </p:nvSpPr>
        <p:spPr>
          <a:xfrm>
            <a:off x="611560" y="1268760"/>
            <a:ext cx="817290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데이터 파일 경로</a:t>
            </a:r>
          </a:p>
          <a:p>
            <a:r>
              <a:rPr lang="en-US" altLang="ko-KR" dirty="0" err="1"/>
              <a:t>data_path</a:t>
            </a:r>
            <a:r>
              <a:rPr lang="en-US" altLang="ko-KR" dirty="0"/>
              <a:t> = '</a:t>
            </a:r>
            <a:r>
              <a:rPr lang="ko-KR" altLang="en-US" dirty="0"/>
              <a:t>일별평균대기오염도</a:t>
            </a:r>
            <a:r>
              <a:rPr lang="en-US" altLang="ko-KR" dirty="0"/>
              <a:t>_2022.csv'</a:t>
            </a:r>
          </a:p>
          <a:p>
            <a:endParaRPr lang="en-US" altLang="ko-KR" dirty="0"/>
          </a:p>
          <a:p>
            <a:r>
              <a:rPr lang="en-US" altLang="ko-KR" dirty="0"/>
              <a:t># CSV </a:t>
            </a:r>
            <a:r>
              <a:rPr lang="ko-KR" altLang="en-US" dirty="0"/>
              <a:t>파일 읽기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pd.read_csv</a:t>
            </a:r>
            <a:r>
              <a:rPr lang="en-US" altLang="ko-KR" dirty="0"/>
              <a:t>(</a:t>
            </a:r>
            <a:r>
              <a:rPr lang="en-US" altLang="ko-KR" dirty="0" err="1"/>
              <a:t>data_path</a:t>
            </a:r>
            <a:r>
              <a:rPr lang="en-US" altLang="ko-KR" dirty="0"/>
              <a:t>, encoding="cp949")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필요한 필드 추출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df</a:t>
            </a:r>
            <a:r>
              <a:rPr lang="en-US" altLang="ko-KR" dirty="0"/>
              <a:t>[['</a:t>
            </a:r>
            <a:r>
              <a:rPr lang="ko-KR" altLang="en-US" dirty="0"/>
              <a:t>측정일시</a:t>
            </a:r>
            <a:r>
              <a:rPr lang="en-US" altLang="ko-KR" dirty="0"/>
              <a:t>', '</a:t>
            </a:r>
            <a:r>
              <a:rPr lang="ko-KR" altLang="en-US" dirty="0"/>
              <a:t>측정소명</a:t>
            </a:r>
            <a:r>
              <a:rPr lang="en-US" altLang="ko-KR" dirty="0"/>
              <a:t>', '</a:t>
            </a:r>
            <a:r>
              <a:rPr lang="ko-KR" altLang="en-US" dirty="0" err="1"/>
              <a:t>미세먼지농도</a:t>
            </a:r>
            <a:r>
              <a:rPr lang="en-US" altLang="ko-KR" dirty="0"/>
              <a:t>(㎍/㎥)', '</a:t>
            </a:r>
            <a:r>
              <a:rPr lang="ko-KR" altLang="en-US" dirty="0" err="1"/>
              <a:t>초미세먼지농도</a:t>
            </a:r>
            <a:r>
              <a:rPr lang="en-US" altLang="ko-KR" dirty="0"/>
              <a:t>(㎍/㎥)']]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df.dropna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측정일시 컬럼의 데이터 타입을 </a:t>
            </a:r>
            <a:r>
              <a:rPr lang="en-US" altLang="ko-KR" dirty="0"/>
              <a:t>datetime</a:t>
            </a:r>
            <a:r>
              <a:rPr lang="ko-KR" altLang="en-US" dirty="0"/>
              <a:t>으로 변경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['</a:t>
            </a:r>
            <a:r>
              <a:rPr lang="ko-KR" altLang="en-US" dirty="0"/>
              <a:t>측정일시</a:t>
            </a:r>
            <a:r>
              <a:rPr lang="en-US" altLang="ko-KR" dirty="0"/>
              <a:t>'] = </a:t>
            </a:r>
            <a:r>
              <a:rPr lang="en-US" altLang="ko-KR" dirty="0" err="1"/>
              <a:t>pd.to_datetime</a:t>
            </a:r>
            <a:r>
              <a:rPr lang="en-US" altLang="ko-KR" dirty="0"/>
              <a:t>(</a:t>
            </a:r>
            <a:r>
              <a:rPr lang="en-US" altLang="ko-KR" dirty="0" err="1"/>
              <a:t>df</a:t>
            </a:r>
            <a:r>
              <a:rPr lang="en-US" altLang="ko-KR" dirty="0"/>
              <a:t>['</a:t>
            </a:r>
            <a:r>
              <a:rPr lang="ko-KR" altLang="en-US" dirty="0"/>
              <a:t>측정일시</a:t>
            </a:r>
            <a:r>
              <a:rPr lang="en-US" altLang="ko-KR" dirty="0"/>
              <a:t>'], format='%</a:t>
            </a:r>
            <a:r>
              <a:rPr lang="en-US" altLang="ko-KR" dirty="0" err="1"/>
              <a:t>Y%m%d</a:t>
            </a:r>
            <a:r>
              <a:rPr lang="en-US" altLang="ko-KR" dirty="0"/>
              <a:t>')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df.head</a:t>
            </a:r>
            <a:r>
              <a:rPr lang="en-US" altLang="ko-KR" dirty="0"/>
              <a:t>(20))</a:t>
            </a:r>
          </a:p>
        </p:txBody>
      </p:sp>
    </p:spTree>
    <p:extLst>
      <p:ext uri="{BB962C8B-B14F-4D97-AF65-F5344CB8AC3E}">
        <p14:creationId xmlns:p14="http://schemas.microsoft.com/office/powerpoint/2010/main" val="6128561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월별 대기오염 추이 그래프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395536" y="2130612"/>
            <a:ext cx="829126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연도별 미세먼지와 초미세먼지 농도 평균 계산</a:t>
            </a:r>
          </a:p>
          <a:p>
            <a:r>
              <a:rPr lang="en-US" altLang="ko-KR" sz="1600" dirty="0" err="1"/>
              <a:t>df_monthly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df.resample</a:t>
            </a:r>
            <a:r>
              <a:rPr lang="en-US" altLang="ko-KR" sz="1600" dirty="0"/>
              <a:t>('M', on='</a:t>
            </a:r>
            <a:r>
              <a:rPr lang="ko-KR" altLang="en-US" sz="1600" dirty="0"/>
              <a:t>측정일시</a:t>
            </a:r>
            <a:r>
              <a:rPr lang="en-US" altLang="ko-KR" sz="1600" dirty="0"/>
              <a:t>').mean(</a:t>
            </a:r>
            <a:r>
              <a:rPr lang="en-US" altLang="ko-KR" sz="1600" dirty="0" err="1"/>
              <a:t>numeric_only</a:t>
            </a:r>
            <a:r>
              <a:rPr lang="en-US" altLang="ko-KR" sz="1600" dirty="0"/>
              <a:t>=True)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그래프 그리기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df_monthly.index.month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df_monthly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미세먼지농도</a:t>
            </a:r>
            <a:r>
              <a:rPr lang="en-US" altLang="ko-KR" sz="1600" dirty="0"/>
              <a:t>(㎍/㎥)'], label='PM10')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df_monthly.index.month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df_monthly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초미세먼지농도</a:t>
            </a:r>
            <a:r>
              <a:rPr lang="en-US" altLang="ko-KR" sz="1600" dirty="0"/>
              <a:t>(㎍/㎥)'], label='PM2.5')</a:t>
            </a:r>
          </a:p>
          <a:p>
            <a:r>
              <a:rPr lang="en-US" altLang="ko-KR" sz="1600" dirty="0" err="1"/>
              <a:t>plt.legend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('Month')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('Concentration')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('2022 Air Pollution Trend')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6E435-42E5-F826-500A-0CD97CB22012}"/>
              </a:ext>
            </a:extLst>
          </p:cNvPr>
          <p:cNvSpPr txBox="1"/>
          <p:nvPr/>
        </p:nvSpPr>
        <p:spPr>
          <a:xfrm>
            <a:off x="3261948" y="5543654"/>
            <a:ext cx="5424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400" dirty="0" err="1"/>
              <a:t>resample</a:t>
            </a:r>
            <a:r>
              <a:rPr lang="ko-KR" altLang="ko-KR" sz="1400" dirty="0"/>
              <a:t>() 함수를 사용하여 </a:t>
            </a:r>
            <a:r>
              <a:rPr lang="ko-KR" altLang="en-US" sz="1400" dirty="0"/>
              <a:t>월</a:t>
            </a:r>
            <a:r>
              <a:rPr lang="ko-KR" altLang="ko-KR" sz="1400" dirty="0"/>
              <a:t>별 미세먼지와 초미세먼지 농도 평균을 계산한 뒤, </a:t>
            </a:r>
            <a:r>
              <a:rPr lang="ko-KR" altLang="ko-KR" sz="1400" dirty="0" err="1"/>
              <a:t>plot</a:t>
            </a:r>
            <a:r>
              <a:rPr lang="ko-KR" altLang="ko-KR" sz="1400" dirty="0"/>
              <a:t>() 함수를 사용하여 그래프를 그렸습니다. </a:t>
            </a:r>
          </a:p>
        </p:txBody>
      </p:sp>
    </p:spTree>
    <p:extLst>
      <p:ext uri="{BB962C8B-B14F-4D97-AF65-F5344CB8AC3E}">
        <p14:creationId xmlns:p14="http://schemas.microsoft.com/office/powerpoint/2010/main" val="14745871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일별 대기오염 추이 그래프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539552" y="2030134"/>
            <a:ext cx="829126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일별 합계 계산</a:t>
            </a:r>
          </a:p>
          <a:p>
            <a:r>
              <a:rPr lang="en-US" altLang="ko-KR" sz="1600" dirty="0" err="1"/>
              <a:t>df_daily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df.resample</a:t>
            </a:r>
            <a:r>
              <a:rPr lang="en-US" altLang="ko-KR" sz="1600" dirty="0"/>
              <a:t>('D', on='</a:t>
            </a:r>
            <a:r>
              <a:rPr lang="ko-KR" altLang="en-US" sz="1600" dirty="0"/>
              <a:t>측정일시</a:t>
            </a:r>
            <a:r>
              <a:rPr lang="en-US" altLang="ko-KR" sz="1600" dirty="0"/>
              <a:t>').sum(</a:t>
            </a:r>
            <a:r>
              <a:rPr lang="en-US" altLang="ko-KR" sz="1600" dirty="0" err="1"/>
              <a:t>numeric_only</a:t>
            </a:r>
            <a:r>
              <a:rPr lang="en-US" altLang="ko-KR" sz="1600" dirty="0"/>
              <a:t>=True)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일평균 대기오염도 계산</a:t>
            </a:r>
          </a:p>
          <a:p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미세먼지농도</a:t>
            </a:r>
            <a:r>
              <a:rPr lang="en-US" altLang="ko-KR" sz="1600" dirty="0"/>
              <a:t>(㎍/㎥)'] /= 24</a:t>
            </a:r>
          </a:p>
          <a:p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초미세먼지농도</a:t>
            </a:r>
            <a:r>
              <a:rPr lang="en-US" altLang="ko-KR" sz="1600" dirty="0"/>
              <a:t>(㎍/㎥)'] /= 24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그래프 그리기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df_daily.index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미세먼지농도</a:t>
            </a:r>
            <a:r>
              <a:rPr lang="en-US" altLang="ko-KR" sz="1600" dirty="0"/>
              <a:t>(㎍/㎥)'], label='PM10')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df_daily.index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초미세먼지농도</a:t>
            </a:r>
            <a:r>
              <a:rPr lang="en-US" altLang="ko-KR" sz="1600" dirty="0"/>
              <a:t>(㎍/㎥)'], label='PM2.5')</a:t>
            </a:r>
          </a:p>
          <a:p>
            <a:r>
              <a:rPr lang="en-US" altLang="ko-KR" sz="1600" dirty="0" err="1"/>
              <a:t>plt.legend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('Date')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('Concentration')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('2022 Air Pollution Trend')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02243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지역별 대기오염 막대 그래프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1043608" y="2094870"/>
            <a:ext cx="77768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지역별 미세먼지와 초미세먼지 농도 평균 계산</a:t>
            </a:r>
          </a:p>
          <a:p>
            <a:r>
              <a:rPr lang="en-US" altLang="ko-KR" dirty="0" err="1"/>
              <a:t>df_area</a:t>
            </a:r>
            <a:r>
              <a:rPr lang="en-US" altLang="ko-KR" dirty="0"/>
              <a:t> = </a:t>
            </a:r>
            <a:r>
              <a:rPr lang="en-US" altLang="ko-KR" dirty="0" err="1"/>
              <a:t>df.groupby</a:t>
            </a:r>
            <a:r>
              <a:rPr lang="en-US" altLang="ko-KR" dirty="0"/>
              <a:t>('</a:t>
            </a:r>
            <a:r>
              <a:rPr lang="ko-KR" altLang="en-US" dirty="0"/>
              <a:t>측정소명</a:t>
            </a:r>
            <a:r>
              <a:rPr lang="en-US" altLang="ko-KR" dirty="0"/>
              <a:t>').mean(</a:t>
            </a:r>
            <a:r>
              <a:rPr lang="en-US" altLang="ko-KR" dirty="0" err="1"/>
              <a:t>numeric_only</a:t>
            </a:r>
            <a:r>
              <a:rPr lang="en-US" altLang="ko-KR" dirty="0"/>
              <a:t>=True).head(10)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그리기</a:t>
            </a:r>
          </a:p>
          <a:p>
            <a:r>
              <a:rPr lang="en-US" altLang="ko-KR" dirty="0" err="1"/>
              <a:t>plt.bar</a:t>
            </a:r>
            <a:r>
              <a:rPr lang="en-US" altLang="ko-KR" dirty="0"/>
              <a:t>(</a:t>
            </a:r>
            <a:r>
              <a:rPr lang="en-US" altLang="ko-KR" dirty="0" err="1"/>
              <a:t>df_area.index</a:t>
            </a:r>
            <a:r>
              <a:rPr lang="en-US" altLang="ko-KR" dirty="0"/>
              <a:t>, </a:t>
            </a:r>
            <a:r>
              <a:rPr lang="en-US" altLang="ko-KR" dirty="0" err="1"/>
              <a:t>df_area</a:t>
            </a:r>
            <a:r>
              <a:rPr lang="en-US" altLang="ko-KR" dirty="0"/>
              <a:t>['</a:t>
            </a:r>
            <a:r>
              <a:rPr lang="ko-KR" altLang="en-US" dirty="0" err="1"/>
              <a:t>미세먼지농도</a:t>
            </a:r>
            <a:r>
              <a:rPr lang="en-US" altLang="ko-KR" dirty="0"/>
              <a:t>(㎍/㎥)'], label='PM10')</a:t>
            </a:r>
          </a:p>
          <a:p>
            <a:r>
              <a:rPr lang="en-US" altLang="ko-KR" dirty="0" err="1"/>
              <a:t>plt.bar</a:t>
            </a:r>
            <a:r>
              <a:rPr lang="en-US" altLang="ko-KR" dirty="0"/>
              <a:t>(</a:t>
            </a:r>
            <a:r>
              <a:rPr lang="en-US" altLang="ko-KR" dirty="0" err="1"/>
              <a:t>df_area.index</a:t>
            </a:r>
            <a:r>
              <a:rPr lang="en-US" altLang="ko-KR" dirty="0"/>
              <a:t>, </a:t>
            </a:r>
            <a:r>
              <a:rPr lang="en-US" altLang="ko-KR" dirty="0" err="1"/>
              <a:t>df_area</a:t>
            </a:r>
            <a:r>
              <a:rPr lang="en-US" altLang="ko-KR" dirty="0"/>
              <a:t>['</a:t>
            </a:r>
            <a:r>
              <a:rPr lang="ko-KR" altLang="en-US" dirty="0" err="1"/>
              <a:t>초미세먼지농도</a:t>
            </a:r>
            <a:r>
              <a:rPr lang="en-US" altLang="ko-KR" dirty="0"/>
              <a:t>(㎍/㎥)'], label='PM2.5')</a:t>
            </a:r>
          </a:p>
          <a:p>
            <a:r>
              <a:rPr lang="en-US" altLang="ko-KR" dirty="0" err="1"/>
              <a:t>plt.legend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('Area')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('Concentration')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('Air Pollution by Area')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2317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대기오염 상자그림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899592" y="2296787"/>
            <a:ext cx="77872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그래프 그리기</a:t>
            </a:r>
          </a:p>
          <a:p>
            <a:r>
              <a:rPr lang="en-US" altLang="ko-KR"/>
              <a:t>plt.boxplot([df['</a:t>
            </a:r>
            <a:r>
              <a:rPr lang="ko-KR" altLang="en-US"/>
              <a:t>미세먼지농도</a:t>
            </a:r>
            <a:r>
              <a:rPr lang="en-US" altLang="ko-KR"/>
              <a:t>(㎍/㎥)'], df['</a:t>
            </a:r>
            <a:r>
              <a:rPr lang="ko-KR" altLang="en-US"/>
              <a:t>초미세먼지농도</a:t>
            </a:r>
            <a:r>
              <a:rPr lang="en-US" altLang="ko-KR"/>
              <a:t>(㎍/㎥)']])</a:t>
            </a:r>
          </a:p>
          <a:p>
            <a:r>
              <a:rPr lang="en-US" altLang="ko-KR"/>
              <a:t>plt.xticks([1,2],['PM10', 'PM2.5'])</a:t>
            </a:r>
          </a:p>
          <a:p>
            <a:r>
              <a:rPr lang="en-US" altLang="ko-KR"/>
              <a:t>plt.ylabel('Concentration')</a:t>
            </a:r>
          </a:p>
          <a:p>
            <a:r>
              <a:rPr lang="en-US" altLang="ko-KR"/>
              <a:t>plt.title('Air Pollution Boxplot')</a:t>
            </a:r>
          </a:p>
          <a:p>
            <a:r>
              <a:rPr lang="en-US" altLang="ko-KR"/>
              <a:t>plt.show()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90856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C6E0-39FA-3E35-BA2D-25AEA2A5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DD649-089F-B5AC-E910-A10EC1B3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Söhne Mono"/>
              </a:rPr>
              <a:t>PM10</a:t>
            </a:r>
            <a:r>
              <a:rPr lang="ko-KR" altLang="en-US" b="0" i="0" dirty="0">
                <a:effectLst/>
                <a:latin typeface="Söhne Mono"/>
              </a:rPr>
              <a:t>에 대한 이상치를 모아서 </a:t>
            </a:r>
            <a:r>
              <a:rPr lang="en-US" altLang="ko-KR" b="0" i="0" dirty="0">
                <a:effectLst/>
                <a:latin typeface="Söhne Mono"/>
              </a:rPr>
              <a:t>result.csv </a:t>
            </a:r>
            <a:r>
              <a:rPr lang="ko-KR" altLang="en-US" b="0" i="0" dirty="0">
                <a:effectLst/>
                <a:latin typeface="Söhne Mono"/>
              </a:rPr>
              <a:t>파일로 저장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BF372-2D13-65A0-FBCC-586BB508825A}"/>
              </a:ext>
            </a:extLst>
          </p:cNvPr>
          <p:cNvSpPr txBox="1"/>
          <p:nvPr/>
        </p:nvSpPr>
        <p:spPr>
          <a:xfrm>
            <a:off x="319732" y="1628800"/>
            <a:ext cx="835292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 파일 경로</a:t>
            </a:r>
          </a:p>
          <a:p>
            <a:r>
              <a:rPr lang="ko-KR" altLang="en-US" sz="1400" dirty="0" err="1"/>
              <a:t>data_path</a:t>
            </a:r>
            <a:r>
              <a:rPr lang="ko-KR" altLang="en-US" sz="1400" dirty="0"/>
              <a:t> = '일별평균대기오염도_2022.csv'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CSV 파일 읽기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pd.read_csv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data_path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encoding</a:t>
            </a:r>
            <a:r>
              <a:rPr lang="ko-KR" altLang="en-US" sz="1400" dirty="0"/>
              <a:t>='cp949')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필요한 필드 추출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[['측정일시', '측정소명', '</a:t>
            </a:r>
            <a:r>
              <a:rPr lang="ko-KR" altLang="en-US" sz="1400" dirty="0" err="1"/>
              <a:t>미세먼지농도</a:t>
            </a:r>
            <a:r>
              <a:rPr lang="ko-KR" altLang="en-US" sz="1400" dirty="0"/>
              <a:t>(㎍/㎥)', '</a:t>
            </a:r>
            <a:r>
              <a:rPr lang="ko-KR" altLang="en-US" sz="1400" dirty="0" err="1"/>
              <a:t>초미세먼지농도</a:t>
            </a:r>
            <a:r>
              <a:rPr lang="ko-KR" altLang="en-US" sz="1400" dirty="0"/>
              <a:t>(㎍/㎥)']]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결측치</a:t>
            </a:r>
            <a:r>
              <a:rPr lang="ko-KR" altLang="en-US" sz="1400" dirty="0"/>
              <a:t> 처리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df.dropna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측정일시 컬럼의 데이터 타입을 </a:t>
            </a:r>
            <a:r>
              <a:rPr lang="ko-KR" altLang="en-US" sz="1400" dirty="0" err="1"/>
              <a:t>datetime으로</a:t>
            </a:r>
            <a:r>
              <a:rPr lang="ko-KR" altLang="en-US" sz="1400" dirty="0"/>
              <a:t> 변경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['측정일시'] = </a:t>
            </a:r>
            <a:r>
              <a:rPr lang="ko-KR" altLang="en-US" sz="1400" dirty="0" err="1"/>
              <a:t>pd.to_datetime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['측정일시'], </a:t>
            </a:r>
            <a:r>
              <a:rPr lang="ko-KR" altLang="en-US" sz="1400" dirty="0" err="1"/>
              <a:t>format</a:t>
            </a:r>
            <a:r>
              <a:rPr lang="ko-KR" altLang="en-US" sz="1400" dirty="0"/>
              <a:t>='%</a:t>
            </a:r>
            <a:r>
              <a:rPr lang="ko-KR" altLang="en-US" sz="1400" dirty="0" err="1"/>
              <a:t>Y%m%d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이상치를 모아서 result.csv 파일로 저장</a:t>
            </a:r>
          </a:p>
          <a:p>
            <a:r>
              <a:rPr lang="ko-KR" altLang="en-US" sz="1400" dirty="0"/>
              <a:t>q1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미세먼지농도</a:t>
            </a:r>
            <a:r>
              <a:rPr lang="ko-KR" altLang="en-US" sz="1400" dirty="0"/>
              <a:t>(㎍/㎥)'].</a:t>
            </a:r>
            <a:r>
              <a:rPr lang="ko-KR" altLang="en-US" sz="1400" dirty="0" err="1"/>
              <a:t>quantile</a:t>
            </a:r>
            <a:r>
              <a:rPr lang="ko-KR" altLang="en-US" sz="1400" dirty="0"/>
              <a:t>(0.25)</a:t>
            </a:r>
          </a:p>
          <a:p>
            <a:r>
              <a:rPr lang="ko-KR" altLang="en-US" sz="1400" dirty="0"/>
              <a:t>q3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미세먼지농도</a:t>
            </a:r>
            <a:r>
              <a:rPr lang="ko-KR" altLang="en-US" sz="1400" dirty="0"/>
              <a:t>(㎍/㎥)'].</a:t>
            </a:r>
            <a:r>
              <a:rPr lang="ko-KR" altLang="en-US" sz="1400" dirty="0" err="1"/>
              <a:t>quantile</a:t>
            </a:r>
            <a:r>
              <a:rPr lang="ko-KR" altLang="en-US" sz="1400" dirty="0"/>
              <a:t>(0.75)</a:t>
            </a:r>
          </a:p>
          <a:p>
            <a:r>
              <a:rPr lang="ko-KR" altLang="en-US" sz="1400" dirty="0" err="1"/>
              <a:t>iqr</a:t>
            </a:r>
            <a:r>
              <a:rPr lang="ko-KR" altLang="en-US" sz="1400" dirty="0"/>
              <a:t> = q3 - q1</a:t>
            </a:r>
          </a:p>
          <a:p>
            <a:r>
              <a:rPr lang="ko-KR" altLang="en-US" sz="1400" dirty="0" err="1"/>
              <a:t>outlier_df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미세먼지농도</a:t>
            </a:r>
            <a:r>
              <a:rPr lang="ko-KR" altLang="en-US" sz="1400" dirty="0"/>
              <a:t>(㎍/㎥)'] &lt; q1 - 1.5 * </a:t>
            </a:r>
            <a:r>
              <a:rPr lang="ko-KR" altLang="en-US" sz="1400" dirty="0" err="1"/>
              <a:t>iqr</a:t>
            </a:r>
            <a:r>
              <a:rPr lang="ko-KR" altLang="en-US" sz="1400" dirty="0"/>
              <a:t>) | 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미세먼지농도</a:t>
            </a:r>
            <a:r>
              <a:rPr lang="ko-KR" altLang="en-US" sz="1400" dirty="0"/>
              <a:t>(㎍/㎥)'] &gt; q3 + 1.5 * </a:t>
            </a:r>
            <a:r>
              <a:rPr lang="ko-KR" altLang="en-US" sz="1400" dirty="0" err="1"/>
              <a:t>iqr</a:t>
            </a:r>
            <a:r>
              <a:rPr lang="ko-KR" altLang="en-US" sz="1400" dirty="0"/>
              <a:t>)]</a:t>
            </a:r>
          </a:p>
          <a:p>
            <a:r>
              <a:rPr lang="ko-KR" altLang="en-US" sz="1400" dirty="0" err="1"/>
              <a:t>outlier_df.to_csv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result.csv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index</a:t>
            </a:r>
            <a:r>
              <a:rPr lang="ko-KR" altLang="en-US" sz="1400" dirty="0"/>
              <a:t>=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encoding</a:t>
            </a:r>
            <a:r>
              <a:rPr lang="ko-KR" altLang="en-US" sz="1400" dirty="0"/>
              <a:t>='utf-8-sig')</a:t>
            </a:r>
          </a:p>
        </p:txBody>
      </p:sp>
    </p:spTree>
    <p:extLst>
      <p:ext uri="{BB962C8B-B14F-4D97-AF65-F5344CB8AC3E}">
        <p14:creationId xmlns:p14="http://schemas.microsoft.com/office/powerpoint/2010/main" val="26243806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888C2-DEFC-6C02-2174-C2206AA5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IQR(Interquartile Range) </a:t>
            </a:r>
            <a:r>
              <a:rPr lang="ko-KR" altLang="en-US" dirty="0"/>
              <a:t>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92985-E921-A1E9-4935-F72F42FF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IQR </a:t>
            </a:r>
            <a:r>
              <a:rPr lang="ko-KR" altLang="en-US" sz="2000" dirty="0"/>
              <a:t>용어</a:t>
            </a:r>
            <a:endParaRPr lang="en-US" altLang="ko-KR" sz="2000" dirty="0"/>
          </a:p>
          <a:p>
            <a:pPr lvl="1"/>
            <a:r>
              <a:rPr lang="en-US" altLang="ko-KR" sz="1800" dirty="0"/>
              <a:t>Q1: </a:t>
            </a:r>
            <a:r>
              <a:rPr lang="ko-KR" altLang="en-US" sz="1800" dirty="0"/>
              <a:t>제</a:t>
            </a:r>
            <a:r>
              <a:rPr lang="en-US" altLang="ko-KR" sz="1800" dirty="0"/>
              <a:t>1</a:t>
            </a:r>
            <a:r>
              <a:rPr lang="ko-KR" altLang="en-US" sz="1800" dirty="0"/>
              <a:t>사분위수</a:t>
            </a:r>
            <a:endParaRPr lang="en-US" altLang="ko-KR" sz="1800" dirty="0"/>
          </a:p>
          <a:p>
            <a:pPr lvl="1"/>
            <a:r>
              <a:rPr lang="en-US" altLang="ko-KR" sz="1800" dirty="0"/>
              <a:t>Q3: </a:t>
            </a:r>
            <a:r>
              <a:rPr lang="ko-KR" altLang="en-US" sz="1800" dirty="0"/>
              <a:t>제</a:t>
            </a:r>
            <a:r>
              <a:rPr lang="en-US" altLang="ko-KR" sz="1800" dirty="0"/>
              <a:t>3</a:t>
            </a:r>
            <a:r>
              <a:rPr lang="ko-KR" altLang="en-US" sz="1800" dirty="0"/>
              <a:t>사분위수</a:t>
            </a:r>
            <a:endParaRPr lang="en-US" altLang="ko-KR" sz="1800" dirty="0"/>
          </a:p>
          <a:p>
            <a:pPr lvl="1"/>
            <a:r>
              <a:rPr lang="en-US" altLang="ko-KR" sz="1800" dirty="0"/>
              <a:t>IQR: </a:t>
            </a:r>
            <a:r>
              <a:rPr lang="ko-KR" altLang="en-US" sz="1800" dirty="0"/>
              <a:t>제</a:t>
            </a:r>
            <a:r>
              <a:rPr lang="en-US" altLang="ko-KR" sz="1800" dirty="0"/>
              <a:t>3</a:t>
            </a:r>
            <a:r>
              <a:rPr lang="ko-KR" altLang="en-US" sz="1800" dirty="0"/>
              <a:t>사분위수에서 제</a:t>
            </a:r>
            <a:r>
              <a:rPr lang="en-US" altLang="ko-KR" sz="1800" dirty="0"/>
              <a:t>1</a:t>
            </a:r>
            <a:r>
              <a:rPr lang="ko-KR" altLang="en-US" sz="1800" dirty="0"/>
              <a:t>사분위수를 뺀 </a:t>
            </a:r>
            <a:r>
              <a:rPr lang="ko-KR" altLang="en-US" sz="1800" dirty="0" err="1"/>
              <a:t>값으로서</a:t>
            </a:r>
            <a:r>
              <a:rPr lang="ko-KR" altLang="en-US" sz="1800" dirty="0"/>
              <a:t> 데이터의 중간 </a:t>
            </a:r>
            <a:r>
              <a:rPr lang="en-US" altLang="ko-KR" sz="1800" dirty="0"/>
              <a:t>50% </a:t>
            </a:r>
            <a:r>
              <a:rPr lang="ko-KR" altLang="en-US" sz="1800" dirty="0"/>
              <a:t>범위를 나타내는 값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이상치의 조건</a:t>
            </a:r>
            <a:endParaRPr lang="en-US" altLang="ko-KR" sz="2000" dirty="0"/>
          </a:p>
          <a:p>
            <a:pPr lvl="1"/>
            <a:r>
              <a:rPr lang="ko-KR" altLang="en-US" sz="1800" dirty="0"/>
              <a:t>일반적으로 </a:t>
            </a:r>
            <a:r>
              <a:rPr lang="en-US" altLang="ko-KR" sz="1800" dirty="0"/>
              <a:t>Q1 - 1.5 * IQR </a:t>
            </a:r>
            <a:r>
              <a:rPr lang="ko-KR" altLang="en-US" sz="1800" dirty="0"/>
              <a:t>보다 작거나 </a:t>
            </a:r>
            <a:r>
              <a:rPr lang="en-US" altLang="ko-KR" sz="1800" dirty="0"/>
              <a:t>Q3 + 1.5 * IQR </a:t>
            </a:r>
            <a:r>
              <a:rPr lang="ko-KR" altLang="en-US" sz="1800" dirty="0"/>
              <a:t>보다 큰 값을 가지는 데이터로 판단</a:t>
            </a:r>
            <a:endParaRPr lang="en-US" altLang="ko-KR" sz="1800" dirty="0"/>
          </a:p>
          <a:p>
            <a:endParaRPr lang="en-US" altLang="ko-KR" sz="2200" dirty="0"/>
          </a:p>
          <a:p>
            <a:r>
              <a:rPr lang="ko-KR" altLang="en-US" sz="2200" dirty="0"/>
              <a:t>방법</a:t>
            </a:r>
            <a:endParaRPr lang="en-US" altLang="ko-KR" sz="2200" dirty="0"/>
          </a:p>
          <a:p>
            <a:pPr lvl="1" indent="-342900">
              <a:buFont typeface="+mj-lt"/>
              <a:buAutoNum type="arabicPeriod"/>
            </a:pP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사분위수</a:t>
            </a:r>
            <a:r>
              <a:rPr lang="en-US" altLang="ko-KR" dirty="0"/>
              <a:t>(Q1)</a:t>
            </a:r>
            <a:r>
              <a:rPr lang="ko-KR" altLang="en-US" dirty="0"/>
              <a:t>와 제</a:t>
            </a:r>
            <a:r>
              <a:rPr lang="en-US" altLang="ko-KR" dirty="0"/>
              <a:t>3</a:t>
            </a:r>
            <a:r>
              <a:rPr lang="ko-KR" altLang="en-US" dirty="0"/>
              <a:t>사분위수</a:t>
            </a:r>
            <a:r>
              <a:rPr lang="en-US" altLang="ko-KR" dirty="0"/>
              <a:t>(Q3)</a:t>
            </a:r>
            <a:r>
              <a:rPr lang="ko-KR" altLang="en-US" dirty="0"/>
              <a:t>를 구합니다</a:t>
            </a:r>
            <a:r>
              <a:rPr lang="en-US" altLang="ko-KR" dirty="0"/>
              <a:t>.</a:t>
            </a:r>
          </a:p>
          <a:p>
            <a:pPr lvl="1" indent="-342900">
              <a:buFont typeface="+mj-lt"/>
              <a:buAutoNum type="arabicPeriod"/>
            </a:pPr>
            <a:r>
              <a:rPr lang="en-US" altLang="ko-KR" dirty="0"/>
              <a:t>IQR</a:t>
            </a:r>
            <a:r>
              <a:rPr lang="ko-KR" altLang="en-US" dirty="0"/>
              <a:t>을 구합니다</a:t>
            </a:r>
            <a:r>
              <a:rPr lang="en-US" altLang="ko-KR" dirty="0"/>
              <a:t>. (IQR = Q3 - Q1)</a:t>
            </a:r>
          </a:p>
          <a:p>
            <a:pPr lvl="1" indent="-342900">
              <a:buFont typeface="+mj-lt"/>
              <a:buAutoNum type="arabicPeriod"/>
            </a:pPr>
            <a:r>
              <a:rPr lang="ko-KR" altLang="en-US" dirty="0"/>
              <a:t>이상치의 상한과 하한을 구합니다</a:t>
            </a:r>
            <a:r>
              <a:rPr lang="en-US" altLang="ko-KR" dirty="0"/>
              <a:t>.</a:t>
            </a:r>
          </a:p>
          <a:p>
            <a:pPr marL="1200150" lvl="2" indent="-342900"/>
            <a:r>
              <a:rPr lang="ko-KR" altLang="en-US" dirty="0"/>
              <a:t>이상치의 하한</a:t>
            </a:r>
            <a:r>
              <a:rPr lang="en-US" altLang="ko-KR" dirty="0"/>
              <a:t>: Q1 - 1.5 * IQR</a:t>
            </a:r>
          </a:p>
          <a:p>
            <a:pPr marL="1200150" lvl="2" indent="-342900"/>
            <a:r>
              <a:rPr lang="ko-KR" altLang="en-US" dirty="0"/>
              <a:t>이상치의 상한</a:t>
            </a:r>
            <a:r>
              <a:rPr lang="en-US" altLang="ko-KR" dirty="0"/>
              <a:t>: Q3 + 1.5 * IQR</a:t>
            </a:r>
          </a:p>
          <a:p>
            <a:pPr lvl="1" indent="-342900">
              <a:buFont typeface="+mj-lt"/>
              <a:buAutoNum type="arabicPeriod"/>
            </a:pPr>
            <a:r>
              <a:rPr lang="ko-KR" altLang="en-US" dirty="0"/>
              <a:t>이상치 데이터를 골라냅니다</a:t>
            </a:r>
            <a:r>
              <a:rPr lang="en-US" altLang="ko-KR" dirty="0"/>
              <a:t>. (</a:t>
            </a:r>
            <a:r>
              <a:rPr lang="ko-KR" altLang="en-US" dirty="0"/>
              <a:t>하한보다 작거나 상한보다 큰 값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842773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C6E0-39FA-3E35-BA2D-25AEA2A5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DD649-089F-B5AC-E910-A10EC1B3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i="0" dirty="0">
                <a:effectLst/>
                <a:latin typeface="Söhne Mono"/>
              </a:rPr>
              <a:t>PM2.5</a:t>
            </a:r>
            <a:r>
              <a:rPr lang="ko-KR" altLang="en-US" sz="1800" b="0" i="0" dirty="0">
                <a:effectLst/>
                <a:latin typeface="Söhne Mono"/>
              </a:rPr>
              <a:t>와 </a:t>
            </a:r>
            <a:r>
              <a:rPr lang="en-US" altLang="ko-KR" sz="1800" b="0" i="0" dirty="0">
                <a:effectLst/>
                <a:latin typeface="Söhne Mono"/>
              </a:rPr>
              <a:t>PM10</a:t>
            </a:r>
            <a:r>
              <a:rPr lang="ko-KR" altLang="en-US" sz="1800" b="0" i="0" dirty="0">
                <a:effectLst/>
                <a:latin typeface="Söhne Mono"/>
              </a:rPr>
              <a:t>가 동시에 이상치인 데이터를 모아서 </a:t>
            </a:r>
            <a:r>
              <a:rPr lang="en-US" altLang="ko-KR" sz="1800" b="0" i="0" dirty="0">
                <a:effectLst/>
                <a:latin typeface="Söhne Mono"/>
              </a:rPr>
              <a:t>result.csv </a:t>
            </a:r>
            <a:r>
              <a:rPr lang="ko-KR" altLang="en-US" sz="1800" b="0" i="0" dirty="0">
                <a:effectLst/>
                <a:latin typeface="Söhne Mono"/>
              </a:rPr>
              <a:t>파일로 저장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BF372-2D13-65A0-FBCC-586BB508825A}"/>
              </a:ext>
            </a:extLst>
          </p:cNvPr>
          <p:cNvSpPr txBox="1"/>
          <p:nvPr/>
        </p:nvSpPr>
        <p:spPr>
          <a:xfrm>
            <a:off x="351994" y="1556792"/>
            <a:ext cx="8352928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import pandas as pd</a:t>
            </a:r>
          </a:p>
          <a:p>
            <a:endParaRPr lang="en-US" altLang="ko-KR" sz="1050" dirty="0"/>
          </a:p>
          <a:p>
            <a:r>
              <a:rPr lang="en-US" altLang="ko-KR" sz="1050" dirty="0"/>
              <a:t># </a:t>
            </a:r>
            <a:r>
              <a:rPr lang="ko-KR" altLang="en-US" sz="1050" dirty="0"/>
              <a:t>데이터 파일 경로</a:t>
            </a:r>
          </a:p>
          <a:p>
            <a:r>
              <a:rPr lang="en-US" altLang="ko-KR" sz="1050" dirty="0" err="1"/>
              <a:t>data_path</a:t>
            </a:r>
            <a:r>
              <a:rPr lang="en-US" altLang="ko-KR" sz="1050" dirty="0"/>
              <a:t> = '</a:t>
            </a:r>
            <a:r>
              <a:rPr lang="ko-KR" altLang="en-US" sz="1050" dirty="0"/>
              <a:t>일별평균대기오염도</a:t>
            </a:r>
            <a:r>
              <a:rPr lang="en-US" altLang="ko-KR" sz="1050" dirty="0"/>
              <a:t>_2022.csv'</a:t>
            </a:r>
          </a:p>
          <a:p>
            <a:endParaRPr lang="en-US" altLang="ko-KR" sz="1050" dirty="0"/>
          </a:p>
          <a:p>
            <a:r>
              <a:rPr lang="en-US" altLang="ko-KR" sz="1050" dirty="0"/>
              <a:t># CSV </a:t>
            </a:r>
            <a:r>
              <a:rPr lang="ko-KR" altLang="en-US" sz="1050" dirty="0"/>
              <a:t>파일 읽기</a:t>
            </a:r>
          </a:p>
          <a:p>
            <a:r>
              <a:rPr lang="en-US" altLang="ko-KR" sz="1050" dirty="0" err="1"/>
              <a:t>df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pd.read_csv</a:t>
            </a:r>
            <a:r>
              <a:rPr lang="en-US" altLang="ko-KR" sz="1050" dirty="0"/>
              <a:t>(</a:t>
            </a:r>
            <a:r>
              <a:rPr lang="en-US" altLang="ko-KR" sz="1050" dirty="0" err="1"/>
              <a:t>data_path</a:t>
            </a:r>
            <a:r>
              <a:rPr lang="en-US" altLang="ko-KR" sz="1050" dirty="0"/>
              <a:t>, encoding='cp949')</a:t>
            </a:r>
          </a:p>
          <a:p>
            <a:endParaRPr lang="en-US" altLang="ko-KR" sz="1050" dirty="0"/>
          </a:p>
          <a:p>
            <a:r>
              <a:rPr lang="en-US" altLang="ko-KR" sz="1050" dirty="0"/>
              <a:t># </a:t>
            </a:r>
            <a:r>
              <a:rPr lang="ko-KR" altLang="en-US" sz="1050" dirty="0"/>
              <a:t>필요한 필드 추출</a:t>
            </a:r>
          </a:p>
          <a:p>
            <a:r>
              <a:rPr lang="en-US" altLang="ko-KR" sz="1050" dirty="0" err="1"/>
              <a:t>df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[['</a:t>
            </a:r>
            <a:r>
              <a:rPr lang="ko-KR" altLang="en-US" sz="1050" dirty="0"/>
              <a:t>측정일시</a:t>
            </a:r>
            <a:r>
              <a:rPr lang="en-US" altLang="ko-KR" sz="1050" dirty="0"/>
              <a:t>', '</a:t>
            </a:r>
            <a:r>
              <a:rPr lang="ko-KR" altLang="en-US" sz="1050" dirty="0"/>
              <a:t>측정소명</a:t>
            </a:r>
            <a:r>
              <a:rPr lang="en-US" altLang="ko-KR" sz="1050" dirty="0"/>
              <a:t>', '</a:t>
            </a:r>
            <a:r>
              <a:rPr lang="ko-KR" altLang="en-US" sz="1050" dirty="0" err="1"/>
              <a:t>미세먼지농도</a:t>
            </a:r>
            <a:r>
              <a:rPr lang="en-US" altLang="ko-KR" sz="1050" dirty="0"/>
              <a:t>(㎍/㎥)', '</a:t>
            </a:r>
            <a:r>
              <a:rPr lang="ko-KR" altLang="en-US" sz="1050" dirty="0" err="1"/>
              <a:t>초미세먼지농도</a:t>
            </a:r>
            <a:r>
              <a:rPr lang="en-US" altLang="ko-KR" sz="1050" dirty="0"/>
              <a:t>(㎍/㎥)']]</a:t>
            </a:r>
          </a:p>
          <a:p>
            <a:endParaRPr lang="en-US" altLang="ko-KR" sz="1050" dirty="0"/>
          </a:p>
          <a:p>
            <a:r>
              <a:rPr lang="en-US" altLang="ko-KR" sz="1050" dirty="0"/>
              <a:t># </a:t>
            </a:r>
            <a:r>
              <a:rPr lang="ko-KR" altLang="en-US" sz="1050" dirty="0" err="1"/>
              <a:t>결측치</a:t>
            </a:r>
            <a:r>
              <a:rPr lang="ko-KR" altLang="en-US" sz="1050" dirty="0"/>
              <a:t> 처리</a:t>
            </a:r>
          </a:p>
          <a:p>
            <a:r>
              <a:rPr lang="en-US" altLang="ko-KR" sz="1050" dirty="0" err="1"/>
              <a:t>df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df.dropna</a:t>
            </a:r>
            <a:r>
              <a:rPr lang="en-US" altLang="ko-KR" sz="1050" dirty="0"/>
              <a:t>()</a:t>
            </a:r>
          </a:p>
          <a:p>
            <a:endParaRPr lang="en-US" altLang="ko-KR" sz="1050" dirty="0"/>
          </a:p>
          <a:p>
            <a:r>
              <a:rPr lang="en-US" altLang="ko-KR" sz="1050" dirty="0"/>
              <a:t># </a:t>
            </a:r>
            <a:r>
              <a:rPr lang="ko-KR" altLang="en-US" sz="1050" dirty="0"/>
              <a:t>측정일시 컬럼의 데이터 타입을 </a:t>
            </a:r>
            <a:r>
              <a:rPr lang="en-US" altLang="ko-KR" sz="1050" dirty="0"/>
              <a:t>datetime</a:t>
            </a:r>
            <a:r>
              <a:rPr lang="ko-KR" altLang="en-US" sz="1050" dirty="0"/>
              <a:t>으로 변경</a:t>
            </a:r>
          </a:p>
          <a:p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/>
              <a:t>측정일시</a:t>
            </a:r>
            <a:r>
              <a:rPr lang="en-US" altLang="ko-KR" sz="1050" dirty="0"/>
              <a:t>'] = </a:t>
            </a:r>
            <a:r>
              <a:rPr lang="en-US" altLang="ko-KR" sz="1050" dirty="0" err="1"/>
              <a:t>pd.to_datetime</a:t>
            </a:r>
            <a:r>
              <a:rPr lang="en-US" altLang="ko-KR" sz="1050" dirty="0"/>
              <a:t>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/>
              <a:t>측정일시</a:t>
            </a:r>
            <a:r>
              <a:rPr lang="en-US" altLang="ko-KR" sz="1050" dirty="0"/>
              <a:t>'], format='%</a:t>
            </a:r>
            <a:r>
              <a:rPr lang="en-US" altLang="ko-KR" sz="1050" dirty="0" err="1"/>
              <a:t>Y%m%d</a:t>
            </a:r>
            <a:r>
              <a:rPr lang="en-US" altLang="ko-KR" sz="1050" dirty="0"/>
              <a:t>')</a:t>
            </a:r>
          </a:p>
          <a:p>
            <a:endParaRPr lang="en-US" altLang="ko-KR" sz="1050" dirty="0"/>
          </a:p>
          <a:p>
            <a:r>
              <a:rPr lang="en-US" altLang="ko-KR" sz="1050" dirty="0"/>
              <a:t># </a:t>
            </a:r>
            <a:r>
              <a:rPr lang="ko-KR" altLang="en-US" sz="1050" dirty="0"/>
              <a:t>이상치를 모아서 </a:t>
            </a:r>
            <a:r>
              <a:rPr lang="en-US" altLang="ko-KR" sz="1050" dirty="0"/>
              <a:t>result.csv </a:t>
            </a:r>
            <a:r>
              <a:rPr lang="ko-KR" altLang="en-US" sz="1050" dirty="0"/>
              <a:t>파일로 저장</a:t>
            </a:r>
          </a:p>
          <a:p>
            <a:r>
              <a:rPr lang="en-US" altLang="ko-KR" sz="1050" dirty="0"/>
              <a:t>q1_pm10 =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 err="1"/>
              <a:t>미세먼지농도</a:t>
            </a:r>
            <a:r>
              <a:rPr lang="en-US" altLang="ko-KR" sz="1050" dirty="0"/>
              <a:t>(㎍/㎥)'].quantile(0.25)</a:t>
            </a:r>
          </a:p>
          <a:p>
            <a:r>
              <a:rPr lang="en-US" altLang="ko-KR" sz="1050" dirty="0"/>
              <a:t>q3_pm10 =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 err="1"/>
              <a:t>미세먼지농도</a:t>
            </a:r>
            <a:r>
              <a:rPr lang="en-US" altLang="ko-KR" sz="1050" dirty="0"/>
              <a:t>(㎍/㎥)'].quantile(0.75)</a:t>
            </a:r>
          </a:p>
          <a:p>
            <a:r>
              <a:rPr lang="en-US" altLang="ko-KR" sz="1050" dirty="0"/>
              <a:t>iqr_pm10 = q3_pm10 - q1_pm10</a:t>
            </a:r>
          </a:p>
          <a:p>
            <a:r>
              <a:rPr lang="en-US" altLang="ko-KR" sz="1050" dirty="0"/>
              <a:t>q1_pm25 =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 err="1"/>
              <a:t>초미세먼지농도</a:t>
            </a:r>
            <a:r>
              <a:rPr lang="en-US" altLang="ko-KR" sz="1050" dirty="0"/>
              <a:t>(㎍/㎥)'].quantile(0.25)</a:t>
            </a:r>
          </a:p>
          <a:p>
            <a:r>
              <a:rPr lang="en-US" altLang="ko-KR" sz="1050" dirty="0"/>
              <a:t>q3_pm25 =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 err="1"/>
              <a:t>초미세먼지농도</a:t>
            </a:r>
            <a:r>
              <a:rPr lang="en-US" altLang="ko-KR" sz="1050" dirty="0"/>
              <a:t>(㎍/㎥)'].quantile(0.75)</a:t>
            </a:r>
          </a:p>
          <a:p>
            <a:r>
              <a:rPr lang="en-US" altLang="ko-KR" sz="1050" dirty="0"/>
              <a:t>iqr_pm25 = q3_pm25 - q1_pm25</a:t>
            </a:r>
          </a:p>
          <a:p>
            <a:endParaRPr lang="en-US" altLang="ko-KR" sz="1050" dirty="0"/>
          </a:p>
          <a:p>
            <a:r>
              <a:rPr lang="en-US" altLang="ko-KR" sz="1050" dirty="0" err="1"/>
              <a:t>outlier_df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[((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 err="1"/>
              <a:t>미세먼지농도</a:t>
            </a:r>
            <a:r>
              <a:rPr lang="en-US" altLang="ko-KR" sz="1050" dirty="0"/>
              <a:t>(㎍/㎥)'] &lt; q1_pm10 - 1.5 * iqr_pm10) |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 err="1"/>
              <a:t>미세먼지농도</a:t>
            </a:r>
            <a:r>
              <a:rPr lang="en-US" altLang="ko-KR" sz="1050" dirty="0"/>
              <a:t>(㎍/㎥)'] &gt; q3_pm10 + 1.5 * iqr_pm10))</a:t>
            </a:r>
          </a:p>
          <a:p>
            <a:r>
              <a:rPr lang="en-US" altLang="ko-KR" sz="1050" dirty="0"/>
              <a:t>                &amp;</a:t>
            </a:r>
          </a:p>
          <a:p>
            <a:r>
              <a:rPr lang="en-US" altLang="ko-KR" sz="1050" dirty="0"/>
              <a:t>                ((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 err="1"/>
              <a:t>초미세먼지농도</a:t>
            </a:r>
            <a:r>
              <a:rPr lang="en-US" altLang="ko-KR" sz="1050" dirty="0"/>
              <a:t>(㎍/㎥)'] &lt; q1_pm25 - 1.5 * iqr_pm25) | (</a:t>
            </a:r>
            <a:r>
              <a:rPr lang="en-US" altLang="ko-KR" sz="1050" dirty="0" err="1"/>
              <a:t>df</a:t>
            </a:r>
            <a:r>
              <a:rPr lang="en-US" altLang="ko-KR" sz="1050" dirty="0"/>
              <a:t>['</a:t>
            </a:r>
            <a:r>
              <a:rPr lang="ko-KR" altLang="en-US" sz="1050" dirty="0" err="1"/>
              <a:t>초미세먼지농도</a:t>
            </a:r>
            <a:r>
              <a:rPr lang="en-US" altLang="ko-KR" sz="1050" dirty="0"/>
              <a:t>(㎍/㎥)'] &gt; q3_pm25 + 1.5 * iqr_pm25))]</a:t>
            </a:r>
          </a:p>
          <a:p>
            <a:endParaRPr lang="en-US" altLang="ko-KR" sz="1050" dirty="0"/>
          </a:p>
          <a:p>
            <a:r>
              <a:rPr lang="en-US" altLang="ko-KR" sz="1050" dirty="0" err="1"/>
              <a:t>outlier_df.to_csv</a:t>
            </a:r>
            <a:r>
              <a:rPr lang="en-US" altLang="ko-KR" sz="1050" dirty="0"/>
              <a:t>('result.csv', index=False, encoding='utf-8-sig')</a:t>
            </a:r>
          </a:p>
        </p:txBody>
      </p:sp>
    </p:spTree>
    <p:extLst>
      <p:ext uri="{BB962C8B-B14F-4D97-AF65-F5344CB8AC3E}">
        <p14:creationId xmlns:p14="http://schemas.microsoft.com/office/powerpoint/2010/main" val="267504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66D29-DFDB-3DA6-F466-5C2E3530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CC9D-26D3-349F-4F30-CBFBA290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endParaRPr lang="en-US" altLang="ko-KR" dirty="0"/>
          </a:p>
          <a:p>
            <a:pPr lvl="1"/>
            <a:r>
              <a:rPr lang="ko-KR" altLang="en-US" dirty="0" err="1"/>
              <a:t>브로드캐스팅은</a:t>
            </a:r>
            <a:r>
              <a:rPr lang="ko-KR" altLang="en-US" dirty="0"/>
              <a:t> </a:t>
            </a:r>
            <a:r>
              <a:rPr lang="en-US" altLang="ko-KR" dirty="0"/>
              <a:t>NumPy</a:t>
            </a:r>
            <a:r>
              <a:rPr lang="ko-KR" altLang="en-US" dirty="0"/>
              <a:t>에서 크기가 다른 배열 간의 연산을 가능하게 해주는 기능입니다</a:t>
            </a:r>
            <a:r>
              <a:rPr lang="en-US" altLang="ko-KR" dirty="0"/>
              <a:t>. </a:t>
            </a:r>
            <a:r>
              <a:rPr lang="ko-KR" altLang="en-US" dirty="0" err="1"/>
              <a:t>브로드캐스팅은</a:t>
            </a:r>
            <a:r>
              <a:rPr lang="ko-KR" altLang="en-US" dirty="0"/>
              <a:t> 작은 배열을 자동으로 확장하여 큰 배열에 맞추어 연산을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C746C-0CED-4038-C426-EA62704344BB}"/>
              </a:ext>
            </a:extLst>
          </p:cNvPr>
          <p:cNvSpPr txBox="1"/>
          <p:nvPr/>
        </p:nvSpPr>
        <p:spPr>
          <a:xfrm>
            <a:off x="1475656" y="2996952"/>
            <a:ext cx="67070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arr1 = </a:t>
            </a:r>
            <a:r>
              <a:rPr lang="ko-KR" altLang="en-US" dirty="0" err="1"/>
              <a:t>np.array</a:t>
            </a:r>
            <a:r>
              <a:rPr lang="ko-KR" altLang="en-US" dirty="0"/>
              <a:t>([1, 2, 3])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np.array</a:t>
            </a:r>
            <a:r>
              <a:rPr lang="ko-KR" altLang="en-US" dirty="0"/>
              <a:t>([4, 5, 6, 7])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브로드캐스팅을</a:t>
            </a:r>
            <a:r>
              <a:rPr lang="ko-KR" altLang="en-US" dirty="0"/>
              <a:t> 통해 크기가 다른 배열 간 연산이 가능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+ arr2)  # [ 5  7  9 10]</a:t>
            </a:r>
          </a:p>
        </p:txBody>
      </p:sp>
    </p:spTree>
    <p:extLst>
      <p:ext uri="{BB962C8B-B14F-4D97-AF65-F5344CB8AC3E}">
        <p14:creationId xmlns:p14="http://schemas.microsoft.com/office/powerpoint/2010/main" val="251159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46610</TotalTime>
  <Words>13176</Words>
  <Application>Microsoft Office PowerPoint</Application>
  <PresentationFormat>화면 슬라이드 쇼(4:3)</PresentationFormat>
  <Paragraphs>1884</Paragraphs>
  <Slides>89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4" baseType="lpstr">
      <vt:lpstr>Söhne</vt:lpstr>
      <vt:lpstr>Söhne Mono</vt:lpstr>
      <vt:lpstr>맑은 고딕</vt:lpstr>
      <vt:lpstr>Arial</vt:lpstr>
      <vt:lpstr>Office 테마</vt:lpstr>
      <vt:lpstr>PowerPoint 프레젠테이션</vt:lpstr>
      <vt:lpstr>NumPy 소개 및 설치</vt:lpstr>
      <vt:lpstr>배열 생성 및 데이터 타입</vt:lpstr>
      <vt:lpstr>배열 생성 및 데이터 타입</vt:lpstr>
      <vt:lpstr>배열 인덱싱 및 슬라이싱</vt:lpstr>
      <vt:lpstr>배열 인덱싱 및 슬라이싱</vt:lpstr>
      <vt:lpstr>배열 인덱싱 및 슬라이싱</vt:lpstr>
      <vt:lpstr>배열 연산</vt:lpstr>
      <vt:lpstr>배열 연산</vt:lpstr>
      <vt:lpstr>유니버설 함수 (Universal Functions)</vt:lpstr>
      <vt:lpstr>유니버설 함수 (Universal Functions)</vt:lpstr>
      <vt:lpstr>배열 변형 및 조작</vt:lpstr>
      <vt:lpstr>배열 변형 및 조작</vt:lpstr>
      <vt:lpstr>파일 입출력</vt:lpstr>
      <vt:lpstr>통계 및 수학 함수</vt:lpstr>
      <vt:lpstr>통계 및 수학 함수</vt:lpstr>
      <vt:lpstr>통계 및 수학 함수</vt:lpstr>
      <vt:lpstr>pandas</vt:lpstr>
      <vt:lpstr>Series</vt:lpstr>
      <vt:lpstr>Series 인덱싱 및 슬라이싱</vt:lpstr>
      <vt:lpstr>Series 연산</vt:lpstr>
      <vt:lpstr>Series 연산</vt:lpstr>
      <vt:lpstr>DataFrame</vt:lpstr>
      <vt:lpstr>DataFrame 정보 확인</vt:lpstr>
      <vt:lpstr>DataFrame 정보 확인</vt:lpstr>
      <vt:lpstr>DataFrame 인덱싱 및 슬라이싱</vt:lpstr>
      <vt:lpstr>DataFrame 인덱싱 및 슬라이싱</vt:lpstr>
      <vt:lpstr>DataFrame 인덱싱 및 슬라이싱</vt:lpstr>
      <vt:lpstr>loc: 인덱스의 이름</vt:lpstr>
      <vt:lpstr>iloc: 정수 인덱스</vt:lpstr>
      <vt:lpstr>DataFrame 연산</vt:lpstr>
      <vt:lpstr>데이터 입출력</vt:lpstr>
      <vt:lpstr>데이터 입출력</vt:lpstr>
      <vt:lpstr>데이터 전처리</vt:lpstr>
      <vt:lpstr>데이터 전처리</vt:lpstr>
      <vt:lpstr>데이터 전처리</vt:lpstr>
      <vt:lpstr>category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병합</vt:lpstr>
      <vt:lpstr>데이터 병합</vt:lpstr>
      <vt:lpstr>데이터 병합</vt:lpstr>
      <vt:lpstr>데이터 필터링, 정렬 및 그룹화</vt:lpstr>
      <vt:lpstr>데이터 필터링, 정렬 및 그룹화</vt:lpstr>
      <vt:lpstr>데이터 필터링, 정렬 및 그룹화</vt:lpstr>
      <vt:lpstr>데이터 필터링, 정렬 및 그룹화</vt:lpstr>
      <vt:lpstr>agg </vt:lpstr>
      <vt:lpstr>agg</vt:lpstr>
      <vt:lpstr>Pivot_table</vt:lpstr>
      <vt:lpstr>Pivot_table</vt:lpstr>
      <vt:lpstr>Pivot_table</vt:lpstr>
      <vt:lpstr>Pivot_table</vt:lpstr>
      <vt:lpstr>cut</vt:lpstr>
      <vt:lpstr>기술통계</vt:lpstr>
      <vt:lpstr>데이터 전처리</vt:lpstr>
      <vt:lpstr>데이터 전처리</vt:lpstr>
      <vt:lpstr>데이터 전처리</vt:lpstr>
      <vt:lpstr>데이터 전처리</vt:lpstr>
      <vt:lpstr>Matplotlib 소개</vt:lpstr>
      <vt:lpstr>기본 그래프</vt:lpstr>
      <vt:lpstr>기본 그래프</vt:lpstr>
      <vt:lpstr>기본 그래프</vt:lpstr>
      <vt:lpstr>기본 그래프</vt:lpstr>
      <vt:lpstr>그래프 스타일링</vt:lpstr>
      <vt:lpstr>그래프 스타일링</vt:lpstr>
      <vt:lpstr>그래프 스타일링</vt:lpstr>
      <vt:lpstr>그래프 스타일링</vt:lpstr>
      <vt:lpstr>그래프 스타일링</vt:lpstr>
      <vt:lpstr>서브플롯</vt:lpstr>
      <vt:lpstr>다양한 그래프 유형</vt:lpstr>
      <vt:lpstr>다양한 그래프 유형</vt:lpstr>
      <vt:lpstr>다양한 그래프 유형</vt:lpstr>
      <vt:lpstr>다양한 그래프 유형</vt:lpstr>
      <vt:lpstr>다양한 그래프 유형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IQR(Interquartile Range) 방식</vt:lpstr>
      <vt:lpstr>실제 데이터를 시각화하는 프로젝트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이태훈</cp:lastModifiedBy>
  <cp:revision>220</cp:revision>
  <dcterms:created xsi:type="dcterms:W3CDTF">2023-02-11T00:29:48Z</dcterms:created>
  <dcterms:modified xsi:type="dcterms:W3CDTF">2023-03-26T10:49:26Z</dcterms:modified>
</cp:coreProperties>
</file>