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445" r:id="rId2"/>
    <p:sldId id="453" r:id="rId3"/>
    <p:sldId id="452" r:id="rId4"/>
    <p:sldId id="454" r:id="rId5"/>
    <p:sldId id="455" r:id="rId6"/>
    <p:sldId id="456" r:id="rId7"/>
    <p:sldId id="457" r:id="rId8"/>
    <p:sldId id="459" r:id="rId9"/>
    <p:sldId id="462" r:id="rId10"/>
    <p:sldId id="463" r:id="rId11"/>
    <p:sldId id="464" r:id="rId12"/>
    <p:sldId id="465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546" r:id="rId24"/>
    <p:sldId id="547" r:id="rId25"/>
    <p:sldId id="479" r:id="rId26"/>
    <p:sldId id="480" r:id="rId27"/>
    <p:sldId id="481" r:id="rId28"/>
    <p:sldId id="482" r:id="rId29"/>
    <p:sldId id="446" r:id="rId30"/>
    <p:sldId id="447" r:id="rId31"/>
    <p:sldId id="498" r:id="rId32"/>
    <p:sldId id="526" r:id="rId33"/>
    <p:sldId id="527" r:id="rId34"/>
    <p:sldId id="528" r:id="rId35"/>
    <p:sldId id="529" r:id="rId36"/>
    <p:sldId id="483" r:id="rId37"/>
    <p:sldId id="487" r:id="rId38"/>
    <p:sldId id="484" r:id="rId39"/>
    <p:sldId id="488" r:id="rId40"/>
    <p:sldId id="485" r:id="rId41"/>
    <p:sldId id="486" r:id="rId42"/>
    <p:sldId id="489" r:id="rId43"/>
    <p:sldId id="490" r:id="rId44"/>
    <p:sldId id="491" r:id="rId45"/>
    <p:sldId id="492" r:id="rId46"/>
    <p:sldId id="493" r:id="rId47"/>
    <p:sldId id="494" r:id="rId48"/>
    <p:sldId id="521" r:id="rId49"/>
    <p:sldId id="522" r:id="rId50"/>
    <p:sldId id="523" r:id="rId51"/>
    <p:sldId id="524" r:id="rId52"/>
    <p:sldId id="525" r:id="rId53"/>
    <p:sldId id="495" r:id="rId54"/>
    <p:sldId id="496" r:id="rId55"/>
    <p:sldId id="497" r:id="rId56"/>
    <p:sldId id="499" r:id="rId57"/>
    <p:sldId id="500" r:id="rId58"/>
    <p:sldId id="501" r:id="rId59"/>
    <p:sldId id="502" r:id="rId60"/>
    <p:sldId id="505" r:id="rId61"/>
    <p:sldId id="503" r:id="rId62"/>
    <p:sldId id="504" r:id="rId63"/>
    <p:sldId id="506" r:id="rId64"/>
    <p:sldId id="507" r:id="rId65"/>
    <p:sldId id="508" r:id="rId66"/>
    <p:sldId id="511" r:id="rId67"/>
    <p:sldId id="512" r:id="rId68"/>
    <p:sldId id="513" r:id="rId69"/>
    <p:sldId id="514" r:id="rId70"/>
    <p:sldId id="520" r:id="rId71"/>
    <p:sldId id="515" r:id="rId72"/>
    <p:sldId id="518" r:id="rId73"/>
    <p:sldId id="519" r:id="rId74"/>
    <p:sldId id="517" r:id="rId75"/>
    <p:sldId id="516" r:id="rId76"/>
    <p:sldId id="530" r:id="rId77"/>
    <p:sldId id="531" r:id="rId78"/>
    <p:sldId id="532" r:id="rId79"/>
    <p:sldId id="533" r:id="rId80"/>
    <p:sldId id="534" r:id="rId81"/>
    <p:sldId id="535" r:id="rId82"/>
    <p:sldId id="536" r:id="rId83"/>
    <p:sldId id="537" r:id="rId84"/>
    <p:sldId id="538" r:id="rId85"/>
    <p:sldId id="539" r:id="rId86"/>
    <p:sldId id="541" r:id="rId87"/>
    <p:sldId id="542" r:id="rId88"/>
    <p:sldId id="540" r:id="rId89"/>
    <p:sldId id="543" r:id="rId90"/>
    <p:sldId id="544" r:id="rId91"/>
    <p:sldId id="545" r:id="rId9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=""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0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이태훈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문자열과 숫자를 함께 사용할 때 주의</a:t>
            </a:r>
          </a:p>
          <a:p>
            <a:pPr lvl="1"/>
            <a:r>
              <a:rPr lang="ko-KR" altLang="en-US" sz="1600" dirty="0"/>
              <a:t>문자열과 숫자를 더할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문자열과 숫자를 곱할 때 등 문자열과 숫자를 함께 사용할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타입 오류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TypeError</a:t>
            </a:r>
            <a:r>
              <a:rPr lang="en-US" altLang="ko-KR" sz="1600" dirty="0"/>
              <a:t>)</a:t>
            </a:r>
            <a:r>
              <a:rPr lang="ko-KR" altLang="en-US" sz="1600" dirty="0"/>
              <a:t>가 발생할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문자열과 숫자를 함께 사용할 때는 먼저 타입을 일치시켜주는 등 적절한 처리를 해주어야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501008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문자열과 숫자를 함께 사용할 때</a:t>
            </a:r>
          </a:p>
          <a:p>
            <a:r>
              <a:rPr lang="en-US" altLang="ko-KR" dirty="0"/>
              <a:t>s = "Hello"</a:t>
            </a:r>
          </a:p>
          <a:p>
            <a:r>
              <a:rPr lang="en-US" altLang="ko-KR" dirty="0"/>
              <a:t>n = 3</a:t>
            </a:r>
          </a:p>
          <a:p>
            <a:r>
              <a:rPr lang="en-US" altLang="ko-KR" dirty="0"/>
              <a:t>print(s + n)  # </a:t>
            </a:r>
            <a:r>
              <a:rPr lang="en-US" altLang="ko-KR" dirty="0" err="1"/>
              <a:t>TypeError</a:t>
            </a:r>
            <a:r>
              <a:rPr lang="en-US" altLang="ko-KR" dirty="0"/>
              <a:t>: can only concatenate </a:t>
            </a:r>
            <a:r>
              <a:rPr lang="en-US" altLang="ko-KR" dirty="0" err="1"/>
              <a:t>str</a:t>
            </a:r>
            <a:r>
              <a:rPr lang="en-US" altLang="ko-KR" dirty="0"/>
              <a:t> (not "</a:t>
            </a:r>
            <a:r>
              <a:rPr lang="en-US" altLang="ko-KR" dirty="0" err="1"/>
              <a:t>int</a:t>
            </a:r>
            <a:r>
              <a:rPr lang="en-US" altLang="ko-KR" dirty="0"/>
              <a:t>") to </a:t>
            </a:r>
            <a:r>
              <a:rPr lang="en-US" altLang="ko-KR" dirty="0" err="1"/>
              <a:t>str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타입을 일치시킨 후 사용해야 함</a:t>
            </a:r>
          </a:p>
          <a:p>
            <a:r>
              <a:rPr lang="en-US" altLang="ko-KR" dirty="0"/>
              <a:t>print(s + </a:t>
            </a:r>
            <a:r>
              <a:rPr lang="en-US" altLang="ko-KR" dirty="0" err="1"/>
              <a:t>str</a:t>
            </a:r>
            <a:r>
              <a:rPr lang="en-US" altLang="ko-KR" dirty="0"/>
              <a:t>(n))  # "Hello3"</a:t>
            </a:r>
          </a:p>
        </p:txBody>
      </p:sp>
    </p:spTree>
    <p:extLst>
      <p:ext uri="{BB962C8B-B14F-4D97-AF65-F5344CB8AC3E}">
        <p14:creationId xmlns:p14="http://schemas.microsoft.com/office/powerpoint/2010/main" val="107696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문자열을 </a:t>
            </a:r>
            <a:r>
              <a:rPr lang="ko-KR" altLang="en-US" sz="2000" dirty="0"/>
              <a:t>인덱싱 또는 </a:t>
            </a:r>
            <a:r>
              <a:rPr lang="ko-KR" altLang="en-US" sz="2000" dirty="0" err="1"/>
              <a:t>슬라이싱할</a:t>
            </a:r>
            <a:r>
              <a:rPr lang="ko-KR" altLang="en-US" sz="2000" dirty="0"/>
              <a:t> 때 주의</a:t>
            </a:r>
          </a:p>
          <a:p>
            <a:pPr lvl="1"/>
            <a:r>
              <a:rPr lang="ko-KR" altLang="en-US" sz="1800" dirty="0"/>
              <a:t>문자열을 인덱싱 또는 </a:t>
            </a:r>
            <a:r>
              <a:rPr lang="ko-KR" altLang="en-US" sz="1800" dirty="0" err="1"/>
              <a:t>슬라이싱할</a:t>
            </a:r>
            <a:r>
              <a:rPr lang="ko-KR" altLang="en-US" sz="1800" dirty="0"/>
              <a:t> 때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인덱스가 범위를 벗어나는 경우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IndexError</a:t>
            </a:r>
            <a:r>
              <a:rPr lang="en-US" altLang="ko-KR" sz="1800" dirty="0"/>
              <a:t>)</a:t>
            </a:r>
            <a:r>
              <a:rPr lang="ko-KR" altLang="en-US" sz="1800" dirty="0"/>
              <a:t>가 발생할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문자열의 길이를 먼저 확인하고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인덱스가 올바른 범위 내에 있는지 확인해야 합니다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356992"/>
            <a:ext cx="770485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문자열 인덱스 범위를 벗어난 경우</a:t>
            </a:r>
          </a:p>
          <a:p>
            <a:r>
              <a:rPr lang="en-US" altLang="ko-KR" sz="1600" dirty="0"/>
              <a:t>s = "Hello"</a:t>
            </a:r>
          </a:p>
          <a:p>
            <a:r>
              <a:rPr lang="en-US" altLang="ko-KR" sz="1600" dirty="0"/>
              <a:t>print(s[5])  # </a:t>
            </a:r>
            <a:r>
              <a:rPr lang="en-US" altLang="ko-KR" sz="1600" dirty="0" err="1"/>
              <a:t>IndexError</a:t>
            </a:r>
            <a:r>
              <a:rPr lang="en-US" altLang="ko-KR" sz="1600" dirty="0"/>
              <a:t>: string index out of range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인덱스가 올바른 범위 내에 있는지 확인해야 함</a:t>
            </a:r>
          </a:p>
          <a:p>
            <a:r>
              <a:rPr lang="en-US" altLang="ko-KR" sz="1600" dirty="0"/>
              <a:t>if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(s) &gt; 5:</a:t>
            </a:r>
          </a:p>
          <a:p>
            <a:r>
              <a:rPr lang="en-US" altLang="ko-KR" sz="1600" dirty="0"/>
              <a:t>    print(s[5])  # ""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    print("Index out of range")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문자열 </a:t>
            </a:r>
            <a:r>
              <a:rPr lang="ko-KR" altLang="en-US" sz="1600" dirty="0" err="1"/>
              <a:t>슬라이스</a:t>
            </a:r>
            <a:r>
              <a:rPr lang="ko-KR" altLang="en-US" sz="1600" dirty="0"/>
              <a:t> 범위를 벗어난 경우</a:t>
            </a:r>
          </a:p>
          <a:p>
            <a:r>
              <a:rPr lang="en-US" altLang="ko-KR" sz="1600" dirty="0"/>
              <a:t>s = "Hello"</a:t>
            </a:r>
          </a:p>
          <a:p>
            <a:r>
              <a:rPr lang="en-US" altLang="ko-KR" sz="1600" dirty="0"/>
              <a:t>print(s[1:10])  # "</a:t>
            </a:r>
            <a:r>
              <a:rPr lang="en-US" altLang="ko-KR" sz="1600" dirty="0" err="1"/>
              <a:t>ello</a:t>
            </a:r>
            <a:r>
              <a:rPr lang="en-US" altLang="ko-KR" sz="16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문자열을 </a:t>
            </a:r>
            <a:r>
              <a:rPr lang="ko-KR" altLang="en-US" sz="1800" dirty="0"/>
              <a:t>수정할 때 주의</a:t>
            </a:r>
          </a:p>
          <a:p>
            <a:pPr lvl="1"/>
            <a:r>
              <a:rPr lang="ko-KR" altLang="en-US" sz="1600" dirty="0"/>
              <a:t>문자열은 불변</a:t>
            </a:r>
            <a:r>
              <a:rPr lang="en-US" altLang="ko-KR" sz="1600" dirty="0"/>
              <a:t>(immutable)</a:t>
            </a:r>
            <a:r>
              <a:rPr lang="ko-KR" altLang="en-US" sz="1600" dirty="0"/>
              <a:t>한 객체입니다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한 번 생성된 문자열은 수정할 수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문자열을 수정해야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문자열을 생성해야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068960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수정</a:t>
            </a:r>
          </a:p>
          <a:p>
            <a:r>
              <a:rPr lang="en-US" altLang="ko-KR" dirty="0"/>
              <a:t>s = "Hello"</a:t>
            </a:r>
          </a:p>
          <a:p>
            <a:r>
              <a:rPr lang="en-US" altLang="ko-KR" dirty="0"/>
              <a:t>s[0] = "h"  # </a:t>
            </a:r>
            <a:r>
              <a:rPr lang="en-US" altLang="ko-KR" dirty="0" err="1"/>
              <a:t>TypeError</a:t>
            </a:r>
            <a:r>
              <a:rPr lang="en-US" altLang="ko-KR" dirty="0"/>
              <a:t>: '</a:t>
            </a:r>
            <a:r>
              <a:rPr lang="en-US" altLang="ko-KR" dirty="0" err="1"/>
              <a:t>str</a:t>
            </a:r>
            <a:r>
              <a:rPr lang="en-US" altLang="ko-KR" dirty="0"/>
              <a:t>' object does not support item assignment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문자열은 불변</a:t>
            </a:r>
            <a:r>
              <a:rPr lang="en-US" altLang="ko-KR" dirty="0"/>
              <a:t>(immutable)</a:t>
            </a:r>
            <a:r>
              <a:rPr lang="ko-KR" altLang="en-US" dirty="0"/>
              <a:t>한 객체이므로</a:t>
            </a:r>
            <a:r>
              <a:rPr lang="en-US" altLang="ko-KR" dirty="0"/>
              <a:t>, </a:t>
            </a:r>
            <a:r>
              <a:rPr lang="ko-KR" altLang="en-US" dirty="0"/>
              <a:t>새로운 문자열을 생성해야 함</a:t>
            </a:r>
          </a:p>
          <a:p>
            <a:r>
              <a:rPr lang="en-US" altLang="ko-KR" dirty="0"/>
              <a:t>s = "hello" + s[1:]</a:t>
            </a:r>
          </a:p>
          <a:p>
            <a:r>
              <a:rPr lang="en-US" altLang="ko-KR" dirty="0"/>
              <a:t>print(s)  # "hello"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문자열을 </a:t>
            </a:r>
            <a:r>
              <a:rPr lang="ko-KR" altLang="en-US" sz="1800" dirty="0"/>
              <a:t>저장할 때 </a:t>
            </a:r>
            <a:r>
              <a:rPr lang="ko-KR" altLang="en-US" sz="1800" dirty="0" err="1"/>
              <a:t>인코딩에</a:t>
            </a:r>
            <a:r>
              <a:rPr lang="ko-KR" altLang="en-US" sz="1800" dirty="0"/>
              <a:t> 주의</a:t>
            </a:r>
          </a:p>
          <a:p>
            <a:pPr lvl="1"/>
            <a:r>
              <a:rPr lang="ko-KR" altLang="en-US" sz="1600" dirty="0"/>
              <a:t>문자열을 파일이나 데이터베이스에 저장할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인코딩</a:t>
            </a:r>
            <a:r>
              <a:rPr lang="en-US" altLang="ko-KR" sz="1600" dirty="0"/>
              <a:t>(Encoding)</a:t>
            </a:r>
            <a:r>
              <a:rPr lang="ko-KR" altLang="en-US" sz="1600" dirty="0"/>
              <a:t>을 지정해주어야 합니다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지정하지 않으면 예상하지 못한 문자열이 저장될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문자열을 저장할 때는 </a:t>
            </a:r>
            <a:r>
              <a:rPr lang="ko-KR" altLang="en-US" sz="1600" dirty="0" err="1"/>
              <a:t>인코딩에</a:t>
            </a:r>
            <a:r>
              <a:rPr lang="ko-KR" altLang="en-US" sz="1600" dirty="0"/>
              <a:t> 대해 충분한 이해가 필요합니다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3212976"/>
            <a:ext cx="849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 </a:t>
            </a:r>
            <a:r>
              <a:rPr lang="ko-KR" altLang="en-US" sz="1100" dirty="0"/>
              <a:t>문자열 저장 시 </a:t>
            </a:r>
            <a:r>
              <a:rPr lang="ko-KR" altLang="en-US" sz="1100" dirty="0" err="1"/>
              <a:t>인코딩</a:t>
            </a:r>
            <a:r>
              <a:rPr lang="ko-KR" altLang="en-US" sz="1100" dirty="0"/>
              <a:t> 지정</a:t>
            </a:r>
          </a:p>
          <a:p>
            <a:r>
              <a:rPr lang="en-US" altLang="ko-KR" sz="1100" dirty="0"/>
              <a:t>s = "</a:t>
            </a:r>
            <a:r>
              <a:rPr lang="ko-KR" altLang="en-US" sz="1100" dirty="0"/>
              <a:t>안녕하세요</a:t>
            </a:r>
            <a:r>
              <a:rPr lang="en-US" altLang="ko-KR" sz="1100" dirty="0"/>
              <a:t>"</a:t>
            </a:r>
          </a:p>
          <a:p>
            <a:r>
              <a:rPr lang="en-US" altLang="ko-KR" sz="1100" dirty="0"/>
              <a:t>with open("test.txt", "w") as f: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f.write</a:t>
            </a:r>
            <a:r>
              <a:rPr lang="en-US" altLang="ko-KR" sz="1100" dirty="0"/>
              <a:t>(s)  # </a:t>
            </a:r>
            <a:r>
              <a:rPr lang="en-US" altLang="ko-KR" sz="1100" dirty="0" err="1"/>
              <a:t>UnicodeEncodeError</a:t>
            </a:r>
            <a:r>
              <a:rPr lang="en-US" altLang="ko-KR" sz="1100" dirty="0"/>
              <a:t>: 'cp949' codec can't encode character '\ub418' in position 0: illegal </a:t>
            </a:r>
            <a:r>
              <a:rPr lang="en-US" altLang="ko-KR" sz="1100" dirty="0" err="1"/>
              <a:t>multibyte</a:t>
            </a:r>
            <a:r>
              <a:rPr lang="en-US" altLang="ko-KR" sz="1100" dirty="0"/>
              <a:t> sequence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 err="1"/>
              <a:t>인코딩</a:t>
            </a:r>
            <a:r>
              <a:rPr lang="ko-KR" altLang="en-US" sz="1100" dirty="0"/>
              <a:t> 지정하여 저장</a:t>
            </a:r>
          </a:p>
          <a:p>
            <a:r>
              <a:rPr lang="en-US" altLang="ko-KR" sz="1100" dirty="0"/>
              <a:t>with open("test.txt", "w", encoding="utf-8") as f: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f.write</a:t>
            </a:r>
            <a:r>
              <a:rPr lang="en-US" altLang="ko-KR" sz="1100" dirty="0"/>
              <a:t>(s)  # </a:t>
            </a:r>
            <a:r>
              <a:rPr lang="ko-KR" altLang="en-US" sz="1100" dirty="0"/>
              <a:t>저장됨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문자열 함수와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문자열을 </a:t>
            </a:r>
            <a:r>
              <a:rPr lang="ko-KR" altLang="en-US" sz="2000" dirty="0"/>
              <a:t>다루기 위한 두 가지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문자열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문자열을 </a:t>
            </a:r>
            <a:r>
              <a:rPr lang="ko-KR" altLang="en-US" sz="1400" dirty="0"/>
              <a:t>인수로 받고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문자열이나 숫자</a:t>
            </a:r>
            <a:r>
              <a:rPr lang="en-US" altLang="ko-KR" sz="1400" dirty="0"/>
              <a:t>, </a:t>
            </a:r>
            <a:r>
              <a:rPr lang="ko-KR" altLang="en-US" sz="1400" dirty="0"/>
              <a:t>논리값 등을 반환합니다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문자열 함수는 문자열을 다루는 함수이므로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문자열에만 사용할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()</a:t>
            </a:r>
            <a:r>
              <a:rPr lang="ko-KR" altLang="en-US" sz="1400" dirty="0"/>
              <a:t> 함수는 문자열의 길이를 반환하는 함수입니다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1"/>
            <a:r>
              <a:rPr lang="ko-KR" altLang="en-US" sz="1800" dirty="0" smtClean="0"/>
              <a:t>문자열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문자열 </a:t>
            </a:r>
            <a:r>
              <a:rPr lang="ko-KR" altLang="en-US" sz="1400" dirty="0"/>
              <a:t>객체에서 호출할 수 있는 함수입니다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메서드는</a:t>
            </a:r>
            <a:r>
              <a:rPr lang="ko-KR" altLang="en-US" sz="1400" dirty="0"/>
              <a:t> 해당 문자열 객체의 내용을 변경하거나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문자열 객체를 반환할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upper()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메서드는</a:t>
            </a:r>
            <a:r>
              <a:rPr lang="ko-KR" altLang="en-US" sz="1400" dirty="0"/>
              <a:t> 문자열을 모두 대문자로 변환한 새로운 문자열 객체를 반환합니다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131840" y="2735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(s))  # 13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99792" y="47251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 err="1"/>
              <a:t>s_upper</a:t>
            </a:r>
            <a:r>
              <a:rPr lang="en-US" altLang="ko-KR" dirty="0"/>
              <a:t> = </a:t>
            </a:r>
            <a:r>
              <a:rPr lang="en-US" altLang="ko-KR" dirty="0" err="1"/>
              <a:t>s.upper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print(s)  # "Hello,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s_upper</a:t>
            </a:r>
            <a:r>
              <a:rPr lang="en-US" altLang="ko-KR" dirty="0"/>
              <a:t>)  # "HELLO, WORLD!"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7052" y="6055449"/>
            <a:ext cx="846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문자열 함수는 문자열을 인수로 받는 독립적인 함수이고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ko-KR" altLang="en-US" dirty="0" err="1"/>
              <a:t>메서드는</a:t>
            </a:r>
            <a:r>
              <a:rPr lang="ko-KR" altLang="en-US" dirty="0"/>
              <a:t> 문자열 객체에 속한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07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구성 파악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isalnum</a:t>
            </a:r>
            <a:r>
              <a:rPr lang="en-US" altLang="ko-KR" dirty="0"/>
              <a:t>(): </a:t>
            </a:r>
            <a:r>
              <a:rPr lang="ko-KR" altLang="en-US" dirty="0"/>
              <a:t>문자열이 알파벳과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isalpha</a:t>
            </a:r>
            <a:r>
              <a:rPr lang="en-US" altLang="ko-KR" dirty="0"/>
              <a:t>(): </a:t>
            </a:r>
            <a:r>
              <a:rPr lang="ko-KR" altLang="en-US" dirty="0"/>
              <a:t>문자열이 알파벳으로만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isdecimal</a:t>
            </a:r>
            <a:r>
              <a:rPr lang="en-US" altLang="ko-KR" dirty="0"/>
              <a:t>(): </a:t>
            </a:r>
            <a:r>
              <a:rPr lang="ko-KR" altLang="en-US" dirty="0"/>
              <a:t>문자열이 </a:t>
            </a:r>
            <a:r>
              <a:rPr lang="en-US" altLang="ko-KR" dirty="0"/>
              <a:t>10</a:t>
            </a:r>
            <a:r>
              <a:rPr lang="ko-KR" altLang="en-US" dirty="0"/>
              <a:t>진수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isdigit</a:t>
            </a:r>
            <a:r>
              <a:rPr lang="en-US" altLang="ko-KR" dirty="0"/>
              <a:t>(): </a:t>
            </a:r>
            <a:r>
              <a:rPr lang="ko-KR" altLang="en-US" dirty="0"/>
              <a:t>문자열이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isidentifier</a:t>
            </a:r>
            <a:r>
              <a:rPr lang="en-US" altLang="ko-KR" dirty="0"/>
              <a:t>(): </a:t>
            </a:r>
            <a:r>
              <a:rPr lang="ko-KR" altLang="en-US" dirty="0"/>
              <a:t>문자열이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식별자로</a:t>
            </a:r>
            <a:r>
              <a:rPr lang="ko-KR" altLang="en-US" dirty="0"/>
              <a:t> 사용 가능한지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islower</a:t>
            </a:r>
            <a:r>
              <a:rPr lang="en-US" altLang="ko-KR" dirty="0"/>
              <a:t>(): </a:t>
            </a:r>
            <a:r>
              <a:rPr lang="ko-KR" altLang="en-US" dirty="0"/>
              <a:t>문자열이 소문자로만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isnumeric</a:t>
            </a:r>
            <a:r>
              <a:rPr lang="en-US" altLang="ko-KR" dirty="0"/>
              <a:t>(): </a:t>
            </a:r>
            <a:r>
              <a:rPr lang="ko-KR" altLang="en-US" dirty="0"/>
              <a:t>문자열이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isprintable</a:t>
            </a:r>
            <a:r>
              <a:rPr lang="en-US" altLang="ko-KR" dirty="0"/>
              <a:t>(): </a:t>
            </a:r>
            <a:r>
              <a:rPr lang="ko-KR" altLang="en-US" dirty="0"/>
              <a:t>문자열이 출력 가능한지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isspace</a:t>
            </a:r>
            <a:r>
              <a:rPr lang="en-US" altLang="ko-KR" dirty="0"/>
              <a:t>(): </a:t>
            </a:r>
            <a:r>
              <a:rPr lang="ko-KR" altLang="en-US" dirty="0"/>
              <a:t>문자열이 공백 문자로만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istitle</a:t>
            </a:r>
            <a:r>
              <a:rPr lang="en-US" altLang="ko-KR" dirty="0"/>
              <a:t>(): </a:t>
            </a:r>
            <a:r>
              <a:rPr lang="ko-KR" altLang="en-US" dirty="0"/>
              <a:t>문자열이 제목 케이스로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isupper</a:t>
            </a:r>
            <a:r>
              <a:rPr lang="en-US" altLang="ko-KR" dirty="0"/>
              <a:t>(): </a:t>
            </a:r>
            <a:r>
              <a:rPr lang="ko-KR" altLang="en-US" dirty="0"/>
              <a:t>문자열이 대문자로만 이루어졌는지 여부를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0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구성 파악 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184482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구성 파악 </a:t>
            </a:r>
            <a:r>
              <a:rPr lang="ko-KR" altLang="en-US" dirty="0" err="1"/>
              <a:t>메소드</a:t>
            </a:r>
            <a:r>
              <a:rPr lang="ko-KR" altLang="en-US" dirty="0"/>
              <a:t> 예시</a:t>
            </a:r>
          </a:p>
          <a:p>
            <a:r>
              <a:rPr lang="en-US" altLang="ko-KR" dirty="0"/>
              <a:t>print("hello123".isalnum())  # True</a:t>
            </a:r>
          </a:p>
          <a:p>
            <a:r>
              <a:rPr lang="en-US" altLang="ko-KR" dirty="0"/>
              <a:t>print("123".isalpha())  # False</a:t>
            </a:r>
          </a:p>
          <a:p>
            <a:r>
              <a:rPr lang="en-US" altLang="ko-KR" dirty="0"/>
              <a:t>print("123".isdecimal())  # True</a:t>
            </a:r>
          </a:p>
          <a:p>
            <a:r>
              <a:rPr lang="en-US" altLang="ko-KR" dirty="0"/>
              <a:t>print("123".isdigit())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isidentifier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islower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print("123".isnumeric())  # True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isprintable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   ".</a:t>
            </a:r>
            <a:r>
              <a:rPr lang="en-US" altLang="ko-KR" dirty="0" err="1"/>
              <a:t>isspace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print("\t".</a:t>
            </a:r>
            <a:r>
              <a:rPr lang="en-US" altLang="ko-KR" dirty="0" err="1"/>
              <a:t>isspace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istitle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isupper</a:t>
            </a:r>
            <a:r>
              <a:rPr lang="en-US" altLang="ko-KR" dirty="0"/>
              <a:t>())  # True</a:t>
            </a:r>
          </a:p>
        </p:txBody>
      </p:sp>
    </p:spTree>
    <p:extLst>
      <p:ext uri="{BB962C8B-B14F-4D97-AF65-F5344CB8AC3E}">
        <p14:creationId xmlns:p14="http://schemas.microsoft.com/office/powerpoint/2010/main" val="161196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대소문자 변환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upper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문자열의 </a:t>
            </a:r>
            <a:r>
              <a:rPr lang="ko-KR" altLang="en-US" dirty="0"/>
              <a:t>모든 알파벳을 대문자로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lower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문자열의 </a:t>
            </a:r>
            <a:r>
              <a:rPr lang="ko-KR" altLang="en-US" dirty="0"/>
              <a:t>모든 알파벳을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capitalize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문자열의 </a:t>
            </a:r>
            <a:r>
              <a:rPr lang="ko-KR" altLang="en-US" dirty="0"/>
              <a:t>첫 문자를 대문자로</a:t>
            </a:r>
            <a:r>
              <a:rPr lang="en-US" altLang="ko-KR" dirty="0"/>
              <a:t>, </a:t>
            </a:r>
            <a:r>
              <a:rPr lang="ko-KR" altLang="en-US" dirty="0"/>
              <a:t>나머지 문자를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title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문자열에서 </a:t>
            </a:r>
            <a:r>
              <a:rPr lang="ko-KR" altLang="en-US" dirty="0"/>
              <a:t>단어의 첫 문자를 대문자로</a:t>
            </a:r>
            <a:r>
              <a:rPr lang="en-US" altLang="ko-KR" dirty="0"/>
              <a:t>, </a:t>
            </a:r>
            <a:r>
              <a:rPr lang="ko-KR" altLang="en-US" dirty="0"/>
              <a:t>나머지 문자를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swapcase</a:t>
            </a:r>
            <a:r>
              <a:rPr lang="en-US" altLang="ko-KR" dirty="0"/>
              <a:t>(): </a:t>
            </a:r>
            <a:r>
              <a:rPr lang="ko-KR" altLang="en-US" dirty="0"/>
              <a:t>문자열에서 대문자는 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변환한 새로운 문자열을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19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대소문자 변환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대소문자 변환 함수 예시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world!".upper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HeLLo</a:t>
            </a:r>
            <a:r>
              <a:rPr lang="en-US" altLang="ko-KR" dirty="0"/>
              <a:t>, </a:t>
            </a:r>
            <a:r>
              <a:rPr lang="en-US" altLang="ko-KR" dirty="0" err="1"/>
              <a:t>wOrLd</a:t>
            </a:r>
            <a:r>
              <a:rPr lang="en-US" altLang="ko-KR" dirty="0"/>
              <a:t>!".lower())  # "hello, world!"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world!".capitalize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world!".title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swapcase</a:t>
            </a:r>
            <a:r>
              <a:rPr lang="en-US" altLang="ko-KR" dirty="0"/>
              <a:t>())  # "</a:t>
            </a:r>
            <a:r>
              <a:rPr lang="en-US" altLang="ko-KR" dirty="0" err="1"/>
              <a:t>hELLO</a:t>
            </a:r>
            <a:r>
              <a:rPr lang="en-US" altLang="ko-KR" dirty="0"/>
              <a:t>, </a:t>
            </a:r>
            <a:r>
              <a:rPr lang="en-US" altLang="ko-KR" dirty="0" err="1"/>
              <a:t>wORLD</a:t>
            </a:r>
            <a:r>
              <a:rPr lang="en-US" altLang="ko-KR" dirty="0"/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192792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찾기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/>
              <a:t>-1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rfind</a:t>
            </a:r>
            <a:r>
              <a:rPr lang="en-US" altLang="ko-KR" dirty="0"/>
              <a:t>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뒤에서부터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/>
              <a:t>-1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index(sub):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rindex</a:t>
            </a:r>
            <a:r>
              <a:rPr lang="en-US" altLang="ko-KR" dirty="0"/>
              <a:t>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뒤에서부터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count(sub):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이 몇 번 등장하는지 카운트하여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문자들의 순서 있는 나열로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문자열을 따옴표로 둘러싸서 표현합니다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(")</a:t>
            </a:r>
            <a:r>
              <a:rPr lang="ko-KR" altLang="en-US" sz="2000" dirty="0"/>
              <a:t>나 작은따옴표</a:t>
            </a:r>
            <a:r>
              <a:rPr lang="en-US" altLang="ko-KR" sz="2000" dirty="0"/>
              <a:t>(')</a:t>
            </a:r>
            <a:r>
              <a:rPr lang="ko-KR" altLang="en-US" sz="2000" dirty="0"/>
              <a:t>를 사용하여 표현할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줄로 이루어진 문자열은 삼중 따옴표</a:t>
            </a:r>
            <a:r>
              <a:rPr lang="en-US" altLang="ko-KR" sz="2000" dirty="0"/>
              <a:t>(""")</a:t>
            </a:r>
            <a:r>
              <a:rPr lang="ko-KR" altLang="en-US" sz="2000" dirty="0"/>
              <a:t>를 사용하여 표현할 수도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3635896" y="29969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"Hello, world!"</a:t>
            </a:r>
          </a:p>
          <a:p>
            <a:r>
              <a:rPr lang="en-US" altLang="ko-KR" dirty="0" smtClean="0"/>
              <a:t>string2 = "It's a beautiful day."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07904" y="3918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'Hello, world!'</a:t>
            </a:r>
          </a:p>
          <a:p>
            <a:r>
              <a:rPr lang="en-US" altLang="ko-KR" dirty="0" smtClean="0"/>
              <a:t>string2 = "It's a beautiful day."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611150" y="479715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"""This is a</a:t>
            </a:r>
          </a:p>
          <a:p>
            <a:r>
              <a:rPr lang="en-US" altLang="ko-KR" dirty="0" smtClean="0"/>
              <a:t>multi-line</a:t>
            </a:r>
          </a:p>
          <a:p>
            <a:r>
              <a:rPr lang="en-US" altLang="ko-KR" dirty="0" smtClean="0"/>
              <a:t>string."""</a:t>
            </a:r>
          </a:p>
          <a:p>
            <a:r>
              <a:rPr lang="en-US" altLang="ko-KR" dirty="0" smtClean="0"/>
              <a:t>string2 = '''This is also a</a:t>
            </a:r>
          </a:p>
          <a:p>
            <a:r>
              <a:rPr lang="en-US" altLang="ko-KR" dirty="0" smtClean="0"/>
              <a:t>multi-line</a:t>
            </a:r>
          </a:p>
          <a:p>
            <a:r>
              <a:rPr lang="en-US" altLang="ko-KR" dirty="0" smtClean="0"/>
              <a:t>string.'''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98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찾기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16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찾기 함수 예시</a:t>
            </a:r>
          </a:p>
          <a:p>
            <a:r>
              <a:rPr lang="en-US" altLang="ko-KR" dirty="0"/>
              <a:t>s = "hello, world!"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s.find</a:t>
            </a:r>
            <a:r>
              <a:rPr lang="en-US" altLang="ko-KR" dirty="0"/>
              <a:t>("o"))  # 4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s.rfind</a:t>
            </a:r>
            <a:r>
              <a:rPr lang="en-US" altLang="ko-KR" dirty="0"/>
              <a:t>("o"))  # 8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("o"))  # 4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s.rindex</a:t>
            </a:r>
            <a:r>
              <a:rPr lang="en-US" altLang="ko-KR" dirty="0"/>
              <a:t>("o"))  # 8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s.count</a:t>
            </a:r>
            <a:r>
              <a:rPr lang="en-US" altLang="ko-KR" dirty="0"/>
              <a:t>("o"))  # 2</a:t>
            </a:r>
          </a:p>
        </p:txBody>
      </p:sp>
    </p:spTree>
    <p:extLst>
      <p:ext uri="{BB962C8B-B14F-4D97-AF65-F5344CB8AC3E}">
        <p14:creationId xmlns:p14="http://schemas.microsoft.com/office/powerpoint/2010/main" val="246281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공백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strip([chars]): </a:t>
            </a:r>
            <a:r>
              <a:rPr lang="ko-KR" altLang="en-US" dirty="0"/>
              <a:t>문자열의 양쪽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lstrip</a:t>
            </a:r>
            <a:r>
              <a:rPr lang="en-US" altLang="ko-KR" dirty="0"/>
              <a:t>([chars]): </a:t>
            </a:r>
            <a:r>
              <a:rPr lang="ko-KR" altLang="en-US" dirty="0"/>
              <a:t>문자열의 왼쪽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([chars]): </a:t>
            </a:r>
            <a:r>
              <a:rPr lang="ko-KR" altLang="en-US" dirty="0"/>
              <a:t>문자열의 오른쪽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replace(old, new[, count]): </a:t>
            </a:r>
            <a:r>
              <a:rPr lang="ko-KR" altLang="en-US" dirty="0"/>
              <a:t>문자열에서 </a:t>
            </a:r>
            <a:r>
              <a:rPr lang="en-US" altLang="ko-KR" dirty="0"/>
              <a:t>old</a:t>
            </a:r>
            <a:r>
              <a:rPr lang="ko-KR" altLang="en-US" dirty="0"/>
              <a:t>를 </a:t>
            </a:r>
            <a:r>
              <a:rPr lang="en-US" altLang="ko-KR" dirty="0"/>
              <a:t>new</a:t>
            </a:r>
            <a:r>
              <a:rPr lang="ko-KR" altLang="en-US" dirty="0"/>
              <a:t>로 바꾼 새로운 문자열을 반환합니다</a:t>
            </a:r>
            <a:r>
              <a:rPr lang="en-US" altLang="ko-KR" dirty="0"/>
              <a:t>. count </a:t>
            </a:r>
            <a:r>
              <a:rPr lang="ko-KR" altLang="en-US" dirty="0"/>
              <a:t>인자를 사용하면 치환할 최대 횟수를 지정할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9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공백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4714" y="1772816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공백 삭제 및 변경 함수 예시</a:t>
            </a:r>
          </a:p>
          <a:p>
            <a:r>
              <a:rPr lang="en-US" altLang="ko-KR" dirty="0"/>
              <a:t>s = "  hello,   world!  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s.strip</a:t>
            </a:r>
            <a:r>
              <a:rPr lang="en-US" altLang="ko-KR" dirty="0"/>
              <a:t>())  # "hello,  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s.lstrip</a:t>
            </a:r>
            <a:r>
              <a:rPr lang="en-US" altLang="ko-KR" dirty="0"/>
              <a:t>())  # "hello,   world!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s.rstrip</a:t>
            </a:r>
            <a:r>
              <a:rPr lang="en-US" altLang="ko-KR" dirty="0"/>
              <a:t>())  # "  hello,  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s.replace</a:t>
            </a:r>
            <a:r>
              <a:rPr lang="en-US" altLang="ko-KR" dirty="0"/>
              <a:t>("o", "0"))  # "  hell0,   w0rld!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s.replace</a:t>
            </a:r>
            <a:r>
              <a:rPr lang="en-US" altLang="ko-KR" dirty="0"/>
              <a:t>("o", "0", 1))  # "  hell0,   world!  "</a:t>
            </a:r>
          </a:p>
        </p:txBody>
      </p:sp>
    </p:spTree>
    <p:extLst>
      <p:ext uri="{BB962C8B-B14F-4D97-AF65-F5344CB8AC3E}">
        <p14:creationId xmlns:p14="http://schemas.microsoft.com/office/powerpoint/2010/main" val="15025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split</a:t>
            </a:r>
            <a:r>
              <a:rPr lang="en-US" altLang="ko-KR" dirty="0" smtClean="0"/>
              <a:t>( )</a:t>
            </a:r>
          </a:p>
          <a:p>
            <a:pPr lvl="1"/>
            <a:r>
              <a:rPr lang="ko-KR" altLang="en-US" dirty="0" smtClean="0"/>
              <a:t>문자열을 </a:t>
            </a:r>
            <a:r>
              <a:rPr lang="ko-KR" altLang="en-US" dirty="0"/>
              <a:t>지정된 </a:t>
            </a:r>
            <a:r>
              <a:rPr lang="ko-KR" altLang="en-US" dirty="0" err="1"/>
              <a:t>구분자</a:t>
            </a:r>
            <a:r>
              <a:rPr lang="en-US" altLang="ko-KR" dirty="0"/>
              <a:t>(</a:t>
            </a:r>
            <a:r>
              <a:rPr lang="en-US" altLang="ko-KR" dirty="0" err="1"/>
              <a:t>sep</a:t>
            </a:r>
            <a:r>
              <a:rPr lang="en-US" altLang="ko-KR" dirty="0"/>
              <a:t>)</a:t>
            </a:r>
            <a:r>
              <a:rPr lang="ko-KR" altLang="en-US" dirty="0"/>
              <a:t>로 나누어 리스트로 반환합니다</a:t>
            </a:r>
            <a:r>
              <a:rPr lang="en-US" altLang="ko-KR" dirty="0"/>
              <a:t>. </a:t>
            </a: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인자를 생략하면 공백을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  <a:r>
              <a:rPr lang="en-US" altLang="ko-KR" dirty="0" err="1"/>
              <a:t>maxsplit</a:t>
            </a:r>
            <a:r>
              <a:rPr lang="en-US" altLang="ko-KR" dirty="0"/>
              <a:t> </a:t>
            </a:r>
            <a:r>
              <a:rPr lang="ko-KR" altLang="en-US" dirty="0"/>
              <a:t>인자를 사용하여 나눌 횟수를 지정할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284984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 err="1"/>
              <a:t>string_list</a:t>
            </a:r>
            <a:r>
              <a:rPr lang="en-US" altLang="ko-KR" dirty="0"/>
              <a:t> = </a:t>
            </a:r>
            <a:r>
              <a:rPr lang="en-US" altLang="ko-KR" dirty="0" err="1"/>
              <a:t>string.split</a:t>
            </a:r>
            <a:r>
              <a:rPr lang="en-US" altLang="ko-KR" dirty="0"/>
              <a:t>()  # </a:t>
            </a:r>
            <a:r>
              <a:rPr lang="ko-KR" altLang="en-US" dirty="0"/>
              <a:t>기본값인 공백을 </a:t>
            </a:r>
            <a:r>
              <a:rPr lang="ko-KR" altLang="en-US" dirty="0" err="1"/>
              <a:t>구분자로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string_list</a:t>
            </a:r>
            <a:r>
              <a:rPr lang="en-US" altLang="ko-KR" dirty="0"/>
              <a:t>)  # ['hello', 'world</a:t>
            </a:r>
            <a:r>
              <a:rPr lang="en-US" altLang="ko-KR" dirty="0" smtClean="0"/>
              <a:t>']</a:t>
            </a:r>
          </a:p>
          <a:p>
            <a:endParaRPr lang="en-US" altLang="ko-KR" dirty="0"/>
          </a:p>
          <a:p>
            <a:r>
              <a:rPr lang="en-US" altLang="ko-KR" dirty="0"/>
              <a:t>string =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string_list</a:t>
            </a:r>
            <a:r>
              <a:rPr lang="en-US" altLang="ko-KR" dirty="0"/>
              <a:t> = </a:t>
            </a:r>
            <a:r>
              <a:rPr lang="en-US" altLang="ko-KR" dirty="0" err="1"/>
              <a:t>string.split</a:t>
            </a:r>
            <a:r>
              <a:rPr lang="en-US" altLang="ko-KR" dirty="0"/>
              <a:t>(",")  # </a:t>
            </a:r>
            <a:r>
              <a:rPr lang="ko-KR" altLang="en-US" dirty="0"/>
              <a:t>쉼표를 </a:t>
            </a:r>
            <a:r>
              <a:rPr lang="ko-KR" altLang="en-US" dirty="0" err="1"/>
              <a:t>구분자로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string_list</a:t>
            </a:r>
            <a:r>
              <a:rPr lang="en-US" altLang="ko-KR" dirty="0"/>
              <a:t>)  # ['apple', 'banana', 'grape']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7128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splitlines</a:t>
            </a:r>
            <a:r>
              <a:rPr lang="en-US" altLang="ko-KR" dirty="0" smtClean="0"/>
              <a:t>( )</a:t>
            </a:r>
          </a:p>
          <a:p>
            <a:pPr lvl="1"/>
            <a:r>
              <a:rPr lang="ko-KR" altLang="en-US" dirty="0" smtClean="0"/>
              <a:t>문자열을 </a:t>
            </a:r>
            <a:r>
              <a:rPr lang="ko-KR" altLang="en-US" dirty="0" err="1"/>
              <a:t>개행</a:t>
            </a:r>
            <a:r>
              <a:rPr lang="ko-KR" altLang="en-US" dirty="0"/>
              <a:t> 문자 또는 </a:t>
            </a:r>
            <a:r>
              <a:rPr lang="ko-KR" altLang="en-US" dirty="0" err="1"/>
              <a:t>캐리지</a:t>
            </a:r>
            <a:r>
              <a:rPr lang="ko-KR" altLang="en-US" dirty="0"/>
              <a:t> 리턴 문자 등을 기준으로 분리하여 리스트로 반환합니다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join( )</a:t>
            </a:r>
          </a:p>
          <a:p>
            <a:pPr lvl="1"/>
            <a:r>
              <a:rPr lang="ko-KR" altLang="en-US" dirty="0" smtClean="0"/>
              <a:t>문자열을 </a:t>
            </a:r>
            <a:r>
              <a:rPr lang="ko-KR" altLang="en-US" dirty="0"/>
              <a:t>반복 가능한 </a:t>
            </a:r>
            <a:r>
              <a:rPr lang="ko-KR" altLang="en-US" dirty="0" smtClean="0"/>
              <a:t>객체의 </a:t>
            </a:r>
            <a:r>
              <a:rPr lang="ko-KR" altLang="en-US" dirty="0"/>
              <a:t>요소들을 </a:t>
            </a:r>
            <a:r>
              <a:rPr lang="ko-KR" altLang="en-US" dirty="0" err="1"/>
              <a:t>구분자로</a:t>
            </a:r>
            <a:r>
              <a:rPr lang="ko-KR" altLang="en-US" dirty="0"/>
              <a:t> 연결하여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4365104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분리</a:t>
            </a:r>
            <a:r>
              <a:rPr lang="en-US" altLang="ko-KR" dirty="0"/>
              <a:t>, </a:t>
            </a:r>
            <a:r>
              <a:rPr lang="ko-KR" altLang="en-US" dirty="0"/>
              <a:t>결합 함수 예시</a:t>
            </a:r>
          </a:p>
          <a:p>
            <a:r>
              <a:rPr lang="en-US" altLang="ko-KR" dirty="0"/>
              <a:t>s =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</a:t>
            </a:r>
            <a:r>
              <a:rPr lang="en-US" altLang="ko-KR" dirty="0"/>
              <a:t>("apple\</a:t>
            </a:r>
            <a:r>
              <a:rPr lang="en-US" altLang="ko-KR" dirty="0" err="1"/>
              <a:t>nbanana</a:t>
            </a:r>
            <a:r>
              <a:rPr lang="en-US" altLang="ko-KR" dirty="0"/>
              <a:t>\</a:t>
            </a:r>
            <a:r>
              <a:rPr lang="en-US" altLang="ko-KR" dirty="0" err="1"/>
              <a:t>rgrape</a:t>
            </a:r>
            <a:r>
              <a:rPr lang="en-US" altLang="ko-KR" dirty="0"/>
              <a:t>".</a:t>
            </a:r>
            <a:r>
              <a:rPr lang="en-US" altLang="ko-KR" dirty="0" err="1"/>
              <a:t>splitlines</a:t>
            </a:r>
            <a:r>
              <a:rPr lang="en-US" altLang="ko-KR" dirty="0"/>
              <a:t>())  # ["apple", "banana", "grape"]</a:t>
            </a:r>
          </a:p>
          <a:p>
            <a:r>
              <a:rPr lang="en-US" altLang="ko-KR" dirty="0"/>
              <a:t>print(",".join(["apple", "banana", "grape"]))  #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473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center(width[,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 </a:t>
            </a:r>
            <a:r>
              <a:rPr lang="ko-KR" altLang="en-US" dirty="0"/>
              <a:t>가운데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ljust</a:t>
            </a:r>
            <a:r>
              <a:rPr lang="en-US" altLang="ko-KR" dirty="0"/>
              <a:t>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왼쪽으로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rjust</a:t>
            </a:r>
            <a:r>
              <a:rPr lang="en-US" altLang="ko-KR" dirty="0"/>
              <a:t>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오른쪽으로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zfill</a:t>
            </a:r>
            <a:r>
              <a:rPr lang="en-US" altLang="ko-KR" dirty="0"/>
              <a:t>(width): </a:t>
            </a:r>
            <a:r>
              <a:rPr lang="ko-KR" altLang="en-US" dirty="0"/>
              <a:t>문자열의 왼쪽에 </a:t>
            </a:r>
            <a:r>
              <a:rPr lang="en-US" altLang="ko-KR" dirty="0"/>
              <a:t>0</a:t>
            </a:r>
            <a:r>
              <a:rPr lang="ko-KR" altLang="en-US" dirty="0"/>
              <a:t>을 채워서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새로운 문자열을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7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170080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 예시</a:t>
            </a:r>
          </a:p>
          <a:p>
            <a:r>
              <a:rPr lang="en-US" altLang="ko-KR" dirty="0"/>
              <a:t>s = "hello"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s.center</a:t>
            </a:r>
            <a:r>
              <a:rPr lang="en-US" altLang="ko-KR" dirty="0"/>
              <a:t>(10))  # "  hello 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s.center</a:t>
            </a:r>
            <a:r>
              <a:rPr lang="en-US" altLang="ko-KR" dirty="0"/>
              <a:t>(10, "-"))  # "--hello---"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s.ljust</a:t>
            </a:r>
            <a:r>
              <a:rPr lang="en-US" altLang="ko-KR" dirty="0"/>
              <a:t>(10))  # "hello   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s.ljust</a:t>
            </a:r>
            <a:r>
              <a:rPr lang="en-US" altLang="ko-KR" dirty="0"/>
              <a:t>(10, "*"))  # "hello*****"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s.rjust</a:t>
            </a:r>
            <a:r>
              <a:rPr lang="en-US" altLang="ko-KR" dirty="0"/>
              <a:t>(10))  # "     hello"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s.rjust</a:t>
            </a:r>
            <a:r>
              <a:rPr lang="en-US" altLang="ko-KR" dirty="0"/>
              <a:t>(10, "+"))  # "+++++hello"</a:t>
            </a:r>
          </a:p>
          <a:p>
            <a:r>
              <a:rPr lang="en-US" altLang="ko-KR" dirty="0"/>
              <a:t>print("123".zfill(5))  # "00123"</a:t>
            </a:r>
          </a:p>
        </p:txBody>
      </p:sp>
    </p:spTree>
    <p:extLst>
      <p:ext uri="{BB962C8B-B14F-4D97-AF65-F5344CB8AC3E}">
        <p14:creationId xmlns:p14="http://schemas.microsoft.com/office/powerpoint/2010/main" val="3546861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41168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사용자가 입력한 문자열에 대해 다음 물음에 답하라</a:t>
            </a:r>
            <a:endParaRPr lang="en-US" altLang="ko-KR" dirty="0"/>
          </a:p>
          <a:p>
            <a:pPr lvl="1"/>
            <a:r>
              <a:rPr lang="ko-KR" altLang="en-US" dirty="0"/>
              <a:t>문자열의 </a:t>
            </a:r>
            <a:r>
              <a:rPr lang="ko-KR" altLang="en-US" dirty="0" err="1"/>
              <a:t>문자수를</a:t>
            </a:r>
            <a:r>
              <a:rPr lang="ko-KR" altLang="en-US" dirty="0"/>
              <a:t> 출력하라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en-US" altLang="ko-KR" dirty="0"/>
              <a:t>10</a:t>
            </a:r>
            <a:r>
              <a:rPr lang="ko-KR" altLang="en-US" dirty="0"/>
              <a:t>번 반복한 문자열을 출력하라</a:t>
            </a:r>
            <a:endParaRPr lang="en-US" altLang="ko-KR" dirty="0"/>
          </a:p>
          <a:p>
            <a:pPr lvl="1"/>
            <a:r>
              <a:rPr lang="ko-KR" altLang="en-US" dirty="0"/>
              <a:t>문자열의 첫 번째 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처음 </a:t>
            </a:r>
            <a:r>
              <a:rPr lang="en-US" altLang="ko-KR" dirty="0"/>
              <a:t>3</a:t>
            </a:r>
            <a:r>
              <a:rPr lang="ko-KR" altLang="en-US" dirty="0"/>
              <a:t>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마지막 </a:t>
            </a:r>
            <a:r>
              <a:rPr lang="en-US" altLang="ko-KR" dirty="0"/>
              <a:t>3</a:t>
            </a:r>
            <a:r>
              <a:rPr lang="ko-KR" altLang="en-US" dirty="0"/>
              <a:t>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문자열의 문자를 거꾸로 출력하라</a:t>
            </a:r>
            <a:endParaRPr lang="en-US" altLang="ko-KR" dirty="0"/>
          </a:p>
          <a:p>
            <a:pPr lvl="1"/>
            <a:r>
              <a:rPr lang="ko-KR" altLang="en-US" dirty="0"/>
              <a:t>문자열에 </a:t>
            </a:r>
            <a:r>
              <a:rPr lang="en-US" altLang="ko-KR" dirty="0"/>
              <a:t>7</a:t>
            </a:r>
            <a:r>
              <a:rPr lang="ko-KR" altLang="en-US" dirty="0"/>
              <a:t>번째 문자가 있으면 출력하고 없으면 </a:t>
            </a:r>
            <a:r>
              <a:rPr lang="en-US" altLang="ko-KR" dirty="0"/>
              <a:t>'</a:t>
            </a:r>
            <a:r>
              <a:rPr lang="ko-KR" altLang="en-US" dirty="0"/>
              <a:t>문자가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첫 번째 문자와 마지막 문자를 제거한 문자열을 출력하라</a:t>
            </a:r>
            <a:endParaRPr lang="en-US" altLang="ko-KR" dirty="0"/>
          </a:p>
          <a:p>
            <a:pPr lvl="1"/>
            <a:r>
              <a:rPr lang="ko-KR" altLang="en-US" dirty="0"/>
              <a:t>문자를 모두 대문자로 변경하여 출력하라</a:t>
            </a:r>
            <a:endParaRPr lang="en-US" altLang="ko-KR" dirty="0"/>
          </a:p>
          <a:p>
            <a:pPr lvl="1"/>
            <a:r>
              <a:rPr lang="ko-KR" altLang="en-US" dirty="0"/>
              <a:t>문자를 모두 소문자로 변경하여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</a:t>
            </a:r>
            <a:r>
              <a:rPr lang="en-US" altLang="ko-KR" dirty="0"/>
              <a:t>'a'</a:t>
            </a:r>
            <a:r>
              <a:rPr lang="ko-KR" altLang="en-US" dirty="0"/>
              <a:t>를 </a:t>
            </a:r>
            <a:r>
              <a:rPr lang="en-US" altLang="ko-KR" dirty="0"/>
              <a:t>'e'</a:t>
            </a:r>
            <a:r>
              <a:rPr lang="ko-KR" altLang="en-US" dirty="0"/>
              <a:t>로 대체하여 </a:t>
            </a:r>
            <a:r>
              <a:rPr lang="ko-KR" altLang="en-US" dirty="0" smtClean="0"/>
              <a:t>출력하라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0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'a'</a:t>
            </a:r>
            <a:r>
              <a:rPr lang="ko-KR" altLang="en-US" dirty="0"/>
              <a:t>가 들어가는 단어를 키보드에서 입력 받아 첫 번째 줄에는 </a:t>
            </a:r>
            <a:r>
              <a:rPr lang="en-US" altLang="ko-KR" dirty="0"/>
              <a:t>'a'</a:t>
            </a:r>
            <a:r>
              <a:rPr lang="ko-KR" altLang="en-US" dirty="0"/>
              <a:t>까지의 문자열을 출력하고 두 번째 줄에는 나머지 문자열을 출력하는 프로그램을 작성하라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Your word: Buffalo</a:t>
            </a:r>
            <a:br>
              <a:rPr lang="en-US" altLang="ko-KR" dirty="0"/>
            </a:br>
            <a:r>
              <a:rPr lang="en-US" altLang="ko-KR" dirty="0" err="1"/>
              <a:t>Buffa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lo</a:t>
            </a:r>
          </a:p>
          <a:p>
            <a:endParaRPr lang="en-US" altLang="ko-KR" dirty="0"/>
          </a:p>
          <a:p>
            <a:r>
              <a:rPr lang="ko-KR" altLang="en-US" dirty="0"/>
              <a:t>숫자를 문자열로 변화하는 방법은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r>
              <a:rPr lang="ko-KR" altLang="en-US" dirty="0"/>
              <a:t>을 이용한다</a:t>
            </a:r>
            <a:r>
              <a:rPr lang="en-US" altLang="ko-KR" dirty="0"/>
              <a:t>. </a:t>
            </a:r>
            <a:r>
              <a:rPr lang="en-US" altLang="ko-KR" dirty="0" err="1"/>
              <a:t>str</a:t>
            </a:r>
            <a:r>
              <a:rPr lang="en-US" altLang="ko-KR" dirty="0"/>
              <a:t>(12) </a:t>
            </a:r>
            <a:r>
              <a:rPr lang="en-US" altLang="ko-KR" dirty="0">
                <a:sym typeface="Wingdings" panose="05000000000000000000" pitchFamily="2" charset="2"/>
              </a:rPr>
              <a:t> '12'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반대로 문자열을 숫자로 변환하려면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(string)</a:t>
            </a:r>
            <a:r>
              <a:rPr lang="ko-KR" altLang="en-US" dirty="0">
                <a:sym typeface="Wingdings" panose="05000000000000000000" pitchFamily="2" charset="2"/>
              </a:rPr>
              <a:t>을 이용한다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('12')  12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이를 이용하여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1000</a:t>
            </a:r>
            <a:r>
              <a:rPr lang="ko-KR" altLang="en-US" dirty="0">
                <a:sym typeface="Wingdings" panose="05000000000000000000" pitchFamily="2" charset="2"/>
              </a:rPr>
              <a:t>까지의 숫자의 각 자리수의 합을 모두 구하라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>
                <a:sym typeface="Wingdings" panose="05000000000000000000" pitchFamily="2" charset="2"/>
              </a:rPr>
              <a:t>234  2+3+4=9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[Hint]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sum = 0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for s in '234':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sum +=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(s)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03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컬렉션 데이터 타입은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다수의 요소를 담을 수 있는 자료구조입니다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이에 대해서 알아보겠습니다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리스트 </a:t>
            </a:r>
            <a:r>
              <a:rPr lang="en-US" altLang="ko-KR" sz="1800" dirty="0"/>
              <a:t>(list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400" dirty="0" smtClean="0"/>
              <a:t>리스트는 </a:t>
            </a:r>
            <a:r>
              <a:rPr lang="ko-KR" altLang="en-US" sz="1400" dirty="0" err="1"/>
              <a:t>파이썬에서</a:t>
            </a:r>
            <a:r>
              <a:rPr lang="ko-KR" altLang="en-US" sz="1400" dirty="0"/>
              <a:t> 가장 많이 사용하는 자료구조입니다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리스트는 대괄호 </a:t>
            </a:r>
            <a:r>
              <a:rPr lang="en-US" altLang="ko-KR" sz="1400" dirty="0"/>
              <a:t>[ ] </a:t>
            </a:r>
            <a:r>
              <a:rPr lang="ko-KR" altLang="en-US" sz="1400" dirty="0"/>
              <a:t>내에 쉼표</a:t>
            </a:r>
            <a:r>
              <a:rPr lang="en-US" altLang="ko-KR" sz="1400" dirty="0"/>
              <a:t>(,)</a:t>
            </a:r>
            <a:r>
              <a:rPr lang="ko-KR" altLang="en-US" sz="1400" dirty="0"/>
              <a:t>로 구분된 요소들을 담을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리스트는 수정 가능하며</a:t>
            </a:r>
            <a:r>
              <a:rPr lang="en-US" altLang="ko-KR" sz="1400" dirty="0"/>
              <a:t>, </a:t>
            </a:r>
            <a:r>
              <a:rPr lang="ko-KR" altLang="en-US" sz="1400" dirty="0"/>
              <a:t>순서도 유지됩니다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 smtClean="0"/>
              <a:t>: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ko-KR" altLang="en-US" sz="1800" dirty="0" err="1"/>
              <a:t>튜플</a:t>
            </a:r>
            <a:r>
              <a:rPr lang="ko-KR" altLang="en-US" sz="1800" dirty="0"/>
              <a:t> </a:t>
            </a:r>
            <a:r>
              <a:rPr lang="en-US" altLang="ko-KR" sz="1800" dirty="0"/>
              <a:t>(tuple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400" dirty="0" err="1" smtClean="0"/>
              <a:t>튜플은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리스트와 비슷하지만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수정이 불가능한 자료구조입니다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튜플은</a:t>
            </a:r>
            <a:r>
              <a:rPr lang="ko-KR" altLang="en-US" sz="1400" dirty="0"/>
              <a:t> 소괄호 </a:t>
            </a:r>
            <a:r>
              <a:rPr lang="en-US" altLang="ko-KR" sz="1400" dirty="0"/>
              <a:t>( ) </a:t>
            </a:r>
            <a:r>
              <a:rPr lang="ko-KR" altLang="en-US" sz="1400" dirty="0"/>
              <a:t>내에 쉼표</a:t>
            </a:r>
            <a:r>
              <a:rPr lang="en-US" altLang="ko-KR" sz="1400" dirty="0"/>
              <a:t>(,)</a:t>
            </a:r>
            <a:r>
              <a:rPr lang="ko-KR" altLang="en-US" sz="1400" dirty="0"/>
              <a:t>로 구분된 요소들을 담을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/>
              <a:t>: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36801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numbers = [1, 2, 3, 4, 5]</a:t>
            </a:r>
          </a:p>
          <a:p>
            <a:r>
              <a:rPr lang="en-US" altLang="ko-KR" dirty="0" smtClean="0"/>
              <a:t>names = ['Alice', 'Bob', 'Charlie']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numbers = (1, 2, 3, 4, 5)</a:t>
            </a:r>
          </a:p>
          <a:p>
            <a:r>
              <a:rPr lang="en-US" altLang="ko-KR" dirty="0" smtClean="0"/>
              <a:t>names = ('Alice', 'Bob', 'Charlie')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115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177281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합치기</a:t>
            </a:r>
          </a:p>
          <a:p>
            <a:r>
              <a:rPr lang="en-US" altLang="ko-KR" dirty="0"/>
              <a:t>s1 = "Hello"</a:t>
            </a:r>
          </a:p>
          <a:p>
            <a:r>
              <a:rPr lang="en-US" altLang="ko-KR" dirty="0"/>
              <a:t>s2 = "world"</a:t>
            </a:r>
          </a:p>
          <a:p>
            <a:r>
              <a:rPr lang="en-US" altLang="ko-KR" dirty="0"/>
              <a:t>s3 = s1 + s2</a:t>
            </a:r>
          </a:p>
          <a:p>
            <a:r>
              <a:rPr lang="en-US" altLang="ko-KR" dirty="0"/>
              <a:t>print(s3)  #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HelloWorld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 반복</a:t>
            </a:r>
          </a:p>
          <a:p>
            <a:r>
              <a:rPr lang="en-US" altLang="ko-KR" dirty="0"/>
              <a:t>s4 = "Ha"</a:t>
            </a:r>
          </a:p>
          <a:p>
            <a:r>
              <a:rPr lang="en-US" altLang="ko-KR" dirty="0"/>
              <a:t>s5 = s4 * 3</a:t>
            </a:r>
          </a:p>
          <a:p>
            <a:r>
              <a:rPr lang="en-US" altLang="ko-KR" dirty="0"/>
              <a:t>print(s5)  #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HaHaHa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 길이 구하기</a:t>
            </a:r>
          </a:p>
          <a:p>
            <a:r>
              <a:rPr lang="en-US" altLang="ko-KR" dirty="0"/>
              <a:t>s6 = "Python is awesome"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(s6))  # </a:t>
            </a:r>
            <a:r>
              <a:rPr lang="ko-KR" altLang="en-US" dirty="0"/>
              <a:t>출력</a:t>
            </a:r>
            <a:r>
              <a:rPr lang="en-US" altLang="ko-KR" dirty="0"/>
              <a:t>: 17</a:t>
            </a:r>
          </a:p>
        </p:txBody>
      </p:sp>
    </p:spTree>
    <p:extLst>
      <p:ext uri="{BB962C8B-B14F-4D97-AF65-F5344CB8AC3E}">
        <p14:creationId xmlns:p14="http://schemas.microsoft.com/office/powerpoint/2010/main" val="4173603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딕셔너리</a:t>
            </a:r>
            <a:r>
              <a:rPr lang="en-US" altLang="ko-KR" sz="2000" dirty="0"/>
              <a:t>(Dictionary)</a:t>
            </a:r>
          </a:p>
          <a:p>
            <a:pPr lvl="1"/>
            <a:r>
              <a:rPr lang="ko-KR" altLang="en-US" sz="1600" dirty="0"/>
              <a:t>딕셔너리는 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값</a:t>
            </a:r>
            <a:r>
              <a:rPr lang="en-US" altLang="ko-KR" sz="1600" dirty="0"/>
              <a:t>(value)</a:t>
            </a:r>
            <a:r>
              <a:rPr lang="ko-KR" altLang="en-US" sz="1600" dirty="0"/>
              <a:t>의 쌍으로 구성된 </a:t>
            </a:r>
            <a:r>
              <a:rPr lang="ko-KR" altLang="en-US" sz="1600" dirty="0" err="1"/>
              <a:t>자료형입니다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딕셔너리는 순서가 없습니다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딕셔너리는 </a:t>
            </a:r>
            <a:r>
              <a:rPr lang="en-US" altLang="ko-KR" sz="1600" dirty="0"/>
              <a:t>{}</a:t>
            </a:r>
            <a:r>
              <a:rPr lang="ko-KR" altLang="en-US" sz="1600" dirty="0"/>
              <a:t>를 사용하여 생성할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예시</a:t>
            </a:r>
            <a:r>
              <a:rPr lang="en-US" altLang="ko-KR" sz="1600" dirty="0"/>
              <a:t>: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셋 </a:t>
            </a:r>
            <a:r>
              <a:rPr lang="en-US" altLang="ko-KR" sz="2000" dirty="0"/>
              <a:t>(set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smtClean="0"/>
              <a:t>셋은 </a:t>
            </a:r>
            <a:r>
              <a:rPr lang="ko-KR" altLang="en-US" sz="1600" dirty="0"/>
              <a:t>순서가 없는 유일한 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들의 집합입니다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셋은 중복된 값을 허용하지 않습니다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셋은 </a:t>
            </a:r>
            <a:r>
              <a:rPr lang="en-US" altLang="ko-KR" sz="1600" dirty="0"/>
              <a:t>{}</a:t>
            </a:r>
            <a:r>
              <a:rPr lang="ko-KR" altLang="en-US" sz="1600" dirty="0"/>
              <a:t>을 사용하여 생성할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또는 </a:t>
            </a:r>
            <a:r>
              <a:rPr lang="en-US" altLang="ko-KR" sz="1600" dirty="0"/>
              <a:t>set() </a:t>
            </a:r>
            <a:r>
              <a:rPr lang="ko-KR" altLang="en-US" sz="1600" dirty="0"/>
              <a:t>함수를 사용하여 생성할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예시</a:t>
            </a:r>
            <a:r>
              <a:rPr lang="en-US" altLang="ko-KR" sz="1600" dirty="0" smtClean="0"/>
              <a:t>: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915816" y="45091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s = {1, 2, 3}</a:t>
            </a:r>
          </a:p>
          <a:p>
            <a:r>
              <a:rPr lang="en-US" altLang="ko-KR" dirty="0" smtClean="0"/>
              <a:t>&gt;&gt;&gt; type(s)</a:t>
            </a:r>
          </a:p>
          <a:p>
            <a:r>
              <a:rPr lang="en-US" altLang="ko-KR" dirty="0" smtClean="0"/>
              <a:t>&lt;class 'set'&gt;</a:t>
            </a:r>
          </a:p>
          <a:p>
            <a:r>
              <a:rPr lang="en-US" altLang="ko-KR" dirty="0" smtClean="0"/>
              <a:t>&gt;&gt;&gt; s = set([1, 2, 3])</a:t>
            </a:r>
          </a:p>
          <a:p>
            <a:r>
              <a:rPr lang="en-US" altLang="ko-KR" dirty="0" smtClean="0"/>
              <a:t>&gt;&gt;&gt; type(s)</a:t>
            </a:r>
          </a:p>
          <a:p>
            <a:r>
              <a:rPr lang="en-US" altLang="ko-KR" dirty="0" smtClean="0"/>
              <a:t>&lt;class 'set'&gt;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407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d = {'name': 'John', 'age': 30}</a:t>
            </a:r>
          </a:p>
          <a:p>
            <a:r>
              <a:rPr lang="en-US" altLang="ko-KR" dirty="0" smtClean="0"/>
              <a:t>&gt;&gt;&gt; type(d)</a:t>
            </a:r>
          </a:p>
          <a:p>
            <a:r>
              <a:rPr lang="en-US" altLang="ko-KR" dirty="0" smtClean="0"/>
              <a:t>&lt;class '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'&gt;</a:t>
            </a:r>
          </a:p>
          <a:p>
            <a:r>
              <a:rPr lang="en-US" altLang="ko-KR" dirty="0" smtClean="0"/>
              <a:t>&gt;&gt;&gt; d =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(name='John', age=30)</a:t>
            </a:r>
          </a:p>
          <a:p>
            <a:r>
              <a:rPr lang="en-US" altLang="ko-KR" dirty="0" smtClean="0"/>
              <a:t>&gt;&gt;&gt; type(d)</a:t>
            </a:r>
          </a:p>
          <a:p>
            <a:r>
              <a:rPr lang="en-US" altLang="ko-KR" dirty="0" smtClean="0"/>
              <a:t>&lt;class '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'&gt;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74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690" y="692696"/>
            <a:ext cx="8640960" cy="25202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리스트는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가장 기본적이고 많이 사용되는 </a:t>
            </a:r>
            <a:r>
              <a:rPr lang="ko-KR" altLang="en-US" sz="2000" dirty="0" err="1"/>
              <a:t>자료형</a:t>
            </a:r>
            <a:r>
              <a:rPr lang="ko-KR" altLang="en-US" sz="2000" dirty="0"/>
              <a:t> 중 하나로</a:t>
            </a:r>
            <a:r>
              <a:rPr lang="en-US" altLang="ko-KR" sz="2000" dirty="0"/>
              <a:t>, </a:t>
            </a:r>
            <a:r>
              <a:rPr lang="ko-KR" altLang="en-US" sz="2000" dirty="0"/>
              <a:t>여러 개의 값을 하나의 변수에 저장하고 관리할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대괄호 </a:t>
            </a:r>
            <a:r>
              <a:rPr lang="en-US" altLang="ko-KR" sz="2000" dirty="0"/>
              <a:t>[ ] </a:t>
            </a:r>
            <a:r>
              <a:rPr lang="ko-KR" altLang="en-US" sz="2000" dirty="0"/>
              <a:t>로 감싸져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쉼표</a:t>
            </a:r>
            <a:r>
              <a:rPr lang="en-US" altLang="ko-KR" sz="2000" dirty="0"/>
              <a:t>(,) </a:t>
            </a:r>
            <a:r>
              <a:rPr lang="ko-KR" altLang="en-US" sz="2000" dirty="0"/>
              <a:t>로 구분된 값들이 나열되어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리스트는 문자열과 유사하지만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문자열과 달리 값의 변경이 가능합니다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리스트 </a:t>
            </a:r>
            <a:r>
              <a:rPr lang="ko-KR" altLang="en-US" sz="2000" dirty="0"/>
              <a:t>안에는 어떤 </a:t>
            </a:r>
            <a:r>
              <a:rPr lang="ko-KR" altLang="en-US" sz="2000" dirty="0" err="1"/>
              <a:t>자료형도</a:t>
            </a:r>
            <a:r>
              <a:rPr lang="ko-KR" altLang="en-US" sz="2000" dirty="0"/>
              <a:t> 포함시킬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3195459"/>
            <a:ext cx="545435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정수와 실수가 포함된 리스트</a:t>
            </a:r>
          </a:p>
          <a:p>
            <a:r>
              <a:rPr lang="en-US" altLang="ko-KR" sz="1600" dirty="0" err="1"/>
              <a:t>mixed_list</a:t>
            </a:r>
            <a:r>
              <a:rPr lang="en-US" altLang="ko-KR" sz="1600" dirty="0"/>
              <a:t> = [1, 2.5, 3, 4.2, 5]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문자열과 </a:t>
            </a:r>
            <a:r>
              <a:rPr lang="ko-KR" altLang="en-US" sz="1600" dirty="0" err="1"/>
              <a:t>불리언</a:t>
            </a:r>
            <a:r>
              <a:rPr lang="ko-KR" altLang="en-US" sz="1600" dirty="0"/>
              <a:t> 값이 포함된 리스트</a:t>
            </a:r>
          </a:p>
          <a:p>
            <a:r>
              <a:rPr lang="en-US" altLang="ko-KR" sz="1600" dirty="0" err="1"/>
              <a:t>string_bool_list</a:t>
            </a:r>
            <a:r>
              <a:rPr lang="en-US" altLang="ko-KR" sz="1600" dirty="0"/>
              <a:t> = ['hello', True, 'world', False]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</a:t>
            </a:r>
            <a:r>
              <a:rPr lang="ko-KR" altLang="en-US" sz="1600" dirty="0" err="1"/>
              <a:t>튜플이</a:t>
            </a:r>
            <a:r>
              <a:rPr lang="ko-KR" altLang="en-US" sz="1600" dirty="0"/>
              <a:t> 포함된 리스트</a:t>
            </a:r>
          </a:p>
          <a:p>
            <a:r>
              <a:rPr lang="en-US" altLang="ko-KR" sz="1600" dirty="0" err="1"/>
              <a:t>list_tuple_list</a:t>
            </a:r>
            <a:r>
              <a:rPr lang="en-US" altLang="ko-KR" sz="1600" dirty="0"/>
              <a:t> = [[1, 2, 3], (4, 5, 6), [7, 8, 9]]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딕셔너리가 포함된 리스트</a:t>
            </a:r>
          </a:p>
          <a:p>
            <a:r>
              <a:rPr lang="en-US" altLang="ko-KR" sz="1600" dirty="0" err="1"/>
              <a:t>list_dict_list</a:t>
            </a:r>
            <a:r>
              <a:rPr lang="en-US" altLang="ko-KR" sz="1600" dirty="0"/>
              <a:t> = [[1, 2, 3], {'a': 4, 'b': 5, 'c': 6}, [7, 8, 9]]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집합이 포함된 리스트</a:t>
            </a:r>
          </a:p>
          <a:p>
            <a:r>
              <a:rPr lang="en-US" altLang="ko-KR" sz="1600" dirty="0" err="1"/>
              <a:t>list_set_list</a:t>
            </a:r>
            <a:r>
              <a:rPr lang="en-US" altLang="ko-KR" sz="1600" dirty="0"/>
              <a:t> = [[1, 2, 3], {4, 5, 6}, [7, 8, 9]]</a:t>
            </a:r>
          </a:p>
        </p:txBody>
      </p:sp>
    </p:spTree>
    <p:extLst>
      <p:ext uri="{BB962C8B-B14F-4D97-AF65-F5344CB8AC3E}">
        <p14:creationId xmlns:p14="http://schemas.microsoft.com/office/powerpoint/2010/main" val="269003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리스트를 간단하게 생성하는 </a:t>
            </a:r>
            <a:r>
              <a:rPr lang="ko-KR" altLang="en-US" sz="2000" dirty="0" smtClean="0"/>
              <a:t>방법</a:t>
            </a:r>
            <a:r>
              <a:rPr lang="ko-KR" altLang="en-US" sz="2000" dirty="0"/>
              <a:t> 중 하나입니다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기본적인 문법 </a:t>
            </a:r>
            <a:r>
              <a:rPr lang="ko-KR" altLang="en-US" sz="2000" dirty="0" smtClean="0"/>
              <a:t>구조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err="1"/>
              <a:t>표현식은</a:t>
            </a:r>
            <a:r>
              <a:rPr lang="ko-KR" altLang="en-US" sz="1800" dirty="0"/>
              <a:t> 각 항목에 대한 연산을 의미하고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항목은 반복 가능한 객체에서 가져온 값이 들어갑니다</a:t>
            </a:r>
            <a:r>
              <a:rPr lang="en-US" altLang="ko-KR" sz="1800" dirty="0"/>
              <a:t>. if </a:t>
            </a:r>
            <a:r>
              <a:rPr lang="ko-KR" altLang="en-US" sz="1800" dirty="0" err="1"/>
              <a:t>조건문은</a:t>
            </a:r>
            <a:r>
              <a:rPr lang="ko-KR" altLang="en-US" sz="1800" dirty="0"/>
              <a:t> 생략이 가능하며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조건문이</a:t>
            </a:r>
            <a:r>
              <a:rPr lang="ko-KR" altLang="en-US" sz="1800" dirty="0"/>
              <a:t> 참인 경우에만 값을 추가합니다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09884" y="2498374"/>
            <a:ext cx="6154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 err="1"/>
              <a:t>표현식</a:t>
            </a:r>
            <a:r>
              <a:rPr lang="ko-KR" altLang="en-US" sz="2400" dirty="0"/>
              <a:t> </a:t>
            </a:r>
            <a:r>
              <a:rPr lang="en-US" altLang="ko-KR" sz="2400" dirty="0"/>
              <a:t>for </a:t>
            </a:r>
            <a:r>
              <a:rPr lang="ko-KR" altLang="en-US" sz="2400" dirty="0"/>
              <a:t>항목 </a:t>
            </a:r>
            <a:r>
              <a:rPr lang="en-US" altLang="ko-KR" sz="2400" dirty="0"/>
              <a:t>in </a:t>
            </a:r>
            <a:r>
              <a:rPr lang="ko-KR" altLang="en-US" sz="2400" dirty="0"/>
              <a:t>반복가능객체 </a:t>
            </a:r>
            <a:r>
              <a:rPr lang="en-US" altLang="ko-KR" sz="2400" dirty="0"/>
              <a:t>if </a:t>
            </a:r>
            <a:r>
              <a:rPr lang="ko-KR" altLang="en-US" sz="2400" dirty="0" err="1"/>
              <a:t>조건문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3783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중에서 짝수만 포함하는 리스트를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리스트 내 모든 요소에 </a:t>
            </a:r>
            <a:r>
              <a:rPr lang="en-US" altLang="ko-KR" sz="2000" dirty="0"/>
              <a:t>1</a:t>
            </a:r>
            <a:r>
              <a:rPr lang="ko-KR" altLang="en-US" sz="2000" dirty="0"/>
              <a:t>을 더하는 예제</a:t>
            </a:r>
          </a:p>
          <a:p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235970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even_numbers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for </a:t>
            </a:r>
            <a:r>
              <a:rPr lang="en-US" altLang="ko-KR" dirty="0" err="1"/>
              <a:t>num</a:t>
            </a:r>
            <a:r>
              <a:rPr lang="en-US" altLang="ko-KR" dirty="0"/>
              <a:t> in range(1, 11) if </a:t>
            </a:r>
            <a:r>
              <a:rPr lang="en-US" altLang="ko-KR" dirty="0" err="1"/>
              <a:t>num</a:t>
            </a:r>
            <a:r>
              <a:rPr lang="en-US" altLang="ko-KR" dirty="0"/>
              <a:t> % 2 == 0]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even_numbers</a:t>
            </a:r>
            <a:r>
              <a:rPr lang="en-US" altLang="ko-KR" dirty="0"/>
              <a:t>)  # </a:t>
            </a:r>
            <a:r>
              <a:rPr lang="ko-KR" altLang="en-US" dirty="0"/>
              <a:t>출력</a:t>
            </a:r>
            <a:r>
              <a:rPr lang="en-US" altLang="ko-KR" dirty="0"/>
              <a:t>: [2, 4, 6, 8, 10]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77976" y="3789040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original_list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+ 1 for </a:t>
            </a:r>
            <a:r>
              <a:rPr lang="en-US" altLang="ko-KR" dirty="0" err="1"/>
              <a:t>num</a:t>
            </a:r>
            <a:r>
              <a:rPr lang="en-US" altLang="ko-KR" dirty="0"/>
              <a:t> in </a:t>
            </a:r>
            <a:r>
              <a:rPr lang="en-US" altLang="ko-KR" dirty="0" err="1"/>
              <a:t>original_list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  # [2, 3, 4, 5, 6]</a:t>
            </a:r>
          </a:p>
        </p:txBody>
      </p:sp>
    </p:spTree>
    <p:extLst>
      <p:ext uri="{BB962C8B-B14F-4D97-AF65-F5344CB8AC3E}">
        <p14:creationId xmlns:p14="http://schemas.microsoft.com/office/powerpoint/2010/main" val="264723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내 문자열의 길이를 구하는 예제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문자열 리스트에서 길이가 </a:t>
            </a:r>
            <a:r>
              <a:rPr lang="en-US" altLang="ko-KR" sz="2000" dirty="0"/>
              <a:t>5 </a:t>
            </a:r>
            <a:r>
              <a:rPr lang="ko-KR" altLang="en-US" sz="2000" dirty="0"/>
              <a:t>이상인 문자열만 대문자로 바꾸기</a:t>
            </a:r>
          </a:p>
          <a:p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55482" y="234888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words = ['apple', 'banana', 'cherry', 'durian']</a:t>
            </a:r>
          </a:p>
          <a:p>
            <a:r>
              <a:rPr lang="en-US" altLang="ko-KR" dirty="0" err="1"/>
              <a:t>word_lengths</a:t>
            </a:r>
            <a:r>
              <a:rPr lang="en-US" altLang="ko-KR" dirty="0"/>
              <a:t> = [</a:t>
            </a:r>
            <a:r>
              <a:rPr lang="en-US" altLang="ko-KR" dirty="0" err="1"/>
              <a:t>len</a:t>
            </a:r>
            <a:r>
              <a:rPr lang="en-US" altLang="ko-KR" dirty="0"/>
              <a:t>(word) for word in words]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word_lengths</a:t>
            </a:r>
            <a:r>
              <a:rPr lang="en-US" altLang="ko-KR" dirty="0"/>
              <a:t>)  # [5, 6, 6,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9771" y="4365104"/>
            <a:ext cx="7614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words = ["apple", "banana", "orange", "grape", "watermelon"]</a:t>
            </a:r>
          </a:p>
          <a:p>
            <a:r>
              <a:rPr lang="en-US" altLang="ko-KR" dirty="0"/>
              <a:t>result = [</a:t>
            </a:r>
            <a:r>
              <a:rPr lang="en-US" altLang="ko-KR" dirty="0" err="1"/>
              <a:t>word.upper</a:t>
            </a:r>
            <a:r>
              <a:rPr lang="en-US" altLang="ko-KR" dirty="0"/>
              <a:t>() for word in words if </a:t>
            </a:r>
            <a:r>
              <a:rPr lang="en-US" altLang="ko-KR" dirty="0" err="1"/>
              <a:t>len</a:t>
            </a:r>
            <a:r>
              <a:rPr lang="en-US" altLang="ko-KR" dirty="0"/>
              <a:t>(word) &gt;= 5]</a:t>
            </a:r>
          </a:p>
          <a:p>
            <a:r>
              <a:rPr lang="en-US" altLang="ko-KR" dirty="0"/>
              <a:t>print(result)  # ['BANANA', 'ORANGE', 'WATERMELON']</a:t>
            </a:r>
          </a:p>
        </p:txBody>
      </p:sp>
    </p:spTree>
    <p:extLst>
      <p:ext uri="{BB962C8B-B14F-4D97-AF65-F5344CB8AC3E}">
        <p14:creationId xmlns:p14="http://schemas.microsoft.com/office/powerpoint/2010/main" val="497371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내 중첩된 요소들을 단일 리스트로 만드는 예제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주어진 이차원 리스트에서 짝수만 리스트로 생성하기</a:t>
            </a:r>
          </a:p>
          <a:p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55482" y="234888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original_list</a:t>
            </a:r>
            <a:r>
              <a:rPr lang="en-US" altLang="ko-KR" dirty="0"/>
              <a:t> = [[1, 2], [3, 4], [5, 6]]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for </a:t>
            </a:r>
            <a:r>
              <a:rPr lang="en-US" altLang="ko-KR" dirty="0" err="1"/>
              <a:t>sublist</a:t>
            </a:r>
            <a:r>
              <a:rPr lang="en-US" altLang="ko-KR" dirty="0"/>
              <a:t> in </a:t>
            </a:r>
            <a:r>
              <a:rPr lang="en-US" altLang="ko-KR" dirty="0" err="1"/>
              <a:t>original_list</a:t>
            </a:r>
            <a:r>
              <a:rPr lang="en-US" altLang="ko-KR" dirty="0"/>
              <a:t> for </a:t>
            </a:r>
            <a:r>
              <a:rPr lang="en-US" altLang="ko-KR" dirty="0" err="1"/>
              <a:t>num</a:t>
            </a:r>
            <a:r>
              <a:rPr lang="en-US" altLang="ko-KR" dirty="0"/>
              <a:t> in </a:t>
            </a:r>
            <a:r>
              <a:rPr lang="en-US" altLang="ko-KR" dirty="0" err="1"/>
              <a:t>sublist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  # [1, 2, 3, 4, 5,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9771" y="4365104"/>
            <a:ext cx="7614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matrix = [[1, 2, 3], [4, 5, 6], [7, 8, 9]]</a:t>
            </a:r>
          </a:p>
          <a:p>
            <a:r>
              <a:rPr lang="en-US" altLang="ko-KR" dirty="0"/>
              <a:t>result = [</a:t>
            </a:r>
            <a:r>
              <a:rPr lang="en-US" altLang="ko-KR" dirty="0" err="1"/>
              <a:t>num</a:t>
            </a:r>
            <a:r>
              <a:rPr lang="en-US" altLang="ko-KR" dirty="0"/>
              <a:t> for row in matrix for </a:t>
            </a:r>
            <a:r>
              <a:rPr lang="en-US" altLang="ko-KR" dirty="0" err="1"/>
              <a:t>num</a:t>
            </a:r>
            <a:r>
              <a:rPr lang="en-US" altLang="ko-KR" dirty="0"/>
              <a:t> in row if </a:t>
            </a:r>
            <a:r>
              <a:rPr lang="en-US" altLang="ko-KR" dirty="0" err="1"/>
              <a:t>num</a:t>
            </a:r>
            <a:r>
              <a:rPr lang="en-US" altLang="ko-KR" dirty="0"/>
              <a:t> % 2 == 0]</a:t>
            </a:r>
          </a:p>
          <a:p>
            <a:r>
              <a:rPr lang="en-US" altLang="ko-KR" dirty="0"/>
              <a:t>print(result)  # [2, 4, 6, 8]</a:t>
            </a:r>
          </a:p>
        </p:txBody>
      </p:sp>
    </p:spTree>
    <p:extLst>
      <p:ext uri="{BB962C8B-B14F-4D97-AF65-F5344CB8AC3E}">
        <p14:creationId xmlns:p14="http://schemas.microsoft.com/office/powerpoint/2010/main" val="399427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인덱싱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리스트 안에 있는 특정 요소에 접근하는 방법입니다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리스트 인덱싱은 대괄호 </a:t>
            </a:r>
            <a:r>
              <a:rPr lang="en-US" altLang="ko-KR" sz="1600" dirty="0"/>
              <a:t>[]</a:t>
            </a:r>
            <a:r>
              <a:rPr lang="ko-KR" altLang="en-US" sz="1600" dirty="0"/>
              <a:t>를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리스트에서 접근하려는 요소의 인덱스를 대괄호 안에 넣어서 사용합니다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인덱스는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시작하며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리스트의 길이보다 </a:t>
            </a:r>
            <a:r>
              <a:rPr lang="en-US" altLang="ko-KR" sz="1600" dirty="0"/>
              <a:t>1 </a:t>
            </a:r>
            <a:r>
              <a:rPr lang="ko-KR" altLang="en-US" sz="1600" dirty="0"/>
              <a:t>작은 값을 가집니다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음수 값을 사용하면 리스트의 끝에서부터 역순으로 접근할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리스트 인덱싱 기본 문법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[index]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 인덱싱 예시</a:t>
            </a:r>
          </a:p>
          <a:p>
            <a:r>
              <a:rPr lang="en-US" altLang="ko-KR" dirty="0"/>
              <a:t>fruits = ["apple", "banana", "cherry"]</a:t>
            </a:r>
          </a:p>
          <a:p>
            <a:r>
              <a:rPr lang="en-US" altLang="ko-KR" dirty="0"/>
              <a:t>print(fruits[0])  # "apple"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print(fruits[1])  # "banana"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print(fruits[-1])  # "cherry"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98646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인덱싱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리스트 내부에 리스트가 있는 경우 다중 리스트 인덱싱을 사용하여 리스트의 리스트 내부에 있는 요소에도 접근할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28529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matrix = [</a:t>
            </a:r>
          </a:p>
          <a:p>
            <a:r>
              <a:rPr lang="en-US" altLang="ko-KR" dirty="0"/>
              <a:t>    [1, 2, 3],</a:t>
            </a:r>
          </a:p>
          <a:p>
            <a:r>
              <a:rPr lang="en-US" altLang="ko-KR" dirty="0"/>
              <a:t>    [4, 5, 6],</a:t>
            </a:r>
          </a:p>
          <a:p>
            <a:r>
              <a:rPr lang="en-US" altLang="ko-KR" dirty="0"/>
              <a:t>    [7, 8, 9]</a:t>
            </a:r>
          </a:p>
          <a:p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print(matrix[0])  # [1, 2, 3]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print(matrix[1])  # [4, 5, 6]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print(matrix[2])  # [7, 8, 9]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print(matrix[0][1])  # 2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print(matrix[1][2])  # 6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163316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리스트 </a:t>
            </a:r>
            <a:r>
              <a:rPr lang="ko-KR" altLang="en-US" sz="1800" dirty="0" err="1"/>
              <a:t>슬라이싱은</a:t>
            </a:r>
            <a:r>
              <a:rPr lang="ko-KR" altLang="en-US" sz="1800" dirty="0"/>
              <a:t> 리스트에서 원하는 부분만을 추출하는 방법입니다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리스트 </a:t>
            </a:r>
            <a:r>
              <a:rPr lang="ko-KR" altLang="en-US" sz="1800" dirty="0" err="1"/>
              <a:t>슬라이싱의</a:t>
            </a:r>
            <a:r>
              <a:rPr lang="ko-KR" altLang="en-US" sz="1800" dirty="0"/>
              <a:t> 문법입니다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/>
              <a:t>여기서 </a:t>
            </a:r>
            <a:r>
              <a:rPr lang="en-US" altLang="ko-KR" sz="1800" dirty="0"/>
              <a:t>start</a:t>
            </a:r>
            <a:r>
              <a:rPr lang="ko-KR" altLang="en-US" sz="1800" dirty="0"/>
              <a:t>는 추출을 시작할 위치</a:t>
            </a:r>
            <a:r>
              <a:rPr lang="en-US" altLang="ko-KR" sz="1800" dirty="0"/>
              <a:t>, end</a:t>
            </a:r>
            <a:r>
              <a:rPr lang="ko-KR" altLang="en-US" sz="1800" dirty="0"/>
              <a:t>는 추출을 끝낼 위치</a:t>
            </a:r>
            <a:r>
              <a:rPr lang="en-US" altLang="ko-KR" sz="1800" dirty="0"/>
              <a:t>(</a:t>
            </a:r>
            <a:r>
              <a:rPr lang="ko-KR" altLang="en-US" sz="1800" dirty="0"/>
              <a:t>해당 인덱스의 값은 포함하지 않음</a:t>
            </a:r>
            <a:r>
              <a:rPr lang="en-US" altLang="ko-KR" sz="1800" dirty="0"/>
              <a:t>), step</a:t>
            </a:r>
            <a:r>
              <a:rPr lang="ko-KR" altLang="en-US" sz="1800" dirty="0"/>
              <a:t>은 추출할 요소의 간격입니다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2276872"/>
            <a:ext cx="3170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리스트</a:t>
            </a:r>
            <a:r>
              <a:rPr lang="en-US" altLang="ko-KR" sz="2400" dirty="0"/>
              <a:t>[</a:t>
            </a:r>
            <a:r>
              <a:rPr lang="en-US" altLang="ko-KR" sz="2400" dirty="0" err="1"/>
              <a:t>start:end:step</a:t>
            </a:r>
            <a:r>
              <a:rPr lang="en-US" altLang="ko-KR" sz="2400" dirty="0"/>
              <a:t>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11760" y="45091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[1:4])   # [2, 3, 4]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[:3])    # [1, 2, 3]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[2:])    # [3,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[::2])   # [1, 3, 5]</a:t>
            </a:r>
          </a:p>
        </p:txBody>
      </p:sp>
    </p:spTree>
    <p:extLst>
      <p:ext uri="{BB962C8B-B14F-4D97-AF65-F5344CB8AC3E}">
        <p14:creationId xmlns:p14="http://schemas.microsoft.com/office/powerpoint/2010/main" val="2898210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음수 인덱스를 사용하여 리스트의 끝에서부터 추출할 수도 있습니다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lvl="1"/>
            <a:r>
              <a:rPr lang="en-US" altLang="ko-KR" sz="1400" dirty="0" smtClean="0"/>
              <a:t>-</a:t>
            </a:r>
            <a:r>
              <a:rPr lang="en-US" altLang="ko-KR" sz="1400" dirty="0"/>
              <a:t>3</a:t>
            </a:r>
            <a:r>
              <a:rPr lang="ko-KR" altLang="en-US" sz="1400" dirty="0"/>
              <a:t>부터 끝까지 요소를 추출하여 </a:t>
            </a:r>
            <a:r>
              <a:rPr lang="en-US" altLang="ko-KR" sz="1400" dirty="0"/>
              <a:t>[3, 4, 5]</a:t>
            </a:r>
            <a:r>
              <a:rPr lang="ko-KR" altLang="en-US" sz="1400" dirty="0"/>
              <a:t>라는 리스트를 반환합니다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처음부터 </a:t>
            </a:r>
            <a:r>
              <a:rPr lang="en-US" altLang="ko-KR" sz="1400" dirty="0"/>
              <a:t>-2</a:t>
            </a:r>
            <a:r>
              <a:rPr lang="ko-KR" altLang="en-US" sz="1400" dirty="0"/>
              <a:t>번째 요소까지 추출하여 </a:t>
            </a:r>
            <a:r>
              <a:rPr lang="en-US" altLang="ko-KR" sz="1400" dirty="0"/>
              <a:t>[1, 2, 3]</a:t>
            </a:r>
            <a:r>
              <a:rPr lang="ko-KR" altLang="en-US" sz="1400" dirty="0"/>
              <a:t>이라는 리스트를 반환합니다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339752" y="22048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[-3:])   # [3,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[:-2])   # [1, 2, 3]</a:t>
            </a:r>
          </a:p>
        </p:txBody>
      </p:sp>
    </p:spTree>
    <p:extLst>
      <p:ext uri="{BB962C8B-B14F-4D97-AF65-F5344CB8AC3E}">
        <p14:creationId xmlns:p14="http://schemas.microsoft.com/office/powerpoint/2010/main" val="14719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인덱싱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420888"/>
            <a:ext cx="30243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s = "Hello, World!"</a:t>
            </a:r>
          </a:p>
          <a:p>
            <a:r>
              <a:rPr lang="en-US" altLang="ko-KR" dirty="0"/>
              <a:t>print(s[0])   # 'H'</a:t>
            </a:r>
          </a:p>
          <a:p>
            <a:r>
              <a:rPr lang="en-US" altLang="ko-KR" dirty="0"/>
              <a:t>print(s[1])   # 'e'</a:t>
            </a:r>
          </a:p>
          <a:p>
            <a:r>
              <a:rPr lang="en-US" altLang="ko-KR" dirty="0"/>
              <a:t>print(s[-1])  # '!'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1920" y="2431716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s = "Python is a fun programming language!"</a:t>
            </a:r>
          </a:p>
          <a:p>
            <a:r>
              <a:rPr lang="en-US" altLang="ko-KR" dirty="0"/>
              <a:t>print(s[7])  # 'i'</a:t>
            </a:r>
          </a:p>
          <a:p>
            <a:r>
              <a:rPr lang="en-US" altLang="ko-KR" dirty="0"/>
              <a:t>print(s[11]) # 'f'</a:t>
            </a:r>
          </a:p>
          <a:p>
            <a:r>
              <a:rPr lang="en-US" altLang="ko-KR" dirty="0"/>
              <a:t>print(s[-12]) # 'm'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5736" y="4338411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s = "ABCDEFG"</a:t>
            </a:r>
          </a:p>
          <a:p>
            <a:r>
              <a:rPr lang="en-US" altLang="ko-KR" dirty="0"/>
              <a:t>print(s[1:4]) # 'BCD'</a:t>
            </a:r>
          </a:p>
          <a:p>
            <a:r>
              <a:rPr lang="en-US" altLang="ko-KR" dirty="0"/>
              <a:t>print(s[:3])  # 'ABC'</a:t>
            </a:r>
          </a:p>
          <a:p>
            <a:r>
              <a:rPr lang="en-US" altLang="ko-KR" dirty="0"/>
              <a:t>print(s[3:])  # 'DEFG'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 인덱싱은 문자열에서 특정 문자 하나를 선택하기 위해 사용되는 기술입니다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2440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합치기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리스트를 합치는 방법에는 두 가지가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연산자를 이용하는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extend()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이용하는 방법</a:t>
            </a:r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7089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list1 = [1, 2, 3]</a:t>
            </a:r>
          </a:p>
          <a:p>
            <a:r>
              <a:rPr lang="en-US" altLang="ko-KR" dirty="0"/>
              <a:t>list2 = [4, 5, 6]</a:t>
            </a:r>
          </a:p>
          <a:p>
            <a:r>
              <a:rPr lang="en-US" altLang="ko-KR" dirty="0"/>
              <a:t>list3 = list1 + list2</a:t>
            </a:r>
          </a:p>
          <a:p>
            <a:r>
              <a:rPr lang="en-US" altLang="ko-KR" dirty="0"/>
              <a:t>print(list3)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23728" y="50014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list1 = [1, 2, 3]</a:t>
            </a:r>
          </a:p>
          <a:p>
            <a:r>
              <a:rPr lang="en-US" altLang="ko-KR" dirty="0"/>
              <a:t>list2 = [4, 5, 6]</a:t>
            </a:r>
          </a:p>
          <a:p>
            <a:r>
              <a:rPr lang="en-US" altLang="ko-KR" dirty="0"/>
              <a:t>list1.extend(list2)</a:t>
            </a:r>
          </a:p>
          <a:p>
            <a:r>
              <a:rPr lang="en-US" altLang="ko-KR" dirty="0"/>
              <a:t>list3 = list1</a:t>
            </a:r>
          </a:p>
          <a:p>
            <a:r>
              <a:rPr lang="en-US" altLang="ko-KR" dirty="0"/>
              <a:t>print(list3)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774430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요소를 </a:t>
            </a:r>
            <a:r>
              <a:rPr lang="ko-KR" altLang="en-US" dirty="0" smtClean="0"/>
              <a:t>수정하는 </a:t>
            </a:r>
            <a:r>
              <a:rPr lang="ko-KR" altLang="en-US" dirty="0"/>
              <a:t>방법에는 두 가지가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인덱싱을 이용하여 요소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슬라이싱을</a:t>
            </a:r>
            <a:r>
              <a:rPr lang="ko-KR" altLang="en-US" dirty="0"/>
              <a:t> 이용하여 요소 수정하기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7809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[2] =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5, 4]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653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[1:3] = [5, 6]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5, 6, 4]</a:t>
            </a:r>
          </a:p>
        </p:txBody>
      </p:sp>
    </p:spTree>
    <p:extLst>
      <p:ext uri="{BB962C8B-B14F-4D97-AF65-F5344CB8AC3E}">
        <p14:creationId xmlns:p14="http://schemas.microsoft.com/office/powerpoint/2010/main" val="774430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 요소를 추가하는 방법에는 두 가지가 </a:t>
            </a:r>
            <a:r>
              <a:rPr lang="ko-KR" altLang="en-US" dirty="0" smtClean="0"/>
              <a:t>있습니다</a:t>
            </a:r>
            <a:endParaRPr lang="en-US" altLang="ko-KR" dirty="0"/>
          </a:p>
          <a:p>
            <a:pPr lvl="1"/>
            <a:r>
              <a:rPr lang="en-US" altLang="ko-KR" dirty="0"/>
              <a:t>append()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append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끝에 새로운 요소를 추가합니다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insert()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insert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원하는 위치에 새로운 요소를 추가합니다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0061" y="27809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my_list.append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86000" y="51571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my_list.insert</a:t>
            </a:r>
            <a:r>
              <a:rPr lang="en-US" altLang="ko-KR" dirty="0"/>
              <a:t>(2, 5)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5, 3, 4]</a:t>
            </a:r>
          </a:p>
        </p:txBody>
      </p:sp>
    </p:spTree>
    <p:extLst>
      <p:ext uri="{BB962C8B-B14F-4D97-AF65-F5344CB8AC3E}">
        <p14:creationId xmlns:p14="http://schemas.microsoft.com/office/powerpoint/2010/main" val="2591925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err="1"/>
              <a:t>슬라이싱을</a:t>
            </a:r>
            <a:r>
              <a:rPr lang="ko-KR" altLang="en-US" dirty="0"/>
              <a:t> 이용한 요소 제거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del </a:t>
            </a:r>
            <a:r>
              <a:rPr lang="ko-KR" altLang="en-US" dirty="0"/>
              <a:t>키워드를 이용하여 요소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2"/>
            <a:r>
              <a:rPr lang="en-US" altLang="ko-KR" dirty="0"/>
              <a:t>del</a:t>
            </a:r>
            <a:r>
              <a:rPr lang="ko-KR" altLang="en-US" dirty="0"/>
              <a:t> 키워드를 이용하여 리스트의 특정 인덱스에 있는 요소를 제거할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18048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[1:4] = []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5]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/>
              <a:t>del </a:t>
            </a:r>
            <a:r>
              <a:rPr lang="en-US" altLang="ko-KR" dirty="0" err="1"/>
              <a:t>my_list</a:t>
            </a:r>
            <a:r>
              <a:rPr lang="en-US" altLang="ko-KR" dirty="0"/>
              <a:t>[2]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4]</a:t>
            </a:r>
          </a:p>
        </p:txBody>
      </p:sp>
    </p:spTree>
    <p:extLst>
      <p:ext uri="{BB962C8B-B14F-4D97-AF65-F5344CB8AC3E}">
        <p14:creationId xmlns:p14="http://schemas.microsoft.com/office/powerpoint/2010/main" val="3614739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remove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2"/>
            <a:r>
              <a:rPr lang="en-US" altLang="ko-KR" dirty="0"/>
              <a:t>remove()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리스트에서 특정 요소를 찾아 제거할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pop()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2"/>
            <a:r>
              <a:rPr lang="en-US" altLang="ko-KR" dirty="0"/>
              <a:t>pop()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리스트에서 마지막 요소를 제거할 수 있습니다</a:t>
            </a:r>
            <a:r>
              <a:rPr lang="en-US" altLang="ko-KR" dirty="0"/>
              <a:t>. </a:t>
            </a:r>
            <a:r>
              <a:rPr lang="ko-KR" altLang="en-US" dirty="0"/>
              <a:t>인덱스를 지정하여 특정 위치의 요소를 제거할 수도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91880" y="31409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my_list.remove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5682272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my_list.pop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3]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49079" y="55437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removed_item</a:t>
            </a:r>
            <a:r>
              <a:rPr lang="en-US" altLang="ko-KR" dirty="0"/>
              <a:t> = </a:t>
            </a:r>
            <a:r>
              <a:rPr lang="en-US" altLang="ko-KR" dirty="0" err="1"/>
              <a:t>my_list.pop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removed_item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793047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/>
              <a:t>clear()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이용한 요소 제거</a:t>
            </a:r>
          </a:p>
          <a:p>
            <a:pPr lvl="2"/>
            <a:r>
              <a:rPr lang="en-US" altLang="ko-KR" dirty="0"/>
              <a:t>clear()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모든 요소를 제거합니다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my_list.clear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[]</a:t>
            </a:r>
          </a:p>
        </p:txBody>
      </p:sp>
    </p:spTree>
    <p:extLst>
      <p:ext uri="{BB962C8B-B14F-4D97-AF65-F5344CB8AC3E}">
        <p14:creationId xmlns:p14="http://schemas.microsoft.com/office/powerpoint/2010/main" val="478280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내장 함수를 이용해서 리스트 다루기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sum </a:t>
            </a:r>
            <a:r>
              <a:rPr lang="ko-KR" altLang="en-US" sz="2000" dirty="0"/>
              <a:t>함수를 이용한 합 구하기</a:t>
            </a:r>
          </a:p>
          <a:p>
            <a:pPr lvl="1"/>
            <a:r>
              <a:rPr lang="ko-KR" altLang="en-US" sz="1800" dirty="0"/>
              <a:t>리스트 내부의 숫자들의 합을 구하기 위해서는 </a:t>
            </a:r>
            <a:r>
              <a:rPr lang="en-US" altLang="ko-KR" sz="1800" dirty="0"/>
              <a:t>sum </a:t>
            </a:r>
            <a:r>
              <a:rPr lang="ko-KR" altLang="en-US" sz="1800" dirty="0"/>
              <a:t>함수를 이용할 수 있습니다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max </a:t>
            </a:r>
            <a:r>
              <a:rPr lang="ko-KR" altLang="en-US" sz="2000" dirty="0"/>
              <a:t>함수와 </a:t>
            </a:r>
            <a:r>
              <a:rPr lang="en-US" altLang="ko-KR" sz="2000" dirty="0"/>
              <a:t>min </a:t>
            </a:r>
            <a:r>
              <a:rPr lang="ko-KR" altLang="en-US" sz="2000" dirty="0"/>
              <a:t>함수를 이용한 최대값과 최소값 구하기</a:t>
            </a:r>
          </a:p>
          <a:p>
            <a:pPr lvl="1"/>
            <a:r>
              <a:rPr lang="ko-KR" altLang="en-US" sz="1800" dirty="0"/>
              <a:t>리스트 내부의 숫자들 중 최대값과 최소값을 구하기 위해서는 </a:t>
            </a:r>
            <a:r>
              <a:rPr lang="en-US" altLang="ko-KR" sz="1800" dirty="0"/>
              <a:t>max </a:t>
            </a:r>
            <a:r>
              <a:rPr lang="ko-KR" altLang="en-US" sz="1800" dirty="0"/>
              <a:t>함수와 </a:t>
            </a:r>
            <a:r>
              <a:rPr lang="en-US" altLang="ko-KR" sz="1800" dirty="0"/>
              <a:t>min </a:t>
            </a:r>
            <a:r>
              <a:rPr lang="ko-KR" altLang="en-US" sz="1800" dirty="0"/>
              <a:t>함수를 이용할 수 있습니다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total = sum(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print(total)  # 15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50131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max_num</a:t>
            </a:r>
            <a:r>
              <a:rPr lang="en-US" altLang="ko-KR" dirty="0"/>
              <a:t> = max(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min_num</a:t>
            </a:r>
            <a:r>
              <a:rPr lang="en-US" altLang="ko-KR" dirty="0"/>
              <a:t> = min(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max_num</a:t>
            </a:r>
            <a:r>
              <a:rPr lang="en-US" altLang="ko-KR" dirty="0"/>
              <a:t>)  #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min_num</a:t>
            </a:r>
            <a:r>
              <a:rPr lang="en-US" altLang="ko-KR" dirty="0"/>
              <a:t>)  # 1</a:t>
            </a:r>
          </a:p>
        </p:txBody>
      </p:sp>
    </p:spTree>
    <p:extLst>
      <p:ext uri="{BB962C8B-B14F-4D97-AF65-F5344CB8AC3E}">
        <p14:creationId xmlns:p14="http://schemas.microsoft.com/office/powerpoint/2010/main" val="1886269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내장 함수를 이용해서 리스트 다루기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sorted </a:t>
            </a:r>
            <a:r>
              <a:rPr lang="ko-KR" altLang="en-US" sz="2000" dirty="0"/>
              <a:t>함수를 이용한 정렬하기</a:t>
            </a:r>
          </a:p>
          <a:p>
            <a:pPr lvl="1"/>
            <a:r>
              <a:rPr lang="ko-KR" altLang="en-US" sz="1600" dirty="0"/>
              <a:t>리스트 내부의 숫자들을 오름차순으로 정렬하기 위해서는 </a:t>
            </a:r>
            <a:r>
              <a:rPr lang="en-US" altLang="ko-KR" sz="1600" dirty="0"/>
              <a:t>sorted </a:t>
            </a:r>
            <a:r>
              <a:rPr lang="ko-KR" altLang="en-US" sz="1600" dirty="0"/>
              <a:t>함수를 이용할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reversed </a:t>
            </a:r>
            <a:r>
              <a:rPr lang="ko-KR" altLang="en-US" sz="2000" dirty="0"/>
              <a:t>함수를 이용한 역순 정렬하기</a:t>
            </a:r>
          </a:p>
          <a:p>
            <a:pPr lvl="1"/>
            <a:r>
              <a:rPr lang="ko-KR" altLang="en-US" sz="1600" dirty="0"/>
              <a:t>리스트 내부의 숫자들을 역순으로 정렬하기 위해서는 </a:t>
            </a:r>
            <a:r>
              <a:rPr lang="en-US" altLang="ko-KR" sz="1600" dirty="0"/>
              <a:t>reversed </a:t>
            </a:r>
            <a:r>
              <a:rPr lang="ko-KR" altLang="en-US" sz="1600" dirty="0"/>
              <a:t>함수를 이용할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5649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[3, 5, 1, 4, 2]</a:t>
            </a:r>
          </a:p>
          <a:p>
            <a:r>
              <a:rPr lang="en-US" altLang="ko-KR" dirty="0" err="1"/>
              <a:t>sorted_nums</a:t>
            </a:r>
            <a:r>
              <a:rPr lang="en-US" altLang="ko-KR" dirty="0"/>
              <a:t> = sorted(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sorted_nums</a:t>
            </a:r>
            <a:r>
              <a:rPr lang="en-US" altLang="ko-KR" dirty="0"/>
              <a:t>)  # [1, 2, 3, 4, 5]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50131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reversed_nums</a:t>
            </a:r>
            <a:r>
              <a:rPr lang="en-US" altLang="ko-KR" dirty="0"/>
              <a:t> = list(reversed(</a:t>
            </a:r>
            <a:r>
              <a:rPr lang="en-US" altLang="ko-KR" dirty="0" err="1"/>
              <a:t>nums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reversed_nums</a:t>
            </a:r>
            <a:r>
              <a:rPr lang="en-US" altLang="ko-KR" dirty="0"/>
              <a:t>)  # 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1717161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sort()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sorted()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sort(): </a:t>
            </a:r>
            <a:r>
              <a:rPr lang="ko-KR" altLang="en-US" sz="2000" dirty="0"/>
              <a:t>리스트를 정렬합니다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리스트가 변경됩니다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sorted(): </a:t>
            </a:r>
            <a:r>
              <a:rPr lang="ko-KR" altLang="en-US" sz="2000" dirty="0"/>
              <a:t>리스트를 정렬합니다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정렬된 새로운 리스트를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리스트는 변경되지 않습니다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22591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[3, 2, 1]</a:t>
            </a:r>
          </a:p>
          <a:p>
            <a:r>
              <a:rPr lang="en-US" altLang="ko-KR" dirty="0" err="1"/>
              <a:t>a.sort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63688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[3, 2, 1]</a:t>
            </a:r>
          </a:p>
          <a:p>
            <a:r>
              <a:rPr lang="en-US" altLang="ko-KR" dirty="0"/>
              <a:t>b = sorted(a)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  <a:p>
            <a:r>
              <a:rPr lang="en-US" altLang="ko-KR" dirty="0"/>
              <a:t>print(b)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</p:txBody>
      </p:sp>
    </p:spTree>
    <p:extLst>
      <p:ext uri="{BB962C8B-B14F-4D97-AF65-F5344CB8AC3E}">
        <p14:creationId xmlns:p14="http://schemas.microsoft.com/office/powerpoint/2010/main" val="2030387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reverse()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reversed()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reverse(): </a:t>
            </a:r>
            <a:r>
              <a:rPr lang="ko-KR" altLang="en-US" sz="2000" dirty="0"/>
              <a:t>리스트를 역순으로 뒤집습니다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리스트가 변경됩니다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reversed(): </a:t>
            </a:r>
            <a:r>
              <a:rPr lang="ko-KR" altLang="en-US" sz="2000" dirty="0"/>
              <a:t>리스트를 역순으로 뒤집습니다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뒤집힌 리스트를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리스트는 변경되지 않습니다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2768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[1, 2, 3]</a:t>
            </a:r>
          </a:p>
          <a:p>
            <a:r>
              <a:rPr lang="en-US" altLang="ko-KR" dirty="0" err="1"/>
              <a:t>a.reverse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03046" y="47971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[1, 2, 3]</a:t>
            </a:r>
          </a:p>
          <a:p>
            <a:r>
              <a:rPr lang="en-US" altLang="ko-KR" dirty="0"/>
              <a:t>b = reversed(a)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  <a:p>
            <a:r>
              <a:rPr lang="en-US" altLang="ko-KR" dirty="0"/>
              <a:t>print(list(b))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</p:txBody>
      </p:sp>
    </p:spTree>
    <p:extLst>
      <p:ext uri="{BB962C8B-B14F-4D97-AF65-F5344CB8AC3E}">
        <p14:creationId xmlns:p14="http://schemas.microsoft.com/office/powerpoint/2010/main" val="34331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인덱싱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문자열을 입력 받고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문자열에서 첫 번째와 마지막 문자를 </a:t>
            </a:r>
            <a:r>
              <a:rPr lang="ko-KR" altLang="en-US" sz="2000" dirty="0" smtClean="0"/>
              <a:t>출력하기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/>
              <a:t>문자열에서 홀수 번째 문자 추출하기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1581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input("</a:t>
            </a:r>
            <a:r>
              <a:rPr lang="ko-KR" altLang="en-US" dirty="0"/>
              <a:t>문자열을 입력하세요</a:t>
            </a:r>
            <a:r>
              <a:rPr lang="en-US" altLang="ko-KR" dirty="0"/>
              <a:t>: ")</a:t>
            </a:r>
          </a:p>
          <a:p>
            <a:endParaRPr lang="en-US" altLang="ko-KR" dirty="0"/>
          </a:p>
          <a:p>
            <a:r>
              <a:rPr lang="en-US" altLang="ko-KR" dirty="0"/>
              <a:t>first = string[0]</a:t>
            </a:r>
          </a:p>
          <a:p>
            <a:r>
              <a:rPr lang="en-US" altLang="ko-KR" dirty="0"/>
              <a:t>last = string[-1]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첫 번째 문자는 </a:t>
            </a:r>
            <a:r>
              <a:rPr lang="en-US" altLang="ko-KR" dirty="0"/>
              <a:t>%s</a:t>
            </a:r>
            <a:r>
              <a:rPr lang="ko-KR" altLang="en-US" dirty="0"/>
              <a:t>입니다</a:t>
            </a:r>
            <a:r>
              <a:rPr lang="en-US" altLang="ko-KR" dirty="0"/>
              <a:t>." % first)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마지막 문자는 </a:t>
            </a:r>
            <a:r>
              <a:rPr lang="en-US" altLang="ko-KR" dirty="0"/>
              <a:t>%s</a:t>
            </a:r>
            <a:r>
              <a:rPr lang="ko-KR" altLang="en-US" dirty="0"/>
              <a:t>입니다</a:t>
            </a:r>
            <a:r>
              <a:rPr lang="en-US" altLang="ko-KR" dirty="0"/>
              <a:t>." % last)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</a:t>
            </a:r>
            <a:r>
              <a:rPr lang="en-US" altLang="ko-KR" dirty="0" err="1"/>
              <a:t>abcdefghij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result = ""</a:t>
            </a:r>
          </a:p>
          <a:p>
            <a:r>
              <a:rPr lang="en-US" altLang="ko-KR" dirty="0"/>
              <a:t>for i in range(</a:t>
            </a:r>
            <a:r>
              <a:rPr lang="en-US" altLang="ko-KR" dirty="0" err="1"/>
              <a:t>len</a:t>
            </a:r>
            <a:r>
              <a:rPr lang="en-US" altLang="ko-KR" dirty="0"/>
              <a:t>(string)):</a:t>
            </a:r>
          </a:p>
          <a:p>
            <a:r>
              <a:rPr lang="en-US" altLang="ko-KR" dirty="0"/>
              <a:t>    if i % 2 == 0:</a:t>
            </a:r>
          </a:p>
          <a:p>
            <a:r>
              <a:rPr lang="en-US" altLang="ko-KR" dirty="0"/>
              <a:t>        result += string[i]</a:t>
            </a:r>
          </a:p>
          <a:p>
            <a:endParaRPr lang="en-US" altLang="ko-KR" dirty="0"/>
          </a:p>
          <a:p>
            <a:r>
              <a:rPr lang="en-US" altLang="ko-KR" dirty="0"/>
              <a:t>print(result)  # </a:t>
            </a:r>
            <a:r>
              <a:rPr lang="ko-KR" altLang="en-US" dirty="0" err="1"/>
              <a:t>출력값</a:t>
            </a:r>
            <a:r>
              <a:rPr lang="en-US" altLang="ko-KR" dirty="0"/>
              <a:t>: "</a:t>
            </a:r>
            <a:r>
              <a:rPr lang="en-US" altLang="ko-KR" dirty="0" err="1"/>
              <a:t>acegi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74392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reverse()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reversed()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reverse()</a:t>
            </a:r>
            <a:r>
              <a:rPr lang="ko-KR" altLang="en-US" sz="2000" dirty="0"/>
              <a:t>는 리스트 자체를 뒤집는 </a:t>
            </a:r>
            <a:r>
              <a:rPr lang="ko-KR" altLang="en-US" sz="2000" dirty="0" err="1"/>
              <a:t>메소드입니다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reverse()</a:t>
            </a:r>
            <a:r>
              <a:rPr lang="ko-KR" altLang="en-US" sz="2000" dirty="0"/>
              <a:t>를 호출한 리스트 자체가 변경되며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반환값은</a:t>
            </a:r>
            <a:r>
              <a:rPr lang="ko-KR" altLang="en-US" sz="2000" dirty="0"/>
              <a:t> </a:t>
            </a:r>
            <a:r>
              <a:rPr lang="en-US" altLang="ko-KR" sz="2000" dirty="0"/>
              <a:t>None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reversed</a:t>
            </a:r>
            <a:r>
              <a:rPr lang="en-US" altLang="ko-KR" sz="2000" dirty="0"/>
              <a:t>()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이터러블</a:t>
            </a:r>
            <a:r>
              <a:rPr lang="ko-KR" altLang="en-US" sz="2000" dirty="0"/>
              <a:t> 객체를 역순으로 순회할 수 있는 </a:t>
            </a:r>
            <a:r>
              <a:rPr lang="ko-KR" altLang="en-US" sz="2000" dirty="0" err="1"/>
              <a:t>이터레이터</a:t>
            </a:r>
            <a:r>
              <a:rPr lang="en-US" altLang="ko-KR" sz="2000" dirty="0"/>
              <a:t>(iterator)</a:t>
            </a:r>
            <a:r>
              <a:rPr lang="ko-KR" altLang="en-US" sz="2000" dirty="0"/>
              <a:t>를 반환하는 함수입니다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reversed()</a:t>
            </a:r>
            <a:r>
              <a:rPr lang="ko-KR" altLang="en-US" sz="2000" dirty="0"/>
              <a:t>를 호출한 리스트 자체는 변경되지 않습니다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리스트를 뒤집어서 새로운 리스트를 생성하고 싶다면 </a:t>
            </a:r>
            <a:r>
              <a:rPr lang="en-US" altLang="ko-KR" sz="2000" dirty="0"/>
              <a:t>reversed()</a:t>
            </a:r>
            <a:r>
              <a:rPr lang="ko-KR" altLang="en-US" sz="2000" dirty="0"/>
              <a:t>를 사용하고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리스트를 자체적으로 뒤집고자 한다면 </a:t>
            </a:r>
            <a:r>
              <a:rPr lang="en-US" altLang="ko-KR" sz="2000" dirty="0"/>
              <a:t>reverse()</a:t>
            </a:r>
            <a:r>
              <a:rPr lang="ko-KR" altLang="en-US" sz="2000" dirty="0"/>
              <a:t>를 사용하면 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9155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73630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이터러블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 smtClean="0"/>
              <a:t>객체란 반복 </a:t>
            </a:r>
            <a:r>
              <a:rPr lang="ko-KR" altLang="en-US" dirty="0"/>
              <a:t>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요소를 가지고 있는 컬렉션</a:t>
            </a:r>
            <a:r>
              <a:rPr lang="en-US" altLang="ko-KR" dirty="0"/>
              <a:t>(collection) </a:t>
            </a:r>
            <a:r>
              <a:rPr lang="ko-KR" altLang="en-US" dirty="0"/>
              <a:t>객체 중에서 하나로</a:t>
            </a:r>
            <a:r>
              <a:rPr lang="en-US" altLang="ko-KR" dirty="0"/>
              <a:t>, </a:t>
            </a:r>
            <a:r>
              <a:rPr lang="ko-KR" altLang="en-US" dirty="0"/>
              <a:t>요소를 한 </a:t>
            </a:r>
            <a:r>
              <a:rPr lang="ko-KR" altLang="en-US" dirty="0" smtClean="0"/>
              <a:t>번에 </a:t>
            </a:r>
            <a:r>
              <a:rPr lang="ko-KR" altLang="en-US" dirty="0"/>
              <a:t>하나씩 차례로 처리할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이터러블</a:t>
            </a:r>
            <a:r>
              <a:rPr lang="ko-KR" altLang="en-US" dirty="0"/>
              <a:t> 객체는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 요소를 하나씩 처리할 수 있으며</a:t>
            </a:r>
            <a:r>
              <a:rPr lang="en-US" altLang="ko-KR" dirty="0"/>
              <a:t>, </a:t>
            </a:r>
            <a:r>
              <a:rPr lang="ko-KR" altLang="en-US" dirty="0"/>
              <a:t>대표적으로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문자열 등이 이에 해당합니다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40770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   # </a:t>
            </a:r>
            <a:r>
              <a:rPr lang="ko-KR" altLang="en-US" dirty="0"/>
              <a:t>리스트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(1, 2, 3, 4, 5)  # </a:t>
            </a:r>
            <a:r>
              <a:rPr lang="ko-KR" altLang="en-US" dirty="0" err="1"/>
              <a:t>튜플</a:t>
            </a:r>
            <a:endParaRPr lang="ko-KR" altLang="en-US" dirty="0"/>
          </a:p>
          <a:p>
            <a:r>
              <a:rPr lang="en-US" altLang="ko-KR" dirty="0" err="1"/>
              <a:t>my_dict</a:t>
            </a:r>
            <a:r>
              <a:rPr lang="en-US" altLang="ko-KR" dirty="0"/>
              <a:t> = {'a': 1, 'b': 2, 'c': 3}  # </a:t>
            </a:r>
            <a:r>
              <a:rPr lang="ko-KR" altLang="en-US" dirty="0"/>
              <a:t>딕셔너리</a:t>
            </a:r>
          </a:p>
          <a:p>
            <a:r>
              <a:rPr lang="en-US" altLang="ko-KR" dirty="0" err="1"/>
              <a:t>my_string</a:t>
            </a:r>
            <a:r>
              <a:rPr lang="en-US" altLang="ko-KR" dirty="0"/>
              <a:t> = 'Hello, World!'  # </a:t>
            </a:r>
            <a:r>
              <a:rPr lang="ko-KR" altLang="en-US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664158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</a:t>
            </a:r>
            <a:r>
              <a:rPr lang="ko-KR" altLang="en-US" dirty="0" smtClean="0"/>
              <a:t>객체와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이터레이터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이터러블</a:t>
            </a:r>
            <a:r>
              <a:rPr lang="ko-KR" altLang="en-US" sz="1800" dirty="0"/>
              <a:t> 객체는 </a:t>
            </a:r>
            <a:r>
              <a:rPr lang="ko-KR" altLang="en-US" sz="1800" dirty="0" err="1"/>
              <a:t>이터레이터를</a:t>
            </a:r>
            <a:r>
              <a:rPr lang="ko-KR" altLang="en-US" sz="1800" dirty="0"/>
              <a:t> 생성할 수 있는 객체이고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이터레이터는</a:t>
            </a:r>
            <a:r>
              <a:rPr lang="ko-KR" altLang="en-US" sz="1800" dirty="0"/>
              <a:t> 실제로 값을 반환하는 객체입니다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이터러블</a:t>
            </a:r>
            <a:r>
              <a:rPr lang="ko-KR" altLang="en-US" sz="1800" dirty="0"/>
              <a:t> 객체에서 </a:t>
            </a:r>
            <a:r>
              <a:rPr lang="en-US" altLang="ko-KR" sz="1800" dirty="0" err="1"/>
              <a:t>iter</a:t>
            </a:r>
            <a:r>
              <a:rPr lang="en-US" altLang="ko-KR" sz="1800" dirty="0"/>
              <a:t>()</a:t>
            </a:r>
            <a:r>
              <a:rPr lang="ko-KR" altLang="en-US" sz="1800" dirty="0"/>
              <a:t> 함수를 호출하면 </a:t>
            </a:r>
            <a:r>
              <a:rPr lang="ko-KR" altLang="en-US" sz="1800" dirty="0" err="1"/>
              <a:t>이터레이터</a:t>
            </a:r>
            <a:r>
              <a:rPr lang="ko-KR" altLang="en-US" sz="1800" dirty="0"/>
              <a:t> 객체가 반환되며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이터레이터에서</a:t>
            </a:r>
            <a:r>
              <a:rPr lang="ko-KR" altLang="en-US" sz="1800" dirty="0"/>
              <a:t> </a:t>
            </a:r>
            <a:r>
              <a:rPr lang="en-US" altLang="ko-KR" sz="1800" dirty="0"/>
              <a:t>__next__()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호출하면 값이 하나씩 반환됩니다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lvl="1"/>
            <a:r>
              <a:rPr lang="ko-KR" altLang="en-US" sz="1600" dirty="0" err="1"/>
              <a:t>이터러블</a:t>
            </a:r>
            <a:r>
              <a:rPr lang="ko-KR" altLang="en-US" sz="1600" dirty="0"/>
              <a:t> 객체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iter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</a:t>
            </a:r>
            <a:r>
              <a:rPr lang="ko-KR" altLang="en-US" sz="1600" dirty="0" err="1"/>
              <a:t>이터레이터를</a:t>
            </a:r>
            <a:r>
              <a:rPr lang="ko-KR" altLang="en-US" sz="1600" dirty="0"/>
              <a:t> 생성할 수 있는 객체</a:t>
            </a:r>
          </a:p>
          <a:p>
            <a:pPr lvl="1"/>
            <a:r>
              <a:rPr lang="ko-KR" altLang="en-US" sz="1600" dirty="0" err="1"/>
              <a:t>이터레이터</a:t>
            </a:r>
            <a:r>
              <a:rPr lang="en-US" altLang="ko-KR" sz="1600" dirty="0"/>
              <a:t>: __next__() </a:t>
            </a:r>
            <a:r>
              <a:rPr lang="ko-KR" altLang="en-US" sz="1600" dirty="0" err="1"/>
              <a:t>메서드로</a:t>
            </a:r>
            <a:r>
              <a:rPr lang="ko-KR" altLang="en-US" sz="1600" dirty="0"/>
              <a:t> 값을 차례대로 반환하는 객체</a:t>
            </a:r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999234" y="3284984"/>
            <a:ext cx="48245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이터러블</a:t>
            </a:r>
            <a:r>
              <a:rPr lang="ko-KR" altLang="en-US" dirty="0"/>
              <a:t> 객체를 만들고</a:t>
            </a:r>
            <a:endParaRPr lang="en-US" altLang="ko-KR" dirty="0" smtClean="0"/>
          </a:p>
          <a:p>
            <a:r>
              <a:rPr lang="en-US" altLang="ko-KR" dirty="0" err="1" smtClean="0"/>
              <a:t>my_list</a:t>
            </a:r>
            <a:r>
              <a:rPr lang="en-US" altLang="ko-KR" dirty="0" smtClean="0"/>
              <a:t> </a:t>
            </a:r>
            <a:r>
              <a:rPr lang="en-US" altLang="ko-KR" dirty="0"/>
              <a:t>= [1, 2, 3, 4, 5]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이터러블</a:t>
            </a:r>
            <a:r>
              <a:rPr lang="ko-KR" altLang="en-US" dirty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/>
              <a:t>이터레이터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my_iter</a:t>
            </a:r>
            <a:r>
              <a:rPr lang="en-US" altLang="ko-KR" dirty="0"/>
              <a:t> = </a:t>
            </a:r>
            <a:r>
              <a:rPr lang="en-US" altLang="ko-KR" dirty="0" err="1"/>
              <a:t>iter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이터레이터를</a:t>
            </a:r>
            <a:r>
              <a:rPr lang="ko-KR" altLang="en-US" dirty="0"/>
              <a:t> 사용하여 값을 출력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1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2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3</a:t>
            </a:r>
          </a:p>
        </p:txBody>
      </p:sp>
    </p:spTree>
    <p:extLst>
      <p:ext uri="{BB962C8B-B14F-4D97-AF65-F5344CB8AC3E}">
        <p14:creationId xmlns:p14="http://schemas.microsoft.com/office/powerpoint/2010/main" val="640530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명 이상 친구 이름 리스트를 작성하고 다음 내용을 </a:t>
            </a:r>
            <a:r>
              <a:rPr lang="ko-KR" altLang="en-US" dirty="0" err="1"/>
              <a:t>프로그램하시오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insert()</a:t>
            </a:r>
            <a:r>
              <a:rPr lang="ko-KR" altLang="en-US" dirty="0"/>
              <a:t>로 맨 앞에 새로운 친구 추가</a:t>
            </a:r>
            <a:endParaRPr lang="en-US" altLang="ko-KR" dirty="0"/>
          </a:p>
          <a:p>
            <a:pPr lvl="1"/>
            <a:r>
              <a:rPr lang="en-US" altLang="ko-KR" dirty="0"/>
              <a:t>insert()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번째 위치에 새로운 친구 추가</a:t>
            </a:r>
            <a:endParaRPr lang="en-US" altLang="ko-KR" dirty="0"/>
          </a:p>
          <a:p>
            <a:pPr lvl="1"/>
            <a:r>
              <a:rPr lang="en-US" altLang="ko-KR" dirty="0"/>
              <a:t>append()</a:t>
            </a:r>
            <a:r>
              <a:rPr lang="ko-KR" altLang="en-US" dirty="0"/>
              <a:t>로 마지막에 친구 추가</a:t>
            </a:r>
            <a:endParaRPr lang="en-US" altLang="ko-KR" dirty="0"/>
          </a:p>
          <a:p>
            <a:r>
              <a:rPr lang="ko-KR" altLang="en-US" dirty="0"/>
              <a:t>리스트 </a:t>
            </a:r>
            <a:r>
              <a:rPr lang="en-US" altLang="ko-KR" dirty="0"/>
              <a:t>[1, 2, 3]</a:t>
            </a:r>
            <a:r>
              <a:rPr lang="ko-KR" altLang="en-US" dirty="0"/>
              <a:t>에 대해 다음과 같은 처리를 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요소를 </a:t>
            </a:r>
            <a:r>
              <a:rPr lang="en-US" altLang="ko-KR" dirty="0"/>
              <a:t>17</a:t>
            </a:r>
            <a:r>
              <a:rPr lang="ko-KR" altLang="en-US" dirty="0"/>
              <a:t>로 수정</a:t>
            </a:r>
            <a:endParaRPr lang="en-US" altLang="ko-KR" dirty="0"/>
          </a:p>
          <a:p>
            <a:pPr lvl="1"/>
            <a:r>
              <a:rPr lang="ko-KR" altLang="en-US" dirty="0"/>
              <a:t>리스트에 </a:t>
            </a:r>
            <a:r>
              <a:rPr lang="en-US" altLang="ko-KR" dirty="0"/>
              <a:t>4, 5, 6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lvl="1"/>
            <a:r>
              <a:rPr lang="ko-KR" altLang="en-US" dirty="0"/>
              <a:t>첫 번째 요소 제거</a:t>
            </a:r>
            <a:endParaRPr lang="en-US" altLang="ko-KR" dirty="0"/>
          </a:p>
          <a:p>
            <a:pPr lvl="1"/>
            <a:r>
              <a:rPr lang="ko-KR" altLang="en-US" dirty="0"/>
              <a:t>리스트를 요소 순서대로 배열하기</a:t>
            </a:r>
            <a:endParaRPr lang="en-US" altLang="ko-KR" dirty="0"/>
          </a:p>
          <a:p>
            <a:pPr lvl="1"/>
            <a:r>
              <a:rPr lang="ko-KR" altLang="en-US" dirty="0"/>
              <a:t>인덱스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25</a:t>
            </a:r>
            <a:r>
              <a:rPr lang="ko-KR" altLang="en-US" dirty="0"/>
              <a:t>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330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for </a:t>
            </a:r>
            <a:r>
              <a:rPr lang="ko-KR" altLang="en-US" sz="2400" dirty="0" smtClean="0"/>
              <a:t>루프를 이용하여 다음과 같은 리스트를 생성하라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600" dirty="0" smtClean="0"/>
              <a:t>0~49</a:t>
            </a:r>
            <a:r>
              <a:rPr lang="ko-KR" altLang="en-US" sz="1600" dirty="0" smtClean="0"/>
              <a:t>까지의 수로 구성되는 리스트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1~50</a:t>
            </a:r>
            <a:r>
              <a:rPr lang="ko-KR" altLang="en-US" sz="1600" dirty="0" smtClean="0"/>
              <a:t>까지 수의 제곱으로 구성되는 리스트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크기가 같은 두 개의 리스트 </a:t>
            </a:r>
            <a:r>
              <a:rPr lang="en-US" altLang="ko-KR" sz="2400" dirty="0" smtClean="0"/>
              <a:t>L, M</a:t>
            </a:r>
            <a:r>
              <a:rPr lang="ko-KR" altLang="en-US" sz="2400" dirty="0" smtClean="0"/>
              <a:t>을 생성하고 두 리스트의 각 요소 합으로 구성되는 새로운 리스트를 생성하라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예를 들어 </a:t>
            </a:r>
            <a:r>
              <a:rPr lang="en-US" altLang="ko-KR" sz="2400" dirty="0" smtClean="0"/>
              <a:t>L=[1,2,3]</a:t>
            </a:r>
            <a:r>
              <a:rPr lang="ko-KR" altLang="en-US" sz="2400" dirty="0" smtClean="0"/>
              <a:t>이고 </a:t>
            </a:r>
            <a:r>
              <a:rPr lang="en-US" altLang="ko-KR" sz="2400" dirty="0" smtClean="0"/>
              <a:t>M=[4,5,6]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[5,7,9]</a:t>
            </a:r>
            <a:r>
              <a:rPr lang="ko-KR" altLang="en-US" sz="2400" dirty="0" smtClean="0"/>
              <a:t>인 리스트 생성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사용자로부터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개의 숫자를 문자열로 입력 받아 각 숫자를 </a:t>
            </a:r>
            <a:r>
              <a:rPr lang="en-US" altLang="ko-KR" sz="2400" dirty="0" smtClean="0"/>
              <a:t>+</a:t>
            </a:r>
            <a:r>
              <a:rPr lang="ko-KR" altLang="en-US" sz="2400" dirty="0" smtClean="0"/>
              <a:t>로 연결한 문자열을 생성하라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예를 들어 </a:t>
            </a:r>
            <a:r>
              <a:rPr lang="en-US" altLang="ko-KR" sz="2400" dirty="0" smtClean="0"/>
              <a:t>2, 5, 11, 33, 55</a:t>
            </a:r>
            <a:r>
              <a:rPr lang="ko-KR" altLang="en-US" sz="2400" dirty="0" smtClean="0"/>
              <a:t>를 입력하면 </a:t>
            </a:r>
            <a:r>
              <a:rPr lang="en-US" altLang="ko-KR" sz="2400" dirty="0" smtClean="0"/>
              <a:t>'2+5+11+33+55'</a:t>
            </a:r>
            <a:r>
              <a:rPr lang="ko-KR" altLang="en-US" sz="2400" dirty="0" smtClean="0"/>
              <a:t>를 생성하라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882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은 여러 개의 값을 담을 수 있는 데이터 타입 중 하나로</a:t>
            </a:r>
            <a:r>
              <a:rPr lang="en-US" altLang="ko-KR" dirty="0"/>
              <a:t>, </a:t>
            </a:r>
            <a:r>
              <a:rPr lang="ko-KR" altLang="en-US" dirty="0"/>
              <a:t>리스트와 비슷하지만 수정할 수 없는</a:t>
            </a:r>
            <a:r>
              <a:rPr lang="en-US" altLang="ko-KR" dirty="0"/>
              <a:t>(immutable) </a:t>
            </a:r>
            <a:r>
              <a:rPr lang="ko-KR" altLang="en-US" dirty="0"/>
              <a:t>특징을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튜플은</a:t>
            </a:r>
            <a:r>
              <a:rPr lang="ko-KR" altLang="en-US" dirty="0"/>
              <a:t> 소괄호 </a:t>
            </a:r>
            <a:r>
              <a:rPr lang="en-US" altLang="ko-KR" dirty="0"/>
              <a:t>()</a:t>
            </a:r>
            <a:r>
              <a:rPr lang="ko-KR" altLang="en-US" dirty="0"/>
              <a:t>를 사용하여 생성하며</a:t>
            </a:r>
            <a:r>
              <a:rPr lang="en-US" altLang="ko-KR" dirty="0"/>
              <a:t>, </a:t>
            </a:r>
            <a:r>
              <a:rPr lang="ko-KR" altLang="en-US" dirty="0"/>
              <a:t>각 값들은 쉼표</a:t>
            </a:r>
            <a:r>
              <a:rPr lang="en-US" altLang="ko-KR" dirty="0"/>
              <a:t>(,)</a:t>
            </a:r>
            <a:r>
              <a:rPr lang="ko-KR" altLang="en-US" dirty="0"/>
              <a:t>로 구분합니다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다음과 같은 형태입니다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한 번 생성되면 값의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등이 불가능합니다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튜플을</a:t>
            </a:r>
            <a:r>
              <a:rPr lang="ko-KR" altLang="en-US" dirty="0"/>
              <a:t> 사용하는 이유는 보통 다음과 같습니다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불변성</a:t>
            </a:r>
            <a:r>
              <a:rPr lang="en-US" altLang="ko-KR" dirty="0"/>
              <a:t>(immutable)</a:t>
            </a:r>
            <a:r>
              <a:rPr lang="ko-KR" altLang="en-US" dirty="0"/>
              <a:t>을 유지해야 할 때</a:t>
            </a:r>
          </a:p>
          <a:p>
            <a:pPr lvl="1"/>
            <a:r>
              <a:rPr lang="ko-KR" altLang="en-US" dirty="0"/>
              <a:t>리스트와 달리 적은 메모리를 사용할 때</a:t>
            </a:r>
          </a:p>
          <a:p>
            <a:pPr lvl="1"/>
            <a:r>
              <a:rPr lang="ko-KR" altLang="en-US" dirty="0"/>
              <a:t>함수의 인자로 값을 전달할 때 값이 수정되는 것을 방지할 때</a:t>
            </a:r>
          </a:p>
          <a:p>
            <a:pPr lvl="1"/>
            <a:r>
              <a:rPr lang="ko-KR" altLang="en-US" dirty="0"/>
              <a:t>딕셔너리의 키</a:t>
            </a:r>
            <a:r>
              <a:rPr lang="en-US" altLang="ko-KR" dirty="0"/>
              <a:t>(key)</a:t>
            </a:r>
            <a:r>
              <a:rPr lang="ko-KR" altLang="en-US" dirty="0"/>
              <a:t>로 사용할 때</a:t>
            </a:r>
          </a:p>
          <a:p>
            <a:r>
              <a:rPr lang="ko-KR" altLang="en-US" dirty="0" err="1"/>
              <a:t>튜플은</a:t>
            </a:r>
            <a:r>
              <a:rPr lang="ko-KR" altLang="en-US" dirty="0"/>
              <a:t> 리스트와 비슷한 인덱싱</a:t>
            </a:r>
            <a:r>
              <a:rPr lang="en-US" altLang="ko-KR" dirty="0"/>
              <a:t>(indexing)</a:t>
            </a:r>
            <a:r>
              <a:rPr lang="ko-KR" altLang="en-US" dirty="0"/>
              <a:t>과 </a:t>
            </a:r>
            <a:r>
              <a:rPr lang="ko-KR" altLang="en-US" dirty="0" err="1"/>
              <a:t>슬라이싱</a:t>
            </a:r>
            <a:r>
              <a:rPr lang="en-US" altLang="ko-KR" dirty="0"/>
              <a:t>(slicing) </a:t>
            </a:r>
            <a:r>
              <a:rPr lang="ko-KR" altLang="en-US" dirty="0"/>
              <a:t>기능을 제공합니다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값을 </a:t>
            </a:r>
            <a:r>
              <a:rPr lang="ko-KR" altLang="en-US" dirty="0" err="1"/>
              <a:t>리턴할</a:t>
            </a:r>
            <a:r>
              <a:rPr lang="ko-KR" altLang="en-US" dirty="0"/>
              <a:t> 때 </a:t>
            </a:r>
            <a:r>
              <a:rPr lang="ko-KR" altLang="en-US" dirty="0" err="1"/>
              <a:t>튜플을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75070" y="3244334"/>
            <a:ext cx="379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my_tuple</a:t>
            </a:r>
            <a:r>
              <a:rPr lang="en-US" altLang="ko-KR" dirty="0"/>
              <a:t> = (1, 2, 3, 'hello', 'world')</a:t>
            </a:r>
          </a:p>
        </p:txBody>
      </p:sp>
    </p:spTree>
    <p:extLst>
      <p:ext uri="{BB962C8B-B14F-4D97-AF65-F5344CB8AC3E}">
        <p14:creationId xmlns:p14="http://schemas.microsoft.com/office/powerpoint/2010/main" val="2579256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4572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빈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/>
              <a:t>t1 = ()</a:t>
            </a:r>
          </a:p>
          <a:p>
            <a:r>
              <a:rPr lang="en-US" altLang="ko-KR" sz="1600" dirty="0"/>
              <a:t>print(t1)  # 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요소가 하나인 </a:t>
            </a:r>
            <a:r>
              <a:rPr lang="ko-KR" altLang="en-US" sz="1600" dirty="0" err="1"/>
              <a:t>튜플은</a:t>
            </a:r>
            <a:r>
              <a:rPr lang="ko-KR" altLang="en-US" sz="1600" dirty="0"/>
              <a:t> 요소 뒤에 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를 붙여서 생성</a:t>
            </a:r>
          </a:p>
          <a:p>
            <a:r>
              <a:rPr lang="en-US" altLang="ko-KR" sz="1600" dirty="0"/>
              <a:t>t2 = (1,)</a:t>
            </a:r>
          </a:p>
          <a:p>
            <a:r>
              <a:rPr lang="en-US" altLang="ko-KR" sz="1600" dirty="0"/>
              <a:t>print(t2)  # (1,)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여러 요소를 가진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/>
              <a:t>t3 = (1, 2, 3)</a:t>
            </a:r>
          </a:p>
          <a:p>
            <a:r>
              <a:rPr lang="en-US" altLang="ko-KR" sz="1600" dirty="0"/>
              <a:t>print(t3)  # (1, 2, 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리스트나 문자열을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변환</a:t>
            </a:r>
          </a:p>
          <a:p>
            <a:r>
              <a:rPr lang="en-US" altLang="ko-KR" sz="1600" dirty="0"/>
              <a:t>t4 = tuple([1, 2, 3])</a:t>
            </a:r>
          </a:p>
          <a:p>
            <a:r>
              <a:rPr lang="en-US" altLang="ko-KR" sz="1600" dirty="0"/>
              <a:t>print(t4)  # (1, 2, 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t5 = tuple("hello")</a:t>
            </a:r>
          </a:p>
          <a:p>
            <a:r>
              <a:rPr lang="en-US" altLang="ko-KR" sz="1600" dirty="0"/>
              <a:t>print(t5)  # ('h', 'e', 'l', 'l', 'o')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52120" y="1405828"/>
            <a:ext cx="313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 smtClean="0"/>
              <a:t># </a:t>
            </a:r>
            <a:r>
              <a:rPr lang="ko-KR" altLang="en-US" dirty="0" smtClean="0"/>
              <a:t>소괄호 없이도 생성 가능</a:t>
            </a:r>
            <a:endParaRPr lang="fr-FR" altLang="ko-KR" dirty="0" smtClean="0"/>
          </a:p>
          <a:p>
            <a:r>
              <a:rPr lang="fr-FR" altLang="ko-KR" dirty="0" smtClean="0"/>
              <a:t>t </a:t>
            </a:r>
            <a:r>
              <a:rPr lang="fr-FR" altLang="ko-KR" dirty="0"/>
              <a:t>= 1, 2, 3</a:t>
            </a:r>
          </a:p>
          <a:p>
            <a:r>
              <a:rPr lang="fr-FR" altLang="ko-KR" dirty="0"/>
              <a:t>print(t)  # (1, 2, 3)</a:t>
            </a:r>
          </a:p>
        </p:txBody>
      </p:sp>
    </p:spTree>
    <p:extLst>
      <p:ext uri="{BB962C8B-B14F-4D97-AF65-F5344CB8AC3E}">
        <p14:creationId xmlns:p14="http://schemas.microsoft.com/office/powerpoint/2010/main" val="295659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튜플도</a:t>
            </a:r>
            <a:r>
              <a:rPr lang="ko-KR" altLang="en-US" sz="2000" dirty="0"/>
              <a:t> 리스트와 마찬가지로 인덱싱과 </a:t>
            </a:r>
            <a:r>
              <a:rPr lang="ko-KR" altLang="en-US" sz="2000" dirty="0" err="1"/>
              <a:t>슬라이싱이</a:t>
            </a:r>
            <a:r>
              <a:rPr lang="ko-KR" altLang="en-US" sz="2000" dirty="0"/>
              <a:t>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348880"/>
            <a:ext cx="82809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 err="1"/>
              <a:t>my_tuple</a:t>
            </a:r>
            <a:r>
              <a:rPr lang="en-US" altLang="ko-KR" sz="1600" dirty="0"/>
              <a:t> = ('apple', 'banana', 'cherry', 'orange', 'kiwi', 'melon', 'mango')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인덱싱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[0])   # 'apple'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[-1])  # 'mango' </a:t>
            </a:r>
            <a:r>
              <a:rPr lang="ko-KR" altLang="en-US" sz="1600" dirty="0"/>
              <a:t>출력</a:t>
            </a:r>
          </a:p>
          <a:p>
            <a:endParaRPr lang="ko-KR" altLang="en-US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 err="1"/>
              <a:t>슬라이싱</a:t>
            </a:r>
            <a:endParaRPr lang="ko-KR" altLang="en-US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[2:5])   # ('cherry', 'orange', 'kiwi')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[:4])    # ('apple', 'banana', 'cherry', 'orange')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[2:])    # ('cherry', 'orange', 'kiwi', 'melon', 'mango')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[::2])   # ('apple', 'cherry', 'kiwi', 'mango')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[::-1])  # ('mango', 'melon', 'kiwi', 'orange', 'cherry', 'banana', 'apple') </a:t>
            </a:r>
            <a:r>
              <a:rPr lang="ko-KR" altLang="en-US" sz="16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87856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튜플에서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연산은 두 개의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이어붙여서</a:t>
            </a:r>
            <a:r>
              <a:rPr lang="ko-KR" altLang="en-US" sz="1800" dirty="0"/>
              <a:t> 새로운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만들고</a:t>
            </a:r>
            <a:r>
              <a:rPr lang="en-US" altLang="ko-KR" sz="1800" dirty="0"/>
              <a:t>, * </a:t>
            </a:r>
            <a:r>
              <a:rPr lang="ko-KR" altLang="en-US" sz="1800" dirty="0"/>
              <a:t>연산은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반복해서 새로운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만든다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8529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tuple1 = (1, 2, 3)</a:t>
            </a:r>
          </a:p>
          <a:p>
            <a:r>
              <a:rPr lang="en-US" altLang="ko-KR" dirty="0"/>
              <a:t>tuple2 = (4, 5, 6)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이어붙이기</a:t>
            </a:r>
            <a:endParaRPr lang="ko-KR" altLang="en-US" dirty="0"/>
          </a:p>
          <a:p>
            <a:r>
              <a:rPr lang="en-US" altLang="ko-KR" dirty="0"/>
              <a:t>tuple3 = tuple1 + tuple2</a:t>
            </a:r>
          </a:p>
          <a:p>
            <a:r>
              <a:rPr lang="en-US" altLang="ko-KR" dirty="0"/>
              <a:t>print(tuple3)  # (1, 2, 3, 4, 5, 6)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튜플</a:t>
            </a:r>
            <a:r>
              <a:rPr lang="ko-KR" altLang="en-US" dirty="0"/>
              <a:t> 반복하기</a:t>
            </a:r>
          </a:p>
          <a:p>
            <a:r>
              <a:rPr lang="en-US" altLang="ko-KR" dirty="0"/>
              <a:t>tuple4 = tuple1 * 3</a:t>
            </a:r>
          </a:p>
          <a:p>
            <a:r>
              <a:rPr lang="en-US" altLang="ko-KR" dirty="0"/>
              <a:t>print(tuple4)  # (1, 2, 3, 1, 2, 3, 1, 2, 3)</a:t>
            </a:r>
          </a:p>
        </p:txBody>
      </p:sp>
    </p:spTree>
    <p:extLst>
      <p:ext uri="{BB962C8B-B14F-4D97-AF65-F5344CB8AC3E}">
        <p14:creationId xmlns:p14="http://schemas.microsoft.com/office/powerpoint/2010/main" val="1012411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count(value): </a:t>
            </a:r>
            <a:r>
              <a:rPr lang="ko-KR" altLang="en-US" dirty="0" err="1"/>
              <a:t>튜플에서</a:t>
            </a:r>
            <a:r>
              <a:rPr lang="ko-KR" altLang="en-US" dirty="0"/>
              <a:t> 해당 값이 등장하는 횟수를 반환합니다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index(value): </a:t>
            </a:r>
            <a:r>
              <a:rPr lang="ko-KR" altLang="en-US" dirty="0" err="1"/>
              <a:t>튜플에서</a:t>
            </a:r>
            <a:r>
              <a:rPr lang="ko-KR" altLang="en-US" dirty="0"/>
              <a:t> 해당 값이 처음으로 등장하는 인덱스를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70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 = (1, 2, 3, 2, 4, 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t.count</a:t>
            </a:r>
            <a:r>
              <a:rPr lang="en-US" altLang="ko-KR" dirty="0"/>
              <a:t>(2))  # 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53012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t = (1, 2, 3, 2, 4, 2)</a:t>
            </a:r>
          </a:p>
          <a:p>
            <a:r>
              <a:rPr lang="fr-FR" altLang="ko-KR" dirty="0"/>
              <a:t>print(t.index(2))  # 1</a:t>
            </a:r>
          </a:p>
        </p:txBody>
      </p:sp>
    </p:spTree>
    <p:extLst>
      <p:ext uri="{BB962C8B-B14F-4D97-AF65-F5344CB8AC3E}">
        <p14:creationId xmlns:p14="http://schemas.microsoft.com/office/powerpoint/2010/main" val="165874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 </a:t>
            </a:r>
            <a:r>
              <a:rPr lang="ko-KR" altLang="en-US" sz="1800" dirty="0" err="1"/>
              <a:t>슬라이싱</a:t>
            </a:r>
            <a:r>
              <a:rPr lang="en-US" altLang="ko-KR" sz="1800" dirty="0"/>
              <a:t>(slicing)</a:t>
            </a:r>
            <a:r>
              <a:rPr lang="ko-KR" altLang="en-US" sz="1800" dirty="0"/>
              <a:t>은 문자열의 일부를 추출하는 기능을 제공합니다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문자열의 시작 인덱스부터 끝 인덱스</a:t>
            </a:r>
            <a:r>
              <a:rPr lang="en-US" altLang="ko-KR" sz="1800" dirty="0"/>
              <a:t>-1 </a:t>
            </a:r>
            <a:r>
              <a:rPr lang="ko-KR" altLang="en-US" sz="1800" dirty="0"/>
              <a:t>까지의 부분 문자열을 추출할 수 있습니다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err="1"/>
              <a:t>슬라이싱의</a:t>
            </a:r>
            <a:r>
              <a:rPr lang="ko-KR" altLang="en-US" sz="1800" dirty="0"/>
              <a:t> 기본 문법은 다음과 같습니다</a:t>
            </a:r>
            <a:r>
              <a:rPr lang="en-US" altLang="ko-KR" sz="1800" dirty="0" smtClean="0"/>
              <a:t>: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/>
              <a:t>start</a:t>
            </a:r>
            <a:r>
              <a:rPr lang="ko-KR" altLang="en-US" sz="1800" dirty="0"/>
              <a:t>는 시작 인덱스이며</a:t>
            </a:r>
            <a:r>
              <a:rPr lang="en-US" altLang="ko-KR" sz="1800" dirty="0"/>
              <a:t>, end</a:t>
            </a:r>
            <a:r>
              <a:rPr lang="ko-KR" altLang="en-US" sz="1800" dirty="0"/>
              <a:t>는 끝 인덱스입니다</a:t>
            </a:r>
            <a:r>
              <a:rPr lang="en-US" altLang="ko-KR" sz="1800" dirty="0"/>
              <a:t>. step</a:t>
            </a:r>
            <a:r>
              <a:rPr lang="ko-KR" altLang="en-US" sz="1800" dirty="0"/>
              <a:t>은 선택적이며</a:t>
            </a:r>
            <a:r>
              <a:rPr lang="en-US" altLang="ko-KR" sz="1800" dirty="0"/>
              <a:t>, </a:t>
            </a:r>
            <a:r>
              <a:rPr lang="ko-KR" altLang="en-US" sz="1800" dirty="0"/>
              <a:t>추출하고자 하는 문자 사이의 간격을 나타냅니다</a:t>
            </a:r>
            <a:r>
              <a:rPr lang="en-US" altLang="ko-KR" sz="1800" dirty="0"/>
              <a:t>. start, end, step</a:t>
            </a:r>
            <a:r>
              <a:rPr lang="ko-KR" altLang="en-US" sz="1800" dirty="0"/>
              <a:t>은 모두 정수입니다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생략한다면</a:t>
            </a:r>
            <a:r>
              <a:rPr lang="en-US" altLang="ko-KR" sz="1800" dirty="0"/>
              <a:t>, start</a:t>
            </a:r>
            <a:r>
              <a:rPr lang="ko-KR" altLang="en-US" sz="1800" dirty="0"/>
              <a:t>는 </a:t>
            </a:r>
            <a:r>
              <a:rPr lang="en-US" altLang="ko-KR" sz="1800" dirty="0"/>
              <a:t>0, end</a:t>
            </a:r>
            <a:r>
              <a:rPr lang="ko-KR" altLang="en-US" sz="1800" dirty="0"/>
              <a:t>는 문자열의 길이</a:t>
            </a:r>
            <a:r>
              <a:rPr lang="en-US" altLang="ko-KR" sz="1800" dirty="0"/>
              <a:t>, step</a:t>
            </a:r>
            <a:r>
              <a:rPr lang="ko-KR" altLang="en-US" sz="1800" dirty="0"/>
              <a:t>은 </a:t>
            </a:r>
            <a:r>
              <a:rPr lang="en-US" altLang="ko-KR" sz="1800" dirty="0"/>
              <a:t>1</a:t>
            </a:r>
            <a:r>
              <a:rPr lang="ko-KR" altLang="en-US" sz="1800" dirty="0"/>
              <a:t>로 간주됩니다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429000"/>
            <a:ext cx="3506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string[</a:t>
            </a:r>
            <a:r>
              <a:rPr lang="en-US" altLang="ko-KR" sz="2800" dirty="0" err="1"/>
              <a:t>start:end:step</a:t>
            </a:r>
            <a:r>
              <a:rPr lang="en-US" altLang="ko-KR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16611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언패킹</a:t>
            </a:r>
            <a:r>
              <a:rPr lang="en-US" altLang="ko-KR" sz="2000" dirty="0"/>
              <a:t>(tuple unpacking)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각 요소를 개별 변수로 할당하는 것을 말합니다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언패킹을</a:t>
            </a:r>
            <a:r>
              <a:rPr lang="ko-KR" altLang="en-US" sz="2000" dirty="0"/>
              <a:t> 이용하면 두 변수의 값을 쉽게 교환할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25649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my_tuple</a:t>
            </a:r>
            <a:r>
              <a:rPr lang="en-US" altLang="ko-KR" dirty="0"/>
              <a:t> = (1, 2, 3)</a:t>
            </a:r>
          </a:p>
          <a:p>
            <a:r>
              <a:rPr lang="en-US" altLang="ko-KR" dirty="0"/>
              <a:t>a, b, c = </a:t>
            </a:r>
            <a:r>
              <a:rPr lang="en-US" altLang="ko-KR" dirty="0" err="1"/>
              <a:t>my_tuple</a:t>
            </a:r>
            <a:endParaRPr lang="en-US" altLang="ko-KR" dirty="0"/>
          </a:p>
          <a:p>
            <a:r>
              <a:rPr lang="en-US" altLang="ko-KR" dirty="0"/>
              <a:t>print(a)  # 1</a:t>
            </a:r>
          </a:p>
          <a:p>
            <a:r>
              <a:rPr lang="en-US" altLang="ko-KR" dirty="0"/>
              <a:t>print(b)  # 2</a:t>
            </a:r>
          </a:p>
          <a:p>
            <a:r>
              <a:rPr lang="en-US" altLang="ko-KR" dirty="0"/>
              <a:t>print(c)  # 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9752" y="47971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dirty="0"/>
              <a:t>x = 1</a:t>
            </a:r>
          </a:p>
          <a:p>
            <a:r>
              <a:rPr lang="es-ES" altLang="ko-KR" dirty="0"/>
              <a:t>y = 2</a:t>
            </a:r>
          </a:p>
          <a:p>
            <a:r>
              <a:rPr lang="es-ES" altLang="ko-KR" dirty="0"/>
              <a:t>x, y = y, x</a:t>
            </a:r>
          </a:p>
          <a:p>
            <a:r>
              <a:rPr lang="es-ES" altLang="ko-KR" dirty="0"/>
              <a:t>print(x)  # 2</a:t>
            </a:r>
          </a:p>
          <a:p>
            <a:r>
              <a:rPr lang="es-ES" altLang="ko-KR" dirty="0"/>
              <a:t>print(y)  # 1</a:t>
            </a:r>
          </a:p>
        </p:txBody>
      </p:sp>
    </p:spTree>
    <p:extLst>
      <p:ext uri="{BB962C8B-B14F-4D97-AF65-F5344CB8AC3E}">
        <p14:creationId xmlns:p14="http://schemas.microsoft.com/office/powerpoint/2010/main" val="362579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불변성과 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안정성</a:t>
            </a:r>
            <a:endParaRPr lang="en-US" altLang="ko-KR" dirty="0" smtClean="0"/>
          </a:p>
          <a:p>
            <a:pPr marL="857250" lvl="1" indent="-457200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불변하기 때문에 내부 데이터가 변경되지 않습니다</a:t>
            </a:r>
            <a:r>
              <a:rPr lang="en-US" altLang="ko-KR" dirty="0"/>
              <a:t>. </a:t>
            </a:r>
            <a:r>
              <a:rPr lang="ko-KR" altLang="en-US" dirty="0"/>
              <a:t>이로 인해 예기치 않은 결과가 발생하는 것을 방지하고</a:t>
            </a:r>
            <a:r>
              <a:rPr lang="en-US" altLang="ko-KR" dirty="0"/>
              <a:t>, </a:t>
            </a:r>
            <a:r>
              <a:rPr lang="ko-KR" altLang="en-US" dirty="0"/>
              <a:t>프로그램의 안정성을 높일 수 있습니다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메모리 효율적 사용</a:t>
            </a:r>
            <a:endParaRPr lang="en-US" altLang="ko-KR" dirty="0" smtClean="0"/>
          </a:p>
          <a:p>
            <a:pPr lvl="1" indent="-342900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불변하기 때문에 생성 후에는 내부 요소를 변경할 수 없습니다</a:t>
            </a:r>
            <a:r>
              <a:rPr lang="en-US" altLang="ko-KR" dirty="0"/>
              <a:t>. </a:t>
            </a:r>
            <a:r>
              <a:rPr lang="ko-KR" altLang="en-US" dirty="0"/>
              <a:t>이로 인해 리스트와 달리 메모리를 더 효율적으로 사용할 수 있습니다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키 </a:t>
            </a:r>
            <a:r>
              <a:rPr lang="ko-KR" altLang="en-US" dirty="0" smtClean="0"/>
              <a:t>값으로 사용 가능 </a:t>
            </a:r>
            <a:endParaRPr lang="en-US" altLang="ko-KR" dirty="0" smtClean="0"/>
          </a:p>
          <a:p>
            <a:pPr marL="857250" lvl="1" indent="-457200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딕셔너리의 키 값으로 사용될 수 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튜플이</a:t>
            </a:r>
            <a:r>
              <a:rPr lang="ko-KR" altLang="en-US" dirty="0"/>
              <a:t> 불변하기 때문에 딕셔너리의 키 값으로 적합하며</a:t>
            </a:r>
            <a:r>
              <a:rPr lang="en-US" altLang="ko-KR" dirty="0"/>
              <a:t>, </a:t>
            </a:r>
            <a:r>
              <a:rPr lang="ko-KR" altLang="en-US" dirty="0"/>
              <a:t>리스트와 달리 키 값으로 사용될 수 있어 편리합니다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32200" y="573325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튜플은</a:t>
            </a:r>
            <a:r>
              <a:rPr lang="ko-KR" altLang="en-US" dirty="0"/>
              <a:t> 요소를 변경할 필요가 없을 때 사용하면 좋습니다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고정된 데이터 집합에 대해서는 </a:t>
            </a:r>
            <a:r>
              <a:rPr lang="ko-KR" altLang="en-US" dirty="0" err="1"/>
              <a:t>튜플을</a:t>
            </a:r>
            <a:r>
              <a:rPr lang="ko-KR" altLang="en-US" dirty="0"/>
              <a:t> 사용하여 안정성을 보장하고 메모리를 절약할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7558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 상호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튜플과</a:t>
            </a:r>
            <a:r>
              <a:rPr lang="ko-KR" altLang="en-US" dirty="0" smtClean="0"/>
              <a:t> 리스트는 각각 서로 다른 데이터 타입이지만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변환할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78092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튜플을</a:t>
            </a:r>
            <a:r>
              <a:rPr lang="ko-KR" altLang="en-US" dirty="0"/>
              <a:t> 리스트로 변환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(1, 2, 3, 4, 5)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 = list(</a:t>
            </a:r>
            <a:r>
              <a:rPr lang="en-US" altLang="ko-KR" dirty="0" err="1"/>
              <a:t>my_tuple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리스트를 </a:t>
            </a:r>
            <a:r>
              <a:rPr lang="ko-KR" altLang="en-US" dirty="0" err="1"/>
              <a:t>튜플로</a:t>
            </a:r>
            <a:r>
              <a:rPr lang="ko-KR" altLang="en-US" dirty="0"/>
              <a:t> 변환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 = [6, 7, 8, 9, 10]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tuple(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5910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 간 </a:t>
            </a:r>
            <a:r>
              <a:rPr lang="ko-KR" altLang="en-US" dirty="0" err="1"/>
              <a:t>형변환</a:t>
            </a:r>
            <a:r>
              <a:rPr lang="ko-KR" altLang="en-US" dirty="0"/>
              <a:t> 시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안에 요소가 변경 가능한 객체인 경우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변환하더라도 요소 값이 변경될 수 있다는 점입니다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다음과 같은 리스트를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변환하면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요소 값이 변경될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2849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[3, 4]]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tuple(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(1, 2, [3, 4])</a:t>
            </a:r>
          </a:p>
          <a:p>
            <a:endParaRPr lang="en-US" altLang="ko-KR" dirty="0"/>
          </a:p>
          <a:p>
            <a:r>
              <a:rPr lang="en-US" altLang="ko-KR" dirty="0" err="1"/>
              <a:t>my_tuple</a:t>
            </a:r>
            <a:r>
              <a:rPr lang="en-US" altLang="ko-KR" dirty="0"/>
              <a:t>[2][0] =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(1, 2, [5, 4])</a:t>
            </a:r>
          </a:p>
        </p:txBody>
      </p:sp>
    </p:spTree>
    <p:extLst>
      <p:ext uri="{BB962C8B-B14F-4D97-AF65-F5344CB8AC3E}">
        <p14:creationId xmlns:p14="http://schemas.microsoft.com/office/powerpoint/2010/main" val="3294727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튜플을</a:t>
            </a:r>
            <a:r>
              <a:rPr lang="ko-KR" altLang="en-US" sz="3200" dirty="0"/>
              <a:t> 이용한 함수에서의 활용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46677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튜플을</a:t>
            </a:r>
            <a:r>
              <a:rPr lang="ko-KR" altLang="en-US" sz="2000" dirty="0"/>
              <a:t> 이용한 함수에서는 여러 값을 동시에 반환할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함수의 매개변수로서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사용하여 함수에 여러 인수를 전달할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1409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calculate(x, y):</a:t>
            </a:r>
          </a:p>
          <a:p>
            <a:r>
              <a:rPr lang="en-US" altLang="ko-KR" dirty="0"/>
              <a:t>    add = x + y</a:t>
            </a:r>
          </a:p>
          <a:p>
            <a:r>
              <a:rPr lang="en-US" altLang="ko-KR" dirty="0"/>
              <a:t>    subtract = x - y</a:t>
            </a:r>
          </a:p>
          <a:p>
            <a:r>
              <a:rPr lang="en-US" altLang="ko-KR" dirty="0"/>
              <a:t>    multiply = x * y</a:t>
            </a:r>
          </a:p>
          <a:p>
            <a:r>
              <a:rPr lang="en-US" altLang="ko-KR" dirty="0"/>
              <a:t>    divide = x / y</a:t>
            </a:r>
          </a:p>
          <a:p>
            <a:r>
              <a:rPr lang="en-US" altLang="ko-KR" dirty="0"/>
              <a:t>    return add, subtract, multiply, divide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5229199"/>
            <a:ext cx="5179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 = calculate(10, 2</a:t>
            </a:r>
            <a:r>
              <a:rPr lang="en-US" altLang="ko-KR" dirty="0" smtClean="0"/>
              <a:t>)  # 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: (12</a:t>
            </a:r>
            <a:r>
              <a:rPr lang="en-US" altLang="ko-KR" dirty="0"/>
              <a:t>, 8, 20, 5.0)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11062" y="600256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이러한 방식으로 함수에서 여러 값을 동시에 반환하고</a:t>
            </a:r>
            <a:r>
              <a:rPr lang="en-US" altLang="ko-KR" dirty="0"/>
              <a:t>, </a:t>
            </a:r>
            <a:r>
              <a:rPr lang="ko-KR" altLang="en-US" dirty="0"/>
              <a:t>반환된 </a:t>
            </a:r>
            <a:r>
              <a:rPr lang="ko-KR" altLang="en-US" dirty="0" err="1"/>
              <a:t>튜플</a:t>
            </a:r>
            <a:r>
              <a:rPr lang="ko-KR" altLang="en-US" dirty="0"/>
              <a:t> 값을 변수에 할당하여 활용할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622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딕셔너리</a:t>
            </a:r>
            <a:r>
              <a:rPr lang="en-US" altLang="ko-KR" sz="1800" dirty="0"/>
              <a:t>(Dictionary)</a:t>
            </a:r>
            <a:r>
              <a:rPr lang="ko-KR" altLang="en-US" sz="1800" dirty="0"/>
              <a:t>는 키</a:t>
            </a:r>
            <a:r>
              <a:rPr lang="en-US" altLang="ko-KR" sz="1800" dirty="0"/>
              <a:t>(key)</a:t>
            </a:r>
            <a:r>
              <a:rPr lang="ko-KR" altLang="en-US" sz="1800" dirty="0"/>
              <a:t>와 값</a:t>
            </a:r>
            <a:r>
              <a:rPr lang="en-US" altLang="ko-KR" sz="1800" dirty="0"/>
              <a:t>(value)</a:t>
            </a:r>
            <a:r>
              <a:rPr lang="ko-KR" altLang="en-US" sz="1800" dirty="0"/>
              <a:t>을 한 쌍으로 가지고 있는 </a:t>
            </a:r>
            <a:r>
              <a:rPr lang="ko-KR" altLang="en-US" sz="1800" dirty="0" err="1"/>
              <a:t>자료형입니다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키와 값은 중괄호</a:t>
            </a:r>
            <a:r>
              <a:rPr lang="en-US" altLang="ko-KR" sz="1800" dirty="0"/>
              <a:t>({})</a:t>
            </a:r>
            <a:r>
              <a:rPr lang="ko-KR" altLang="en-US" sz="1800" dirty="0"/>
              <a:t>로 둘러싸여 있으며 쉼표</a:t>
            </a:r>
            <a:r>
              <a:rPr lang="en-US" altLang="ko-KR" sz="1800" dirty="0"/>
              <a:t>(,)</a:t>
            </a:r>
            <a:r>
              <a:rPr lang="ko-KR" altLang="en-US" sz="1800" dirty="0"/>
              <a:t>로 구분합니다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키는 변경이 불가능한 </a:t>
            </a:r>
            <a:r>
              <a:rPr lang="ko-KR" altLang="en-US" sz="1800" dirty="0" err="1"/>
              <a:t>자료형</a:t>
            </a:r>
            <a:r>
              <a:rPr lang="en-US" altLang="ko-KR" sz="1800" dirty="0"/>
              <a:t>(immutable)</a:t>
            </a:r>
            <a:r>
              <a:rPr lang="ko-KR" altLang="en-US" sz="1800" dirty="0"/>
              <a:t>이어야 하고</a:t>
            </a:r>
            <a:r>
              <a:rPr lang="en-US" altLang="ko-KR" sz="1800" dirty="0"/>
              <a:t>, </a:t>
            </a:r>
            <a:r>
              <a:rPr lang="ko-KR" altLang="en-US" sz="1800" dirty="0"/>
              <a:t>값은 변경 가능한 </a:t>
            </a:r>
            <a:r>
              <a:rPr lang="ko-KR" altLang="en-US" sz="1800" dirty="0" err="1"/>
              <a:t>자료형</a:t>
            </a:r>
            <a:r>
              <a:rPr lang="en-US" altLang="ko-KR" sz="1800" dirty="0"/>
              <a:t>(mutable)</a:t>
            </a:r>
            <a:r>
              <a:rPr lang="ko-KR" altLang="en-US" sz="1800" dirty="0"/>
              <a:t>이 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딕셔너리는 키와 값의 쌍으로 데이터를 저장하기 때문에 키를 이용하여 데이터를 조회하거나 변경할 수 있습니다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/>
              <a:t>여기서 </a:t>
            </a:r>
            <a:r>
              <a:rPr lang="en-US" altLang="ko-KR" sz="1800" dirty="0"/>
              <a:t>key</a:t>
            </a:r>
            <a:r>
              <a:rPr lang="ko-KR" altLang="en-US" sz="1800" dirty="0"/>
              <a:t>는 문자열</a:t>
            </a:r>
            <a:r>
              <a:rPr lang="en-US" altLang="ko-KR" sz="1800" dirty="0"/>
              <a:t>(string), </a:t>
            </a:r>
            <a:r>
              <a:rPr lang="ko-KR" altLang="en-US" sz="1800" dirty="0"/>
              <a:t>숫자</a:t>
            </a:r>
            <a:r>
              <a:rPr lang="en-US" altLang="ko-KR" sz="1800" dirty="0"/>
              <a:t>(number), </a:t>
            </a:r>
            <a:r>
              <a:rPr lang="ko-KR" altLang="en-US" sz="1800" dirty="0" err="1"/>
              <a:t>튜플</a:t>
            </a:r>
            <a:r>
              <a:rPr lang="en-US" altLang="ko-KR" sz="1800" dirty="0"/>
              <a:t>(tuple) </a:t>
            </a:r>
            <a:r>
              <a:rPr lang="ko-KR" altLang="en-US" sz="1800" dirty="0"/>
              <a:t>등이 될 수 있습니다</a:t>
            </a:r>
            <a:r>
              <a:rPr lang="en-US" altLang="ko-KR" sz="1800" dirty="0"/>
              <a:t>. value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지원하는 모든 </a:t>
            </a:r>
            <a:r>
              <a:rPr lang="ko-KR" altLang="en-US" sz="1800" dirty="0" err="1"/>
              <a:t>자료형이</a:t>
            </a:r>
            <a:r>
              <a:rPr lang="ko-KR" altLang="en-US" sz="1800" dirty="0"/>
              <a:t> 될 수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딕셔너리는 중복된 키를 가질 수 없습니다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동일한 키가 중복되면 나중에 나온 값으로 덮어씌워집니다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딕셔너리는 순서가 없기 때문에 인덱스를 이용한 조회가 불가능합니다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02887" y="3162769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{key1: value1, key2: value2, key3: value3, ...}</a:t>
            </a:r>
          </a:p>
        </p:txBody>
      </p:sp>
    </p:spTree>
    <p:extLst>
      <p:ext uri="{BB962C8B-B14F-4D97-AF65-F5344CB8AC3E}">
        <p14:creationId xmlns:p14="http://schemas.microsoft.com/office/powerpoint/2010/main" val="191010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딕셔너리의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2132856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빈 딕셔너리 생성</a:t>
            </a:r>
          </a:p>
          <a:p>
            <a:r>
              <a:rPr lang="en-US" altLang="ko-KR" dirty="0" err="1"/>
              <a:t>empty_dict</a:t>
            </a:r>
            <a:r>
              <a:rPr lang="en-US" altLang="ko-KR" dirty="0"/>
              <a:t> = {}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문자열과 숫자로 이루어진 딕셔너리 생성</a:t>
            </a:r>
          </a:p>
          <a:p>
            <a:r>
              <a:rPr lang="en-US" altLang="ko-KR" dirty="0" err="1"/>
              <a:t>my_dict</a:t>
            </a:r>
            <a:r>
              <a:rPr lang="en-US" altLang="ko-KR" dirty="0"/>
              <a:t> = {'apple': 1, 'banana': 2, 'cherry': 3}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다양한 타입으로 이루어진 딕셔너리 생성</a:t>
            </a:r>
          </a:p>
          <a:p>
            <a:r>
              <a:rPr lang="en-US" altLang="ko-KR" dirty="0" err="1"/>
              <a:t>mixed_dict</a:t>
            </a:r>
            <a:r>
              <a:rPr lang="en-US" altLang="ko-KR" dirty="0"/>
              <a:t> = {'name': 'John', 'age': 25, 3: 'three', (1, 2): 'tuple'}</a:t>
            </a:r>
          </a:p>
        </p:txBody>
      </p:sp>
    </p:spTree>
    <p:extLst>
      <p:ext uri="{BB962C8B-B14F-4D97-AF65-F5344CB8AC3E}">
        <p14:creationId xmlns:p14="http://schemas.microsoft.com/office/powerpoint/2010/main" val="1717183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딕셔너리는 키</a:t>
            </a:r>
            <a:r>
              <a:rPr lang="en-US" altLang="ko-KR" sz="2000" dirty="0"/>
              <a:t>(key)</a:t>
            </a:r>
            <a:r>
              <a:rPr lang="ko-KR" altLang="en-US" sz="2000" dirty="0"/>
              <a:t>를 사용하여 값을 가져올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/>
              <a:t>KeyError</a:t>
            </a:r>
            <a:r>
              <a:rPr lang="ko-KR" altLang="en-US" sz="2000" dirty="0"/>
              <a:t>를 방지하고자 </a:t>
            </a:r>
            <a:r>
              <a:rPr lang="en-US" altLang="ko-KR" sz="2000" dirty="0"/>
              <a:t>key</a:t>
            </a:r>
            <a:r>
              <a:rPr lang="ko-KR" altLang="en-US" sz="2000" dirty="0"/>
              <a:t>가 딕셔너리에 있는지 먼저 확인한 후에 접근하는 것이 좋습니다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150009" y="2204864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{'name': 'Alice', 'age': 25, 'city': 'New York'}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['name'])  # 'Alice'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['phone'])  # </a:t>
            </a:r>
            <a:r>
              <a:rPr lang="en-US" altLang="ko-KR" dirty="0" err="1"/>
              <a:t>KeyError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50009" y="4221088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{'name': 'Alice', 'age': 25, 'city': 'New York'}</a:t>
            </a:r>
          </a:p>
          <a:p>
            <a:r>
              <a:rPr lang="en-US" altLang="ko-KR" dirty="0"/>
              <a:t>if 'name' in </a:t>
            </a:r>
            <a:r>
              <a:rPr lang="en-US" altLang="ko-KR" dirty="0" err="1"/>
              <a:t>my_dict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my_dict</a:t>
            </a:r>
            <a:r>
              <a:rPr lang="en-US" altLang="ko-KR" dirty="0"/>
              <a:t>['name'])  # 'Alice'</a:t>
            </a:r>
          </a:p>
          <a:p>
            <a:r>
              <a:rPr lang="en-US" altLang="ko-KR" dirty="0"/>
              <a:t>if 'phone' in </a:t>
            </a:r>
            <a:r>
              <a:rPr lang="en-US" altLang="ko-KR" dirty="0" err="1"/>
              <a:t>my_dict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my_dict</a:t>
            </a:r>
            <a:r>
              <a:rPr lang="en-US" altLang="ko-KR" dirty="0"/>
              <a:t>['phone'])  # </a:t>
            </a:r>
            <a:r>
              <a:rPr lang="ko-KR" altLang="en-US" dirty="0"/>
              <a:t>실행되지 않음</a:t>
            </a:r>
          </a:p>
        </p:txBody>
      </p:sp>
    </p:spTree>
    <p:extLst>
      <p:ext uri="{BB962C8B-B14F-4D97-AF65-F5344CB8AC3E}">
        <p14:creationId xmlns:p14="http://schemas.microsoft.com/office/powerpoint/2010/main" val="4179000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딕셔너리에서 요소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2492896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딕셔너리 생성</a:t>
            </a:r>
          </a:p>
          <a:p>
            <a:r>
              <a:rPr lang="en-US" altLang="ko-KR" dirty="0"/>
              <a:t>person = {"name": "Alice", "age": 25, "gender": "female"}</a:t>
            </a:r>
          </a:p>
          <a:p>
            <a:endParaRPr lang="en-US" altLang="ko-KR" dirty="0"/>
          </a:p>
          <a:p>
            <a:r>
              <a:rPr lang="en-US" altLang="ko-KR" dirty="0"/>
              <a:t># "name" </a:t>
            </a:r>
            <a:r>
              <a:rPr lang="ko-KR" altLang="en-US" dirty="0"/>
              <a:t>키의 값을 </a:t>
            </a:r>
            <a:r>
              <a:rPr lang="en-US" altLang="ko-KR" dirty="0"/>
              <a:t>"Bob"</a:t>
            </a:r>
            <a:r>
              <a:rPr lang="ko-KR" altLang="en-US" dirty="0"/>
              <a:t>으로 수정</a:t>
            </a:r>
          </a:p>
          <a:p>
            <a:r>
              <a:rPr lang="en-US" altLang="ko-KR" dirty="0"/>
              <a:t>person["name"] = "Bob"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출력</a:t>
            </a:r>
          </a:p>
          <a:p>
            <a:r>
              <a:rPr lang="en-US" altLang="ko-KR" dirty="0"/>
              <a:t>print(person)  # {"name": "Bob", "age": 25, "gender": "female"}</a:t>
            </a:r>
          </a:p>
        </p:txBody>
      </p:sp>
    </p:spTree>
    <p:extLst>
      <p:ext uri="{BB962C8B-B14F-4D97-AF65-F5344CB8AC3E}">
        <p14:creationId xmlns:p14="http://schemas.microsoft.com/office/powerpoint/2010/main" val="218176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딕셔너리에 새로운 키와 값을 추가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대괄호 표기법을 사용하여 키와 값을 추가하는 방법</a:t>
            </a:r>
            <a:r>
              <a:rPr lang="en-US" altLang="ko-KR" sz="1600" dirty="0" smtClean="0"/>
              <a:t>: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update()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사용하여 여러 개의 키와 값을 추가하는 방법</a:t>
            </a:r>
            <a:r>
              <a:rPr lang="en-US" altLang="ko-KR" sz="1600" dirty="0" smtClean="0"/>
              <a:t>:</a:t>
            </a:r>
          </a:p>
          <a:p>
            <a:pPr lvl="1"/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{'a': 1, 'b': 2}</a:t>
            </a:r>
          </a:p>
          <a:p>
            <a:r>
              <a:rPr lang="en-US" altLang="ko-KR" dirty="0" err="1"/>
              <a:t>my_dict</a:t>
            </a:r>
            <a:r>
              <a:rPr lang="en-US" altLang="ko-KR" dirty="0"/>
              <a:t>['c'] = 3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)  # {'a': 1, 'b': 2, 'c': 3}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19672" y="44371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{'a': 1, 'b': 2}</a:t>
            </a:r>
          </a:p>
          <a:p>
            <a:r>
              <a:rPr lang="en-US" altLang="ko-KR" dirty="0" err="1"/>
              <a:t>my_dict.update</a:t>
            </a:r>
            <a:r>
              <a:rPr lang="en-US" altLang="ko-KR" dirty="0"/>
              <a:t>({'c': 3, 'd': 4})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)  # {'a': 1, 'b': 2, 'c': 3, 'd': 4}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3826" y="5805264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방법들은 </a:t>
            </a:r>
            <a:r>
              <a:rPr lang="ko-KR" altLang="en-US" dirty="0" smtClean="0"/>
              <a:t>이미 </a:t>
            </a:r>
            <a:r>
              <a:rPr lang="ko-KR" altLang="en-US" dirty="0"/>
              <a:t>존재하는 키에 대해서는 해당 값을 수정하고</a:t>
            </a:r>
            <a:r>
              <a:rPr lang="en-US" altLang="ko-KR" dirty="0"/>
              <a:t>, </a:t>
            </a:r>
            <a:r>
              <a:rPr lang="ko-KR" altLang="en-US" dirty="0"/>
              <a:t>존재하지 않는 키에 대해서는 새로운 키와 값을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75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hello world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world</a:t>
            </a:r>
            <a:r>
              <a:rPr lang="ko-KR" altLang="en-US" sz="2000" dirty="0" smtClean="0"/>
              <a:t> 부분 문자열을 추출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hello world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hello</a:t>
            </a:r>
            <a:r>
              <a:rPr lang="ko-KR" altLang="en-US" sz="2000" dirty="0" smtClean="0"/>
              <a:t> 부분 문자열을 추출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hello world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hlowrd</a:t>
            </a:r>
            <a:r>
              <a:rPr lang="ko-KR" altLang="en-US" sz="2000" dirty="0" smtClean="0"/>
              <a:t> 부분 문자열을 추출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15567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string[6:]</a:t>
            </a:r>
          </a:p>
          <a:p>
            <a:r>
              <a:rPr lang="en-US" altLang="ko-KR" dirty="0"/>
              <a:t>print(substring)  # "world"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31409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string[:5]</a:t>
            </a:r>
          </a:p>
          <a:p>
            <a:r>
              <a:rPr lang="en-US" altLang="ko-KR" dirty="0"/>
              <a:t>print(substring)  # 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44727" y="51013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string[::2]</a:t>
            </a:r>
          </a:p>
          <a:p>
            <a:r>
              <a:rPr lang="en-US" altLang="ko-KR" dirty="0"/>
              <a:t>print(substring)  # "</a:t>
            </a:r>
            <a:r>
              <a:rPr lang="en-US" altLang="ko-KR" dirty="0" err="1"/>
              <a:t>hlowrd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6674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딕셔너리에서 특정 키와 값 쌍을 제거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335699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딕셔너리의 </a:t>
            </a:r>
            <a:r>
              <a:rPr lang="en-US" altLang="ko-KR" dirty="0"/>
              <a:t>del </a:t>
            </a:r>
            <a:r>
              <a:rPr lang="ko-KR" altLang="en-US" dirty="0"/>
              <a:t>함수는 해당하는 키가 없는 경우 </a:t>
            </a:r>
            <a:r>
              <a:rPr lang="en-US" altLang="ko-KR" dirty="0" err="1"/>
              <a:t>KeyError</a:t>
            </a:r>
            <a:r>
              <a:rPr lang="ko-KR" altLang="en-US" dirty="0"/>
              <a:t>가 발생합니다</a:t>
            </a:r>
            <a:r>
              <a:rPr lang="en-US" altLang="ko-KR" dirty="0"/>
              <a:t>. </a:t>
            </a:r>
            <a:r>
              <a:rPr lang="ko-KR" altLang="en-US" dirty="0"/>
              <a:t>따라서 키가 존재하는지 확인한 후에 삭제해야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2276872"/>
            <a:ext cx="7488832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fruits = {'apple': 2, 'banana': 3, 'orange': 1, 'grape': 4}</a:t>
            </a:r>
          </a:p>
          <a:p>
            <a:r>
              <a:rPr lang="en-US" altLang="ko-KR" dirty="0"/>
              <a:t>del fruits['orange']</a:t>
            </a:r>
          </a:p>
          <a:p>
            <a:r>
              <a:rPr lang="en-US" altLang="ko-KR" dirty="0"/>
              <a:t>print(fruits)  # {'apple': 2, 'banana': 3, 'grape': 4}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'orange' in fruits:</a:t>
            </a:r>
          </a:p>
          <a:p>
            <a:r>
              <a:rPr lang="en-US" altLang="ko-KR" dirty="0"/>
              <a:t>    del fruits['orange']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print('orange </a:t>
            </a:r>
            <a:r>
              <a:rPr lang="ko-KR" altLang="en-US" dirty="0"/>
              <a:t>키가 존재하지 않습니다</a:t>
            </a:r>
            <a:r>
              <a:rPr lang="en-US" altLang="ko-KR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3421902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 관련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keys():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key </a:t>
            </a:r>
            <a:r>
              <a:rPr lang="ko-KR" altLang="en-US" sz="2000" dirty="0"/>
              <a:t>값들만을 리스트로 반환</a:t>
            </a:r>
          </a:p>
          <a:p>
            <a:r>
              <a:rPr lang="en-US" altLang="ko-KR" sz="2000" dirty="0"/>
              <a:t>values():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value </a:t>
            </a:r>
            <a:r>
              <a:rPr lang="ko-KR" altLang="en-US" sz="2000" dirty="0"/>
              <a:t>값들만을 리스트로 반환</a:t>
            </a:r>
          </a:p>
          <a:p>
            <a:r>
              <a:rPr lang="en-US" altLang="ko-KR" sz="2000" dirty="0"/>
              <a:t>items(): </a:t>
            </a:r>
            <a:r>
              <a:rPr lang="ko-KR" altLang="en-US" sz="2000" dirty="0"/>
              <a:t>딕셔너리의 </a:t>
            </a:r>
            <a:r>
              <a:rPr lang="en-US" altLang="ko-KR" sz="2000" dirty="0"/>
              <a:t>(key, value) </a:t>
            </a:r>
            <a:r>
              <a:rPr lang="ko-KR" altLang="en-US" sz="2000" dirty="0"/>
              <a:t>쌍들을 리스트로 반환</a:t>
            </a:r>
          </a:p>
          <a:p>
            <a:r>
              <a:rPr lang="en-US" altLang="ko-KR" sz="2000" dirty="0"/>
              <a:t>get(key[, default]): key </a:t>
            </a:r>
            <a:r>
              <a:rPr lang="ko-KR" altLang="en-US" sz="2000" dirty="0"/>
              <a:t>값으로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 key </a:t>
            </a:r>
            <a:r>
              <a:rPr lang="ko-KR" altLang="en-US" sz="2000" dirty="0"/>
              <a:t>값이 없는 경우</a:t>
            </a:r>
            <a:r>
              <a:rPr lang="en-US" altLang="ko-KR" sz="2000" dirty="0"/>
              <a:t>, default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default </a:t>
            </a:r>
            <a:r>
              <a:rPr lang="ko-KR" altLang="en-US" sz="2000" dirty="0"/>
              <a:t>값을 주지 않으면 </a:t>
            </a:r>
            <a:r>
              <a:rPr lang="en-US" altLang="ko-KR" sz="2000" dirty="0"/>
              <a:t>None </a:t>
            </a:r>
            <a:r>
              <a:rPr lang="ko-KR" altLang="en-US" sz="2000" dirty="0"/>
              <a:t>반환</a:t>
            </a:r>
          </a:p>
          <a:p>
            <a:r>
              <a:rPr lang="en-US" altLang="ko-KR" sz="2000" dirty="0"/>
              <a:t>clear(): </a:t>
            </a:r>
            <a:r>
              <a:rPr lang="ko-KR" altLang="en-US" sz="2000" dirty="0"/>
              <a:t>딕셔너리의 모든 항목 제거</a:t>
            </a:r>
          </a:p>
          <a:p>
            <a:r>
              <a:rPr lang="en-US" altLang="ko-KR" sz="2000" dirty="0"/>
              <a:t>copy(): </a:t>
            </a:r>
            <a:r>
              <a:rPr lang="ko-KR" altLang="en-US" sz="2000" dirty="0"/>
              <a:t>딕셔너리를 복사하여 반환</a:t>
            </a:r>
          </a:p>
          <a:p>
            <a:r>
              <a:rPr lang="en-US" altLang="ko-KR" sz="2000" dirty="0"/>
              <a:t>update(dict2): </a:t>
            </a:r>
            <a:r>
              <a:rPr lang="ko-KR" altLang="en-US" sz="2000" dirty="0"/>
              <a:t>다른 딕셔너리 </a:t>
            </a:r>
            <a:r>
              <a:rPr lang="en-US" altLang="ko-KR" sz="2000" dirty="0"/>
              <a:t>dict2</a:t>
            </a:r>
            <a:r>
              <a:rPr lang="ko-KR" altLang="en-US" sz="2000" dirty="0"/>
              <a:t>의 </a:t>
            </a:r>
            <a:r>
              <a:rPr lang="en-US" altLang="ko-KR" sz="2000" dirty="0"/>
              <a:t>key, value </a:t>
            </a:r>
            <a:r>
              <a:rPr lang="ko-KR" altLang="en-US" sz="2000" dirty="0"/>
              <a:t>쌍들을 현재 딕셔너리에 추가 또는 덮어씀</a:t>
            </a:r>
          </a:p>
          <a:p>
            <a:r>
              <a:rPr lang="en-US" altLang="ko-KR" sz="2000" dirty="0"/>
              <a:t>pop(key[, default]):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key </a:t>
            </a:r>
            <a:r>
              <a:rPr lang="ko-KR" altLang="en-US" sz="2000" dirty="0"/>
              <a:t>값을 가지는 항목을 삭제하고 그 </a:t>
            </a:r>
            <a:r>
              <a:rPr lang="en-US" altLang="ko-KR" sz="2000" dirty="0"/>
              <a:t>value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key </a:t>
            </a:r>
            <a:r>
              <a:rPr lang="ko-KR" altLang="en-US" sz="2000" dirty="0"/>
              <a:t>값이 없는 경우</a:t>
            </a:r>
            <a:r>
              <a:rPr lang="en-US" altLang="ko-KR" sz="2000" dirty="0"/>
              <a:t>, default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default </a:t>
            </a:r>
            <a:r>
              <a:rPr lang="ko-KR" altLang="en-US" sz="2000" dirty="0"/>
              <a:t>값을 주지 않으면 </a:t>
            </a:r>
            <a:r>
              <a:rPr lang="en-US" altLang="ko-KR" sz="2000" dirty="0" err="1"/>
              <a:t>KeyError</a:t>
            </a:r>
            <a:r>
              <a:rPr lang="en-US" altLang="ko-KR" sz="2000" dirty="0"/>
              <a:t> </a:t>
            </a:r>
            <a:r>
              <a:rPr lang="ko-KR" altLang="en-US" sz="2000" dirty="0"/>
              <a:t>발생</a:t>
            </a:r>
          </a:p>
          <a:p>
            <a:r>
              <a:rPr lang="en-US" altLang="ko-KR" sz="2000" dirty="0" err="1"/>
              <a:t>popitem</a:t>
            </a:r>
            <a:r>
              <a:rPr lang="en-US" altLang="ko-KR" sz="2000" dirty="0"/>
              <a:t>(): </a:t>
            </a:r>
            <a:r>
              <a:rPr lang="ko-KR" altLang="en-US" sz="2000" dirty="0"/>
              <a:t>딕셔너리에서 마지막 </a:t>
            </a:r>
            <a:r>
              <a:rPr lang="en-US" altLang="ko-KR" sz="2000" dirty="0"/>
              <a:t>key, value </a:t>
            </a:r>
            <a:r>
              <a:rPr lang="ko-KR" altLang="en-US" sz="2000" dirty="0"/>
              <a:t>항목을 삭제하고 반환</a:t>
            </a:r>
            <a:r>
              <a:rPr lang="en-US" altLang="ko-KR" sz="2000" dirty="0"/>
              <a:t>. </a:t>
            </a:r>
            <a:r>
              <a:rPr lang="ko-KR" altLang="en-US" sz="2000" dirty="0"/>
              <a:t>딕셔너리가 비어있는 경우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KeyError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발생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839607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함수들은 모두 내장 함수이므로 별도의 </a:t>
            </a:r>
            <a:r>
              <a:rPr lang="en-US" altLang="ko-KR" dirty="0"/>
              <a:t>import </a:t>
            </a:r>
            <a:r>
              <a:rPr lang="ko-KR" altLang="en-US" dirty="0"/>
              <a:t>없이 사용할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9271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264696" cy="49006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딕셔너리 관련 함수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052736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 </a:t>
            </a:r>
            <a:r>
              <a:rPr lang="ko-KR" altLang="en-US" sz="2000" dirty="0"/>
              <a:t>딕셔너리 생성</a:t>
            </a:r>
          </a:p>
          <a:p>
            <a:r>
              <a:rPr lang="en-US" altLang="ko-KR" sz="2000" dirty="0"/>
              <a:t>fruits = {'apple': 3, 'banana': 2, 'orange': 1}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keys </a:t>
            </a:r>
            <a:r>
              <a:rPr lang="ko-KR" altLang="en-US" sz="2000" dirty="0"/>
              <a:t>함수를 사용하여 딕셔너리의 키를 리스트로 변환</a:t>
            </a:r>
          </a:p>
          <a:p>
            <a:r>
              <a:rPr lang="en-US" altLang="ko-KR" sz="2000" dirty="0" err="1"/>
              <a:t>keys_list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fruits.keys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keys_list</a:t>
            </a:r>
            <a:r>
              <a:rPr lang="en-US" altLang="ko-KR" sz="2000" dirty="0"/>
              <a:t>)  # ['apple', 'banana', 'orange']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values </a:t>
            </a:r>
            <a:r>
              <a:rPr lang="ko-KR" altLang="en-US" sz="2000" dirty="0"/>
              <a:t>함수를 사용하여 딕셔너리의 값을 리스트로 변환</a:t>
            </a:r>
          </a:p>
          <a:p>
            <a:r>
              <a:rPr lang="en-US" altLang="ko-KR" sz="2000" dirty="0" err="1"/>
              <a:t>values_list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fruits.values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values_list</a:t>
            </a:r>
            <a:r>
              <a:rPr lang="en-US" altLang="ko-KR" sz="2000" dirty="0"/>
              <a:t>)  # [3, 2, 1]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items </a:t>
            </a:r>
            <a:r>
              <a:rPr lang="ko-KR" altLang="en-US" sz="2000" dirty="0"/>
              <a:t>함수를 사용하여 딕셔너리의 </a:t>
            </a:r>
            <a:r>
              <a:rPr lang="en-US" altLang="ko-KR" sz="2000" dirty="0"/>
              <a:t>(</a:t>
            </a:r>
            <a:r>
              <a:rPr lang="ko-KR" altLang="en-US" sz="2000" dirty="0"/>
              <a:t>키</a:t>
            </a:r>
            <a:r>
              <a:rPr lang="en-US" altLang="ko-KR" sz="2000" dirty="0"/>
              <a:t>, </a:t>
            </a:r>
            <a:r>
              <a:rPr lang="ko-KR" altLang="en-US" sz="2000" dirty="0"/>
              <a:t>값</a:t>
            </a:r>
            <a:r>
              <a:rPr lang="en-US" altLang="ko-KR" sz="2000" dirty="0"/>
              <a:t>) </a:t>
            </a:r>
            <a:r>
              <a:rPr lang="ko-KR" altLang="en-US" sz="2000" dirty="0"/>
              <a:t>쌍을 리스트로 변환</a:t>
            </a:r>
          </a:p>
          <a:p>
            <a:r>
              <a:rPr lang="en-US" altLang="ko-KR" sz="2000" dirty="0" err="1"/>
              <a:t>items_list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fruits.items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items_list</a:t>
            </a:r>
            <a:r>
              <a:rPr lang="en-US" altLang="ko-KR" sz="2000" dirty="0"/>
              <a:t>)  # [('apple', 3), ('banana', 2), ('orange', 1)]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63606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08158" y="202630"/>
            <a:ext cx="4814361" cy="49006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딕셔너리 관련 함수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052736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딕셔너리 생성</a:t>
            </a:r>
          </a:p>
          <a:p>
            <a:r>
              <a:rPr lang="en-US" altLang="ko-KR" sz="1600" dirty="0"/>
              <a:t>fruits = {'apple': 3, 'banana': 2, 'orange': 1}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# </a:t>
            </a:r>
            <a:r>
              <a:rPr lang="en-US" altLang="ko-KR" sz="1600" dirty="0"/>
              <a:t>get </a:t>
            </a:r>
            <a:r>
              <a:rPr lang="ko-KR" altLang="en-US" sz="1600" dirty="0"/>
              <a:t>함수를 사용하여 딕셔너리에서 특정 키에 해당하는 값을 가져옴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fruits.get</a:t>
            </a:r>
            <a:r>
              <a:rPr lang="en-US" altLang="ko-KR" sz="1600" dirty="0"/>
              <a:t>('apple'))  # 3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fruits.get</a:t>
            </a:r>
            <a:r>
              <a:rPr lang="en-US" altLang="ko-KR" sz="1600" dirty="0"/>
              <a:t>('grape'))  # None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setdefault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딕셔너리에 새로운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추가</a:t>
            </a:r>
          </a:p>
          <a:p>
            <a:r>
              <a:rPr lang="en-US" altLang="ko-KR" sz="1600" dirty="0" err="1"/>
              <a:t>fruits.setdefault</a:t>
            </a:r>
            <a:r>
              <a:rPr lang="en-US" altLang="ko-KR" sz="1600" dirty="0"/>
              <a:t>('grape', 5)</a:t>
            </a:r>
          </a:p>
          <a:p>
            <a:r>
              <a:rPr lang="en-US" altLang="ko-KR" sz="1600" dirty="0"/>
              <a:t>print(fruits)  # {'apple': 3, 'banana': 2, 'orange': 1, 'grape': 5}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pop </a:t>
            </a:r>
            <a:r>
              <a:rPr lang="ko-KR" altLang="en-US" sz="1600" dirty="0"/>
              <a:t>함수를 사용하여 딕셔너리에서 특정 키의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제거하고 값을 반환</a:t>
            </a:r>
          </a:p>
          <a:p>
            <a:r>
              <a:rPr lang="en-US" altLang="ko-KR" sz="1600" dirty="0" err="1"/>
              <a:t>grape_count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fruits.pop</a:t>
            </a:r>
            <a:r>
              <a:rPr lang="en-US" altLang="ko-KR" sz="1600" dirty="0"/>
              <a:t>('grape')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grape_count</a:t>
            </a:r>
            <a:r>
              <a:rPr lang="en-US" altLang="ko-KR" sz="1600" dirty="0"/>
              <a:t>)  # 5</a:t>
            </a:r>
          </a:p>
          <a:p>
            <a:r>
              <a:rPr lang="en-US" altLang="ko-KR" sz="1600" dirty="0"/>
              <a:t>print(fruits)  # {'apple': 3, 'banana': 2, 'orange': 1}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update </a:t>
            </a:r>
            <a:r>
              <a:rPr lang="ko-KR" altLang="en-US" sz="1600" dirty="0"/>
              <a:t>함수를 사용하여 딕셔너리에 다른 딕셔너리의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추가 또는 업데이트</a:t>
            </a:r>
          </a:p>
          <a:p>
            <a:r>
              <a:rPr lang="en-US" altLang="ko-KR" sz="1600" dirty="0" err="1"/>
              <a:t>new_fruits</a:t>
            </a:r>
            <a:r>
              <a:rPr lang="en-US" altLang="ko-KR" sz="1600" dirty="0"/>
              <a:t> = {'pear': 2, 'apple': 5}</a:t>
            </a:r>
          </a:p>
          <a:p>
            <a:r>
              <a:rPr lang="en-US" altLang="ko-KR" sz="1600" dirty="0" err="1"/>
              <a:t>fruits.update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new_fruits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print(fruits)  # {'apple': 5, 'banana': 2, 'orange': 1, 'pear': 2}</a:t>
            </a:r>
          </a:p>
        </p:txBody>
      </p:sp>
    </p:spTree>
    <p:extLst>
      <p:ext uri="{BB962C8B-B14F-4D97-AF65-F5344CB8AC3E}">
        <p14:creationId xmlns:p14="http://schemas.microsoft.com/office/powerpoint/2010/main" val="3888516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 딕셔너리에 대해 물음에 답하라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days = {'January':31, 'February':28, 'March':31, 'April':30,</a:t>
            </a:r>
            <a:br>
              <a:rPr lang="en-US" altLang="ko-KR" dirty="0"/>
            </a:br>
            <a:r>
              <a:rPr lang="en-US" altLang="ko-KR" dirty="0"/>
              <a:t>'May':31, 'June':30, 'July':31, 'August':31,</a:t>
            </a:r>
            <a:br>
              <a:rPr lang="en-US" altLang="ko-KR" dirty="0"/>
            </a:br>
            <a:r>
              <a:rPr lang="en-US" altLang="ko-KR" dirty="0"/>
              <a:t>'September':30, 'October':31, 'November':30, 'December':31}</a:t>
            </a:r>
          </a:p>
          <a:p>
            <a:pPr lvl="1"/>
            <a:r>
              <a:rPr lang="ko-KR" altLang="en-US" dirty="0"/>
              <a:t>사용자가 월을 입력하면 해당 월에 일수를 출력하라</a:t>
            </a:r>
            <a:endParaRPr lang="en-US" altLang="ko-KR" dirty="0"/>
          </a:p>
          <a:p>
            <a:pPr lvl="1"/>
            <a:r>
              <a:rPr lang="ko-KR" altLang="en-US" dirty="0"/>
              <a:t>알파벳 순서로 모든 월을 출력하라</a:t>
            </a:r>
            <a:endParaRPr lang="en-US" altLang="ko-KR" dirty="0"/>
          </a:p>
          <a:p>
            <a:pPr lvl="1"/>
            <a:r>
              <a:rPr lang="ko-KR" altLang="en-US" dirty="0"/>
              <a:t>일수가 </a:t>
            </a:r>
            <a:r>
              <a:rPr lang="en-US" altLang="ko-KR" dirty="0"/>
              <a:t>31</a:t>
            </a:r>
            <a:r>
              <a:rPr lang="ko-KR" altLang="en-US" dirty="0"/>
              <a:t>인 월을 모두 출력하라</a:t>
            </a:r>
            <a:endParaRPr lang="en-US" altLang="ko-KR" dirty="0"/>
          </a:p>
          <a:p>
            <a:pPr lvl="1"/>
            <a:r>
              <a:rPr lang="ko-KR" altLang="en-US" dirty="0"/>
              <a:t>월의 일수를 기준으로 오름차순으로 </a:t>
            </a:r>
            <a:r>
              <a:rPr lang="en-US" altLang="ko-KR" dirty="0"/>
              <a:t>(key-value) </a:t>
            </a:r>
            <a:r>
              <a:rPr lang="ko-KR" altLang="en-US" dirty="0"/>
              <a:t>쌍을 출력하라</a:t>
            </a:r>
            <a:endParaRPr lang="en-US" altLang="ko-KR" dirty="0"/>
          </a:p>
          <a:p>
            <a:pPr lvl="1"/>
            <a:r>
              <a:rPr lang="ko-KR" altLang="en-US" dirty="0"/>
              <a:t>사용자가 월을 </a:t>
            </a:r>
            <a:r>
              <a:rPr lang="en-US" altLang="ko-KR" dirty="0"/>
              <a:t>3</a:t>
            </a:r>
            <a:r>
              <a:rPr lang="ko-KR" altLang="en-US" dirty="0"/>
              <a:t>자리만 입력하면 월의 일수를 출력하라</a:t>
            </a:r>
            <a:r>
              <a:rPr lang="en-US" altLang="ko-KR" dirty="0"/>
              <a:t>.(Jan, Feb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9529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73192"/>
            <a:ext cx="8229600" cy="4952971"/>
          </a:xfrm>
        </p:spPr>
        <p:txBody>
          <a:bodyPr>
            <a:normAutofit/>
          </a:bodyPr>
          <a:lstStyle/>
          <a:p>
            <a:r>
              <a:rPr lang="ko-KR" altLang="en-US" dirty="0"/>
              <a:t>다음 딕셔너리에 대해 물음에 답하라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d=[{'</a:t>
            </a:r>
            <a:r>
              <a:rPr lang="en-US" altLang="ko-KR" dirty="0" err="1"/>
              <a:t>name':'Todd</a:t>
            </a:r>
            <a:r>
              <a:rPr lang="en-US" altLang="ko-KR" dirty="0"/>
              <a:t>', 'phone':'555-1414', '</a:t>
            </a:r>
            <a:r>
              <a:rPr lang="en-US" altLang="ko-KR" dirty="0" err="1"/>
              <a:t>email':'todd@mail.net</a:t>
            </a:r>
            <a:r>
              <a:rPr lang="en-US" altLang="ko-KR" dirty="0"/>
              <a:t>'},</a:t>
            </a:r>
            <a:br>
              <a:rPr lang="en-US" altLang="ko-KR" dirty="0"/>
            </a:br>
            <a:r>
              <a:rPr lang="en-US" altLang="ko-KR" dirty="0"/>
              <a:t>{'</a:t>
            </a:r>
            <a:r>
              <a:rPr lang="en-US" altLang="ko-KR" dirty="0" err="1"/>
              <a:t>name':'Helga</a:t>
            </a:r>
            <a:r>
              <a:rPr lang="en-US" altLang="ko-KR" dirty="0"/>
              <a:t>', 'phone':'555-1618', '</a:t>
            </a:r>
            <a:r>
              <a:rPr lang="en-US" altLang="ko-KR" dirty="0" err="1"/>
              <a:t>email':'helga@mail.net</a:t>
            </a:r>
            <a:r>
              <a:rPr lang="en-US" altLang="ko-KR" dirty="0"/>
              <a:t>'},{'</a:t>
            </a:r>
            <a:r>
              <a:rPr lang="en-US" altLang="ko-KR" dirty="0" err="1"/>
              <a:t>name':'Princess</a:t>
            </a:r>
            <a:r>
              <a:rPr lang="en-US" altLang="ko-KR" dirty="0"/>
              <a:t>', 'phone':'555-3141', 'email':''},{'</a:t>
            </a:r>
            <a:r>
              <a:rPr lang="en-US" altLang="ko-KR" dirty="0" err="1"/>
              <a:t>name':'LJ</a:t>
            </a:r>
            <a:r>
              <a:rPr lang="en-US" altLang="ko-KR" dirty="0"/>
              <a:t>', 'phone':'555-2718', '</a:t>
            </a:r>
            <a:r>
              <a:rPr lang="en-US" altLang="ko-KR" dirty="0" err="1"/>
              <a:t>email':'lj@mail.net</a:t>
            </a:r>
            <a:r>
              <a:rPr lang="en-US" altLang="ko-KR" dirty="0"/>
              <a:t>'}]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전화번호가 </a:t>
            </a:r>
            <a:r>
              <a:rPr lang="en-US" altLang="ko-KR" dirty="0"/>
              <a:t>8</a:t>
            </a:r>
            <a:r>
              <a:rPr lang="ko-KR" altLang="en-US" dirty="0"/>
              <a:t>로 끝나는 사용자 이름을 출력하라</a:t>
            </a:r>
            <a:endParaRPr lang="en-US" altLang="ko-KR" dirty="0"/>
          </a:p>
          <a:p>
            <a:pPr lvl="1"/>
            <a:r>
              <a:rPr lang="ko-KR" altLang="en-US" dirty="0" err="1"/>
              <a:t>이메일이</a:t>
            </a:r>
            <a:r>
              <a:rPr lang="ko-KR" altLang="en-US" dirty="0"/>
              <a:t> 없는 사용자 이름을 출력하라</a:t>
            </a:r>
            <a:endParaRPr lang="en-US" altLang="ko-KR" dirty="0"/>
          </a:p>
          <a:p>
            <a:pPr lvl="1"/>
            <a:r>
              <a:rPr lang="ko-KR" altLang="en-US" dirty="0"/>
              <a:t>사용자 이름을 입력하면 전화번호</a:t>
            </a:r>
            <a:r>
              <a:rPr lang="en-US" altLang="ko-KR" dirty="0"/>
              <a:t>, </a:t>
            </a:r>
            <a:r>
              <a:rPr lang="ko-KR" altLang="en-US" dirty="0" err="1"/>
              <a:t>이메일을</a:t>
            </a:r>
            <a:r>
              <a:rPr lang="ko-KR" altLang="en-US" dirty="0"/>
              <a:t> 출력하라</a:t>
            </a:r>
            <a:r>
              <a:rPr lang="en-US" altLang="ko-KR" dirty="0"/>
              <a:t>. </a:t>
            </a:r>
            <a:r>
              <a:rPr lang="ko-KR" altLang="en-US" dirty="0"/>
              <a:t>이름이 없으면 </a:t>
            </a:r>
            <a:r>
              <a:rPr lang="en-US" altLang="ko-KR" dirty="0"/>
              <a:t>'</a:t>
            </a:r>
            <a:r>
              <a:rPr lang="ko-KR" altLang="en-US" dirty="0"/>
              <a:t>이름이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endParaRPr lang="en-US" altLang="ko-KR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2397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set</a:t>
            </a:r>
            <a:r>
              <a:rPr lang="ko-KR" altLang="en-US" sz="2000" dirty="0"/>
              <a:t>은 중복을 허용하지 않는 집합을 나타내는 </a:t>
            </a:r>
            <a:r>
              <a:rPr lang="ko-KR" altLang="en-US" sz="2000" dirty="0" err="1"/>
              <a:t>자료형입니다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set</a:t>
            </a:r>
            <a:r>
              <a:rPr lang="ko-KR" altLang="en-US" sz="2000" dirty="0"/>
              <a:t>은 </a:t>
            </a:r>
            <a:r>
              <a:rPr lang="en-US" altLang="ko-KR" sz="2000" dirty="0"/>
              <a:t>{}</a:t>
            </a:r>
            <a:r>
              <a:rPr lang="ko-KR" altLang="en-US" sz="2000" dirty="0"/>
              <a:t>를 사용하여 생성할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중괄호 </a:t>
            </a:r>
            <a:r>
              <a:rPr lang="en-US" altLang="ko-KR" sz="2000" dirty="0"/>
              <a:t>{}</a:t>
            </a:r>
            <a:r>
              <a:rPr lang="ko-KR" altLang="en-US" sz="2000" dirty="0"/>
              <a:t>는 딕셔너리와도 비슷하기 때문에 </a:t>
            </a:r>
            <a:r>
              <a:rPr lang="en-US" altLang="ko-KR" sz="2000" dirty="0"/>
              <a:t>set()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사용하는 것이 좋습니다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800" dirty="0"/>
              <a:t>{}</a:t>
            </a:r>
            <a:r>
              <a:rPr lang="ko-KR" altLang="en-US" sz="1800" dirty="0"/>
              <a:t>로 생성할 수 있지만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원소가 </a:t>
            </a:r>
            <a:r>
              <a:rPr lang="ko-KR" altLang="en-US" sz="1800" dirty="0"/>
              <a:t>없는 형태로 생성하면 빈 </a:t>
            </a:r>
            <a:r>
              <a:rPr lang="en-US" altLang="ko-KR" sz="1800" dirty="0"/>
              <a:t>set</a:t>
            </a:r>
            <a:r>
              <a:rPr lang="ko-KR" altLang="en-US" sz="1800" dirty="0"/>
              <a:t>이 아니라 빈 딕셔너리가 됩니다</a:t>
            </a:r>
            <a:r>
              <a:rPr lang="en-US" altLang="ko-KR" sz="1800" dirty="0"/>
              <a:t>.</a:t>
            </a:r>
          </a:p>
          <a:p>
            <a:r>
              <a:rPr lang="en-US" altLang="ko-KR" sz="2000" dirty="0"/>
              <a:t>set</a:t>
            </a:r>
            <a:r>
              <a:rPr lang="ko-KR" altLang="en-US" sz="2000" dirty="0"/>
              <a:t>은 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이터러블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객체를 받아들입니다</a:t>
            </a:r>
            <a:r>
              <a:rPr lang="en-US" altLang="ko-KR" sz="2000" dirty="0"/>
              <a:t>. set</a:t>
            </a:r>
            <a:r>
              <a:rPr lang="ko-KR" altLang="en-US" sz="2000" dirty="0"/>
              <a:t>은 생성할 때 자동으로 중복된 원소를 제거합니다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set</a:t>
            </a:r>
            <a:r>
              <a:rPr lang="ko-KR" altLang="en-US" sz="2000" dirty="0"/>
              <a:t>은 순서가 없기 때문에 인덱싱을 지원하지 않습니다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in </a:t>
            </a:r>
            <a:r>
              <a:rPr lang="ko-KR" altLang="en-US" sz="2000" dirty="0"/>
              <a:t>연산자를 이용하여 특정 원소가 </a:t>
            </a:r>
            <a:r>
              <a:rPr lang="en-US" altLang="ko-KR" sz="2000" dirty="0"/>
              <a:t>set</a:t>
            </a:r>
            <a:r>
              <a:rPr lang="ko-KR" altLang="en-US" sz="2000" dirty="0"/>
              <a:t>에 포함되어 있는지를 확인할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수학에서 집합 연산에 사용하는 교집합</a:t>
            </a:r>
            <a:r>
              <a:rPr lang="en-US" altLang="ko-KR" sz="2000" dirty="0"/>
              <a:t>, </a:t>
            </a:r>
            <a:r>
              <a:rPr lang="ko-KR" altLang="en-US" sz="2000" dirty="0"/>
              <a:t>합집합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차집합</a:t>
            </a:r>
            <a:r>
              <a:rPr lang="ko-KR" altLang="en-US" sz="2000" dirty="0"/>
              <a:t> 등의 연산도 가능합니다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68358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중괄호 </a:t>
            </a:r>
            <a:r>
              <a:rPr lang="en-US" altLang="ko-KR" sz="1600" dirty="0"/>
              <a:t>{}</a:t>
            </a:r>
            <a:r>
              <a:rPr lang="ko-KR" altLang="en-US" sz="1600" dirty="0"/>
              <a:t>를 사용하여 </a:t>
            </a:r>
            <a:r>
              <a:rPr lang="ko-KR" altLang="en-US" sz="1600" dirty="0" smtClean="0"/>
              <a:t>생성하기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/>
              <a:t>set() </a:t>
            </a:r>
            <a:r>
              <a:rPr lang="ko-KR" altLang="en-US" sz="1600" dirty="0"/>
              <a:t>함수를 사용하여 </a:t>
            </a:r>
            <a:r>
              <a:rPr lang="ko-KR" altLang="en-US" sz="1600" dirty="0" smtClean="0"/>
              <a:t>생성하기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/>
              <a:t>빈 </a:t>
            </a:r>
            <a:r>
              <a:rPr lang="en-US" altLang="ko-KR" sz="1600" dirty="0"/>
              <a:t>set </a:t>
            </a:r>
            <a:r>
              <a:rPr lang="ko-KR" altLang="en-US" sz="1600" dirty="0"/>
              <a:t>생성 후 </a:t>
            </a:r>
            <a:r>
              <a:rPr lang="en-US" altLang="ko-KR" sz="1600" dirty="0"/>
              <a:t>add()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요소 추가하기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379323" y="17960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3, 3, 4, 5, 5}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67174" y="306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set([1, 2, 3, 3, 4, 5, 5])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99792" y="4359686"/>
            <a:ext cx="3816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set()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(2)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(4)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</p:spTree>
    <p:extLst>
      <p:ext uri="{BB962C8B-B14F-4D97-AF65-F5344CB8AC3E}">
        <p14:creationId xmlns:p14="http://schemas.microsoft.com/office/powerpoint/2010/main" val="31562229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2746648" cy="50405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개수 확인</a:t>
            </a:r>
            <a:r>
              <a:rPr lang="en-US" altLang="ko-KR" sz="2000" dirty="0"/>
              <a:t>, </a:t>
            </a:r>
            <a:r>
              <a:rPr lang="ko-KR" altLang="en-US" sz="2000" dirty="0"/>
              <a:t>요소 추가 함수들</a:t>
            </a:r>
            <a:r>
              <a:rPr lang="en-US" altLang="ko-KR" sz="2000" dirty="0"/>
              <a:t>, </a:t>
            </a:r>
            <a:r>
              <a:rPr lang="ko-KR" altLang="en-US" sz="2000" dirty="0"/>
              <a:t>요소 제거 함수들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19872" y="836712"/>
            <a:ext cx="55446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set </a:t>
            </a:r>
            <a:r>
              <a:rPr lang="ko-KR" altLang="en-US" sz="1600" dirty="0"/>
              <a:t>생성</a:t>
            </a:r>
          </a:p>
          <a:p>
            <a:r>
              <a:rPr lang="en-US" altLang="ko-KR" sz="1600" dirty="0" err="1"/>
              <a:t>my_set</a:t>
            </a:r>
            <a:r>
              <a:rPr lang="en-US" altLang="ko-KR" sz="1600" dirty="0"/>
              <a:t> = {1, 2, 3}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개수 확인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3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추가</a:t>
            </a:r>
          </a:p>
          <a:p>
            <a:r>
              <a:rPr lang="en-US" altLang="ko-KR" sz="1600" dirty="0" err="1"/>
              <a:t>my_set.add</a:t>
            </a:r>
            <a:r>
              <a:rPr lang="en-US" altLang="ko-KR" sz="1600" dirty="0"/>
              <a:t>(4)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3, 4}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여러 요소 추가</a:t>
            </a:r>
          </a:p>
          <a:p>
            <a:r>
              <a:rPr lang="en-US" altLang="ko-KR" sz="1600" dirty="0" err="1"/>
              <a:t>my_set.update</a:t>
            </a:r>
            <a:r>
              <a:rPr lang="en-US" altLang="ko-KR" sz="1600" dirty="0"/>
              <a:t>([5, 6, 7])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3, 4, 5, 6, 7}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제거 </a:t>
            </a:r>
            <a:r>
              <a:rPr lang="en-US" altLang="ko-KR" sz="1600" dirty="0"/>
              <a:t>(remove)</a:t>
            </a:r>
          </a:p>
          <a:p>
            <a:r>
              <a:rPr lang="en-US" altLang="ko-KR" sz="1600" dirty="0" err="1"/>
              <a:t>my_set.remove</a:t>
            </a:r>
            <a:r>
              <a:rPr lang="en-US" altLang="ko-KR" sz="1600" dirty="0"/>
              <a:t>(3)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4, 5, 6, 7}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제거 </a:t>
            </a:r>
            <a:r>
              <a:rPr lang="en-US" altLang="ko-KR" sz="1600" dirty="0"/>
              <a:t>(discard)</a:t>
            </a:r>
          </a:p>
          <a:p>
            <a:r>
              <a:rPr lang="en-US" altLang="ko-KR" sz="1600" dirty="0" err="1"/>
              <a:t>my_set.discard</a:t>
            </a:r>
            <a:r>
              <a:rPr lang="en-US" altLang="ko-KR" sz="1600" dirty="0"/>
              <a:t>(10)  # </a:t>
            </a:r>
            <a:r>
              <a:rPr lang="ko-KR" altLang="en-US" sz="1600" dirty="0"/>
              <a:t>요소가 없어도 오류 발생하지 않음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4, 5, 6, 7}</a:t>
            </a:r>
          </a:p>
        </p:txBody>
      </p:sp>
    </p:spTree>
    <p:extLst>
      <p:ext uri="{BB962C8B-B14F-4D97-AF65-F5344CB8AC3E}">
        <p14:creationId xmlns:p14="http://schemas.microsoft.com/office/powerpoint/2010/main" val="32068627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</a:t>
            </a:r>
          </a:p>
          <a:p>
            <a:pPr lvl="1"/>
            <a:r>
              <a:rPr lang="en-US" altLang="ko-KR" sz="1800" dirty="0"/>
              <a:t>set </a:t>
            </a:r>
            <a:r>
              <a:rPr lang="ko-KR" altLang="en-US" sz="1800" dirty="0"/>
              <a:t>객체에 요소를 추가하는 함수입니다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이미 존재하는 요소를 추가하려고 하면</a:t>
            </a:r>
            <a:r>
              <a:rPr lang="en-US" altLang="ko-KR" sz="1800" dirty="0"/>
              <a:t>, </a:t>
            </a:r>
            <a:r>
              <a:rPr lang="ko-KR" altLang="en-US" sz="1800" dirty="0"/>
              <a:t>아무런 작업도 수행하지 않습니다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en-US" altLang="ko-KR" dirty="0" smtClean="0"/>
              <a:t>update</a:t>
            </a:r>
          </a:p>
          <a:p>
            <a:pPr lvl="1"/>
            <a:r>
              <a:rPr lang="ko-KR" altLang="en-US" dirty="0"/>
              <a:t>다른 집합</a:t>
            </a:r>
            <a:r>
              <a:rPr lang="en-US" altLang="ko-KR" dirty="0"/>
              <a:t>(set)</a:t>
            </a:r>
            <a:r>
              <a:rPr lang="ko-KR" altLang="en-US" dirty="0"/>
              <a:t>이나 반복 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인자로 받아서 현재 </a:t>
            </a:r>
            <a:r>
              <a:rPr lang="en-US" altLang="ko-KR" dirty="0"/>
              <a:t>set</a:t>
            </a:r>
            <a:r>
              <a:rPr lang="ko-KR" altLang="en-US" dirty="0"/>
              <a:t>에 합집합</a:t>
            </a:r>
            <a:r>
              <a:rPr lang="en-US" altLang="ko-KR" dirty="0"/>
              <a:t>(union)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(4) # {1, 2, 3, 4}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(2) # {1, 2, 3, 4}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017" y="5085183"/>
            <a:ext cx="3752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dirty="0"/>
              <a:t>set1 = {1, 2, 3}</a:t>
            </a:r>
          </a:p>
          <a:p>
            <a:r>
              <a:rPr lang="da-DK" altLang="ko-KR" dirty="0"/>
              <a:t>set2 = {3, 4, 5</a:t>
            </a:r>
            <a:r>
              <a:rPr lang="da-DK" altLang="ko-KR" dirty="0" smtClean="0"/>
              <a:t>}</a:t>
            </a:r>
          </a:p>
          <a:p>
            <a:r>
              <a:rPr lang="da-DK" altLang="ko-KR" dirty="0"/>
              <a:t>set1.update(set2)   #{1, 2, 3, 4, 5}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51215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[5, 6, 7]</a:t>
            </a:r>
          </a:p>
          <a:p>
            <a:r>
              <a:rPr lang="en-US" altLang="ko-KR" dirty="0" err="1"/>
              <a:t>my_set</a:t>
            </a:r>
            <a:r>
              <a:rPr lang="en-US" altLang="ko-KR" dirty="0"/>
              <a:t> = {1, 2, 3</a:t>
            </a:r>
            <a:r>
              <a:rPr lang="en-US" altLang="ko-KR" dirty="0" smtClean="0"/>
              <a:t>}</a:t>
            </a:r>
          </a:p>
          <a:p>
            <a:r>
              <a:rPr lang="en-US" altLang="ko-KR" dirty="0" err="1"/>
              <a:t>my_set.update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   #{1, 2, 3, 5, 6, 7}</a:t>
            </a:r>
          </a:p>
        </p:txBody>
      </p:sp>
    </p:spTree>
    <p:extLst>
      <p:ext uri="{BB962C8B-B14F-4D97-AF65-F5344CB8AC3E}">
        <p14:creationId xmlns:p14="http://schemas.microsoft.com/office/powerpoint/2010/main" val="298897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문자열 </a:t>
            </a:r>
            <a:r>
              <a:rPr lang="ko-KR" altLang="en-US" sz="3600" dirty="0" err="1"/>
              <a:t>슬라이싱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문자열을 뒤집는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22048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 err="1"/>
              <a:t>reversed_s</a:t>
            </a:r>
            <a:r>
              <a:rPr lang="en-US" altLang="ko-KR" dirty="0"/>
              <a:t> = s[::-1]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reversed_s</a:t>
            </a:r>
            <a:r>
              <a:rPr lang="en-US" altLang="ko-KR" dirty="0"/>
              <a:t>)  # "!</a:t>
            </a:r>
            <a:r>
              <a:rPr lang="en-US" altLang="ko-KR" dirty="0" err="1"/>
              <a:t>dlrow</a:t>
            </a:r>
            <a:r>
              <a:rPr lang="en-US" altLang="ko-KR" dirty="0"/>
              <a:t> ,</a:t>
            </a:r>
            <a:r>
              <a:rPr lang="en-US" altLang="ko-KR" dirty="0" err="1"/>
              <a:t>olleH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19076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remove</a:t>
            </a:r>
          </a:p>
          <a:p>
            <a:pPr lvl="1"/>
            <a:r>
              <a:rPr lang="en-US" altLang="ko-KR" sz="1800" dirty="0"/>
              <a:t>remove() </a:t>
            </a:r>
            <a:r>
              <a:rPr lang="ko-KR" altLang="en-US" sz="1800" dirty="0"/>
              <a:t>함수는 </a:t>
            </a:r>
            <a:r>
              <a:rPr lang="en-US" altLang="ko-KR" sz="1800" dirty="0"/>
              <a:t>set</a:t>
            </a:r>
            <a:r>
              <a:rPr lang="ko-KR" altLang="en-US" sz="1800" dirty="0"/>
              <a:t>에서 특정 값을 제거하는 함수입니다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만약 제거하려는 값이 </a:t>
            </a:r>
            <a:r>
              <a:rPr lang="en-US" altLang="ko-KR" sz="1800" dirty="0"/>
              <a:t>set</a:t>
            </a:r>
            <a:r>
              <a:rPr lang="ko-KR" altLang="en-US" sz="1800" dirty="0"/>
              <a:t>에 없다면 </a:t>
            </a:r>
            <a:r>
              <a:rPr lang="en-US" altLang="ko-KR" sz="1800" dirty="0" err="1"/>
              <a:t>KeyError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발생하므로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반드시 </a:t>
            </a:r>
            <a:r>
              <a:rPr lang="en-US" altLang="ko-KR" sz="1800" dirty="0"/>
              <a:t>set</a:t>
            </a:r>
            <a:r>
              <a:rPr lang="ko-KR" altLang="en-US" sz="1800" dirty="0"/>
              <a:t>에 값이 있는지 확인 후 사용해야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4717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{1, 2, 3}</a:t>
            </a:r>
          </a:p>
          <a:p>
            <a:r>
              <a:rPr lang="en-US" altLang="ko-KR" dirty="0" err="1"/>
              <a:t>s.remove</a:t>
            </a:r>
            <a:r>
              <a:rPr lang="en-US" altLang="ko-KR" dirty="0"/>
              <a:t>(2)  # s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를 제거합니다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35306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{1, 2, 3}</a:t>
            </a:r>
          </a:p>
          <a:p>
            <a:r>
              <a:rPr lang="en-US" altLang="ko-KR" dirty="0"/>
              <a:t>if 2 in 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s.remove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print("set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가 없습니다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4740057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discard</a:t>
            </a:r>
          </a:p>
          <a:p>
            <a:pPr lvl="1"/>
            <a:r>
              <a:rPr lang="ko-KR" altLang="en-US" sz="1800" dirty="0"/>
              <a:t>지정한 요소를 제거하는 것이지만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요소가 존재하지 않아도 예외를 발생시키지 않는다는 점에서 </a:t>
            </a:r>
            <a:r>
              <a:rPr lang="en-US" altLang="ko-KR" sz="1800" dirty="0"/>
              <a:t>remove() </a:t>
            </a:r>
            <a:r>
              <a:rPr lang="ko-KR" altLang="en-US" sz="1800" dirty="0" err="1"/>
              <a:t>메소드와</a:t>
            </a:r>
            <a:r>
              <a:rPr lang="ko-KR" altLang="en-US" sz="1800" dirty="0"/>
              <a:t> 차이가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26369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fruits = {"apple", "banana", "cherry"}</a:t>
            </a:r>
          </a:p>
          <a:p>
            <a:r>
              <a:rPr lang="en-US" altLang="ko-KR" dirty="0" err="1"/>
              <a:t>fruits.discard</a:t>
            </a:r>
            <a:r>
              <a:rPr lang="en-US" altLang="ko-KR" dirty="0"/>
              <a:t>("banana")</a:t>
            </a:r>
          </a:p>
          <a:p>
            <a:r>
              <a:rPr lang="en-US" altLang="ko-KR" dirty="0"/>
              <a:t>print(fruits)  # </a:t>
            </a:r>
            <a:r>
              <a:rPr lang="ko-KR" altLang="en-US" dirty="0"/>
              <a:t>출력</a:t>
            </a:r>
            <a:r>
              <a:rPr lang="en-US" altLang="ko-KR" dirty="0"/>
              <a:t>: {"apple", "cherry"}</a:t>
            </a:r>
          </a:p>
          <a:p>
            <a:endParaRPr lang="en-US" altLang="ko-KR" dirty="0"/>
          </a:p>
          <a:p>
            <a:r>
              <a:rPr lang="en-US" altLang="ko-KR" dirty="0" err="1"/>
              <a:t>fruits.discard</a:t>
            </a:r>
            <a:r>
              <a:rPr lang="en-US" altLang="ko-KR" dirty="0"/>
              <a:t>("durian")</a:t>
            </a:r>
          </a:p>
          <a:p>
            <a:r>
              <a:rPr lang="en-US" altLang="ko-KR" dirty="0"/>
              <a:t>print(fruits)  # </a:t>
            </a:r>
            <a:r>
              <a:rPr lang="ko-KR" altLang="en-US" dirty="0"/>
              <a:t>출력</a:t>
            </a:r>
            <a:r>
              <a:rPr lang="en-US" altLang="ko-KR" dirty="0"/>
              <a:t>: {"apple", "cherry"}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35696" y="4725144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에 없는 </a:t>
            </a:r>
            <a:r>
              <a:rPr lang="en-US" altLang="ko-KR" dirty="0"/>
              <a:t>"durian"</a:t>
            </a:r>
            <a:r>
              <a:rPr lang="ko-KR" altLang="en-US" dirty="0"/>
              <a:t>을 </a:t>
            </a:r>
            <a:r>
              <a:rPr lang="ko-KR" altLang="en-US" dirty="0" smtClean="0"/>
              <a:t>제거하면</a:t>
            </a:r>
            <a:endParaRPr lang="en-US" altLang="ko-KR" dirty="0" smtClean="0"/>
          </a:p>
          <a:p>
            <a:r>
              <a:rPr lang="en-US" altLang="ko-KR" dirty="0" smtClean="0"/>
              <a:t>fruits </a:t>
            </a:r>
            <a:r>
              <a:rPr lang="en-US" altLang="ko-KR" dirty="0"/>
              <a:t>set</a:t>
            </a:r>
            <a:r>
              <a:rPr lang="ko-KR" altLang="en-US" dirty="0"/>
              <a:t>에는 변화가 없으므로 동일한 </a:t>
            </a:r>
            <a:r>
              <a:rPr lang="en-US" altLang="ko-KR" dirty="0"/>
              <a:t>set</a:t>
            </a:r>
            <a:r>
              <a:rPr lang="ko-KR" altLang="en-US" dirty="0"/>
              <a:t>이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2709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집합 연산</a:t>
            </a:r>
            <a:endParaRPr lang="en-US" altLang="ko-KR" dirty="0" smtClean="0"/>
          </a:p>
          <a:p>
            <a:pPr lvl="1"/>
            <a:r>
              <a:rPr lang="ko-KR" altLang="en-US" dirty="0"/>
              <a:t>합집합</a:t>
            </a:r>
            <a:r>
              <a:rPr lang="en-US" altLang="ko-KR" dirty="0"/>
              <a:t>(Union) </a:t>
            </a:r>
            <a:r>
              <a:rPr lang="ko-KR" altLang="en-US" dirty="0"/>
              <a:t>연산</a:t>
            </a:r>
            <a:r>
              <a:rPr lang="en-US" altLang="ko-KR" dirty="0"/>
              <a:t>: set1 | set2 </a:t>
            </a:r>
            <a:r>
              <a:rPr lang="ko-KR" altLang="en-US" dirty="0"/>
              <a:t>또는 </a:t>
            </a:r>
            <a:r>
              <a:rPr lang="en-US" altLang="ko-KR" dirty="0"/>
              <a:t>set1.union(set2)</a:t>
            </a:r>
          </a:p>
          <a:p>
            <a:pPr lvl="1"/>
            <a:r>
              <a:rPr lang="ko-KR" altLang="en-US" dirty="0"/>
              <a:t>교집합</a:t>
            </a:r>
            <a:r>
              <a:rPr lang="en-US" altLang="ko-KR" dirty="0"/>
              <a:t>(Intersection) </a:t>
            </a:r>
            <a:r>
              <a:rPr lang="ko-KR" altLang="en-US" dirty="0"/>
              <a:t>연산</a:t>
            </a:r>
            <a:r>
              <a:rPr lang="en-US" altLang="ko-KR" dirty="0"/>
              <a:t>: set1 &amp; set2 </a:t>
            </a:r>
            <a:r>
              <a:rPr lang="ko-KR" altLang="en-US" dirty="0"/>
              <a:t>또는 </a:t>
            </a:r>
            <a:r>
              <a:rPr lang="en-US" altLang="ko-KR" dirty="0"/>
              <a:t>set1.intersection(set2)</a:t>
            </a:r>
          </a:p>
          <a:p>
            <a:pPr lvl="1"/>
            <a:r>
              <a:rPr lang="ko-KR" altLang="en-US" dirty="0" err="1"/>
              <a:t>차집합</a:t>
            </a:r>
            <a:r>
              <a:rPr lang="en-US" altLang="ko-KR" dirty="0"/>
              <a:t>(Difference) </a:t>
            </a:r>
            <a:r>
              <a:rPr lang="ko-KR" altLang="en-US" dirty="0"/>
              <a:t>연산</a:t>
            </a:r>
            <a:r>
              <a:rPr lang="en-US" altLang="ko-KR" dirty="0"/>
              <a:t>: set1 - set2 </a:t>
            </a:r>
            <a:r>
              <a:rPr lang="ko-KR" altLang="en-US" dirty="0"/>
              <a:t>또는 </a:t>
            </a:r>
            <a:r>
              <a:rPr lang="en-US" altLang="ko-KR" dirty="0"/>
              <a:t>set1.difference(set2)</a:t>
            </a:r>
          </a:p>
          <a:p>
            <a:pPr lvl="1"/>
            <a:r>
              <a:rPr lang="ko-KR" altLang="en-US" dirty="0" err="1"/>
              <a:t>대칭차집합</a:t>
            </a:r>
            <a:r>
              <a:rPr lang="en-US" altLang="ko-KR" dirty="0"/>
              <a:t>(Symmetric Difference) </a:t>
            </a:r>
            <a:r>
              <a:rPr lang="ko-KR" altLang="en-US" dirty="0"/>
              <a:t>연산</a:t>
            </a:r>
            <a:r>
              <a:rPr lang="en-US" altLang="ko-KR" dirty="0"/>
              <a:t>: set1 ^ set2 </a:t>
            </a:r>
            <a:r>
              <a:rPr lang="ko-KR" altLang="en-US" dirty="0"/>
              <a:t>또는 </a:t>
            </a:r>
            <a:r>
              <a:rPr lang="en-US" altLang="ko-KR" dirty="0"/>
              <a:t>set1.symmetric_difference(set2)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400506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대칭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모두 속하지 않는 요소들의 집합을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039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집합 연산</a:t>
            </a:r>
            <a:endParaRPr lang="en-US" altLang="ko-KR" dirty="0" smtClean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268760"/>
            <a:ext cx="57606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set1 = {1, 2, 3}</a:t>
            </a:r>
          </a:p>
          <a:p>
            <a:r>
              <a:rPr lang="en-US" altLang="ko-KR" dirty="0"/>
              <a:t>set2 = {3, 4, 5}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합집합</a:t>
            </a:r>
          </a:p>
          <a:p>
            <a:r>
              <a:rPr lang="en-US" altLang="ko-KR" dirty="0"/>
              <a:t>print(set1.union(set2))  # {1, 2, 3, 4, 5}</a:t>
            </a:r>
          </a:p>
          <a:p>
            <a:r>
              <a:rPr lang="en-US" altLang="ko-KR" dirty="0"/>
              <a:t>print(set1 | set2)       # {1, 2, 3, 4, 5}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교집합</a:t>
            </a:r>
          </a:p>
          <a:p>
            <a:r>
              <a:rPr lang="en-US" altLang="ko-KR" dirty="0"/>
              <a:t>print(set1.intersection(set2))  # {3}</a:t>
            </a:r>
          </a:p>
          <a:p>
            <a:r>
              <a:rPr lang="en-US" altLang="ko-KR" dirty="0"/>
              <a:t>print(set1 &amp; set2)              # {3}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차집합</a:t>
            </a:r>
            <a:endParaRPr lang="ko-KR" altLang="en-US" dirty="0"/>
          </a:p>
          <a:p>
            <a:r>
              <a:rPr lang="en-US" altLang="ko-KR" dirty="0"/>
              <a:t>print(set1.difference(set2))  # {1, 2}</a:t>
            </a:r>
          </a:p>
          <a:p>
            <a:r>
              <a:rPr lang="en-US" altLang="ko-KR" dirty="0"/>
              <a:t>print(set1 - set2)            # {1, 2}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대칭차집합</a:t>
            </a:r>
            <a:endParaRPr lang="ko-KR" altLang="en-US" dirty="0"/>
          </a:p>
          <a:p>
            <a:r>
              <a:rPr lang="en-US" altLang="ko-KR" dirty="0"/>
              <a:t>print(set1.symmetric_difference(set2))  # {1, 2, 4, 5}</a:t>
            </a:r>
          </a:p>
          <a:p>
            <a:r>
              <a:rPr lang="en-US" altLang="ko-KR" dirty="0"/>
              <a:t>print(set1 ^ set2)                      # {1, 2, 4, 5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72268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비교 연산</a:t>
            </a:r>
            <a:endParaRPr lang="en-US" altLang="ko-KR" dirty="0" smtClean="0"/>
          </a:p>
          <a:p>
            <a:pPr lvl="1"/>
            <a:r>
              <a:rPr lang="en-US" altLang="ko-KR" dirty="0"/>
              <a:t>== : </a:t>
            </a:r>
            <a:r>
              <a:rPr lang="ko-KR" altLang="en-US" dirty="0"/>
              <a:t>두 </a:t>
            </a:r>
            <a:r>
              <a:rPr lang="en-US" altLang="ko-KR" dirty="0"/>
              <a:t>set</a:t>
            </a:r>
            <a:r>
              <a:rPr lang="ko-KR" altLang="en-US" dirty="0"/>
              <a:t>이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&gt;, </a:t>
            </a:r>
            <a:r>
              <a:rPr lang="en-US" altLang="ko-KR" dirty="0"/>
              <a:t>&gt;= :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보다 크거나</a:t>
            </a:r>
            <a:r>
              <a:rPr lang="en-US" altLang="ko-KR" dirty="0"/>
              <a:t>/</a:t>
            </a:r>
            <a:r>
              <a:rPr lang="ko-KR" altLang="en-US" dirty="0"/>
              <a:t>크거나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&lt;, &lt;= :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보다 작거나</a:t>
            </a:r>
            <a:r>
              <a:rPr lang="en-US" altLang="ko-KR" dirty="0"/>
              <a:t>/</a:t>
            </a:r>
            <a:r>
              <a:rPr lang="ko-KR" altLang="en-US" dirty="0"/>
              <a:t>작거나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!= : </a:t>
            </a:r>
            <a:r>
              <a:rPr lang="ko-KR" altLang="en-US" dirty="0"/>
              <a:t>두 </a:t>
            </a:r>
            <a:r>
              <a:rPr lang="en-US" altLang="ko-KR" dirty="0"/>
              <a:t>set</a:t>
            </a:r>
            <a:r>
              <a:rPr lang="ko-KR" altLang="en-US" dirty="0"/>
              <a:t>이 다른지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42663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비교 연산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56792"/>
            <a:ext cx="3384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==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set1 = {1, 2, 3}</a:t>
            </a:r>
          </a:p>
          <a:p>
            <a:r>
              <a:rPr lang="en-US" altLang="ko-KR" dirty="0"/>
              <a:t>set2 = {3, 2, 1}</a:t>
            </a:r>
          </a:p>
          <a:p>
            <a:r>
              <a:rPr lang="en-US" altLang="ko-KR" dirty="0"/>
              <a:t>set3 = {4, 5, 6}</a:t>
            </a:r>
          </a:p>
          <a:p>
            <a:r>
              <a:rPr lang="en-US" altLang="ko-KR" dirty="0"/>
              <a:t>print(set1 == set2) # True</a:t>
            </a:r>
          </a:p>
          <a:p>
            <a:r>
              <a:rPr lang="en-US" altLang="ko-KR" dirty="0"/>
              <a:t>print(set1 == set3) # False</a:t>
            </a:r>
          </a:p>
          <a:p>
            <a:endParaRPr lang="en-US" altLang="ko-KR" dirty="0"/>
          </a:p>
          <a:p>
            <a:r>
              <a:rPr lang="en-US" altLang="ko-KR" dirty="0"/>
              <a:t># &gt;, &gt;=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set4 = {1, 2, 3, 4}</a:t>
            </a:r>
          </a:p>
          <a:p>
            <a:r>
              <a:rPr lang="en-US" altLang="ko-KR" dirty="0"/>
              <a:t>set5 = {1, 2, 3}</a:t>
            </a:r>
          </a:p>
          <a:p>
            <a:r>
              <a:rPr lang="en-US" altLang="ko-KR" dirty="0"/>
              <a:t>print(set4 &gt; set5)  # True</a:t>
            </a:r>
          </a:p>
          <a:p>
            <a:r>
              <a:rPr lang="en-US" altLang="ko-KR" dirty="0"/>
              <a:t>print(set4 &gt;= set5) # True</a:t>
            </a:r>
          </a:p>
          <a:p>
            <a:r>
              <a:rPr lang="en-US" altLang="ko-KR" dirty="0"/>
              <a:t>print(set5 &gt; set4)  # False</a:t>
            </a:r>
          </a:p>
          <a:p>
            <a:r>
              <a:rPr lang="en-US" altLang="ko-KR" dirty="0"/>
              <a:t>print(set5 &gt;= set4) # </a:t>
            </a:r>
            <a:r>
              <a:rPr lang="en-US" altLang="ko-KR" dirty="0" smtClean="0"/>
              <a:t>False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499992" y="14051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/>
              <a:t>&lt;, &lt;=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set6 = {1, 2, 3}</a:t>
            </a:r>
          </a:p>
          <a:p>
            <a:r>
              <a:rPr lang="en-US" altLang="ko-KR" dirty="0"/>
              <a:t>set7 = {1, 2, 3, 4}</a:t>
            </a:r>
          </a:p>
          <a:p>
            <a:r>
              <a:rPr lang="en-US" altLang="ko-KR" dirty="0"/>
              <a:t>print(set6 &lt; set7)  # True</a:t>
            </a:r>
          </a:p>
          <a:p>
            <a:r>
              <a:rPr lang="en-US" altLang="ko-KR" dirty="0"/>
              <a:t>print(set6 &lt;= set7) # True</a:t>
            </a:r>
          </a:p>
          <a:p>
            <a:r>
              <a:rPr lang="en-US" altLang="ko-KR" dirty="0"/>
              <a:t>print(set7 &lt; set6)  # False</a:t>
            </a:r>
          </a:p>
          <a:p>
            <a:r>
              <a:rPr lang="en-US" altLang="ko-KR" dirty="0"/>
              <a:t>print(set7 &lt;= set6) # False</a:t>
            </a:r>
          </a:p>
          <a:p>
            <a:endParaRPr lang="en-US" altLang="ko-KR" dirty="0"/>
          </a:p>
          <a:p>
            <a:r>
              <a:rPr lang="en-US" altLang="ko-KR" dirty="0"/>
              <a:t># !=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set8 = {1, 2, 3}</a:t>
            </a:r>
          </a:p>
          <a:p>
            <a:r>
              <a:rPr lang="en-US" altLang="ko-KR" dirty="0"/>
              <a:t>set9 = {3, 2, 1}</a:t>
            </a:r>
          </a:p>
          <a:p>
            <a:r>
              <a:rPr lang="en-US" altLang="ko-KR" dirty="0"/>
              <a:t>set10 = {1, 2, 3, 4}</a:t>
            </a:r>
          </a:p>
          <a:p>
            <a:r>
              <a:rPr lang="en-US" altLang="ko-KR" dirty="0"/>
              <a:t>print(set8 != set9)  # False</a:t>
            </a:r>
          </a:p>
          <a:p>
            <a:r>
              <a:rPr lang="en-US" altLang="ko-KR" dirty="0"/>
              <a:t>print(set8 != set10) # True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568" y="59492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==, &gt;=, &lt;=, != </a:t>
            </a:r>
            <a:r>
              <a:rPr lang="ko-KR" altLang="en-US" dirty="0"/>
              <a:t>연산자를 사용하여 두 </a:t>
            </a:r>
            <a:r>
              <a:rPr lang="en-US" altLang="ko-KR" dirty="0"/>
              <a:t>set</a:t>
            </a:r>
            <a:r>
              <a:rPr lang="ko-KR" altLang="en-US" dirty="0"/>
              <a:t>이 같은지</a:t>
            </a:r>
            <a:r>
              <a:rPr lang="en-US" altLang="ko-KR" dirty="0"/>
              <a:t>, </a:t>
            </a:r>
            <a:r>
              <a:rPr lang="ko-KR" altLang="en-US" dirty="0"/>
              <a:t>포함관계에 있는지</a:t>
            </a:r>
            <a:r>
              <a:rPr lang="en-US" altLang="ko-KR" dirty="0"/>
              <a:t>, </a:t>
            </a:r>
            <a:r>
              <a:rPr lang="ko-KR" altLang="en-US" dirty="0"/>
              <a:t>포함관계가 아닌지 등을 확인할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5339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확인하는 여러 가지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부분집합 연산자 </a:t>
            </a:r>
            <a:r>
              <a:rPr lang="en-US" altLang="ko-KR" dirty="0"/>
              <a:t>'&lt;='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부분집합 연산자 </a:t>
            </a:r>
            <a:r>
              <a:rPr lang="en-US" altLang="ko-KR" dirty="0"/>
              <a:t>'&lt;'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  <a:p>
            <a:pPr lvl="1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044005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확인하기</a:t>
            </a:r>
          </a:p>
          <a:p>
            <a:r>
              <a:rPr lang="en-US" altLang="ko-KR" dirty="0"/>
              <a:t>if A &lt;= B: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부분집합입니다</a:t>
            </a:r>
            <a:r>
              <a:rPr lang="en-US" altLang="ko-KR" dirty="0"/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75656" y="3789040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</a:t>
            </a:r>
            <a:r>
              <a:rPr lang="ko-KR" altLang="en-US" dirty="0" err="1"/>
              <a:t>진부분집합인지</a:t>
            </a:r>
            <a:r>
              <a:rPr lang="ko-KR" altLang="en-US" dirty="0"/>
              <a:t> 확인하기</a:t>
            </a:r>
          </a:p>
          <a:p>
            <a:r>
              <a:rPr lang="en-US" altLang="ko-KR" dirty="0"/>
              <a:t>if A &lt; B: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진부분집합입니다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0559488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확인하는 여러 가지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err="1"/>
              <a:t>issuperset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이용하기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issubset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이용하기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  <a:p>
            <a:pPr lvl="1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044005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B</a:t>
            </a:r>
            <a:r>
              <a:rPr lang="ko-KR" altLang="en-US" dirty="0"/>
              <a:t>가 </a:t>
            </a:r>
            <a:r>
              <a:rPr lang="en-US" altLang="ko-KR" dirty="0"/>
              <a:t>set A</a:t>
            </a:r>
            <a:r>
              <a:rPr lang="ko-KR" altLang="en-US" dirty="0"/>
              <a:t>의 상위집합인지 확인하기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B.issuperset</a:t>
            </a:r>
            <a:r>
              <a:rPr lang="en-US" altLang="ko-KR" dirty="0"/>
              <a:t>(A):</a:t>
            </a:r>
          </a:p>
          <a:p>
            <a:r>
              <a:rPr lang="en-US" altLang="ko-KR" dirty="0"/>
              <a:t>    print("B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상위집합입니다</a:t>
            </a:r>
            <a:r>
              <a:rPr lang="en-US" altLang="ko-KR" dirty="0"/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933056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확인하기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A.issubset</a:t>
            </a:r>
            <a:r>
              <a:rPr lang="en-US" altLang="ko-KR" dirty="0"/>
              <a:t>(B):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부분집합입니다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9296808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add(): set</a:t>
            </a:r>
            <a:r>
              <a:rPr lang="ko-KR" altLang="en-US" dirty="0"/>
              <a:t>에 요소를 추가합니다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clear(): set</a:t>
            </a:r>
            <a:r>
              <a:rPr lang="ko-KR" altLang="en-US" dirty="0"/>
              <a:t>의 모든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copy(): set</a:t>
            </a:r>
            <a:r>
              <a:rPr lang="ko-KR" altLang="en-US" dirty="0"/>
              <a:t>의 복사본을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difference():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차집합을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difference_update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차집합을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discard(): set</a:t>
            </a:r>
            <a:r>
              <a:rPr lang="ko-KR" altLang="en-US" dirty="0"/>
              <a:t>에서 지정된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intersection():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교집합을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intersection_update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교집합을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isdisjoint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</a:t>
            </a:r>
            <a:r>
              <a:rPr lang="ko-KR" altLang="en-US" dirty="0"/>
              <a:t>이 공통된 요소를 가지지 않는지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issubset</a:t>
            </a:r>
            <a:r>
              <a:rPr lang="en-US" altLang="ko-KR" dirty="0"/>
              <a:t>(): set</a:t>
            </a:r>
            <a:r>
              <a:rPr lang="ko-KR" altLang="en-US" dirty="0"/>
              <a:t>이 다른 </a:t>
            </a:r>
            <a:r>
              <a:rPr lang="en-US" altLang="ko-KR" dirty="0"/>
              <a:t>set</a:t>
            </a:r>
            <a:r>
              <a:rPr lang="ko-KR" altLang="en-US" dirty="0"/>
              <a:t>의 부분집합인지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issuperset</a:t>
            </a:r>
            <a:r>
              <a:rPr lang="en-US" altLang="ko-KR" dirty="0"/>
              <a:t>(): set</a:t>
            </a:r>
            <a:r>
              <a:rPr lang="ko-KR" altLang="en-US" dirty="0"/>
              <a:t>이 다른 </a:t>
            </a:r>
            <a:r>
              <a:rPr lang="en-US" altLang="ko-KR" dirty="0"/>
              <a:t>set</a:t>
            </a:r>
            <a:r>
              <a:rPr lang="ko-KR" altLang="en-US" dirty="0"/>
              <a:t>의 상위집합인지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pop(): set</a:t>
            </a:r>
            <a:r>
              <a:rPr lang="ko-KR" altLang="en-US" dirty="0"/>
              <a:t>에서 임의의 요소를 제거하고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remove(): set</a:t>
            </a:r>
            <a:r>
              <a:rPr lang="ko-KR" altLang="en-US" dirty="0"/>
              <a:t>에서 지정된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symmetric_difference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대칭 </a:t>
            </a:r>
            <a:r>
              <a:rPr lang="ko-KR" altLang="en-US" dirty="0" err="1"/>
              <a:t>차집합을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symmetric_difference_update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대칭 </a:t>
            </a:r>
            <a:r>
              <a:rPr lang="ko-KR" altLang="en-US" dirty="0" err="1"/>
              <a:t>차집합을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union():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합집합을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update():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합집합을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55339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clear() : set</a:t>
            </a:r>
            <a:r>
              <a:rPr lang="ko-KR" altLang="en-US" dirty="0"/>
              <a:t>의 모든 요소를 제거합니다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pop() : set</a:t>
            </a:r>
            <a:r>
              <a:rPr lang="ko-KR" altLang="en-US" dirty="0"/>
              <a:t>에서 요소를 제거하고 반환합니다</a:t>
            </a:r>
            <a:r>
              <a:rPr lang="en-US" altLang="ko-KR" dirty="0"/>
              <a:t>. set</a:t>
            </a:r>
            <a:r>
              <a:rPr lang="ko-KR" altLang="en-US" dirty="0"/>
              <a:t>이 비어 있을 경우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예외를 발생시킵니다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17008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 err="1"/>
              <a:t>my_set.clear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</a:t>
            </a:r>
            <a:r>
              <a:rPr lang="ko-KR" altLang="en-US" dirty="0"/>
              <a:t>출력</a:t>
            </a:r>
            <a:r>
              <a:rPr lang="en-US" altLang="ko-KR" dirty="0"/>
              <a:t>: set()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43218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/>
              <a:t>popped = </a:t>
            </a:r>
            <a:r>
              <a:rPr lang="en-US" altLang="ko-KR" dirty="0" err="1"/>
              <a:t>my_set.pop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print(popped) #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</a:t>
            </a:r>
            <a:r>
              <a:rPr lang="ko-KR" altLang="en-US" dirty="0"/>
              <a:t>출력</a:t>
            </a:r>
            <a:r>
              <a:rPr lang="en-US" altLang="ko-KR" dirty="0"/>
              <a:t>: {2, 3}</a:t>
            </a:r>
          </a:p>
        </p:txBody>
      </p:sp>
    </p:spTree>
    <p:extLst>
      <p:ext uri="{BB962C8B-B14F-4D97-AF65-F5344CB8AC3E}">
        <p14:creationId xmlns:p14="http://schemas.microsoft.com/office/powerpoint/2010/main" val="409303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문자열과 숫자를 함께 사용할 때 주의</a:t>
            </a:r>
          </a:p>
          <a:p>
            <a:r>
              <a:rPr lang="ko-KR" altLang="en-US" dirty="0" smtClean="0"/>
              <a:t>문자열을 </a:t>
            </a:r>
            <a:r>
              <a:rPr lang="ko-KR" altLang="en-US" dirty="0"/>
              <a:t>인덱싱 또는 </a:t>
            </a:r>
            <a:r>
              <a:rPr lang="ko-KR" altLang="en-US" dirty="0" err="1"/>
              <a:t>슬라이싱할</a:t>
            </a:r>
            <a:r>
              <a:rPr lang="ko-KR" altLang="en-US" dirty="0"/>
              <a:t> 때 주의</a:t>
            </a:r>
          </a:p>
          <a:p>
            <a:r>
              <a:rPr lang="ko-KR" altLang="en-US" dirty="0" smtClean="0"/>
              <a:t>문자열을 수정할 때 주의</a:t>
            </a:r>
          </a:p>
          <a:p>
            <a:r>
              <a:rPr lang="ko-KR" altLang="en-US" dirty="0" smtClean="0"/>
              <a:t>문자열을 저장할 때 </a:t>
            </a:r>
            <a:r>
              <a:rPr lang="ko-KR" altLang="en-US" dirty="0" err="1" smtClean="0"/>
              <a:t>인코딩에</a:t>
            </a:r>
            <a:r>
              <a:rPr lang="ko-KR" altLang="en-US" dirty="0" smtClean="0"/>
              <a:t> 주의</a:t>
            </a:r>
          </a:p>
        </p:txBody>
      </p:sp>
    </p:spTree>
    <p:extLst>
      <p:ext uri="{BB962C8B-B14F-4D97-AF65-F5344CB8AC3E}">
        <p14:creationId xmlns:p14="http://schemas.microsoft.com/office/powerpoint/2010/main" val="17435225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까지의 수 중에서 </a:t>
            </a:r>
            <a:r>
              <a:rPr lang="en-US" altLang="ko-KR" dirty="0"/>
              <a:t>6</a:t>
            </a:r>
            <a:r>
              <a:rPr lang="ko-KR" altLang="en-US" dirty="0"/>
              <a:t>개를 선택하여 </a:t>
            </a:r>
            <a:r>
              <a:rPr lang="ko-KR" altLang="en-US" dirty="0" err="1"/>
              <a:t>로또</a:t>
            </a:r>
            <a:r>
              <a:rPr lang="ko-KR" altLang="en-US" dirty="0"/>
              <a:t> 번호를 만드는 프로그램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0877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sorted()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집합 등과 같은 </a:t>
            </a:r>
            <a:r>
              <a:rPr lang="ko-KR" altLang="en-US" dirty="0" err="1"/>
              <a:t>이터러블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정렬하는 </a:t>
            </a:r>
            <a:r>
              <a:rPr lang="ko-KR" altLang="en-US" dirty="0" err="1"/>
              <a:t>파이썬</a:t>
            </a:r>
            <a:r>
              <a:rPr lang="ko-KR" altLang="en-US" dirty="0"/>
              <a:t> 내장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2636912"/>
            <a:ext cx="6768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my_list</a:t>
            </a:r>
            <a:r>
              <a:rPr lang="en-US" altLang="ko-KR" dirty="0"/>
              <a:t> = [3, 1, 4, 1, 5, 9, 2, 6, 5, 3, 5]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sorted_list</a:t>
            </a:r>
            <a:r>
              <a:rPr lang="en-US" altLang="ko-KR" dirty="0"/>
              <a:t> = sorted(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1, 2, 3, 3, 4, 5, 5, 5, 6, 9]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my_string</a:t>
            </a:r>
            <a:r>
              <a:rPr lang="en-US" altLang="ko-KR" dirty="0"/>
              <a:t> = 'hello, world!'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sorted_string</a:t>
            </a:r>
            <a:r>
              <a:rPr lang="en-US" altLang="ko-KR" dirty="0"/>
              <a:t> = sorted(</a:t>
            </a:r>
            <a:r>
              <a:rPr lang="en-US" altLang="ko-KR" dirty="0" err="1"/>
              <a:t>my_string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sorted_string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[' ', '!', ',', 'd', 'e', 'h', 'l', 'l', 'o', 'o', 'r', 'w']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my_set</a:t>
            </a:r>
            <a:r>
              <a:rPr lang="en-US" altLang="ko-KR" dirty="0"/>
              <a:t> = {3, 1, 4, 1, 5, 9, 2, 6, 5, 3, 5}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sorted_set</a:t>
            </a:r>
            <a:r>
              <a:rPr lang="en-US" altLang="ko-KR" dirty="0"/>
              <a:t> = sorted(</a:t>
            </a:r>
            <a:r>
              <a:rPr lang="en-US" altLang="ko-KR" dirty="0" err="1"/>
              <a:t>my_set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2, 3, 4, 5, 6, 9]</a:t>
            </a:r>
          </a:p>
        </p:txBody>
      </p:sp>
    </p:spTree>
    <p:extLst>
      <p:ext uri="{BB962C8B-B14F-4D97-AF65-F5344CB8AC3E}">
        <p14:creationId xmlns:p14="http://schemas.microsoft.com/office/powerpoint/2010/main" val="228148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30073</TotalTime>
  <Words>8517</Words>
  <Application>Microsoft Office PowerPoint</Application>
  <PresentationFormat>화면 슬라이드 쇼(4:3)</PresentationFormat>
  <Paragraphs>1165</Paragraphs>
  <Slides>91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2" baseType="lpstr">
      <vt:lpstr>Office 테마</vt:lpstr>
      <vt:lpstr>PowerPoint 프레젠테이션</vt:lpstr>
      <vt:lpstr>문자열</vt:lpstr>
      <vt:lpstr>문자열 연산</vt:lpstr>
      <vt:lpstr>문자열 인덱싱</vt:lpstr>
      <vt:lpstr>문자열 인덱싱</vt:lpstr>
      <vt:lpstr>문자열 슬라이싱</vt:lpstr>
      <vt:lpstr>문자열 슬라이싱</vt:lpstr>
      <vt:lpstr>문자열 슬라이싱</vt:lpstr>
      <vt:lpstr>문자열 주의사항</vt:lpstr>
      <vt:lpstr>문자열 주의사항</vt:lpstr>
      <vt:lpstr>문자열 주의사항</vt:lpstr>
      <vt:lpstr>문자열 주의사항</vt:lpstr>
      <vt:lpstr>문자열 주의사항</vt:lpstr>
      <vt:lpstr>문자열 함수와 메서드</vt:lpstr>
      <vt:lpstr>문자열 구성 파악 함수</vt:lpstr>
      <vt:lpstr>문자열 구성 파악 함수</vt:lpstr>
      <vt:lpstr>문자열 대소문자 변환 함수</vt:lpstr>
      <vt:lpstr>문자열 대소문자 변환 함수</vt:lpstr>
      <vt:lpstr>문자열 찾기 함수</vt:lpstr>
      <vt:lpstr>문자열 찾기 함수</vt:lpstr>
      <vt:lpstr>문자열 공백 삭제, 변경 함수</vt:lpstr>
      <vt:lpstr>문자열 공백 삭제, 변경 함수</vt:lpstr>
      <vt:lpstr>문자열 분리, 결합 함수</vt:lpstr>
      <vt:lpstr>문자열 분리, 결합 함수</vt:lpstr>
      <vt:lpstr>문자열 정렬, 채우기 함수</vt:lpstr>
      <vt:lpstr>문자열 정렬, 채우기 함수</vt:lpstr>
      <vt:lpstr>연습문제</vt:lpstr>
      <vt:lpstr>연습 문제</vt:lpstr>
      <vt:lpstr>Collection Data Types</vt:lpstr>
      <vt:lpstr>PowerPoint 프레젠테이션</vt:lpstr>
      <vt:lpstr>리스트</vt:lpstr>
      <vt:lpstr>리스트 컴프리헨션(List Comprehension)</vt:lpstr>
      <vt:lpstr>리스트 컴프리헨션(List Comprehension)</vt:lpstr>
      <vt:lpstr>리스트 컴프리헨션(List Comprehension)</vt:lpstr>
      <vt:lpstr>리스트 컴프리헨션(List Comprehension)</vt:lpstr>
      <vt:lpstr>리스트 인덱싱</vt:lpstr>
      <vt:lpstr>리스트 인덱싱</vt:lpstr>
      <vt:lpstr>리스트 슬라이싱</vt:lpstr>
      <vt:lpstr>리스트 슬라이싱</vt:lpstr>
      <vt:lpstr>리스트 합치기</vt:lpstr>
      <vt:lpstr>리스트 요소 수정, 추가, 제거하기</vt:lpstr>
      <vt:lpstr>리스트 요소 수정, 추가, 제거하기</vt:lpstr>
      <vt:lpstr>리스트 요소 수정, 추가, 제거하기</vt:lpstr>
      <vt:lpstr>리스트 요소 수정, 추가, 제거하기</vt:lpstr>
      <vt:lpstr>리스트 요소 수정, 추가, 제거하기</vt:lpstr>
      <vt:lpstr>내장 함수를 이용해서 리스트 다루기</vt:lpstr>
      <vt:lpstr>내장 함수를 이용해서 리스트 다루기</vt:lpstr>
      <vt:lpstr>sort()와 sorted()</vt:lpstr>
      <vt:lpstr>reverse()와 reversed()</vt:lpstr>
      <vt:lpstr>reverse()와 reversed()</vt:lpstr>
      <vt:lpstr>이터러블 객체</vt:lpstr>
      <vt:lpstr>이터러블 객체와 이터레이터</vt:lpstr>
      <vt:lpstr>연습문제</vt:lpstr>
      <vt:lpstr>연습문제</vt:lpstr>
      <vt:lpstr>튜플</vt:lpstr>
      <vt:lpstr>튜플 생성</vt:lpstr>
      <vt:lpstr>튜플 인덱싱, 슬라이싱</vt:lpstr>
      <vt:lpstr>튜플 연산</vt:lpstr>
      <vt:lpstr>튜플의 메소드</vt:lpstr>
      <vt:lpstr>튜플 언패킹</vt:lpstr>
      <vt:lpstr>튜플의 불변성과 이점</vt:lpstr>
      <vt:lpstr>튜플과 리스트 상호 변환</vt:lpstr>
      <vt:lpstr>튜플과 리스트 간 형변환 시 주의점</vt:lpstr>
      <vt:lpstr>튜플을 이용한 함수에서의 활용 예시</vt:lpstr>
      <vt:lpstr>딕셔너리</vt:lpstr>
      <vt:lpstr>딕셔너리</vt:lpstr>
      <vt:lpstr>딕셔너리</vt:lpstr>
      <vt:lpstr>딕셔너리</vt:lpstr>
      <vt:lpstr>딕셔너리</vt:lpstr>
      <vt:lpstr>딕셔너리</vt:lpstr>
      <vt:lpstr>딕셔너리 관련 함수</vt:lpstr>
      <vt:lpstr>딕셔너리 관련 함수</vt:lpstr>
      <vt:lpstr>딕셔너리 관련 함수</vt:lpstr>
      <vt:lpstr>연습 문제</vt:lpstr>
      <vt:lpstr>연습문제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 예제</vt:lpstr>
      <vt:lpstr>sorted()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108</cp:revision>
  <dcterms:created xsi:type="dcterms:W3CDTF">2023-02-11T00:29:48Z</dcterms:created>
  <dcterms:modified xsi:type="dcterms:W3CDTF">2023-03-06T13:03:01Z</dcterms:modified>
</cp:coreProperties>
</file>