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57" r:id="rId3"/>
    <p:sldId id="267" r:id="rId4"/>
    <p:sldId id="261" r:id="rId5"/>
    <p:sldId id="281" r:id="rId6"/>
    <p:sldId id="297" r:id="rId7"/>
    <p:sldId id="296" r:id="rId8"/>
    <p:sldId id="294" r:id="rId9"/>
    <p:sldId id="284" r:id="rId10"/>
    <p:sldId id="258" r:id="rId11"/>
    <p:sldId id="282" r:id="rId12"/>
    <p:sldId id="283" r:id="rId13"/>
    <p:sldId id="292" r:id="rId14"/>
    <p:sldId id="285" r:id="rId15"/>
    <p:sldId id="278" r:id="rId16"/>
    <p:sldId id="286" r:id="rId17"/>
    <p:sldId id="287" r:id="rId18"/>
    <p:sldId id="288" r:id="rId19"/>
    <p:sldId id="289" r:id="rId20"/>
    <p:sldId id="290" r:id="rId21"/>
    <p:sldId id="291" r:id="rId22"/>
    <p:sldId id="273" r:id="rId23"/>
    <p:sldId id="274" r:id="rId24"/>
    <p:sldId id="295" r:id="rId25"/>
    <p:sldId id="293" r:id="rId26"/>
    <p:sldId id="27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960"/>
    <a:srgbClr val="BCBCBC"/>
    <a:srgbClr val="66CCFF"/>
    <a:srgbClr val="EDE887"/>
    <a:srgbClr val="9595C1"/>
    <a:srgbClr val="A4BF4D"/>
    <a:srgbClr val="174CF5"/>
    <a:srgbClr val="455A6B"/>
    <a:srgbClr val="558FB7"/>
    <a:srgbClr val="6E6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5256" autoAdjust="0"/>
  </p:normalViewPr>
  <p:slideViewPr>
    <p:cSldViewPr>
      <p:cViewPr varScale="1">
        <p:scale>
          <a:sx n="86" d="100"/>
          <a:sy n="86" d="100"/>
        </p:scale>
        <p:origin x="138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5EBB-F414-4C9E-9D27-D53A1A80392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E788E-2887-407D-B47B-2702610D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5</a:t>
            </a:r>
            <a:r>
              <a:rPr lang="ko-KR" altLang="en-US" dirty="0"/>
              <a:t>조 </a:t>
            </a:r>
            <a:r>
              <a:rPr lang="ko-KR" altLang="en-US" dirty="0" err="1"/>
              <a:t>스맛트</a:t>
            </a:r>
            <a:r>
              <a:rPr lang="ko-KR" altLang="en-US" dirty="0"/>
              <a:t>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조가 맡은 졸업작품의 주제는 다이어트관리 </a:t>
            </a:r>
            <a:r>
              <a:rPr lang="ko-KR" altLang="en-US" dirty="0" err="1"/>
              <a:t>스마트미러입니다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87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설명하였던 주요 기능에 관련된 요구사항입니다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6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77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만들 스마트 </a:t>
            </a:r>
            <a:r>
              <a:rPr lang="ko-KR" altLang="en-US" dirty="0" err="1"/>
              <a:t>미러는</a:t>
            </a: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en-US" altLang="ko-KR" dirty="0"/>
              <a:t>3B+</a:t>
            </a:r>
            <a:r>
              <a:rPr lang="en-US" altLang="ko-KR" baseline="0" dirty="0"/>
              <a:t> </a:t>
            </a:r>
            <a:r>
              <a:rPr lang="ko-KR" altLang="en-US" baseline="0" dirty="0"/>
              <a:t>모델을 이용합니다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2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시스템의 응답 시간은 최대 </a:t>
            </a:r>
            <a:r>
              <a:rPr lang="en-US" altLang="ko-KR" dirty="0"/>
              <a:t>10</a:t>
            </a:r>
            <a:r>
              <a:rPr lang="ko-KR" altLang="en-US" dirty="0"/>
              <a:t>초를 넘지 않게 만들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94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언어는 한글과 영어로 동작하게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1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</a:t>
            </a:r>
            <a:r>
              <a:rPr lang="ko-KR" altLang="en-US" dirty="0" err="1"/>
              <a:t>스마트미러를</a:t>
            </a:r>
            <a:r>
              <a:rPr lang="ko-KR" altLang="en-US" dirty="0"/>
              <a:t> 동작하는 방법을 숙지 할 수 있는 매뉴얼을 제공할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 시스템 인터페이스의 요구사항으로는 외부기기는 체중계와 연동이 되어야 합니다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그리고 데이터베이스는 음식데이터베이스와 연동 </a:t>
            </a:r>
            <a:r>
              <a:rPr lang="ko-KR" altLang="en-US" baseline="0" dirty="0" err="1"/>
              <a:t>되어야하고</a:t>
            </a:r>
            <a:endParaRPr lang="en-US" altLang="ko-KR" baseline="0" dirty="0"/>
          </a:p>
          <a:p>
            <a:r>
              <a:rPr lang="ko-KR" altLang="en-US" baseline="0" dirty="0"/>
              <a:t>애플리케이션을 필요한 정보를 받아오거나 전달할 수 있어야 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3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94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진척도 상황으로는 지도교수님과의 면담을 통하여 주제선정에 기간이 늘어나게 되어서 주제선정의 기간이 길어지게 되었고 그 외의 과정에서는 요약서와 계획서 그리고 요구사항 </a:t>
            </a:r>
            <a:r>
              <a:rPr lang="ko-KR" altLang="en-US" dirty="0" err="1"/>
              <a:t>정의서를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월 </a:t>
            </a:r>
            <a:r>
              <a:rPr lang="en-US" altLang="ko-KR" baseline="0" dirty="0"/>
              <a:t>4</a:t>
            </a:r>
            <a:r>
              <a:rPr lang="ko-KR" altLang="en-US" baseline="0" dirty="0"/>
              <a:t>주차까지 진행하였습니다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2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목차로는 주제개요</a:t>
            </a:r>
            <a:r>
              <a:rPr lang="en-US" altLang="ko-KR" dirty="0"/>
              <a:t>, </a:t>
            </a:r>
            <a:r>
              <a:rPr lang="ko-KR" altLang="en-US" dirty="0"/>
              <a:t>주요 기능</a:t>
            </a:r>
            <a:r>
              <a:rPr lang="en-US" altLang="ko-KR" dirty="0"/>
              <a:t>,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계획 진척도</a:t>
            </a:r>
            <a:r>
              <a:rPr lang="en-US" altLang="ko-KR" dirty="0"/>
              <a:t>, </a:t>
            </a:r>
            <a:r>
              <a:rPr lang="ko-KR" altLang="en-US" dirty="0"/>
              <a:t>질문 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4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스마트미러의</a:t>
            </a:r>
            <a:r>
              <a:rPr lang="ko-KR" altLang="en-US" dirty="0"/>
              <a:t> 세부 주제로는</a:t>
            </a:r>
            <a:r>
              <a:rPr lang="ko-KR" altLang="en-US" baseline="0" dirty="0"/>
              <a:t> 다이어트와 관련된 주제로 선정하였습니다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스마트미러에</a:t>
            </a:r>
            <a:r>
              <a:rPr lang="ko-KR" altLang="en-US" dirty="0"/>
              <a:t> 간단히 설명하자면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미러란</a:t>
            </a:r>
            <a:r>
              <a:rPr lang="ko-KR" altLang="en-US" dirty="0"/>
              <a:t> 평소에는 거울이지만 사용자가 명령을 하면</a:t>
            </a:r>
            <a:r>
              <a:rPr lang="ko-KR" altLang="en-US" baseline="0" dirty="0"/>
              <a:t> 원하는 정보를 보여주는 차세대 디스플레이입니다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그리고 저희 조 스마트 </a:t>
            </a:r>
            <a:r>
              <a:rPr lang="ko-KR" altLang="en-US" dirty="0" err="1"/>
              <a:t>미러의</a:t>
            </a:r>
            <a:r>
              <a:rPr lang="ko-KR" altLang="en-US" dirty="0"/>
              <a:t> 핵심 기능들은 다이어트에 관련된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2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주제를 생각하게 된 계기로는</a:t>
            </a:r>
            <a:endParaRPr lang="en-US" altLang="ko-KR" dirty="0"/>
          </a:p>
          <a:p>
            <a:r>
              <a:rPr lang="ko-KR" altLang="en-US" dirty="0"/>
              <a:t>비만이 현대 사회의 하나의 문제로 인식되고 있는 상황에서 스마트 </a:t>
            </a:r>
            <a:r>
              <a:rPr lang="ko-KR" altLang="en-US" dirty="0" err="1"/>
              <a:t>미러를</a:t>
            </a:r>
            <a:r>
              <a:rPr lang="ko-KR" altLang="en-US" dirty="0"/>
              <a:t> 통해 비만과 관련된 문제를 해결하고자 하였습니다</a:t>
            </a:r>
            <a:r>
              <a:rPr lang="en-US" altLang="ko-KR" dirty="0"/>
              <a:t>.</a:t>
            </a:r>
          </a:p>
          <a:p>
            <a:r>
              <a:rPr lang="ko-KR" altLang="en-US" baseline="0" dirty="0" err="1"/>
              <a:t>스마트미러를</a:t>
            </a:r>
            <a:r>
              <a:rPr lang="ko-KR" altLang="en-US" baseline="0" dirty="0"/>
              <a:t> 통한 다이어트 진행한다면 지속적으로 변하는 모습을 거울을 통해 볼 수 있기 때문에 다이어트 진행과정이 수월해집니다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최근에 뜨고 있는 </a:t>
            </a:r>
            <a:r>
              <a:rPr lang="en-US" altLang="ko-KR" baseline="0" dirty="0"/>
              <a:t>4</a:t>
            </a:r>
            <a:r>
              <a:rPr lang="ko-KR" altLang="en-US" baseline="0" dirty="0" err="1"/>
              <a:t>차산업</a:t>
            </a:r>
            <a:r>
              <a:rPr lang="ko-KR" altLang="en-US" baseline="0" dirty="0"/>
              <a:t> 기술인 </a:t>
            </a:r>
            <a:r>
              <a:rPr lang="en-US" altLang="ko-KR" baseline="0" dirty="0" err="1"/>
              <a:t>iot</a:t>
            </a:r>
            <a:r>
              <a:rPr lang="ko-KR" altLang="en-US" baseline="0" dirty="0"/>
              <a:t>를 결합해 최신 </a:t>
            </a:r>
            <a:r>
              <a:rPr lang="ko-KR" altLang="en-US" baseline="0" dirty="0" err="1"/>
              <a:t>트렌드의</a:t>
            </a:r>
            <a:r>
              <a:rPr lang="ko-KR" altLang="en-US" baseline="0" dirty="0"/>
              <a:t> 기술을 접해보려 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차별점으로는</a:t>
            </a:r>
            <a:r>
              <a:rPr lang="ko-KR" altLang="en-US" baseline="0" dirty="0"/>
              <a:t> 보통 미용과 관련된 </a:t>
            </a:r>
            <a:r>
              <a:rPr lang="ko-KR" altLang="en-US" baseline="0" dirty="0" err="1"/>
              <a:t>스마트미러가</a:t>
            </a:r>
            <a:r>
              <a:rPr lang="ko-KR" altLang="en-US" baseline="0" dirty="0"/>
              <a:t> 나오지만 저희는 다이어트에 관해 다루어 </a:t>
            </a:r>
            <a:r>
              <a:rPr lang="ko-KR" altLang="en-US" baseline="0" dirty="0" err="1"/>
              <a:t>차별점을</a:t>
            </a:r>
            <a:r>
              <a:rPr lang="ko-KR" altLang="en-US" baseline="0" dirty="0"/>
              <a:t> 두었습니다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7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주제를 생각하게 된 계기로는</a:t>
            </a:r>
            <a:endParaRPr lang="en-US" altLang="ko-KR" dirty="0"/>
          </a:p>
          <a:p>
            <a:r>
              <a:rPr lang="ko-KR" altLang="en-US" dirty="0"/>
              <a:t>비만이 현대 사회의 하나의 문제로 인식되고 있는 상황에서 스마트 </a:t>
            </a:r>
            <a:r>
              <a:rPr lang="ko-KR" altLang="en-US" dirty="0" err="1"/>
              <a:t>미러를</a:t>
            </a:r>
            <a:r>
              <a:rPr lang="ko-KR" altLang="en-US" dirty="0"/>
              <a:t> 통해 비만과 관련된 문제를 해결하고자 하였습니다</a:t>
            </a:r>
            <a:r>
              <a:rPr lang="en-US" altLang="ko-KR" dirty="0"/>
              <a:t>.</a:t>
            </a:r>
          </a:p>
          <a:p>
            <a:r>
              <a:rPr lang="ko-KR" altLang="en-US" baseline="0" dirty="0" err="1"/>
              <a:t>스마트미러를</a:t>
            </a:r>
            <a:r>
              <a:rPr lang="ko-KR" altLang="en-US" baseline="0" dirty="0"/>
              <a:t> 통한 다이어트 진행한다면 지속적으로 변하는 모습을 거울을 통해 볼 수 있기 때문에 다이어트 진행과정이 수월해집니다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최근에 뜨고 있는 </a:t>
            </a:r>
            <a:r>
              <a:rPr lang="en-US" altLang="ko-KR" baseline="0" dirty="0"/>
              <a:t>4</a:t>
            </a:r>
            <a:r>
              <a:rPr lang="ko-KR" altLang="en-US" baseline="0" dirty="0" err="1"/>
              <a:t>차산업</a:t>
            </a:r>
            <a:r>
              <a:rPr lang="ko-KR" altLang="en-US" baseline="0" dirty="0"/>
              <a:t> 기술인 </a:t>
            </a:r>
            <a:r>
              <a:rPr lang="en-US" altLang="ko-KR" baseline="0" dirty="0" err="1"/>
              <a:t>iot</a:t>
            </a:r>
            <a:r>
              <a:rPr lang="ko-KR" altLang="en-US" baseline="0" dirty="0"/>
              <a:t>를 결합해 최신 </a:t>
            </a:r>
            <a:r>
              <a:rPr lang="ko-KR" altLang="en-US" baseline="0" dirty="0" err="1"/>
              <a:t>트렌드의</a:t>
            </a:r>
            <a:r>
              <a:rPr lang="ko-KR" altLang="en-US" baseline="0" dirty="0"/>
              <a:t> 기술을 접해보려 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차별점으로는</a:t>
            </a:r>
            <a:r>
              <a:rPr lang="ko-KR" altLang="en-US" baseline="0" dirty="0"/>
              <a:t> 보통 미용과 관련된 </a:t>
            </a:r>
            <a:r>
              <a:rPr lang="ko-KR" altLang="en-US" baseline="0" dirty="0" err="1"/>
              <a:t>스마트미러가</a:t>
            </a:r>
            <a:r>
              <a:rPr lang="ko-KR" altLang="en-US" baseline="0" dirty="0"/>
              <a:t> 나오지만 저희는 다이어트에 관해 다루어 </a:t>
            </a:r>
            <a:r>
              <a:rPr lang="ko-KR" altLang="en-US" baseline="0" dirty="0" err="1"/>
              <a:t>차별점을</a:t>
            </a:r>
            <a:r>
              <a:rPr lang="ko-KR" altLang="en-US" baseline="0" dirty="0"/>
              <a:t> 두었습니다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0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3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미러와 스마트폰을 연동하고</a:t>
            </a:r>
            <a:endParaRPr lang="en-US" altLang="ko-KR" dirty="0"/>
          </a:p>
          <a:p>
            <a:r>
              <a:rPr lang="ko-KR" altLang="en-US" dirty="0"/>
              <a:t>웹서버를 기반으로 동작하며 </a:t>
            </a:r>
            <a:endParaRPr lang="en-US" altLang="ko-KR" dirty="0"/>
          </a:p>
          <a:p>
            <a:r>
              <a:rPr lang="ko-KR" altLang="en-US" dirty="0"/>
              <a:t>데스크 탑 앱으로 </a:t>
            </a:r>
            <a:r>
              <a:rPr lang="ko-KR" altLang="en-US" dirty="0" err="1"/>
              <a:t>스마트미러에</a:t>
            </a:r>
            <a:r>
              <a:rPr lang="ko-KR" altLang="en-US" dirty="0"/>
              <a:t>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2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3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사용하는 기술들은 </a:t>
            </a:r>
            <a:r>
              <a:rPr lang="en-US" altLang="ko-KR" dirty="0"/>
              <a:t>Google</a:t>
            </a:r>
            <a:r>
              <a:rPr lang="en-US" altLang="ko-KR" baseline="0" dirty="0"/>
              <a:t> Speech API</a:t>
            </a:r>
            <a:r>
              <a:rPr lang="ko-KR" altLang="en-US" baseline="0" dirty="0"/>
              <a:t>로 음성인식을 구현할 예정이며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 err="1"/>
              <a:t>오픈소스인</a:t>
            </a:r>
            <a:r>
              <a:rPr lang="ko-KR" altLang="en-US" baseline="0" dirty="0"/>
              <a:t> </a:t>
            </a:r>
            <a:r>
              <a:rPr lang="en-US" altLang="ko-KR" baseline="0" dirty="0"/>
              <a:t>MAGIC MIRROR</a:t>
            </a:r>
            <a:r>
              <a:rPr lang="ko-KR" altLang="en-US" baseline="0" dirty="0"/>
              <a:t>를 통해 스마트 </a:t>
            </a:r>
            <a:r>
              <a:rPr lang="ko-KR" altLang="en-US" baseline="0" dirty="0" err="1"/>
              <a:t>미러의</a:t>
            </a:r>
            <a:r>
              <a:rPr lang="ko-KR" altLang="en-US" baseline="0" dirty="0"/>
              <a:t> 전체적인 인터페이스를 구현할 예정입니다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스마트폰과</a:t>
            </a:r>
            <a:r>
              <a:rPr lang="ko-KR" altLang="en-US" baseline="0" dirty="0"/>
              <a:t> 스마트 </a:t>
            </a:r>
            <a:r>
              <a:rPr lang="ko-KR" altLang="en-US" baseline="0" dirty="0" err="1"/>
              <a:t>미러를</a:t>
            </a:r>
            <a:r>
              <a:rPr lang="ko-KR" altLang="en-US" baseline="0" dirty="0"/>
              <a:t> 연동하기 위해 </a:t>
            </a:r>
            <a:r>
              <a:rPr lang="ko-KR" altLang="en-US" baseline="0" dirty="0" err="1"/>
              <a:t>안드로이드</a:t>
            </a:r>
            <a:r>
              <a:rPr lang="ko-KR" altLang="en-US" baseline="0" dirty="0"/>
              <a:t> 스튜디오를 사용하여 애플리케이션을 만들 것입니다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788E-2887-407D-B47B-2702610D9A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6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9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6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2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68C0-2572-464A-939F-649BE81518E5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6992-368D-4749-A68D-23C46576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0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>
            <a:off x="0" y="0"/>
            <a:ext cx="1907704" cy="12388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"/>
          <p:cNvCxnSpPr/>
          <p:nvPr/>
        </p:nvCxnSpPr>
        <p:spPr>
          <a:xfrm>
            <a:off x="6417979" y="2948827"/>
            <a:ext cx="2869485" cy="19979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1"/>
          <p:cNvSpPr txBox="1"/>
          <p:nvPr/>
        </p:nvSpPr>
        <p:spPr>
          <a:xfrm rot="2026159">
            <a:off x="3209852" y="2718898"/>
            <a:ext cx="515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스마트 미러 </a:t>
            </a:r>
            <a:endParaRPr lang="en-US" altLang="ko-KR" sz="4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  다이어트 관리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12"/>
          <p:cNvSpPr txBox="1"/>
          <p:nvPr/>
        </p:nvSpPr>
        <p:spPr>
          <a:xfrm rot="1982386">
            <a:off x="2618729" y="3673514"/>
            <a:ext cx="490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-</a:t>
            </a:r>
            <a:r>
              <a:rPr lang="ko-KR" altLang="en-US" sz="2400" dirty="0" err="1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스맛트</a:t>
            </a:r>
            <a:r>
              <a:rPr lang="en-US" altLang="ko-KR" sz="2400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김태호</a:t>
            </a:r>
            <a:r>
              <a:rPr lang="en-US" altLang="ko-KR" sz="2400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김형래</a:t>
            </a:r>
            <a:r>
              <a:rPr lang="en-US" altLang="ko-KR" sz="2400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안효진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493501" y="2293722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5"/>
          <p:cNvCxnSpPr/>
          <p:nvPr/>
        </p:nvCxnSpPr>
        <p:spPr>
          <a:xfrm>
            <a:off x="-277259" y="486488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/>
          <p:cNvCxnSpPr/>
          <p:nvPr/>
        </p:nvCxnSpPr>
        <p:spPr>
          <a:xfrm>
            <a:off x="6344560" y="-91813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9"/>
          <p:cNvCxnSpPr/>
          <p:nvPr/>
        </p:nvCxnSpPr>
        <p:spPr>
          <a:xfrm>
            <a:off x="3143620" y="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0"/>
          <p:cNvCxnSpPr/>
          <p:nvPr/>
        </p:nvCxnSpPr>
        <p:spPr>
          <a:xfrm>
            <a:off x="5805558" y="4725144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0"/>
          <p:cNvCxnSpPr/>
          <p:nvPr/>
        </p:nvCxnSpPr>
        <p:spPr>
          <a:xfrm>
            <a:off x="2339752" y="443711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0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98720" y="2564904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3134" y="2628069"/>
            <a:ext cx="5683082" cy="135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스마트 폰의 애플리케이션을 통하여 사용자 정보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몸무게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나이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입력 받아 평균 섭취량 칼로리를 계산하여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일 섭취량 표시와 그에 맞는 식단 표시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2316" y="1831703"/>
            <a:ext cx="4217716" cy="33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b="1" dirty="0"/>
              <a:t>1. </a:t>
            </a:r>
            <a:r>
              <a:rPr lang="ko-KR" altLang="en-US" sz="2300" b="1" dirty="0"/>
              <a:t>식단 조절 및 식단 표시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98720" y="4869160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3134" y="4797152"/>
            <a:ext cx="568308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IoT </a:t>
            </a:r>
            <a:r>
              <a:rPr lang="ko-KR" altLang="en-US" dirty="0">
                <a:solidFill>
                  <a:schemeClr val="bg1"/>
                </a:solidFill>
              </a:rPr>
              <a:t>체중계와 연동을 하여서 사용자의 몸무게를 스마트 </a:t>
            </a:r>
            <a:r>
              <a:rPr lang="ko-KR" altLang="en-US" dirty="0" err="1">
                <a:solidFill>
                  <a:schemeClr val="bg1"/>
                </a:solidFill>
              </a:rPr>
              <a:t>미러에</a:t>
            </a:r>
            <a:r>
              <a:rPr lang="ko-KR" altLang="en-US" dirty="0">
                <a:solidFill>
                  <a:schemeClr val="bg1"/>
                </a:solidFill>
              </a:rPr>
              <a:t> 표시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316" y="4135959"/>
            <a:ext cx="5348322" cy="33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300" b="1" dirty="0"/>
              <a:t>2. IoT </a:t>
            </a:r>
            <a:r>
              <a:rPr lang="ko-KR" altLang="en-US" sz="2300" b="1" dirty="0"/>
              <a:t>체중계 연동</a:t>
            </a:r>
            <a:endParaRPr lang="en-US" altLang="ko-KR" sz="2300" b="1" dirty="0"/>
          </a:p>
        </p:txBody>
      </p:sp>
      <p:sp>
        <p:nvSpPr>
          <p:cNvPr id="12" name="직사각형 11"/>
          <p:cNvSpPr/>
          <p:nvPr/>
        </p:nvSpPr>
        <p:spPr>
          <a:xfrm>
            <a:off x="642316" y="476672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/>
              <a:t> </a:t>
            </a:r>
            <a:r>
              <a:rPr lang="ko-KR" altLang="en-US" sz="3200" b="1" dirty="0"/>
              <a:t>주요 기능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B845AD-9930-47D0-BF31-0634E552184C}"/>
              </a:ext>
            </a:extLst>
          </p:cNvPr>
          <p:cNvSpPr/>
          <p:nvPr/>
        </p:nvSpPr>
        <p:spPr>
          <a:xfrm>
            <a:off x="6911249" y="4469234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FF48521-302B-44FF-956A-07DA7016E0E1}"/>
              </a:ext>
            </a:extLst>
          </p:cNvPr>
          <p:cNvSpPr/>
          <p:nvPr/>
        </p:nvSpPr>
        <p:spPr>
          <a:xfrm>
            <a:off x="6911248" y="2164978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6685B-38EA-4AD3-83D4-88BB26E4E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76" y="4557566"/>
            <a:ext cx="1221637" cy="1221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D3C642-A59E-4DFC-9FB9-F954C29FC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8" y="2260373"/>
            <a:ext cx="1207511" cy="1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33134" y="2391520"/>
            <a:ext cx="5683082" cy="135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Google Cloud Speech-to-Text(API)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사용하여 스마트 미러 내부의 마이크로 음성을 받아 오디오 정보를 텍스트로 변환하여 스마트 </a:t>
            </a:r>
            <a:r>
              <a:rPr lang="ko-KR" altLang="en-US" dirty="0" err="1">
                <a:solidFill>
                  <a:schemeClr val="bg1"/>
                </a:solidFill>
              </a:rPr>
              <a:t>미러</a:t>
            </a:r>
            <a:r>
              <a:rPr lang="ko-KR" altLang="en-US" dirty="0">
                <a:solidFill>
                  <a:schemeClr val="bg1"/>
                </a:solidFill>
              </a:rPr>
              <a:t> 제어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2316" y="1831703"/>
            <a:ext cx="4217716" cy="33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b="1" dirty="0"/>
              <a:t>3.</a:t>
            </a:r>
            <a:r>
              <a:rPr lang="ko-KR" altLang="en-US" sz="2300" b="1" dirty="0"/>
              <a:t> 음성인식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98720" y="4869160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3134" y="4869160"/>
            <a:ext cx="568308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애플리케이션을 통하여 스마트 미러의 기본기능인 메모나 달력에 일정을 관리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문자나 전화 그리고 페이스북과 같은 메신저의 알림을 스마트 미러를 통해 받음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스마트폰의</a:t>
            </a:r>
            <a:r>
              <a:rPr lang="ko-KR" altLang="en-US" dirty="0">
                <a:solidFill>
                  <a:schemeClr val="bg1"/>
                </a:solidFill>
              </a:rPr>
              <a:t> 만보기 기능을 이용해 걸음 수와 소모 </a:t>
            </a:r>
            <a:r>
              <a:rPr lang="ko-KR" altLang="en-US" dirty="0" err="1">
                <a:solidFill>
                  <a:schemeClr val="bg1"/>
                </a:solidFill>
              </a:rPr>
              <a:t>칼로리량을</a:t>
            </a:r>
            <a:r>
              <a:rPr lang="ko-KR" altLang="en-US" dirty="0">
                <a:solidFill>
                  <a:schemeClr val="bg1"/>
                </a:solidFill>
              </a:rPr>
              <a:t> 계산하여 스마트 </a:t>
            </a:r>
            <a:r>
              <a:rPr lang="ko-KR" altLang="en-US" dirty="0" err="1">
                <a:solidFill>
                  <a:schemeClr val="bg1"/>
                </a:solidFill>
              </a:rPr>
              <a:t>미러에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2316" y="4135959"/>
            <a:ext cx="5348322" cy="33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300" b="1" dirty="0"/>
              <a:t>4. </a:t>
            </a:r>
            <a:r>
              <a:rPr lang="ko-KR" altLang="en-US" sz="2300" b="1" dirty="0"/>
              <a:t>애플리케이션 연동</a:t>
            </a:r>
            <a:endParaRPr lang="en-US" altLang="ko-KR" sz="2300" b="1" dirty="0"/>
          </a:p>
        </p:txBody>
      </p:sp>
      <p:sp>
        <p:nvSpPr>
          <p:cNvPr id="12" name="직사각형 11"/>
          <p:cNvSpPr/>
          <p:nvPr/>
        </p:nvSpPr>
        <p:spPr>
          <a:xfrm>
            <a:off x="642316" y="476672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주요 기능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BDDC30-75B2-4C57-B963-63B0F5C07175}"/>
              </a:ext>
            </a:extLst>
          </p:cNvPr>
          <p:cNvSpPr/>
          <p:nvPr/>
        </p:nvSpPr>
        <p:spPr>
          <a:xfrm>
            <a:off x="6911248" y="2164978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17D50D-73A0-4DB5-AD25-1E0AB03EAB5B}"/>
              </a:ext>
            </a:extLst>
          </p:cNvPr>
          <p:cNvSpPr/>
          <p:nvPr/>
        </p:nvSpPr>
        <p:spPr>
          <a:xfrm>
            <a:off x="6933344" y="4469234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AA968-431A-4E47-84B5-B6AEF9DE0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23" y="2476307"/>
            <a:ext cx="1332282" cy="775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37DAEE-BD72-4EA2-BE35-2996A85F2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97" y="4572825"/>
            <a:ext cx="1149795" cy="11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98720" y="2564904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7088" y="1983235"/>
            <a:ext cx="5683082" cy="135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날씨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달력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뉴스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지도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동영상</a:t>
            </a:r>
            <a:r>
              <a:rPr lang="en-US" altLang="ko-KR" dirty="0">
                <a:solidFill>
                  <a:schemeClr val="bg1"/>
                </a:solidFill>
              </a:rPr>
              <a:t>(YouTube)</a:t>
            </a:r>
            <a:r>
              <a:rPr lang="ko-KR" altLang="en-US" dirty="0">
                <a:solidFill>
                  <a:schemeClr val="bg1"/>
                </a:solidFill>
              </a:rPr>
              <a:t>의 정보를 스마트 </a:t>
            </a:r>
            <a:r>
              <a:rPr lang="ko-KR" altLang="en-US" dirty="0" err="1">
                <a:solidFill>
                  <a:schemeClr val="bg1"/>
                </a:solidFill>
              </a:rPr>
              <a:t>미러에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7088" y="1517154"/>
            <a:ext cx="4217716" cy="33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b="1" dirty="0"/>
              <a:t>5.  </a:t>
            </a:r>
            <a:r>
              <a:rPr lang="ko-KR" altLang="en-US" sz="2300" b="1" dirty="0"/>
              <a:t>기본 기능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2316" y="476672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주요 기능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BB99A8-EA78-4228-B3E6-B8A994B5BF3F}"/>
              </a:ext>
            </a:extLst>
          </p:cNvPr>
          <p:cNvSpPr/>
          <p:nvPr/>
        </p:nvSpPr>
        <p:spPr>
          <a:xfrm>
            <a:off x="1390664" y="4676251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weather iconì ëí ì´ë¯¸ì§ ê²ìê²°ê³¼">
            <a:extLst>
              <a:ext uri="{FF2B5EF4-FFF2-40B4-BE49-F238E27FC236}">
                <a16:creationId xmlns:a16="http://schemas.microsoft.com/office/drawing/2014/main" id="{431C73C6-5A3B-44C4-8EA3-23B133BF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70" y="4867453"/>
            <a:ext cx="1130881" cy="11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BDC423-2579-46F2-80DE-B2AD55A8BA10}"/>
              </a:ext>
            </a:extLst>
          </p:cNvPr>
          <p:cNvSpPr/>
          <p:nvPr/>
        </p:nvSpPr>
        <p:spPr>
          <a:xfrm>
            <a:off x="2670034" y="3431405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AEB4B4-C1FD-4271-8234-082BCDFF3306}"/>
              </a:ext>
            </a:extLst>
          </p:cNvPr>
          <p:cNvSpPr/>
          <p:nvPr/>
        </p:nvSpPr>
        <p:spPr>
          <a:xfrm>
            <a:off x="5211861" y="3400879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3D9139E-F363-41EA-843A-15192ACE1ABF}"/>
              </a:ext>
            </a:extLst>
          </p:cNvPr>
          <p:cNvSpPr/>
          <p:nvPr/>
        </p:nvSpPr>
        <p:spPr>
          <a:xfrm>
            <a:off x="6487046" y="4685677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8" name="Picture 4" descr="calendar iconì ëí ì´ë¯¸ì§ ê²ìê²°ê³¼">
            <a:extLst>
              <a:ext uri="{FF2B5EF4-FFF2-40B4-BE49-F238E27FC236}">
                <a16:creationId xmlns:a16="http://schemas.microsoft.com/office/drawing/2014/main" id="{4819768F-B292-4DF7-A212-B6433345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89" y="3535735"/>
            <a:ext cx="1207510" cy="12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F541F74-2813-4656-8013-1AFBD528A401}"/>
              </a:ext>
            </a:extLst>
          </p:cNvPr>
          <p:cNvSpPr/>
          <p:nvPr/>
        </p:nvSpPr>
        <p:spPr>
          <a:xfrm>
            <a:off x="3967129" y="4685677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newsiconì ëí ì´ë¯¸ì§ ê²ìê²°ê³¼">
            <a:extLst>
              <a:ext uri="{FF2B5EF4-FFF2-40B4-BE49-F238E27FC236}">
                <a16:creationId xmlns:a16="http://schemas.microsoft.com/office/drawing/2014/main" id="{54652172-2C87-4BD1-8575-B539419F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05" y="4878966"/>
            <a:ext cx="1197688" cy="1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D2E994-6C1D-4EE0-A6F1-BBDEA6397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63" y="3506668"/>
            <a:ext cx="1197689" cy="1197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F9DF6-B456-418E-B976-54F643EBB7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05" y="4781073"/>
            <a:ext cx="1207510" cy="12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98720" y="2564904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56259" y="-1261537"/>
            <a:ext cx="16747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642316" y="476672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사용 언어 및 </a:t>
            </a:r>
            <a:r>
              <a:rPr lang="en-US" altLang="ko-KR" sz="3200" b="1" dirty="0"/>
              <a:t>API</a:t>
            </a:r>
            <a:endParaRPr lang="ko-KR" altLang="en-US" sz="3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BB99A8-EA78-4228-B3E6-B8A994B5BF3F}"/>
              </a:ext>
            </a:extLst>
          </p:cNvPr>
          <p:cNvSpPr/>
          <p:nvPr/>
        </p:nvSpPr>
        <p:spPr>
          <a:xfrm>
            <a:off x="5246499" y="3466946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BDC423-2579-46F2-80DE-B2AD55A8BA10}"/>
              </a:ext>
            </a:extLst>
          </p:cNvPr>
          <p:cNvSpPr/>
          <p:nvPr/>
        </p:nvSpPr>
        <p:spPr>
          <a:xfrm>
            <a:off x="2670034" y="3431405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83E63C-DDCD-4898-93A6-3F4A6E0CDFBC}"/>
              </a:ext>
            </a:extLst>
          </p:cNvPr>
          <p:cNvSpPr/>
          <p:nvPr/>
        </p:nvSpPr>
        <p:spPr>
          <a:xfrm>
            <a:off x="1390664" y="2136414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907BA3-B0D8-43BC-916B-1B49E0236CC4}"/>
              </a:ext>
            </a:extLst>
          </p:cNvPr>
          <p:cNvSpPr/>
          <p:nvPr/>
        </p:nvSpPr>
        <p:spPr>
          <a:xfrm>
            <a:off x="6487046" y="2145840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0C6846-1F37-4E4D-8702-F70F84C6EC2B}"/>
              </a:ext>
            </a:extLst>
          </p:cNvPr>
          <p:cNvSpPr/>
          <p:nvPr/>
        </p:nvSpPr>
        <p:spPr>
          <a:xfrm>
            <a:off x="3967129" y="2145840"/>
            <a:ext cx="1387895" cy="139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 descr="node js iconì ëí ì´ë¯¸ì§ ê²ìê²°ê³¼">
            <a:extLst>
              <a:ext uri="{FF2B5EF4-FFF2-40B4-BE49-F238E27FC236}">
                <a16:creationId xmlns:a16="http://schemas.microsoft.com/office/drawing/2014/main" id="{A68B251E-2982-4904-A8A3-7F8A1C08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70" y="2488685"/>
            <a:ext cx="1100779" cy="6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ê´ë ¨ ì´ë¯¸ì§">
            <a:extLst>
              <a:ext uri="{FF2B5EF4-FFF2-40B4-BE49-F238E27FC236}">
                <a16:creationId xmlns:a16="http://schemas.microsoft.com/office/drawing/2014/main" id="{47DCD60F-51A3-4A6E-AD17-763E8072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41" y="2186559"/>
            <a:ext cx="1325935" cy="132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ê´ë ¨ ì´ë¯¸ì§">
            <a:extLst>
              <a:ext uri="{FF2B5EF4-FFF2-40B4-BE49-F238E27FC236}">
                <a16:creationId xmlns:a16="http://schemas.microsoft.com/office/drawing/2014/main" id="{0923691B-063D-4440-A8BD-5009655E4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869" y="2221870"/>
            <a:ext cx="1723934" cy="13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google speech api iconì ëí ì´ë¯¸ì§ ê²ìê²°ê³¼">
            <a:extLst>
              <a:ext uri="{FF2B5EF4-FFF2-40B4-BE49-F238E27FC236}">
                <a16:creationId xmlns:a16="http://schemas.microsoft.com/office/drawing/2014/main" id="{7704F0C7-F691-412A-A29D-4A91E076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56" y="3688346"/>
            <a:ext cx="1253893" cy="7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MAGIC MIRROR ICONì ëí ì´ë¯¸ì§ ê²ìê²°ê³¼">
            <a:extLst>
              <a:ext uri="{FF2B5EF4-FFF2-40B4-BE49-F238E27FC236}">
                <a16:creationId xmlns:a16="http://schemas.microsoft.com/office/drawing/2014/main" id="{D5B472E3-82CD-4A54-AF34-4EC0AC1C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86" y="3859253"/>
            <a:ext cx="1720357" cy="6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5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48264" y="0"/>
            <a:ext cx="16561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9872" y="3429000"/>
            <a:ext cx="630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요구사항</a:t>
            </a:r>
          </a:p>
        </p:txBody>
      </p:sp>
      <p:sp>
        <p:nvSpPr>
          <p:cNvPr id="7" name="타원 6"/>
          <p:cNvSpPr/>
          <p:nvPr/>
        </p:nvSpPr>
        <p:spPr>
          <a:xfrm>
            <a:off x="3995936" y="2492896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2319E2-A4BF-4E05-963A-86ED5AB7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00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8DBF4E-103B-44E5-8AA8-C9A116E35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32169"/>
              </p:ext>
            </p:extLst>
          </p:nvPr>
        </p:nvGraphicFramePr>
        <p:xfrm>
          <a:off x="341530" y="908720"/>
          <a:ext cx="8460940" cy="5735250"/>
        </p:xfrm>
        <a:graphic>
          <a:graphicData uri="http://schemas.openxmlformats.org/drawingml/2006/table">
            <a:tbl>
              <a:tblPr/>
              <a:tblGrid>
                <a:gridCol w="688861">
                  <a:extLst>
                    <a:ext uri="{9D8B030D-6E8A-4147-A177-3AD203B41FA5}">
                      <a16:colId xmlns:a16="http://schemas.microsoft.com/office/drawing/2014/main" val="3327932830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2823782939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95339911"/>
                    </a:ext>
                  </a:extLst>
                </a:gridCol>
                <a:gridCol w="3215257">
                  <a:extLst>
                    <a:ext uri="{9D8B030D-6E8A-4147-A177-3AD203B41FA5}">
                      <a16:colId xmlns:a16="http://schemas.microsoft.com/office/drawing/2014/main" val="2660010960"/>
                    </a:ext>
                  </a:extLst>
                </a:gridCol>
                <a:gridCol w="529159">
                  <a:extLst>
                    <a:ext uri="{9D8B030D-6E8A-4147-A177-3AD203B41FA5}">
                      <a16:colId xmlns:a16="http://schemas.microsoft.com/office/drawing/2014/main" val="253690333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527639362"/>
                    </a:ext>
                  </a:extLst>
                </a:gridCol>
              </a:tblGrid>
              <a:tr h="599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범주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명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60957"/>
                  </a:ext>
                </a:extLst>
              </a:tr>
              <a:tr h="59969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기본 기능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달력 화면 출력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기본 화면에 달력을 출력한다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09879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일정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일정을 달력에 표시할 수 있다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506367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알림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사용자가 등록한 이메일의 수신 정보를 출력한다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11501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날씨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사용자가 요청한 지역의 날씨를 출력한다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사용자가 요청한 지역의 지도를 출력한다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동영상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사용자가 요청한 이름의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유튜브의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영상을 재생한다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뉴스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사용자가 요청한 검색어로 뉴스를 검색하여 출력한다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D70691-449A-4754-A342-4FB8EE4E80B2}"/>
              </a:ext>
            </a:extLst>
          </p:cNvPr>
          <p:cNvSpPr/>
          <p:nvPr/>
        </p:nvSpPr>
        <p:spPr>
          <a:xfrm>
            <a:off x="312226" y="46867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기능적 요구사항</a:t>
            </a:r>
          </a:p>
        </p:txBody>
      </p:sp>
    </p:spTree>
    <p:extLst>
      <p:ext uri="{BB962C8B-B14F-4D97-AF65-F5344CB8AC3E}">
        <p14:creationId xmlns:p14="http://schemas.microsoft.com/office/powerpoint/2010/main" val="220495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2319E2-A4BF-4E05-963A-86ED5AB7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00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8DBF4E-103B-44E5-8AA8-C9A116E35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82735"/>
              </p:ext>
            </p:extLst>
          </p:nvPr>
        </p:nvGraphicFramePr>
        <p:xfrm>
          <a:off x="270382" y="1124744"/>
          <a:ext cx="8579296" cy="5245190"/>
        </p:xfrm>
        <a:graphic>
          <a:graphicData uri="http://schemas.openxmlformats.org/drawingml/2006/table">
            <a:tbl>
              <a:tblPr/>
              <a:tblGrid>
                <a:gridCol w="688861">
                  <a:extLst>
                    <a:ext uri="{9D8B030D-6E8A-4147-A177-3AD203B41FA5}">
                      <a16:colId xmlns:a16="http://schemas.microsoft.com/office/drawing/2014/main" val="3327932830"/>
                    </a:ext>
                  </a:extLst>
                </a:gridCol>
                <a:gridCol w="1049675">
                  <a:extLst>
                    <a:ext uri="{9D8B030D-6E8A-4147-A177-3AD203B41FA5}">
                      <a16:colId xmlns:a16="http://schemas.microsoft.com/office/drawing/2014/main" val="2823782939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95339911"/>
                    </a:ext>
                  </a:extLst>
                </a:gridCol>
                <a:gridCol w="3240917">
                  <a:extLst>
                    <a:ext uri="{9D8B030D-6E8A-4147-A177-3AD203B41FA5}">
                      <a16:colId xmlns:a16="http://schemas.microsoft.com/office/drawing/2014/main" val="2660010960"/>
                    </a:ext>
                  </a:extLst>
                </a:gridCol>
                <a:gridCol w="575507">
                  <a:extLst>
                    <a:ext uri="{9D8B030D-6E8A-4147-A177-3AD203B41FA5}">
                      <a16:colId xmlns:a16="http://schemas.microsoft.com/office/drawing/2014/main" val="253690333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27639362"/>
                    </a:ext>
                  </a:extLst>
                </a:gridCol>
              </a:tblGrid>
              <a:tr h="599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범주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명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60957"/>
                  </a:ext>
                </a:extLst>
              </a:tr>
              <a:tr h="599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음성인식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인식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사용자의 음성을 인식하여 사용자의 명령을 수행한다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FR-009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출력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사용자의 명령에 대답한다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스마트폰 연동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스마트폰 연동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사용자의 스마트폰과 연동한다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FR-011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만보기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사용자의 스마트폰의 만보기 앱과 연동하여 걸은 거리를 화면에 출력한다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체중계 연동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FR-012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체중계 연동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시스템은 체중계와 연동하여 측정한 체중 정보를 저장한다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FR-013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체중 정보 출력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저장된 체중 정보를 분석한 표를 출력할 수 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293" marR="57293" marT="15840" marB="158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FC611-A1C5-47A9-B5B3-1BFB13DE0A5E}"/>
              </a:ext>
            </a:extLst>
          </p:cNvPr>
          <p:cNvSpPr/>
          <p:nvPr/>
        </p:nvSpPr>
        <p:spPr>
          <a:xfrm>
            <a:off x="575048" y="272371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기능적 요구사항</a:t>
            </a:r>
          </a:p>
        </p:txBody>
      </p:sp>
    </p:spTree>
    <p:extLst>
      <p:ext uri="{BB962C8B-B14F-4D97-AF65-F5344CB8AC3E}">
        <p14:creationId xmlns:p14="http://schemas.microsoft.com/office/powerpoint/2010/main" val="13028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2319E2-A4BF-4E05-963A-86ED5AB7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00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FC611-A1C5-47A9-B5B3-1BFB13DE0A5E}"/>
              </a:ext>
            </a:extLst>
          </p:cNvPr>
          <p:cNvSpPr/>
          <p:nvPr/>
        </p:nvSpPr>
        <p:spPr>
          <a:xfrm>
            <a:off x="601590" y="502245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품질 요구사항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7EDB08-AB28-46FB-9C21-541F5B65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9037"/>
              </p:ext>
            </p:extLst>
          </p:nvPr>
        </p:nvGraphicFramePr>
        <p:xfrm>
          <a:off x="467544" y="2420888"/>
          <a:ext cx="8208912" cy="322311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31795021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0879229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80131434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7222963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8062597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12552936"/>
                    </a:ext>
                  </a:extLst>
                </a:gridCol>
              </a:tblGrid>
              <a:tr h="448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난이도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55334"/>
                  </a:ext>
                </a:extLst>
              </a:tr>
              <a:tr h="516361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운영 환경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NF-001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시스템은 </a:t>
                      </a:r>
                      <a:r>
                        <a:rPr lang="ko-KR" altLang="en-US" sz="1500" b="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환경에서 동작할 수 있어야 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하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0286"/>
                  </a:ext>
                </a:extLst>
              </a:tr>
              <a:tr h="516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NF-002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디바이스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영국 </a:t>
                      </a:r>
                      <a:r>
                        <a:rPr lang="ko-KR" altLang="en-US" sz="1500" b="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라즈베리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파이 재단에서 만든 </a:t>
                      </a:r>
                      <a:r>
                        <a:rPr lang="ko-KR" altLang="en-US" sz="1500" b="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라즈베리파이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 B+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모델에서 작동할 수 있어야 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57322"/>
                  </a:ext>
                </a:extLst>
              </a:tr>
              <a:tr h="516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NF-003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출력 형태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시스템은 </a:t>
                      </a:r>
                      <a:r>
                        <a:rPr lang="ko-KR" altLang="en-US" sz="1500" b="0" kern="0" spc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라즈베리파이를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통하여 거울 안 화면에 출력할 수 있어야한다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207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4959628-84A0-4FCC-AF6D-9C05D6EC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77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2319E2-A4BF-4E05-963A-86ED5AB7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00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FC611-A1C5-47A9-B5B3-1BFB13DE0A5E}"/>
              </a:ext>
            </a:extLst>
          </p:cNvPr>
          <p:cNvSpPr/>
          <p:nvPr/>
        </p:nvSpPr>
        <p:spPr>
          <a:xfrm>
            <a:off x="601590" y="502245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품질 요구사항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7EDB08-AB28-46FB-9C21-541F5B65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37780"/>
              </p:ext>
            </p:extLst>
          </p:nvPr>
        </p:nvGraphicFramePr>
        <p:xfrm>
          <a:off x="520059" y="1929408"/>
          <a:ext cx="8300413" cy="4307841"/>
        </p:xfrm>
        <a:graphic>
          <a:graphicData uri="http://schemas.openxmlformats.org/drawingml/2006/table">
            <a:tbl>
              <a:tblPr/>
              <a:tblGrid>
                <a:gridCol w="589476">
                  <a:extLst>
                    <a:ext uri="{9D8B030D-6E8A-4147-A177-3AD203B41FA5}">
                      <a16:colId xmlns:a16="http://schemas.microsoft.com/office/drawing/2014/main" val="3179502184"/>
                    </a:ext>
                  </a:extLst>
                </a:gridCol>
                <a:gridCol w="884214">
                  <a:extLst>
                    <a:ext uri="{9D8B030D-6E8A-4147-A177-3AD203B41FA5}">
                      <a16:colId xmlns:a16="http://schemas.microsoft.com/office/drawing/2014/main" val="1108792299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3801314346"/>
                    </a:ext>
                  </a:extLst>
                </a:gridCol>
                <a:gridCol w="3526242">
                  <a:extLst>
                    <a:ext uri="{9D8B030D-6E8A-4147-A177-3AD203B41FA5}">
                      <a16:colId xmlns:a16="http://schemas.microsoft.com/office/drawing/2014/main" val="2072229631"/>
                    </a:ext>
                  </a:extLst>
                </a:gridCol>
                <a:gridCol w="506206">
                  <a:extLst>
                    <a:ext uri="{9D8B030D-6E8A-4147-A177-3AD203B41FA5}">
                      <a16:colId xmlns:a16="http://schemas.microsoft.com/office/drawing/2014/main" val="17806259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12552936"/>
                    </a:ext>
                  </a:extLst>
                </a:gridCol>
              </a:tblGrid>
              <a:tr h="106754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난이도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55334"/>
                  </a:ext>
                </a:extLst>
              </a:tr>
              <a:tr h="516361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성능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NF-004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응답 시간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시스템의 응답 시간은 최대 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초를 넘지 않아야 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169304"/>
                  </a:ext>
                </a:extLst>
              </a:tr>
              <a:tr h="6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NF-005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동기화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스마트 폰과 체중계를 스마트 미러와 동기화를 통하여 애플리케이션에 칼로리와 체중을 정확히 표시할 수 있어야 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72903"/>
                  </a:ext>
                </a:extLst>
              </a:tr>
              <a:tr h="4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NF-006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메모리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메모리환경인 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1GB LPDDR2 SDRAM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환경에서 동작할 수 있어야한다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상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6220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4959628-84A0-4FCC-AF6D-9C05D6EC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4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FC611-A1C5-47A9-B5B3-1BFB13DE0A5E}"/>
              </a:ext>
            </a:extLst>
          </p:cNvPr>
          <p:cNvSpPr/>
          <p:nvPr/>
        </p:nvSpPr>
        <p:spPr>
          <a:xfrm>
            <a:off x="601590" y="502245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품질 요구사항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7EDB08-AB28-46FB-9C21-541F5B65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42633"/>
              </p:ext>
            </p:extLst>
          </p:nvPr>
        </p:nvGraphicFramePr>
        <p:xfrm>
          <a:off x="467544" y="2314008"/>
          <a:ext cx="8424936" cy="2891718"/>
        </p:xfrm>
        <a:graphic>
          <a:graphicData uri="http://schemas.openxmlformats.org/drawingml/2006/table">
            <a:tbl>
              <a:tblPr/>
              <a:tblGrid>
                <a:gridCol w="599909">
                  <a:extLst>
                    <a:ext uri="{9D8B030D-6E8A-4147-A177-3AD203B41FA5}">
                      <a16:colId xmlns:a16="http://schemas.microsoft.com/office/drawing/2014/main" val="3179502184"/>
                    </a:ext>
                  </a:extLst>
                </a:gridCol>
                <a:gridCol w="984267">
                  <a:extLst>
                    <a:ext uri="{9D8B030D-6E8A-4147-A177-3AD203B41FA5}">
                      <a16:colId xmlns:a16="http://schemas.microsoft.com/office/drawing/2014/main" val="1108792299"/>
                    </a:ext>
                  </a:extLst>
                </a:gridCol>
                <a:gridCol w="2751665">
                  <a:extLst>
                    <a:ext uri="{9D8B030D-6E8A-4147-A177-3AD203B41FA5}">
                      <a16:colId xmlns:a16="http://schemas.microsoft.com/office/drawing/2014/main" val="3801314346"/>
                    </a:ext>
                  </a:extLst>
                </a:gridCol>
                <a:gridCol w="3010057">
                  <a:extLst>
                    <a:ext uri="{9D8B030D-6E8A-4147-A177-3AD203B41FA5}">
                      <a16:colId xmlns:a16="http://schemas.microsoft.com/office/drawing/2014/main" val="2072229631"/>
                    </a:ext>
                  </a:extLst>
                </a:gridCol>
                <a:gridCol w="574982">
                  <a:extLst>
                    <a:ext uri="{9D8B030D-6E8A-4147-A177-3AD203B41FA5}">
                      <a16:colId xmlns:a16="http://schemas.microsoft.com/office/drawing/2014/main" val="178062597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12552936"/>
                    </a:ext>
                  </a:extLst>
                </a:gridCol>
              </a:tblGrid>
              <a:tr h="448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난이도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55334"/>
                  </a:ext>
                </a:extLst>
              </a:tr>
              <a:tr h="89367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문화 및 정책적 요구사항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NF-007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사용 언어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해당 프로젝트의 디바이스에 보여주는 언어는 한글 및 영어로 표현한다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하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하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0316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4959628-84A0-4FCC-AF6D-9C05D6EC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>
            <a:spLocks noChangeAspect="1"/>
          </p:cNvSpPr>
          <p:nvPr/>
        </p:nvSpPr>
        <p:spPr>
          <a:xfrm>
            <a:off x="4232962" y="836690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262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주제 개요</a:t>
            </a: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232962" y="1982744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4232962" y="3128798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4226941" y="4274852"/>
            <a:ext cx="690117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1262" y="2137960"/>
            <a:ext cx="40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주요 기능 및 사용기술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7772" y="33041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1655" y="445022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계획 진척도 및 팀원역할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5536" y="817496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300" dirty="0">
                <a:solidFill>
                  <a:schemeClr val="bg1"/>
                </a:solidFill>
                <a:latin typeface="Adobe Kaiti Std R" pitchFamily="18" charset="-128"/>
                <a:ea typeface="Adobe Kaiti Std R" pitchFamily="18" charset="-128"/>
              </a:rPr>
              <a:t>Index</a:t>
            </a:r>
            <a:endParaRPr lang="ko-KR" altLang="en-US" sz="5400" b="1" spc="300" dirty="0">
              <a:solidFill>
                <a:schemeClr val="bg1"/>
              </a:solidFill>
              <a:latin typeface="Adobe Kaiti Std R" pitchFamily="18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B626718-1F95-44C1-B40F-F5E8890843E1}"/>
              </a:ext>
            </a:extLst>
          </p:cNvPr>
          <p:cNvSpPr>
            <a:spLocks noChangeAspect="1"/>
          </p:cNvSpPr>
          <p:nvPr/>
        </p:nvSpPr>
        <p:spPr>
          <a:xfrm>
            <a:off x="4232962" y="5420905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6ACC3-1321-4498-8EC7-EAAFEF1E2977}"/>
              </a:ext>
            </a:extLst>
          </p:cNvPr>
          <p:cNvSpPr txBox="1"/>
          <p:nvPr/>
        </p:nvSpPr>
        <p:spPr>
          <a:xfrm>
            <a:off x="5443022" y="559627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895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FC611-A1C5-47A9-B5B3-1BFB13DE0A5E}"/>
              </a:ext>
            </a:extLst>
          </p:cNvPr>
          <p:cNvSpPr/>
          <p:nvPr/>
        </p:nvSpPr>
        <p:spPr>
          <a:xfrm>
            <a:off x="601590" y="502245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인터페이스 요구사항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7EDB08-AB28-46FB-9C21-541F5B65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70975"/>
              </p:ext>
            </p:extLst>
          </p:nvPr>
        </p:nvGraphicFramePr>
        <p:xfrm>
          <a:off x="457200" y="1426088"/>
          <a:ext cx="8435280" cy="3584880"/>
        </p:xfrm>
        <a:graphic>
          <a:graphicData uri="http://schemas.openxmlformats.org/drawingml/2006/table">
            <a:tbl>
              <a:tblPr/>
              <a:tblGrid>
                <a:gridCol w="599909">
                  <a:extLst>
                    <a:ext uri="{9D8B030D-6E8A-4147-A177-3AD203B41FA5}">
                      <a16:colId xmlns:a16="http://schemas.microsoft.com/office/drawing/2014/main" val="3179502184"/>
                    </a:ext>
                  </a:extLst>
                </a:gridCol>
                <a:gridCol w="1074163">
                  <a:extLst>
                    <a:ext uri="{9D8B030D-6E8A-4147-A177-3AD203B41FA5}">
                      <a16:colId xmlns:a16="http://schemas.microsoft.com/office/drawing/2014/main" val="1108792299"/>
                    </a:ext>
                  </a:extLst>
                </a:gridCol>
                <a:gridCol w="2368720">
                  <a:extLst>
                    <a:ext uri="{9D8B030D-6E8A-4147-A177-3AD203B41FA5}">
                      <a16:colId xmlns:a16="http://schemas.microsoft.com/office/drawing/2014/main" val="3801314346"/>
                    </a:ext>
                  </a:extLst>
                </a:gridCol>
                <a:gridCol w="3303106">
                  <a:extLst>
                    <a:ext uri="{9D8B030D-6E8A-4147-A177-3AD203B41FA5}">
                      <a16:colId xmlns:a16="http://schemas.microsoft.com/office/drawing/2014/main" val="2072229631"/>
                    </a:ext>
                  </a:extLst>
                </a:gridCol>
                <a:gridCol w="585326">
                  <a:extLst>
                    <a:ext uri="{9D8B030D-6E8A-4147-A177-3AD203B41FA5}">
                      <a16:colId xmlns:a16="http://schemas.microsoft.com/office/drawing/2014/main" val="178062597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12552936"/>
                    </a:ext>
                  </a:extLst>
                </a:gridCol>
              </a:tblGrid>
              <a:tr h="448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난이도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55334"/>
                  </a:ext>
                </a:extLst>
              </a:tr>
              <a:tr h="893679">
                <a:tc rowSpan="3">
                  <a:txBody>
                    <a:bodyPr/>
                    <a:lstStyle/>
                    <a:p>
                      <a:pPr fontAlgn="base" latinLnBrk="0"/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사용자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인터페이스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IR-001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기본 환경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리눅스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기반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운영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환경을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제공해야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</a:p>
                  </a:txBody>
                  <a:tcPr marL="59192" marR="59192" marT="16365" marB="163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03167"/>
                  </a:ext>
                </a:extLst>
              </a:tr>
              <a:tr h="893679">
                <a:tc vMerge="1">
                  <a:txBody>
                    <a:bodyPr/>
                    <a:lstStyle/>
                    <a:p>
                      <a:pPr fontAlgn="base" latinLnBrk="0"/>
                      <a:endParaRPr lang="ko-KR" altLang="en-US" sz="13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IR-002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화면 구성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경험을 반영한 사용자 친화적인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지원하도록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하여야한다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80396"/>
                  </a:ext>
                </a:extLst>
              </a:tr>
              <a:tr h="893679">
                <a:tc vMerge="1">
                  <a:txBody>
                    <a:bodyPr/>
                    <a:lstStyle/>
                    <a:p>
                      <a:pPr fontAlgn="base" latinLnBrk="0"/>
                      <a:endParaRPr lang="ko-KR" altLang="en-US" sz="13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IR-003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매뉴얼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메뉴얼을 통하여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스마트미러의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조작방법을 숙지할 수 있어야 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2167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4959628-84A0-4FCC-AF6D-9C05D6EC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ADBCED-FD1A-484C-89F1-178FDED4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5672EE-AD3F-44FF-A0FB-FC526CCE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55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FC611-A1C5-47A9-B5B3-1BFB13DE0A5E}"/>
              </a:ext>
            </a:extLst>
          </p:cNvPr>
          <p:cNvSpPr/>
          <p:nvPr/>
        </p:nvSpPr>
        <p:spPr>
          <a:xfrm>
            <a:off x="601590" y="502245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인터페이스 요구사항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7EDB08-AB28-46FB-9C21-541F5B65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56383"/>
              </p:ext>
            </p:extLst>
          </p:nvPr>
        </p:nvGraphicFramePr>
        <p:xfrm>
          <a:off x="467544" y="2314008"/>
          <a:ext cx="8424936" cy="3584880"/>
        </p:xfrm>
        <a:graphic>
          <a:graphicData uri="http://schemas.openxmlformats.org/drawingml/2006/table">
            <a:tbl>
              <a:tblPr/>
              <a:tblGrid>
                <a:gridCol w="599909">
                  <a:extLst>
                    <a:ext uri="{9D8B030D-6E8A-4147-A177-3AD203B41FA5}">
                      <a16:colId xmlns:a16="http://schemas.microsoft.com/office/drawing/2014/main" val="3179502184"/>
                    </a:ext>
                  </a:extLst>
                </a:gridCol>
                <a:gridCol w="984267">
                  <a:extLst>
                    <a:ext uri="{9D8B030D-6E8A-4147-A177-3AD203B41FA5}">
                      <a16:colId xmlns:a16="http://schemas.microsoft.com/office/drawing/2014/main" val="110879229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01314346"/>
                    </a:ext>
                  </a:extLst>
                </a:gridCol>
                <a:gridCol w="3241442">
                  <a:extLst>
                    <a:ext uri="{9D8B030D-6E8A-4147-A177-3AD203B41FA5}">
                      <a16:colId xmlns:a16="http://schemas.microsoft.com/office/drawing/2014/main" val="2072229631"/>
                    </a:ext>
                  </a:extLst>
                </a:gridCol>
                <a:gridCol w="574982">
                  <a:extLst>
                    <a:ext uri="{9D8B030D-6E8A-4147-A177-3AD203B41FA5}">
                      <a16:colId xmlns:a16="http://schemas.microsoft.com/office/drawing/2014/main" val="178062597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12552936"/>
                    </a:ext>
                  </a:extLst>
                </a:gridCol>
              </a:tblGrid>
              <a:tr h="448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</a:t>
                      </a: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요구사항 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난이도</a:t>
                      </a:r>
                    </a:p>
                  </a:txBody>
                  <a:tcPr marL="59192" marR="59192" marT="16365" marB="1636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55334"/>
                  </a:ext>
                </a:extLst>
              </a:tr>
              <a:tr h="8936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외부</a:t>
                      </a:r>
                      <a:endParaRPr lang="ko-KR" altLang="en-US" sz="15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5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5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IR-005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외부기기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체중계와 연동하여 체중정보를 받아와야 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03167"/>
                  </a:ext>
                </a:extLst>
              </a:tr>
              <a:tr h="893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IR-006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15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베이스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음식 데이터베이스와 연동해야 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80396"/>
                  </a:ext>
                </a:extLst>
              </a:tr>
              <a:tr h="893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IR-007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안드로이드 애플리케이션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안드로이드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앱과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연동하여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스마트미러를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조작하고 필요 정보를 받아와야 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2167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4959628-84A0-4FCC-AF6D-9C05D6EC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ADBCED-FD1A-484C-89F1-178FDED4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2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48264" y="0"/>
            <a:ext cx="16561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3429000"/>
            <a:ext cx="6305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계획진척도</a:t>
            </a:r>
            <a:endParaRPr lang="en-US" altLang="ko-KR" sz="4800" b="1" dirty="0">
              <a:solidFill>
                <a:schemeClr val="bg1"/>
              </a:solidFill>
              <a:latin typeface="Adobe Kaiti Std R" pitchFamily="18" charset="-128"/>
            </a:endParaRPr>
          </a:p>
          <a:p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및 팀원역할</a:t>
            </a:r>
            <a:endParaRPr lang="en-US" altLang="ko-KR" sz="4800" b="1" dirty="0">
              <a:solidFill>
                <a:schemeClr val="bg1"/>
              </a:solidFill>
              <a:latin typeface="Adobe Kaiti Std R" pitchFamily="18" charset="-128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95936" y="2492896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6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698720" y="2564904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316" y="476672"/>
            <a:ext cx="46805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계획 진척도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8720" y="4869160"/>
            <a:ext cx="3125308" cy="1207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AA3B45-BDB0-47F0-8B74-63C09C4E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2360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E0D94FB-127A-4596-88B3-4B711A4D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4700"/>
              </p:ext>
            </p:extLst>
          </p:nvPr>
        </p:nvGraphicFramePr>
        <p:xfrm>
          <a:off x="359532" y="1700143"/>
          <a:ext cx="8424935" cy="4824536"/>
        </p:xfrm>
        <a:graphic>
          <a:graphicData uri="http://schemas.openxmlformats.org/drawingml/2006/table">
            <a:tbl>
              <a:tblPr/>
              <a:tblGrid>
                <a:gridCol w="1909261">
                  <a:extLst>
                    <a:ext uri="{9D8B030D-6E8A-4147-A177-3AD203B41FA5}">
                      <a16:colId xmlns:a16="http://schemas.microsoft.com/office/drawing/2014/main" val="831364946"/>
                    </a:ext>
                  </a:extLst>
                </a:gridCol>
                <a:gridCol w="582919">
                  <a:extLst>
                    <a:ext uri="{9D8B030D-6E8A-4147-A177-3AD203B41FA5}">
                      <a16:colId xmlns:a16="http://schemas.microsoft.com/office/drawing/2014/main" val="3079145292"/>
                    </a:ext>
                  </a:extLst>
                </a:gridCol>
                <a:gridCol w="582919">
                  <a:extLst>
                    <a:ext uri="{9D8B030D-6E8A-4147-A177-3AD203B41FA5}">
                      <a16:colId xmlns:a16="http://schemas.microsoft.com/office/drawing/2014/main" val="1812828970"/>
                    </a:ext>
                  </a:extLst>
                </a:gridCol>
                <a:gridCol w="635878">
                  <a:extLst>
                    <a:ext uri="{9D8B030D-6E8A-4147-A177-3AD203B41FA5}">
                      <a16:colId xmlns:a16="http://schemas.microsoft.com/office/drawing/2014/main" val="2655947217"/>
                    </a:ext>
                  </a:extLst>
                </a:gridCol>
                <a:gridCol w="635878">
                  <a:extLst>
                    <a:ext uri="{9D8B030D-6E8A-4147-A177-3AD203B41FA5}">
                      <a16:colId xmlns:a16="http://schemas.microsoft.com/office/drawing/2014/main" val="2107639081"/>
                    </a:ext>
                  </a:extLst>
                </a:gridCol>
                <a:gridCol w="582919">
                  <a:extLst>
                    <a:ext uri="{9D8B030D-6E8A-4147-A177-3AD203B41FA5}">
                      <a16:colId xmlns:a16="http://schemas.microsoft.com/office/drawing/2014/main" val="3398496623"/>
                    </a:ext>
                  </a:extLst>
                </a:gridCol>
                <a:gridCol w="582919">
                  <a:extLst>
                    <a:ext uri="{9D8B030D-6E8A-4147-A177-3AD203B41FA5}">
                      <a16:colId xmlns:a16="http://schemas.microsoft.com/office/drawing/2014/main" val="870979493"/>
                    </a:ext>
                  </a:extLst>
                </a:gridCol>
                <a:gridCol w="583100">
                  <a:extLst>
                    <a:ext uri="{9D8B030D-6E8A-4147-A177-3AD203B41FA5}">
                      <a16:colId xmlns:a16="http://schemas.microsoft.com/office/drawing/2014/main" val="3383473741"/>
                    </a:ext>
                  </a:extLst>
                </a:gridCol>
                <a:gridCol w="583100">
                  <a:extLst>
                    <a:ext uri="{9D8B030D-6E8A-4147-A177-3AD203B41FA5}">
                      <a16:colId xmlns:a16="http://schemas.microsoft.com/office/drawing/2014/main" val="3482299854"/>
                    </a:ext>
                  </a:extLst>
                </a:gridCol>
                <a:gridCol w="582014">
                  <a:extLst>
                    <a:ext uri="{9D8B030D-6E8A-4147-A177-3AD203B41FA5}">
                      <a16:colId xmlns:a16="http://schemas.microsoft.com/office/drawing/2014/main" val="2149349689"/>
                    </a:ext>
                  </a:extLst>
                </a:gridCol>
                <a:gridCol w="582014">
                  <a:extLst>
                    <a:ext uri="{9D8B030D-6E8A-4147-A177-3AD203B41FA5}">
                      <a16:colId xmlns:a16="http://schemas.microsoft.com/office/drawing/2014/main" val="3559768249"/>
                    </a:ext>
                  </a:extLst>
                </a:gridCol>
                <a:gridCol w="582014">
                  <a:extLst>
                    <a:ext uri="{9D8B030D-6E8A-4147-A177-3AD203B41FA5}">
                      <a16:colId xmlns:a16="http://schemas.microsoft.com/office/drawing/2014/main" val="1371924659"/>
                    </a:ext>
                  </a:extLst>
                </a:gridCol>
              </a:tblGrid>
              <a:tr h="52642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496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54674"/>
                  </a:ext>
                </a:extLst>
              </a:tr>
              <a:tr h="51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05450"/>
                  </a:ext>
                </a:extLst>
              </a:tr>
              <a:tr h="516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주제 선정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48496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48496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48496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6020"/>
                  </a:ext>
                </a:extLst>
              </a:tr>
              <a:tr h="516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사전 조사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48496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48496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78625"/>
                  </a:ext>
                </a:extLst>
              </a:tr>
              <a:tr h="516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사전 준비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93959"/>
                  </a:ext>
                </a:extLst>
              </a:tr>
              <a:tr h="516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프로젝트 요약서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02247"/>
                  </a:ext>
                </a:extLst>
              </a:tr>
              <a:tr h="516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프로젝트 계획서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45118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정의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63023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20366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프로젝트 설계</a:t>
                      </a:r>
                      <a:endParaRPr lang="ko-KR" altLang="en-US" sz="1500" b="1" kern="0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5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3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ABB05-EDEC-497E-9BB3-8B3C4C0E3E0C}"/>
              </a:ext>
            </a:extLst>
          </p:cNvPr>
          <p:cNvSpPr txBox="1"/>
          <p:nvPr/>
        </p:nvSpPr>
        <p:spPr>
          <a:xfrm>
            <a:off x="2073565" y="980728"/>
            <a:ext cx="499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Adobe Kaiti Std R" pitchFamily="18" charset="-128"/>
              </a:rPr>
              <a:t>스맛트조</a:t>
            </a:r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 팀 역할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1FAABB8-2C04-459C-B25F-0ACCBA1FA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25762"/>
              </p:ext>
            </p:extLst>
          </p:nvPr>
        </p:nvGraphicFramePr>
        <p:xfrm>
          <a:off x="719570" y="2852936"/>
          <a:ext cx="7704855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1729336585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431932562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1854219977"/>
                    </a:ext>
                  </a:extLst>
                </a:gridCol>
              </a:tblGrid>
              <a:tr h="592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김태호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김형래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안효진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61724"/>
                  </a:ext>
                </a:extLst>
              </a:tr>
              <a:tr h="142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스마트미러</a:t>
                      </a:r>
                      <a:r>
                        <a:rPr lang="ko-KR" altLang="en-US" dirty="0"/>
                        <a:t> 모형제작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스마트폰 </a:t>
                      </a:r>
                      <a:r>
                        <a:rPr lang="ko-KR" altLang="en-US" dirty="0" err="1"/>
                        <a:t>애플리케이</a:t>
                      </a:r>
                      <a:r>
                        <a:rPr lang="ko-KR" altLang="en-US" dirty="0"/>
                        <a:t>   션 개발 및 연동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음성기능 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-Magic Mirror</a:t>
                      </a:r>
                      <a:r>
                        <a:rPr lang="ko-KR" altLang="en-US" dirty="0"/>
                        <a:t> 인터페이스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웹서버 및 </a:t>
                      </a:r>
                      <a:r>
                        <a:rPr lang="en-US" altLang="ko-KR" dirty="0"/>
                        <a:t>IoT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-Magic </a:t>
                      </a:r>
                      <a:r>
                        <a:rPr lang="en-US" altLang="ko-KR" dirty="0" err="1"/>
                        <a:t>Mrror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인터페이스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8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16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48264" y="0"/>
            <a:ext cx="16561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5896" y="3429000"/>
            <a:ext cx="630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dobe Kaiti Std R" pitchFamily="18" charset="-128"/>
              </a:rPr>
              <a:t>Q&amp;A</a:t>
            </a:r>
            <a:endParaRPr lang="ko-KR" altLang="en-US" sz="4800" b="1" dirty="0">
              <a:solidFill>
                <a:schemeClr val="bg1"/>
              </a:solidFill>
              <a:latin typeface="Adobe Kaiti Std R" pitchFamily="18" charset="-128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95936" y="2492896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6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>
            <a:off x="0" y="0"/>
            <a:ext cx="1907704" cy="12388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"/>
          <p:cNvCxnSpPr/>
          <p:nvPr/>
        </p:nvCxnSpPr>
        <p:spPr>
          <a:xfrm>
            <a:off x="6417979" y="2948827"/>
            <a:ext cx="2869485" cy="19979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1"/>
          <p:cNvSpPr txBox="1"/>
          <p:nvPr/>
        </p:nvSpPr>
        <p:spPr>
          <a:xfrm rot="2026159">
            <a:off x="3204706" y="2813660"/>
            <a:ext cx="515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감사합니다</a:t>
            </a:r>
            <a:r>
              <a:rPr lang="en-US" altLang="ko-KR" sz="4000" b="1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.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-</a:t>
            </a:r>
            <a:r>
              <a:rPr lang="ko-KR" altLang="en-US" sz="3200" b="1" dirty="0" err="1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스맛트</a:t>
            </a:r>
            <a:r>
              <a:rPr lang="en-US" altLang="ko-KR" sz="3200" b="1" dirty="0">
                <a:solidFill>
                  <a:schemeClr val="bg1"/>
                </a:solidFill>
                <a:latin typeface="Adobe 명조 Std M" pitchFamily="18" charset="-127"/>
                <a:ea typeface="Adobe 명조 Std M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493501" y="2293722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5"/>
          <p:cNvCxnSpPr/>
          <p:nvPr/>
        </p:nvCxnSpPr>
        <p:spPr>
          <a:xfrm>
            <a:off x="-277259" y="486488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/>
          <p:cNvCxnSpPr/>
          <p:nvPr/>
        </p:nvCxnSpPr>
        <p:spPr>
          <a:xfrm>
            <a:off x="6344560" y="-91813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9"/>
          <p:cNvCxnSpPr/>
          <p:nvPr/>
        </p:nvCxnSpPr>
        <p:spPr>
          <a:xfrm>
            <a:off x="3143620" y="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0"/>
          <p:cNvCxnSpPr/>
          <p:nvPr/>
        </p:nvCxnSpPr>
        <p:spPr>
          <a:xfrm>
            <a:off x="5805558" y="4725144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0"/>
          <p:cNvCxnSpPr/>
          <p:nvPr/>
        </p:nvCxnSpPr>
        <p:spPr>
          <a:xfrm>
            <a:off x="2339752" y="443711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7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48264" y="0"/>
            <a:ext cx="16561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3425868"/>
            <a:ext cx="630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주제 개요</a:t>
            </a:r>
          </a:p>
        </p:txBody>
      </p:sp>
      <p:sp>
        <p:nvSpPr>
          <p:cNvPr id="7" name="타원 6"/>
          <p:cNvSpPr/>
          <p:nvPr/>
        </p:nvSpPr>
        <p:spPr>
          <a:xfrm>
            <a:off x="3995936" y="2492896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6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1557" y="980728"/>
            <a:ext cx="236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Adobe Kaiti Std R" pitchFamily="18" charset="-128"/>
              </a:rPr>
              <a:t>스마트 미러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30459" y="4869160"/>
            <a:ext cx="5683082" cy="135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다이어트를 위한 스마트 미러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89790-6611-495A-BD84-38C2C4F4A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57" y="2060848"/>
            <a:ext cx="195068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2810726" y="5589240"/>
            <a:ext cx="3798869" cy="996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609595" y="4005064"/>
            <a:ext cx="266662" cy="36004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267744" y="3933056"/>
            <a:ext cx="288032" cy="4320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17682" y="344926"/>
            <a:ext cx="290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Adobe Kaiti Std R" pitchFamily="18" charset="-128"/>
              </a:rPr>
              <a:t>주제 선정 이유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D116577-883C-4DEC-8554-09B37E6DF6A5}"/>
              </a:ext>
            </a:extLst>
          </p:cNvPr>
          <p:cNvSpPr/>
          <p:nvPr/>
        </p:nvSpPr>
        <p:spPr>
          <a:xfrm>
            <a:off x="612063" y="4212377"/>
            <a:ext cx="2232248" cy="23762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3F763C-F48A-4667-B6E9-74D4A1701334}"/>
              </a:ext>
            </a:extLst>
          </p:cNvPr>
          <p:cNvSpPr/>
          <p:nvPr/>
        </p:nvSpPr>
        <p:spPr>
          <a:xfrm>
            <a:off x="6318826" y="4212377"/>
            <a:ext cx="2232248" cy="23762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5DE268-1C4E-4C2E-ACAD-1F0F66701EC5}"/>
              </a:ext>
            </a:extLst>
          </p:cNvPr>
          <p:cNvSpPr/>
          <p:nvPr/>
        </p:nvSpPr>
        <p:spPr>
          <a:xfrm>
            <a:off x="2001558" y="1791346"/>
            <a:ext cx="2232248" cy="23762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현대 사회 문제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4652574-2508-4A52-8624-862466D55573}"/>
              </a:ext>
            </a:extLst>
          </p:cNvPr>
          <p:cNvSpPr/>
          <p:nvPr/>
        </p:nvSpPr>
        <p:spPr>
          <a:xfrm>
            <a:off x="4910194" y="1836113"/>
            <a:ext cx="2232248" cy="23762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Internet    of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Things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F01A92-EB0E-487E-9626-FB04B8BE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" y="4582323"/>
            <a:ext cx="1727897" cy="17278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170919-8444-498B-A1C3-53D68D787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95" y="4779626"/>
            <a:ext cx="1685080" cy="12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4181" y="429850"/>
            <a:ext cx="390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Adobe Kaiti Std R" pitchFamily="18" charset="-128"/>
              </a:rPr>
              <a:t>기존 제품 자료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D3D66-496D-47F8-8AA4-6E16807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313674"/>
            <a:ext cx="8248650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58344-E371-4019-93BD-F0F074B93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437112"/>
            <a:ext cx="6400800" cy="1238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CE5CC9-3FBC-41DC-92B9-8FE7FFBBB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636" y="3573016"/>
            <a:ext cx="3081689" cy="27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5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548680"/>
            <a:ext cx="290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Adobe Kaiti Std R" pitchFamily="18" charset="-128"/>
              </a:rPr>
              <a:t>차별성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30459" y="4869160"/>
            <a:ext cx="5683082" cy="135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13CE98-836D-4B27-A96C-08E5AD9C2AA6}"/>
              </a:ext>
            </a:extLst>
          </p:cNvPr>
          <p:cNvSpPr/>
          <p:nvPr/>
        </p:nvSpPr>
        <p:spPr>
          <a:xfrm>
            <a:off x="809547" y="1331042"/>
            <a:ext cx="2880320" cy="48799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기능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이메일알림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 달력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뉴스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미용 </a:t>
            </a:r>
            <a:r>
              <a:rPr lang="en-US" altLang="ko-KR" dirty="0">
                <a:solidFill>
                  <a:sysClr val="windowText" lastClr="000000"/>
                </a:solidFill>
              </a:rPr>
              <a:t>or </a:t>
            </a:r>
            <a:r>
              <a:rPr lang="ko-KR" altLang="en-US" dirty="0">
                <a:solidFill>
                  <a:sysClr val="windowText" lastClr="000000"/>
                </a:solidFill>
              </a:rPr>
              <a:t>패션 기능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795E10-5E3E-4C20-B8A1-0F7369C9486D}"/>
              </a:ext>
            </a:extLst>
          </p:cNvPr>
          <p:cNvSpPr/>
          <p:nvPr/>
        </p:nvSpPr>
        <p:spPr>
          <a:xfrm>
            <a:off x="5450254" y="1340768"/>
            <a:ext cx="2880320" cy="48799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기능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 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다이어트관리 기능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92BB49-7EF7-4F21-B237-B575CB70E4B8}"/>
              </a:ext>
            </a:extLst>
          </p:cNvPr>
          <p:cNvSpPr/>
          <p:nvPr/>
        </p:nvSpPr>
        <p:spPr>
          <a:xfrm>
            <a:off x="4067944" y="3356992"/>
            <a:ext cx="1152128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C5179-2BA7-4F31-AA8B-0A0C53C155F8}"/>
              </a:ext>
            </a:extLst>
          </p:cNvPr>
          <p:cNvSpPr txBox="1"/>
          <p:nvPr/>
        </p:nvSpPr>
        <p:spPr>
          <a:xfrm>
            <a:off x="1169924" y="158873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 스마트 미러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E97B4-8DDB-4A2E-A6DD-E95EE17F2621}"/>
              </a:ext>
            </a:extLst>
          </p:cNvPr>
          <p:cNvSpPr txBox="1"/>
          <p:nvPr/>
        </p:nvSpPr>
        <p:spPr>
          <a:xfrm>
            <a:off x="5814510" y="1588730"/>
            <a:ext cx="215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dirty="0" err="1"/>
              <a:t>스맛트</a:t>
            </a:r>
            <a:endParaRPr lang="ko-KR" altLang="en-US" sz="2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85892A-0339-4C4D-B4A5-6625300EB2E7}"/>
              </a:ext>
            </a:extLst>
          </p:cNvPr>
          <p:cNvCxnSpPr/>
          <p:nvPr/>
        </p:nvCxnSpPr>
        <p:spPr>
          <a:xfrm>
            <a:off x="809547" y="2204864"/>
            <a:ext cx="28803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75A2B0-95AE-41D1-BF21-6E387E2F0377}"/>
              </a:ext>
            </a:extLst>
          </p:cNvPr>
          <p:cNvCxnSpPr/>
          <p:nvPr/>
        </p:nvCxnSpPr>
        <p:spPr>
          <a:xfrm>
            <a:off x="5450254" y="2204864"/>
            <a:ext cx="2880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8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7FFF4A6-C128-4BCC-AEF0-2A9E70C1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36" y="1753491"/>
            <a:ext cx="11700266" cy="68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941336" descr="EMB00004218460a">
            <a:extLst>
              <a:ext uri="{FF2B5EF4-FFF2-40B4-BE49-F238E27FC236}">
                <a16:creationId xmlns:a16="http://schemas.microsoft.com/office/drawing/2014/main" id="{8F032DA4-0ADF-451A-BE18-C0A0CCE4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8" y="1340768"/>
            <a:ext cx="8243963" cy="49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E47E9D-45D9-499C-B80A-03AFE3CCE258}"/>
              </a:ext>
            </a:extLst>
          </p:cNvPr>
          <p:cNvSpPr/>
          <p:nvPr/>
        </p:nvSpPr>
        <p:spPr>
          <a:xfrm>
            <a:off x="3167844" y="537194"/>
            <a:ext cx="280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Adobe Kaiti Std R" pitchFamily="18" charset="-128"/>
              </a:rPr>
              <a:t>시스템 구상도</a:t>
            </a:r>
          </a:p>
        </p:txBody>
      </p:sp>
    </p:spTree>
    <p:extLst>
      <p:ext uri="{BB962C8B-B14F-4D97-AF65-F5344CB8AC3E}">
        <p14:creationId xmlns:p14="http://schemas.microsoft.com/office/powerpoint/2010/main" val="232372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48264" y="0"/>
            <a:ext cx="16561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3429000"/>
            <a:ext cx="6305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주요 기능 및</a:t>
            </a:r>
            <a:endParaRPr lang="en-US" altLang="ko-KR" sz="4800" b="1" dirty="0">
              <a:solidFill>
                <a:schemeClr val="bg1"/>
              </a:solidFill>
              <a:latin typeface="Adobe Kaiti Std R" pitchFamily="18" charset="-128"/>
            </a:endParaRPr>
          </a:p>
          <a:p>
            <a:r>
              <a:rPr lang="ko-KR" altLang="en-US" sz="4800" b="1" dirty="0">
                <a:solidFill>
                  <a:schemeClr val="bg1"/>
                </a:solidFill>
                <a:latin typeface="Adobe Kaiti Std R" pitchFamily="18" charset="-128"/>
              </a:rPr>
              <a:t>사용 기술</a:t>
            </a:r>
          </a:p>
        </p:txBody>
      </p:sp>
      <p:sp>
        <p:nvSpPr>
          <p:cNvPr id="7" name="타원 6"/>
          <p:cNvSpPr/>
          <p:nvPr/>
        </p:nvSpPr>
        <p:spPr>
          <a:xfrm>
            <a:off x="3995936" y="2492896"/>
            <a:ext cx="720080" cy="720080"/>
          </a:xfrm>
          <a:prstGeom prst="ellipse">
            <a:avLst/>
          </a:prstGeom>
          <a:solidFill>
            <a:srgbClr val="9595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3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1132</Words>
  <Application>Microsoft Office PowerPoint</Application>
  <PresentationFormat>화면 슬라이드 쇼(4:3)</PresentationFormat>
  <Paragraphs>335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Adobe Kaiti Std R</vt:lpstr>
      <vt:lpstr>Adobe 명조 Std M</vt:lpstr>
      <vt:lpstr>宋体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Miho</dc:creator>
  <cp:lastModifiedBy>안효진</cp:lastModifiedBy>
  <cp:revision>177</cp:revision>
  <dcterms:created xsi:type="dcterms:W3CDTF">2016-01-13T07:50:45Z</dcterms:created>
  <dcterms:modified xsi:type="dcterms:W3CDTF">2018-11-01T05:54:22Z</dcterms:modified>
</cp:coreProperties>
</file>