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7" r:id="rId2"/>
    <p:sldId id="258" r:id="rId3"/>
    <p:sldId id="259" r:id="rId4"/>
    <p:sldId id="260" r:id="rId5"/>
    <p:sldId id="262" r:id="rId6"/>
    <p:sldId id="263" r:id="rId7"/>
    <p:sldId id="264" r:id="rId8"/>
    <p:sldId id="370" r:id="rId9"/>
    <p:sldId id="367" r:id="rId10"/>
    <p:sldId id="368" r:id="rId11"/>
    <p:sldId id="369" r:id="rId12"/>
    <p:sldId id="265" r:id="rId13"/>
    <p:sldId id="266" r:id="rId14"/>
    <p:sldId id="371"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460" autoAdjust="0"/>
  </p:normalViewPr>
  <p:slideViewPr>
    <p:cSldViewPr snapToGrid="0">
      <p:cViewPr varScale="1">
        <p:scale>
          <a:sx n="95" d="100"/>
          <a:sy n="95" d="100"/>
        </p:scale>
        <p:origin x="11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4796D-EC9A-466D-AEB9-29CE1643E635}" type="datetimeFigureOut">
              <a:rPr lang="ko-KR" altLang="en-US" smtClean="0"/>
              <a:t>2020-05-04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154D3-FFBF-4BCD-BA12-C3C716BFE187}" type="slidenum">
              <a:rPr lang="ko-KR" altLang="en-US" smtClean="0"/>
              <a:t>‹#›</a:t>
            </a:fld>
            <a:endParaRPr lang="ko-KR" altLang="en-US"/>
          </a:p>
        </p:txBody>
      </p:sp>
    </p:spTree>
    <p:extLst>
      <p:ext uri="{BB962C8B-B14F-4D97-AF65-F5344CB8AC3E}">
        <p14:creationId xmlns:p14="http://schemas.microsoft.com/office/powerpoint/2010/main" val="337720739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Hello every one, this is our project proposal for cs570,</a:t>
            </a:r>
          </a:p>
          <a:p>
            <a:r>
              <a:rPr lang="en-US" altLang="ko-KR" dirty="0"/>
              <a:t>Our name is Kyuyeon Kim, </a:t>
            </a:r>
            <a:r>
              <a:rPr lang="en-US" altLang="ko-KR" dirty="0" err="1"/>
              <a:t>Hyeongyeol</a:t>
            </a:r>
            <a:r>
              <a:rPr lang="en-US" altLang="ko-KR" dirty="0"/>
              <a:t> Ryu, and </a:t>
            </a:r>
            <a:r>
              <a:rPr lang="en-US" altLang="ko-KR" dirty="0" err="1"/>
              <a:t>Yeonjae</a:t>
            </a:r>
            <a:r>
              <a:rPr lang="en-US" altLang="ko-KR" dirty="0"/>
              <a:t> Kim.</a:t>
            </a:r>
            <a:endParaRPr lang="ko-KR" altLang="en-US" dirty="0"/>
          </a:p>
        </p:txBody>
      </p:sp>
      <p:sp>
        <p:nvSpPr>
          <p:cNvPr id="4" name="슬라이드 번호 개체 틀 3"/>
          <p:cNvSpPr>
            <a:spLocks noGrp="1"/>
          </p:cNvSpPr>
          <p:nvPr>
            <p:ph type="sldNum" sz="quarter" idx="5"/>
          </p:nvPr>
        </p:nvSpPr>
        <p:spPr/>
        <p:txBody>
          <a:bodyPr/>
          <a:lstStyle/>
          <a:p>
            <a:fld id="{3A1154D3-FFBF-4BCD-BA12-C3C716BFE187}" type="slidenum">
              <a:rPr lang="ko-KR" altLang="en-US" smtClean="0"/>
              <a:t>1</a:t>
            </a:fld>
            <a:endParaRPr lang="ko-KR" altLang="en-US"/>
          </a:p>
        </p:txBody>
      </p:sp>
    </p:spTree>
    <p:extLst>
      <p:ext uri="{BB962C8B-B14F-4D97-AF65-F5344CB8AC3E}">
        <p14:creationId xmlns:p14="http://schemas.microsoft.com/office/powerpoint/2010/main" val="3048173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r>
              <a:rPr lang="en-US" altLang="ko-KR" sz="1200" b="0" i="0" u="none" strike="noStrike" kern="1200" dirty="0">
                <a:solidFill>
                  <a:schemeClr val="tx1"/>
                </a:solidFill>
                <a:effectLst/>
                <a:latin typeface="+mn-lt"/>
                <a:ea typeface="+mn-ea"/>
                <a:cs typeface="+mn-cs"/>
              </a:rPr>
              <a:t>In</a:t>
            </a:r>
            <a:r>
              <a:rPr lang="ko-KR" altLang="ko-KR" sz="1200" b="0" i="0" u="none" strike="noStrike" kern="1200" dirty="0">
                <a:solidFill>
                  <a:schemeClr val="tx1"/>
                </a:solidFill>
                <a:effectLst/>
                <a:latin typeface="+mn-lt"/>
                <a:ea typeface="+mn-ea"/>
                <a:cs typeface="+mn-cs"/>
              </a:rPr>
              <a:t> </a:t>
            </a:r>
            <a:r>
              <a:rPr lang="en-US" altLang="ko-KR" sz="1200" b="0" i="0" u="none" strike="noStrike" kern="1200" dirty="0">
                <a:solidFill>
                  <a:schemeClr val="tx1"/>
                </a:solidFill>
                <a:effectLst/>
                <a:latin typeface="+mn-lt"/>
                <a:ea typeface="+mn-ea"/>
                <a:cs typeface="+mn-cs"/>
              </a:rPr>
              <a:t>this</a:t>
            </a:r>
            <a:r>
              <a:rPr lang="ko-KR" altLang="ko-KR" sz="1200" b="0" i="0" u="none" strike="noStrike" kern="1200" dirty="0">
                <a:solidFill>
                  <a:schemeClr val="tx1"/>
                </a:solidFill>
                <a:effectLst/>
                <a:latin typeface="+mn-lt"/>
                <a:ea typeface="+mn-ea"/>
                <a:cs typeface="+mn-cs"/>
              </a:rPr>
              <a:t> </a:t>
            </a:r>
            <a:r>
              <a:rPr lang="en-US" altLang="ko-KR" sz="1200" b="0" i="0" u="none" strike="noStrike" kern="1200" dirty="0">
                <a:solidFill>
                  <a:schemeClr val="tx1"/>
                </a:solidFill>
                <a:effectLst/>
                <a:latin typeface="+mn-lt"/>
                <a:ea typeface="+mn-ea"/>
                <a:cs typeface="+mn-cs"/>
              </a:rPr>
              <a:t>paper,</a:t>
            </a:r>
            <a:r>
              <a:rPr lang="ko-KR" altLang="ko-KR" sz="1200" b="0" i="0" u="none" strike="noStrike" kern="1200" dirty="0">
                <a:solidFill>
                  <a:schemeClr val="tx1"/>
                </a:solidFill>
                <a:effectLst/>
                <a:latin typeface="+mn-lt"/>
                <a:ea typeface="+mn-ea"/>
                <a:cs typeface="+mn-cs"/>
              </a:rPr>
              <a:t> </a:t>
            </a:r>
            <a:r>
              <a:rPr lang="en-US" altLang="ko-KR" sz="1200" b="0" i="0" u="none" strike="noStrike" kern="1200" dirty="0">
                <a:solidFill>
                  <a:schemeClr val="tx1"/>
                </a:solidFill>
                <a:effectLst/>
                <a:latin typeface="+mn-lt"/>
                <a:ea typeface="+mn-ea"/>
                <a:cs typeface="+mn-cs"/>
              </a:rPr>
              <a:t>authors suggested novel network architectures which can be trained for multi-modal retrieval and localizing the sound source in an image.</a:t>
            </a:r>
            <a:r>
              <a:rPr lang="en-US" altLang="ko-KR" sz="1200" b="0" i="0" kern="1200" dirty="0">
                <a:solidFill>
                  <a:schemeClr val="tx1"/>
                </a:solidFill>
                <a:effectLst/>
                <a:latin typeface="+mn-lt"/>
                <a:ea typeface="+mn-ea"/>
                <a:cs typeface="+mn-cs"/>
              </a:rPr>
              <a:t>​</a:t>
            </a:r>
          </a:p>
          <a:p>
            <a:pPr rtl="0" fontAlgn="base"/>
            <a:r>
              <a:rPr lang="en-US" altLang="ko-KR" sz="1200" b="0" i="0" u="none" strike="noStrike" kern="1200" dirty="0">
                <a:solidFill>
                  <a:schemeClr val="tx1"/>
                </a:solidFill>
                <a:effectLst/>
                <a:latin typeface="+mn-lt"/>
                <a:ea typeface="+mn-ea"/>
                <a:cs typeface="+mn-cs"/>
              </a:rPr>
              <a:t>However, there still exists some limitations that the objects they used are only targeted to musical instrument, which is very limited</a:t>
            </a:r>
            <a:r>
              <a:rPr lang="ko-KR" altLang="en-US" sz="1200" b="0" i="0" u="none" strike="noStrike" kern="1200" dirty="0">
                <a:solidFill>
                  <a:schemeClr val="tx1"/>
                </a:solidFill>
                <a:effectLst/>
                <a:latin typeface="+mn-lt"/>
                <a:ea typeface="+mn-ea"/>
                <a:cs typeface="+mn-cs"/>
              </a:rPr>
              <a:t> </a:t>
            </a:r>
            <a:r>
              <a:rPr lang="en-US" altLang="ko-KR" sz="1200" b="0" i="0" u="none" strike="noStrike" kern="1200" dirty="0">
                <a:solidFill>
                  <a:schemeClr val="tx1"/>
                </a:solidFill>
                <a:effectLst/>
                <a:latin typeface="+mn-lt"/>
                <a:ea typeface="+mn-ea"/>
                <a:cs typeface="+mn-cs"/>
              </a:rPr>
              <a:t>domain objects and showed no improvements to other tasks.</a:t>
            </a:r>
            <a:r>
              <a:rPr lang="en-US" altLang="ko-KR" sz="1200" b="0" i="0" kern="1200" dirty="0">
                <a:solidFill>
                  <a:schemeClr val="tx1"/>
                </a:solidFill>
                <a:effectLst/>
                <a:latin typeface="+mn-lt"/>
                <a:ea typeface="+mn-ea"/>
                <a:cs typeface="+mn-cs"/>
              </a:rPr>
              <a:t>​</a:t>
            </a:r>
          </a:p>
        </p:txBody>
      </p:sp>
      <p:sp>
        <p:nvSpPr>
          <p:cNvPr id="4" name="슬라이드 번호 개체 틀 3"/>
          <p:cNvSpPr>
            <a:spLocks noGrp="1"/>
          </p:cNvSpPr>
          <p:nvPr>
            <p:ph type="sldNum" sz="quarter" idx="5"/>
          </p:nvPr>
        </p:nvSpPr>
        <p:spPr/>
        <p:txBody>
          <a:bodyPr/>
          <a:lstStyle/>
          <a:p>
            <a:fld id="{3A1154D3-FFBF-4BCD-BA12-C3C716BFE187}" type="slidenum">
              <a:rPr lang="ko-KR" altLang="en-US" smtClean="0"/>
              <a:t>10</a:t>
            </a:fld>
            <a:endParaRPr lang="ko-KR" altLang="en-US"/>
          </a:p>
        </p:txBody>
      </p:sp>
    </p:spTree>
    <p:extLst>
      <p:ext uri="{BB962C8B-B14F-4D97-AF65-F5344CB8AC3E}">
        <p14:creationId xmlns:p14="http://schemas.microsoft.com/office/powerpoint/2010/main" val="3598966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r>
              <a:rPr lang="en-US" altLang="ko-KR" sz="1200" b="0" i="0" u="none" strike="noStrike" kern="1200" dirty="0">
                <a:solidFill>
                  <a:schemeClr val="tx1"/>
                </a:solidFill>
                <a:effectLst/>
                <a:latin typeface="+mn-lt"/>
                <a:ea typeface="+mn-ea"/>
                <a:cs typeface="+mn-cs"/>
              </a:rPr>
              <a:t>For this reason, in this project we try to utilize a different object classes that can be extended to real world applications;</a:t>
            </a:r>
            <a:r>
              <a:rPr lang="ko-KR" altLang="ko-KR" sz="1200" b="0" i="0" kern="1200" dirty="0">
                <a:solidFill>
                  <a:schemeClr val="tx1"/>
                </a:solidFill>
                <a:effectLst/>
                <a:latin typeface="+mn-lt"/>
                <a:ea typeface="+mn-ea"/>
                <a:cs typeface="+mn-cs"/>
              </a:rPr>
              <a:t>​</a:t>
            </a:r>
            <a:r>
              <a:rPr lang="en-US" altLang="ko-KR" sz="1200" b="0" i="0" kern="1200" dirty="0">
                <a:solidFill>
                  <a:schemeClr val="tx1"/>
                </a:solidFill>
                <a:effectLst/>
                <a:latin typeface="+mn-lt"/>
                <a:ea typeface="+mn-ea"/>
                <a:cs typeface="+mn-cs"/>
              </a:rPr>
              <a:t> </a:t>
            </a:r>
            <a:r>
              <a:rPr lang="en-US" altLang="ko-KR" sz="1200" b="0" i="0" u="none" strike="noStrike" kern="1200" dirty="0">
                <a:solidFill>
                  <a:schemeClr val="tx1"/>
                </a:solidFill>
                <a:effectLst/>
                <a:latin typeface="+mn-lt"/>
                <a:ea typeface="+mn-ea"/>
                <a:cs typeface="+mn-cs"/>
              </a:rPr>
              <a:t>Human talking, singing.</a:t>
            </a:r>
            <a:endParaRPr lang="en-US" altLang="ko-KR" sz="1200" b="0" i="0" kern="1200" dirty="0">
              <a:solidFill>
                <a:schemeClr val="tx1"/>
              </a:solidFill>
              <a:effectLst/>
              <a:latin typeface="+mn-lt"/>
              <a:ea typeface="+mn-ea"/>
              <a:cs typeface="+mn-cs"/>
            </a:endParaRPr>
          </a:p>
          <a:p>
            <a:pPr rtl="0" fontAlgn="base"/>
            <a:r>
              <a:rPr lang="en-US" altLang="ko-KR" sz="1200" b="0" i="0" u="none" strike="noStrike" kern="1200" dirty="0">
                <a:solidFill>
                  <a:schemeClr val="tx1"/>
                </a:solidFill>
                <a:effectLst/>
                <a:latin typeface="+mn-lt"/>
                <a:ea typeface="+mn-ea"/>
                <a:cs typeface="+mn-cs"/>
              </a:rPr>
              <a:t>We believe this approach can make a first step to solving many other hard tasks. For example, sound source localization(SSL): traditional tricky problems in robotics.</a:t>
            </a:r>
            <a:r>
              <a:rPr lang="en-US" altLang="ko-KR" sz="1200" b="0" i="0" kern="1200" dirty="0">
                <a:solidFill>
                  <a:schemeClr val="tx1"/>
                </a:solidFill>
                <a:effectLst/>
                <a:latin typeface="+mn-lt"/>
                <a:ea typeface="+mn-ea"/>
                <a:cs typeface="+mn-cs"/>
              </a:rPr>
              <a:t>​</a:t>
            </a:r>
          </a:p>
        </p:txBody>
      </p:sp>
      <p:sp>
        <p:nvSpPr>
          <p:cNvPr id="4" name="슬라이드 번호 개체 틀 3"/>
          <p:cNvSpPr>
            <a:spLocks noGrp="1"/>
          </p:cNvSpPr>
          <p:nvPr>
            <p:ph type="sldNum" sz="quarter" idx="5"/>
          </p:nvPr>
        </p:nvSpPr>
        <p:spPr/>
        <p:txBody>
          <a:bodyPr/>
          <a:lstStyle/>
          <a:p>
            <a:fld id="{3A1154D3-FFBF-4BCD-BA12-C3C716BFE187}" type="slidenum">
              <a:rPr lang="ko-KR" altLang="en-US" smtClean="0"/>
              <a:t>11</a:t>
            </a:fld>
            <a:endParaRPr lang="ko-KR" altLang="en-US"/>
          </a:p>
        </p:txBody>
      </p:sp>
    </p:spTree>
    <p:extLst>
      <p:ext uri="{BB962C8B-B14F-4D97-AF65-F5344CB8AC3E}">
        <p14:creationId xmlns:p14="http://schemas.microsoft.com/office/powerpoint/2010/main" val="2783557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Now let me introduce what data we will use. </a:t>
            </a:r>
          </a:p>
          <a:p>
            <a:r>
              <a:rPr lang="en-US" altLang="ko-KR" dirty="0"/>
              <a:t>We are going to use '</a:t>
            </a:r>
            <a:r>
              <a:rPr lang="en-US" altLang="ko-KR" dirty="0" err="1"/>
              <a:t>AudioSet</a:t>
            </a:r>
            <a:r>
              <a:rPr lang="en-US" altLang="ko-KR" dirty="0"/>
              <a:t>'. It consists of ten seconds of video clips from </a:t>
            </a:r>
            <a:r>
              <a:rPr lang="en-US" altLang="ko-KR" dirty="0" err="1"/>
              <a:t>youtube</a:t>
            </a:r>
            <a:r>
              <a:rPr lang="en-US" altLang="ko-KR" dirty="0"/>
              <a:t> with audio class labels.</a:t>
            </a:r>
          </a:p>
          <a:p>
            <a:r>
              <a:rPr lang="en-US" altLang="ko-KR" dirty="0"/>
              <a:t>To make the dataset more manageable and interesting for the purposes, we will only deal with the classes related to musical instruments. </a:t>
            </a:r>
          </a:p>
          <a:p>
            <a:r>
              <a:rPr lang="en-US" altLang="ko-KR" dirty="0"/>
              <a:t>For improving our implementation, we will try another classes, such as human voice and animal</a:t>
            </a:r>
            <a:endParaRPr lang="ko-KR" altLang="en-US" dirty="0"/>
          </a:p>
        </p:txBody>
      </p:sp>
      <p:sp>
        <p:nvSpPr>
          <p:cNvPr id="4" name="슬라이드 번호 개체 틀 3"/>
          <p:cNvSpPr>
            <a:spLocks noGrp="1"/>
          </p:cNvSpPr>
          <p:nvPr>
            <p:ph type="sldNum" sz="quarter" idx="5"/>
          </p:nvPr>
        </p:nvSpPr>
        <p:spPr/>
        <p:txBody>
          <a:bodyPr/>
          <a:lstStyle/>
          <a:p>
            <a:fld id="{3A1154D3-FFBF-4BCD-BA12-C3C716BFE187}" type="slidenum">
              <a:rPr lang="ko-KR" altLang="en-US" smtClean="0"/>
              <a:t>12</a:t>
            </a:fld>
            <a:endParaRPr lang="ko-KR" altLang="en-US"/>
          </a:p>
        </p:txBody>
      </p:sp>
    </p:spTree>
    <p:extLst>
      <p:ext uri="{BB962C8B-B14F-4D97-AF65-F5344CB8AC3E}">
        <p14:creationId xmlns:p14="http://schemas.microsoft.com/office/powerpoint/2010/main" val="3783329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is our plan.</a:t>
            </a:r>
          </a:p>
          <a:p>
            <a:r>
              <a:rPr lang="en-US" altLang="ko-KR" dirty="0"/>
              <a:t>Until May 18th, we will focus on data collecting and preprocessing. </a:t>
            </a:r>
          </a:p>
          <a:p>
            <a:r>
              <a:rPr lang="en-US" altLang="ko-KR" dirty="0"/>
              <a:t>After that, we will be ready to replicate the proposed model.</a:t>
            </a:r>
          </a:p>
          <a:p>
            <a:r>
              <a:rPr lang="en-US" altLang="ko-KR" dirty="0"/>
              <a:t>The proposed model is composed of vision subnetwork, audio subnetwork, and main network. </a:t>
            </a:r>
          </a:p>
          <a:p>
            <a:r>
              <a:rPr lang="en-US" altLang="ko-KR" dirty="0"/>
              <a:t>We will be in charge of each network. And there might be some time for preparing progress update.</a:t>
            </a:r>
          </a:p>
          <a:p>
            <a:endParaRPr lang="en-US" altLang="ko-KR" dirty="0"/>
          </a:p>
          <a:p>
            <a:r>
              <a:rPr lang="en-US" altLang="ko-KR" dirty="0"/>
              <a:t>After the progress update, we will try to improve the model, </a:t>
            </a:r>
          </a:p>
          <a:p>
            <a:r>
              <a:rPr lang="en-US" altLang="ko-KR" dirty="0"/>
              <a:t>such as using different data, tuning hyperparameter, and modifying the model.</a:t>
            </a:r>
          </a:p>
          <a:p>
            <a:r>
              <a:rPr lang="en-US" altLang="ko-KR" dirty="0"/>
              <a:t>And next two weeks, we will compare the replication model with two comparison models, also with improvement, too.</a:t>
            </a:r>
          </a:p>
          <a:p>
            <a:r>
              <a:rPr lang="en-US" altLang="ko-KR" dirty="0"/>
              <a:t>During the last 2 weeks, we will prepare our final report and presentation.</a:t>
            </a:r>
            <a:endParaRPr lang="ko-KR" altLang="en-US" dirty="0"/>
          </a:p>
        </p:txBody>
      </p:sp>
      <p:sp>
        <p:nvSpPr>
          <p:cNvPr id="4" name="슬라이드 번호 개체 틀 3"/>
          <p:cNvSpPr>
            <a:spLocks noGrp="1"/>
          </p:cNvSpPr>
          <p:nvPr>
            <p:ph type="sldNum" sz="quarter" idx="5"/>
          </p:nvPr>
        </p:nvSpPr>
        <p:spPr/>
        <p:txBody>
          <a:bodyPr/>
          <a:lstStyle/>
          <a:p>
            <a:fld id="{3A1154D3-FFBF-4BCD-BA12-C3C716BFE187}" type="slidenum">
              <a:rPr lang="ko-KR" altLang="en-US" smtClean="0"/>
              <a:t>13</a:t>
            </a:fld>
            <a:endParaRPr lang="ko-KR" altLang="en-US"/>
          </a:p>
        </p:txBody>
      </p:sp>
    </p:spTree>
    <p:extLst>
      <p:ext uri="{BB962C8B-B14F-4D97-AF65-F5344CB8AC3E}">
        <p14:creationId xmlns:p14="http://schemas.microsoft.com/office/powerpoint/2010/main" val="2960437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Thank you for listening. If you have any questions, feel free to leave comments under the video.</a:t>
            </a:r>
            <a:endParaRPr lang="ko-KR" altLang="en-US" dirty="0"/>
          </a:p>
        </p:txBody>
      </p:sp>
      <p:sp>
        <p:nvSpPr>
          <p:cNvPr id="4" name="슬라이드 번호 개체 틀 3"/>
          <p:cNvSpPr>
            <a:spLocks noGrp="1"/>
          </p:cNvSpPr>
          <p:nvPr>
            <p:ph type="sldNum" sz="quarter" idx="5"/>
          </p:nvPr>
        </p:nvSpPr>
        <p:spPr/>
        <p:txBody>
          <a:bodyPr/>
          <a:lstStyle/>
          <a:p>
            <a:fld id="{3A1154D3-FFBF-4BCD-BA12-C3C716BFE187}" type="slidenum">
              <a:rPr lang="ko-KR" altLang="en-US" smtClean="0"/>
              <a:t>14</a:t>
            </a:fld>
            <a:endParaRPr lang="ko-KR" altLang="en-US"/>
          </a:p>
        </p:txBody>
      </p:sp>
    </p:spTree>
    <p:extLst>
      <p:ext uri="{BB962C8B-B14F-4D97-AF65-F5344CB8AC3E}">
        <p14:creationId xmlns:p14="http://schemas.microsoft.com/office/powerpoint/2010/main" val="2542481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Up to now, people try to train machine learning models across various sources of data such as image, audio and text</a:t>
            </a:r>
            <a:br>
              <a:rPr lang="en-US" altLang="ko-KR" dirty="0"/>
            </a:br>
            <a:r>
              <a:rPr lang="en-US" altLang="ko-KR" dirty="0"/>
              <a:t>and we call this, cross modal learning.</a:t>
            </a:r>
          </a:p>
          <a:p>
            <a:r>
              <a:rPr lang="en-US" altLang="ko-KR" dirty="0"/>
              <a:t>The famous example of cross-modal learning is image captioning as shown on the left side.</a:t>
            </a:r>
          </a:p>
          <a:p>
            <a:r>
              <a:rPr lang="en-US" altLang="ko-KR" dirty="0"/>
              <a:t>There are many works these days to jointly use the image data together with audio or text data.</a:t>
            </a:r>
            <a:endParaRPr lang="ko-KR" altLang="en-US" dirty="0"/>
          </a:p>
        </p:txBody>
      </p:sp>
      <p:sp>
        <p:nvSpPr>
          <p:cNvPr id="4" name="슬라이드 번호 개체 틀 3"/>
          <p:cNvSpPr>
            <a:spLocks noGrp="1"/>
          </p:cNvSpPr>
          <p:nvPr>
            <p:ph type="sldNum" sz="quarter" idx="5"/>
          </p:nvPr>
        </p:nvSpPr>
        <p:spPr/>
        <p:txBody>
          <a:bodyPr/>
          <a:lstStyle/>
          <a:p>
            <a:fld id="{3A1154D3-FFBF-4BCD-BA12-C3C716BFE187}" type="slidenum">
              <a:rPr lang="ko-KR" altLang="en-US" smtClean="0"/>
              <a:t>2</a:t>
            </a:fld>
            <a:endParaRPr lang="ko-KR" altLang="en-US"/>
          </a:p>
        </p:txBody>
      </p:sp>
    </p:spTree>
    <p:extLst>
      <p:ext uri="{BB962C8B-B14F-4D97-AF65-F5344CB8AC3E}">
        <p14:creationId xmlns:p14="http://schemas.microsoft.com/office/powerpoint/2010/main" val="2429319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However, there are some limitations of existing works.</a:t>
            </a:r>
          </a:p>
          <a:p>
            <a:r>
              <a:rPr lang="en-US" altLang="ko-KR" sz="1200" b="0" i="0" kern="1200" dirty="0">
                <a:solidFill>
                  <a:schemeClr val="tx1"/>
                </a:solidFill>
                <a:effectLst/>
                <a:latin typeface="+mn-lt"/>
                <a:ea typeface="+mn-ea"/>
                <a:cs typeface="+mn-cs"/>
              </a:rPr>
              <a:t>They tend to use labeled dataset for supervised learning, or instead commonly used teacher-student supervision.</a:t>
            </a:r>
          </a:p>
          <a:p>
            <a:r>
              <a:rPr lang="en-US" altLang="ko-KR" sz="1200" b="0" i="0" kern="1200" dirty="0">
                <a:solidFill>
                  <a:schemeClr val="tx1"/>
                </a:solidFill>
                <a:effectLst/>
                <a:latin typeface="+mn-lt"/>
                <a:ea typeface="+mn-ea"/>
                <a:cs typeface="+mn-cs"/>
              </a:rPr>
              <a:t>For instance, a “teacher” vision network trained on large labeled dataset such as ImageNet, can be used to annotate frames of a YouTube video as “acoustic guitar”,</a:t>
            </a:r>
            <a:br>
              <a:rPr lang="en-US" altLang="ko-KR" sz="1200" b="0" i="0" kern="1200" dirty="0">
                <a:solidFill>
                  <a:schemeClr val="tx1"/>
                </a:solidFill>
                <a:effectLst/>
                <a:latin typeface="+mn-lt"/>
                <a:ea typeface="+mn-ea"/>
                <a:cs typeface="+mn-cs"/>
              </a:rPr>
            </a:br>
            <a:r>
              <a:rPr lang="en-US" altLang="ko-KR" sz="1200" b="0" i="0" kern="1200" dirty="0">
                <a:solidFill>
                  <a:schemeClr val="tx1"/>
                </a:solidFill>
                <a:effectLst/>
                <a:latin typeface="+mn-lt"/>
                <a:ea typeface="+mn-ea"/>
                <a:cs typeface="+mn-cs"/>
              </a:rPr>
              <a:t>which provides training data to the “student” audio network for learning what an “acoustic guitar” sounds like.</a:t>
            </a:r>
            <a:endParaRPr lang="ko-KR" altLang="en-US" dirty="0"/>
          </a:p>
        </p:txBody>
      </p:sp>
      <p:sp>
        <p:nvSpPr>
          <p:cNvPr id="4" name="슬라이드 번호 개체 틀 3"/>
          <p:cNvSpPr>
            <a:spLocks noGrp="1"/>
          </p:cNvSpPr>
          <p:nvPr>
            <p:ph type="sldNum" sz="quarter" idx="5"/>
          </p:nvPr>
        </p:nvSpPr>
        <p:spPr/>
        <p:txBody>
          <a:bodyPr/>
          <a:lstStyle/>
          <a:p>
            <a:fld id="{3A1154D3-FFBF-4BCD-BA12-C3C716BFE187}" type="slidenum">
              <a:rPr lang="ko-KR" altLang="en-US" smtClean="0"/>
              <a:t>3</a:t>
            </a:fld>
            <a:endParaRPr lang="ko-KR" altLang="en-US"/>
          </a:p>
        </p:txBody>
      </p:sp>
    </p:spTree>
    <p:extLst>
      <p:ext uri="{BB962C8B-B14F-4D97-AF65-F5344CB8AC3E}">
        <p14:creationId xmlns:p14="http://schemas.microsoft.com/office/powerpoint/2010/main" val="1759010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Recently, people are trying to train both cross-modal in self-supervised manner, in terms of audio and visual data.</a:t>
            </a:r>
          </a:p>
          <a:p>
            <a:r>
              <a:rPr lang="en-US" altLang="ko-KR" sz="1200" b="0" i="0" kern="1200" dirty="0">
                <a:solidFill>
                  <a:schemeClr val="tx1"/>
                </a:solidFill>
                <a:effectLst/>
                <a:latin typeface="+mn-lt"/>
                <a:ea typeface="+mn-ea"/>
                <a:cs typeface="+mn-cs"/>
              </a:rPr>
              <a:t>They create true and false samples utilizing the correspondence between video frames and audio,</a:t>
            </a:r>
          </a:p>
          <a:p>
            <a:r>
              <a:rPr lang="en-US" altLang="ko-KR" sz="1200" b="0" i="0" kern="1200" dirty="0">
                <a:solidFill>
                  <a:schemeClr val="tx1"/>
                </a:solidFill>
                <a:effectLst/>
                <a:latin typeface="+mn-lt"/>
                <a:ea typeface="+mn-ea"/>
                <a:cs typeface="+mn-cs"/>
              </a:rPr>
              <a:t>then train the networks to learn the audiovisual correspondence from scratch.</a:t>
            </a:r>
          </a:p>
          <a:p>
            <a:r>
              <a:rPr lang="en-US" altLang="ko-KR" sz="1200" b="0" i="0" kern="1200" dirty="0">
                <a:solidFill>
                  <a:schemeClr val="tx1"/>
                </a:solidFill>
                <a:effectLst/>
                <a:latin typeface="+mn-lt"/>
                <a:ea typeface="+mn-ea"/>
                <a:cs typeface="+mn-cs"/>
              </a:rPr>
              <a:t>As described below, this process also enables network to localize the object that makes the sound.</a:t>
            </a:r>
            <a:endParaRPr lang="ko-KR" altLang="en-US" dirty="0"/>
          </a:p>
        </p:txBody>
      </p:sp>
      <p:sp>
        <p:nvSpPr>
          <p:cNvPr id="4" name="슬라이드 번호 개체 틀 3"/>
          <p:cNvSpPr>
            <a:spLocks noGrp="1"/>
          </p:cNvSpPr>
          <p:nvPr>
            <p:ph type="sldNum" sz="quarter" idx="5"/>
          </p:nvPr>
        </p:nvSpPr>
        <p:spPr/>
        <p:txBody>
          <a:bodyPr/>
          <a:lstStyle/>
          <a:p>
            <a:fld id="{3A1154D3-FFBF-4BCD-BA12-C3C716BFE187}" type="slidenum">
              <a:rPr lang="ko-KR" altLang="en-US" smtClean="0"/>
              <a:t>4</a:t>
            </a:fld>
            <a:endParaRPr lang="ko-KR" altLang="en-US"/>
          </a:p>
        </p:txBody>
      </p:sp>
    </p:spTree>
    <p:extLst>
      <p:ext uri="{BB962C8B-B14F-4D97-AF65-F5344CB8AC3E}">
        <p14:creationId xmlns:p14="http://schemas.microsoft.com/office/powerpoint/2010/main" val="2318597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This is the first paper we selected for the replication.</a:t>
            </a:r>
          </a:p>
          <a:p>
            <a:r>
              <a:rPr lang="en-US" altLang="ko-KR" sz="1200" b="0" i="0" kern="1200" dirty="0">
                <a:solidFill>
                  <a:schemeClr val="tx1"/>
                </a:solidFill>
                <a:effectLst/>
                <a:latin typeface="+mn-lt"/>
                <a:ea typeface="+mn-ea"/>
                <a:cs typeface="+mn-cs"/>
              </a:rPr>
              <a:t>There are two main goals in this paper.</a:t>
            </a:r>
          </a:p>
          <a:p>
            <a:r>
              <a:rPr lang="en-US" altLang="ko-KR" sz="1200" b="0" i="0" kern="1200" dirty="0">
                <a:solidFill>
                  <a:schemeClr val="tx1"/>
                </a:solidFill>
                <a:effectLst/>
                <a:latin typeface="+mn-lt"/>
                <a:ea typeface="+mn-ea"/>
                <a:cs typeface="+mn-cs"/>
              </a:rPr>
              <a:t>One is cross-modal retrieval. For example if we give audio sample query to the network, the network can retrieve images which are likely to make that sound.</a:t>
            </a:r>
          </a:p>
          <a:p>
            <a:r>
              <a:rPr lang="en-US" altLang="ko-KR" sz="1200" b="0" i="0" kern="1200" dirty="0">
                <a:solidFill>
                  <a:schemeClr val="tx1"/>
                </a:solidFill>
                <a:effectLst/>
                <a:latin typeface="+mn-lt"/>
                <a:ea typeface="+mn-ea"/>
                <a:cs typeface="+mn-cs"/>
              </a:rPr>
              <a:t>The other one is sound source localization, the network can highlight the objects that make sound in the image.</a:t>
            </a:r>
            <a:endParaRPr lang="ko-KR" altLang="en-US" dirty="0"/>
          </a:p>
        </p:txBody>
      </p:sp>
      <p:sp>
        <p:nvSpPr>
          <p:cNvPr id="4" name="슬라이드 번호 개체 틀 3"/>
          <p:cNvSpPr>
            <a:spLocks noGrp="1"/>
          </p:cNvSpPr>
          <p:nvPr>
            <p:ph type="sldNum" sz="quarter" idx="5"/>
          </p:nvPr>
        </p:nvSpPr>
        <p:spPr/>
        <p:txBody>
          <a:bodyPr/>
          <a:lstStyle/>
          <a:p>
            <a:fld id="{3A1154D3-FFBF-4BCD-BA12-C3C716BFE187}" type="slidenum">
              <a:rPr lang="ko-KR" altLang="en-US" smtClean="0"/>
              <a:t>5</a:t>
            </a:fld>
            <a:endParaRPr lang="ko-KR" altLang="en-US"/>
          </a:p>
        </p:txBody>
      </p:sp>
    </p:spTree>
    <p:extLst>
      <p:ext uri="{BB962C8B-B14F-4D97-AF65-F5344CB8AC3E}">
        <p14:creationId xmlns:p14="http://schemas.microsoft.com/office/powerpoint/2010/main" val="24024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is the second related work of audiovisual cross-modal learning.</a:t>
            </a:r>
          </a:p>
          <a:p>
            <a:r>
              <a:rPr lang="en-US" altLang="ko-KR" dirty="0"/>
              <a:t>This is also a previous work of author in the first paper I mentioned earlier.</a:t>
            </a:r>
          </a:p>
          <a:p>
            <a:r>
              <a:rPr lang="en-US" altLang="ko-KR" dirty="0"/>
              <a:t>There is a slight difference in the model in this paper,</a:t>
            </a:r>
          </a:p>
          <a:p>
            <a:r>
              <a:rPr lang="en-US" altLang="ko-KR" dirty="0"/>
              <a:t>Fuse ~~</a:t>
            </a:r>
            <a:endParaRPr lang="ko-KR" altLang="en-US" dirty="0"/>
          </a:p>
        </p:txBody>
      </p:sp>
      <p:sp>
        <p:nvSpPr>
          <p:cNvPr id="4" name="슬라이드 번호 개체 틀 3"/>
          <p:cNvSpPr>
            <a:spLocks noGrp="1"/>
          </p:cNvSpPr>
          <p:nvPr>
            <p:ph type="sldNum" sz="quarter" idx="5"/>
          </p:nvPr>
        </p:nvSpPr>
        <p:spPr/>
        <p:txBody>
          <a:bodyPr/>
          <a:lstStyle/>
          <a:p>
            <a:fld id="{3A1154D3-FFBF-4BCD-BA12-C3C716BFE187}" type="slidenum">
              <a:rPr lang="ko-KR" altLang="en-US" smtClean="0"/>
              <a:t>6</a:t>
            </a:fld>
            <a:endParaRPr lang="ko-KR" altLang="en-US"/>
          </a:p>
        </p:txBody>
      </p:sp>
    </p:spTree>
    <p:extLst>
      <p:ext uri="{BB962C8B-B14F-4D97-AF65-F5344CB8AC3E}">
        <p14:creationId xmlns:p14="http://schemas.microsoft.com/office/powerpoint/2010/main" val="329364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third related work is the concurrent work of audiovisual learning in ECCV 2018.</a:t>
            </a:r>
          </a:p>
          <a:p>
            <a:r>
              <a:rPr lang="ko-KR" altLang="en-US" dirty="0"/>
              <a:t>세가지 말하기</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fld id="{3A1154D3-FFBF-4BCD-BA12-C3C716BFE187}" type="slidenum">
              <a:rPr lang="ko-KR" altLang="en-US" smtClean="0"/>
              <a:t>7</a:t>
            </a:fld>
            <a:endParaRPr lang="ko-KR" altLang="en-US"/>
          </a:p>
        </p:txBody>
      </p:sp>
    </p:spTree>
    <p:extLst>
      <p:ext uri="{BB962C8B-B14F-4D97-AF65-F5344CB8AC3E}">
        <p14:creationId xmlns:p14="http://schemas.microsoft.com/office/powerpoint/2010/main" val="3106894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selected to replicate ‘Objects that sound’. The reason we chose this paper is that actually our team members have no experience using video data for neural networks.</a:t>
            </a:r>
          </a:p>
          <a:p>
            <a:r>
              <a:rPr lang="en-US" altLang="ko-KR" dirty="0"/>
              <a:t>It’ll be very meaningful to learn this. And more importantly, Among the three works we showed, this proposed the most novel idea which can be extended to many other domains and showed state of the art performance.</a:t>
            </a:r>
          </a:p>
          <a:p>
            <a:endParaRPr lang="en-US" altLang="ko-KR" dirty="0"/>
          </a:p>
        </p:txBody>
      </p:sp>
      <p:sp>
        <p:nvSpPr>
          <p:cNvPr id="4" name="슬라이드 번호 개체 틀 3"/>
          <p:cNvSpPr>
            <a:spLocks noGrp="1"/>
          </p:cNvSpPr>
          <p:nvPr>
            <p:ph type="sldNum" sz="quarter" idx="5"/>
          </p:nvPr>
        </p:nvSpPr>
        <p:spPr/>
        <p:txBody>
          <a:bodyPr/>
          <a:lstStyle/>
          <a:p>
            <a:fld id="{3A1154D3-FFBF-4BCD-BA12-C3C716BFE187}" type="slidenum">
              <a:rPr lang="ko-KR" altLang="en-US" smtClean="0"/>
              <a:t>8</a:t>
            </a:fld>
            <a:endParaRPr lang="ko-KR" altLang="en-US"/>
          </a:p>
        </p:txBody>
      </p:sp>
    </p:spTree>
    <p:extLst>
      <p:ext uri="{BB962C8B-B14F-4D97-AF65-F5344CB8AC3E}">
        <p14:creationId xmlns:p14="http://schemas.microsoft.com/office/powerpoint/2010/main" val="2949322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As you can see our main job is to implement neural networks. AVE-Net the left one learns the correspondence between vision and sound. AVOL-Net the right one finds out where the sound source is on the image.</a:t>
            </a:r>
          </a:p>
          <a:p>
            <a:endParaRPr lang="ko-KR" altLang="en-US" dirty="0"/>
          </a:p>
        </p:txBody>
      </p:sp>
      <p:sp>
        <p:nvSpPr>
          <p:cNvPr id="4" name="슬라이드 번호 개체 틀 3"/>
          <p:cNvSpPr>
            <a:spLocks noGrp="1"/>
          </p:cNvSpPr>
          <p:nvPr>
            <p:ph type="sldNum" sz="quarter" idx="5"/>
          </p:nvPr>
        </p:nvSpPr>
        <p:spPr/>
        <p:txBody>
          <a:bodyPr/>
          <a:lstStyle/>
          <a:p>
            <a:fld id="{3A1154D3-FFBF-4BCD-BA12-C3C716BFE187}" type="slidenum">
              <a:rPr lang="ko-KR" altLang="en-US" smtClean="0"/>
              <a:t>9</a:t>
            </a:fld>
            <a:endParaRPr lang="ko-KR" altLang="en-US"/>
          </a:p>
        </p:txBody>
      </p:sp>
    </p:spTree>
    <p:extLst>
      <p:ext uri="{BB962C8B-B14F-4D97-AF65-F5344CB8AC3E}">
        <p14:creationId xmlns:p14="http://schemas.microsoft.com/office/powerpoint/2010/main" val="2797083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2A7B6B-6BF2-4D04-B34A-AFC06102459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DB8DFF3-08C6-4927-9088-558E3A56A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C77CD11-58B3-459F-973E-4EF5204203C6}"/>
              </a:ext>
            </a:extLst>
          </p:cNvPr>
          <p:cNvSpPr>
            <a:spLocks noGrp="1"/>
          </p:cNvSpPr>
          <p:nvPr>
            <p:ph type="dt" sz="half" idx="10"/>
          </p:nvPr>
        </p:nvSpPr>
        <p:spPr/>
        <p:txBody>
          <a:bodyPr/>
          <a:lstStyle/>
          <a:p>
            <a:fld id="{3E825758-CE75-42DB-BD23-5C37D4EBEF6C}" type="datetime1">
              <a:rPr lang="ko-KR" altLang="en-US" smtClean="0"/>
              <a:t>2020-05-04</a:t>
            </a:fld>
            <a:endParaRPr lang="ko-KR" altLang="en-US"/>
          </a:p>
        </p:txBody>
      </p:sp>
      <p:sp>
        <p:nvSpPr>
          <p:cNvPr id="5" name="바닥글 개체 틀 4">
            <a:extLst>
              <a:ext uri="{FF2B5EF4-FFF2-40B4-BE49-F238E27FC236}">
                <a16:creationId xmlns:a16="http://schemas.microsoft.com/office/drawing/2014/main" id="{EA529752-79C2-4FE7-99D7-ADC5001EEA5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29C554C-FF25-46DD-BDF9-EB5D58C26B39}"/>
              </a:ext>
            </a:extLst>
          </p:cNvPr>
          <p:cNvSpPr>
            <a:spLocks noGrp="1"/>
          </p:cNvSpPr>
          <p:nvPr>
            <p:ph type="sldNum" sz="quarter" idx="12"/>
          </p:nvPr>
        </p:nvSpPr>
        <p:spPr/>
        <p:txBody>
          <a:bodyPr/>
          <a:lstStyle/>
          <a:p>
            <a:fld id="{CA1AAB14-659C-495B-B4B2-DD9A364F6C9D}" type="slidenum">
              <a:rPr lang="ko-KR" altLang="en-US" smtClean="0"/>
              <a:t>‹#›</a:t>
            </a:fld>
            <a:endParaRPr lang="ko-KR" altLang="en-US"/>
          </a:p>
        </p:txBody>
      </p:sp>
    </p:spTree>
    <p:extLst>
      <p:ext uri="{BB962C8B-B14F-4D97-AF65-F5344CB8AC3E}">
        <p14:creationId xmlns:p14="http://schemas.microsoft.com/office/powerpoint/2010/main" val="150338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C1A011-7248-441B-BA27-9E66B631C39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B321936-5015-4572-ACBE-E48509C703FD}"/>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9A7A1E25-3C49-4DBE-9862-A37A213B6FE8}"/>
              </a:ext>
            </a:extLst>
          </p:cNvPr>
          <p:cNvSpPr>
            <a:spLocks noGrp="1"/>
          </p:cNvSpPr>
          <p:nvPr>
            <p:ph type="dt" sz="half" idx="10"/>
          </p:nvPr>
        </p:nvSpPr>
        <p:spPr/>
        <p:txBody>
          <a:bodyPr/>
          <a:lstStyle/>
          <a:p>
            <a:fld id="{D0AEC623-E17B-410F-ABF1-74AEE5CDFC5F}" type="datetime1">
              <a:rPr lang="ko-KR" altLang="en-US" smtClean="0"/>
              <a:t>2020-05-04</a:t>
            </a:fld>
            <a:endParaRPr lang="ko-KR" altLang="en-US"/>
          </a:p>
        </p:txBody>
      </p:sp>
      <p:sp>
        <p:nvSpPr>
          <p:cNvPr id="5" name="바닥글 개체 틀 4">
            <a:extLst>
              <a:ext uri="{FF2B5EF4-FFF2-40B4-BE49-F238E27FC236}">
                <a16:creationId xmlns:a16="http://schemas.microsoft.com/office/drawing/2014/main" id="{187E7156-850D-49DD-A71E-A065B941FF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FF6D02E-5E28-4CBA-AFF9-210128222C15}"/>
              </a:ext>
            </a:extLst>
          </p:cNvPr>
          <p:cNvSpPr>
            <a:spLocks noGrp="1"/>
          </p:cNvSpPr>
          <p:nvPr>
            <p:ph type="sldNum" sz="quarter" idx="12"/>
          </p:nvPr>
        </p:nvSpPr>
        <p:spPr/>
        <p:txBody>
          <a:bodyPr/>
          <a:lstStyle/>
          <a:p>
            <a:fld id="{CA1AAB14-659C-495B-B4B2-DD9A364F6C9D}" type="slidenum">
              <a:rPr lang="ko-KR" altLang="en-US" smtClean="0"/>
              <a:t>‹#›</a:t>
            </a:fld>
            <a:endParaRPr lang="ko-KR" altLang="en-US"/>
          </a:p>
        </p:txBody>
      </p:sp>
    </p:spTree>
    <p:extLst>
      <p:ext uri="{BB962C8B-B14F-4D97-AF65-F5344CB8AC3E}">
        <p14:creationId xmlns:p14="http://schemas.microsoft.com/office/powerpoint/2010/main" val="3039655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0FFA2EF-CE81-44A3-8D89-6CBC9F2B149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654BBD1-7044-4F92-A1D7-F623EF426FF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9F5935C-6030-4DB3-AE79-83AF6CB2A982}"/>
              </a:ext>
            </a:extLst>
          </p:cNvPr>
          <p:cNvSpPr>
            <a:spLocks noGrp="1"/>
          </p:cNvSpPr>
          <p:nvPr>
            <p:ph type="dt" sz="half" idx="10"/>
          </p:nvPr>
        </p:nvSpPr>
        <p:spPr/>
        <p:txBody>
          <a:bodyPr/>
          <a:lstStyle/>
          <a:p>
            <a:fld id="{67F05214-803A-427B-BB3C-2CBBBE066F18}" type="datetime1">
              <a:rPr lang="ko-KR" altLang="en-US" smtClean="0"/>
              <a:t>2020-05-04</a:t>
            </a:fld>
            <a:endParaRPr lang="ko-KR" altLang="en-US"/>
          </a:p>
        </p:txBody>
      </p:sp>
      <p:sp>
        <p:nvSpPr>
          <p:cNvPr id="5" name="바닥글 개체 틀 4">
            <a:extLst>
              <a:ext uri="{FF2B5EF4-FFF2-40B4-BE49-F238E27FC236}">
                <a16:creationId xmlns:a16="http://schemas.microsoft.com/office/drawing/2014/main" id="{E3AF79E1-4990-418E-A12A-8941C0C450C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BF318D1-2CB5-447F-8182-3D55CF3945AA}"/>
              </a:ext>
            </a:extLst>
          </p:cNvPr>
          <p:cNvSpPr>
            <a:spLocks noGrp="1"/>
          </p:cNvSpPr>
          <p:nvPr>
            <p:ph type="sldNum" sz="quarter" idx="12"/>
          </p:nvPr>
        </p:nvSpPr>
        <p:spPr/>
        <p:txBody>
          <a:bodyPr/>
          <a:lstStyle/>
          <a:p>
            <a:fld id="{CA1AAB14-659C-495B-B4B2-DD9A364F6C9D}" type="slidenum">
              <a:rPr lang="ko-KR" altLang="en-US" smtClean="0"/>
              <a:t>‹#›</a:t>
            </a:fld>
            <a:endParaRPr lang="ko-KR" altLang="en-US"/>
          </a:p>
        </p:txBody>
      </p:sp>
    </p:spTree>
    <p:extLst>
      <p:ext uri="{BB962C8B-B14F-4D97-AF65-F5344CB8AC3E}">
        <p14:creationId xmlns:p14="http://schemas.microsoft.com/office/powerpoint/2010/main" val="797543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5E428F-A460-4262-AEB2-B95018D0BDB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15C0A8D-938E-4FAB-8875-7B27CDAB4DE8}"/>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D498C56-2C5A-4679-943E-5468AE9D59B5}"/>
              </a:ext>
            </a:extLst>
          </p:cNvPr>
          <p:cNvSpPr>
            <a:spLocks noGrp="1"/>
          </p:cNvSpPr>
          <p:nvPr>
            <p:ph type="dt" sz="half" idx="10"/>
          </p:nvPr>
        </p:nvSpPr>
        <p:spPr/>
        <p:txBody>
          <a:bodyPr/>
          <a:lstStyle/>
          <a:p>
            <a:fld id="{7888C1E5-BEFA-42F8-881A-E6D04C1CBFA3}" type="datetime1">
              <a:rPr lang="ko-KR" altLang="en-US" smtClean="0"/>
              <a:t>2020-05-04</a:t>
            </a:fld>
            <a:endParaRPr lang="ko-KR" altLang="en-US"/>
          </a:p>
        </p:txBody>
      </p:sp>
      <p:sp>
        <p:nvSpPr>
          <p:cNvPr id="5" name="바닥글 개체 틀 4">
            <a:extLst>
              <a:ext uri="{FF2B5EF4-FFF2-40B4-BE49-F238E27FC236}">
                <a16:creationId xmlns:a16="http://schemas.microsoft.com/office/drawing/2014/main" id="{8E502E39-C2CE-4CBD-BAF5-933F83FBF90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BB2DAFB-54C9-48B6-959A-956D28B457FB}"/>
              </a:ext>
            </a:extLst>
          </p:cNvPr>
          <p:cNvSpPr>
            <a:spLocks noGrp="1"/>
          </p:cNvSpPr>
          <p:nvPr>
            <p:ph type="sldNum" sz="quarter" idx="12"/>
          </p:nvPr>
        </p:nvSpPr>
        <p:spPr/>
        <p:txBody>
          <a:bodyPr/>
          <a:lstStyle/>
          <a:p>
            <a:fld id="{CA1AAB14-659C-495B-B4B2-DD9A364F6C9D}" type="slidenum">
              <a:rPr lang="ko-KR" altLang="en-US" smtClean="0"/>
              <a:t>‹#›</a:t>
            </a:fld>
            <a:endParaRPr lang="ko-KR" altLang="en-US"/>
          </a:p>
        </p:txBody>
      </p:sp>
    </p:spTree>
    <p:extLst>
      <p:ext uri="{BB962C8B-B14F-4D97-AF65-F5344CB8AC3E}">
        <p14:creationId xmlns:p14="http://schemas.microsoft.com/office/powerpoint/2010/main" val="83966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170117-F3F1-4AF9-B3C7-4925F301DD4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BA1DD41-9930-459C-ADEC-BF75FF571A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7647AD0F-C8EF-44B1-820A-DD984B119828}"/>
              </a:ext>
            </a:extLst>
          </p:cNvPr>
          <p:cNvSpPr>
            <a:spLocks noGrp="1"/>
          </p:cNvSpPr>
          <p:nvPr>
            <p:ph type="dt" sz="half" idx="10"/>
          </p:nvPr>
        </p:nvSpPr>
        <p:spPr/>
        <p:txBody>
          <a:bodyPr/>
          <a:lstStyle/>
          <a:p>
            <a:fld id="{056D2DB5-46D1-4EA3-9FFB-34C7C1C4724E}" type="datetime1">
              <a:rPr lang="ko-KR" altLang="en-US" smtClean="0"/>
              <a:t>2020-05-04</a:t>
            </a:fld>
            <a:endParaRPr lang="ko-KR" altLang="en-US"/>
          </a:p>
        </p:txBody>
      </p:sp>
      <p:sp>
        <p:nvSpPr>
          <p:cNvPr id="5" name="바닥글 개체 틀 4">
            <a:extLst>
              <a:ext uri="{FF2B5EF4-FFF2-40B4-BE49-F238E27FC236}">
                <a16:creationId xmlns:a16="http://schemas.microsoft.com/office/drawing/2014/main" id="{CA64D040-7BB0-4E7C-8A41-D86C9C06AB8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7BDD4B-AD7C-44E6-A51B-43A389E74226}"/>
              </a:ext>
            </a:extLst>
          </p:cNvPr>
          <p:cNvSpPr>
            <a:spLocks noGrp="1"/>
          </p:cNvSpPr>
          <p:nvPr>
            <p:ph type="sldNum" sz="quarter" idx="12"/>
          </p:nvPr>
        </p:nvSpPr>
        <p:spPr/>
        <p:txBody>
          <a:bodyPr/>
          <a:lstStyle/>
          <a:p>
            <a:fld id="{CA1AAB14-659C-495B-B4B2-DD9A364F6C9D}" type="slidenum">
              <a:rPr lang="ko-KR" altLang="en-US" smtClean="0"/>
              <a:t>‹#›</a:t>
            </a:fld>
            <a:endParaRPr lang="ko-KR" altLang="en-US"/>
          </a:p>
        </p:txBody>
      </p:sp>
    </p:spTree>
    <p:extLst>
      <p:ext uri="{BB962C8B-B14F-4D97-AF65-F5344CB8AC3E}">
        <p14:creationId xmlns:p14="http://schemas.microsoft.com/office/powerpoint/2010/main" val="351421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FF8D40-98B1-45DA-B139-0C4077954FD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B503A02-F0CA-44B5-9016-DC33807A5E38}"/>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BF4B2CA2-9897-4376-A46C-78FE60DADFA4}"/>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17D48A86-FA84-45B1-B937-3282643FBB59}"/>
              </a:ext>
            </a:extLst>
          </p:cNvPr>
          <p:cNvSpPr>
            <a:spLocks noGrp="1"/>
          </p:cNvSpPr>
          <p:nvPr>
            <p:ph type="dt" sz="half" idx="10"/>
          </p:nvPr>
        </p:nvSpPr>
        <p:spPr/>
        <p:txBody>
          <a:bodyPr/>
          <a:lstStyle/>
          <a:p>
            <a:fld id="{5B6CFBC3-A5AA-4F07-ACFF-FF6A0A56A59E}" type="datetime1">
              <a:rPr lang="ko-KR" altLang="en-US" smtClean="0"/>
              <a:t>2020-05-04</a:t>
            </a:fld>
            <a:endParaRPr lang="ko-KR" altLang="en-US"/>
          </a:p>
        </p:txBody>
      </p:sp>
      <p:sp>
        <p:nvSpPr>
          <p:cNvPr id="6" name="바닥글 개체 틀 5">
            <a:extLst>
              <a:ext uri="{FF2B5EF4-FFF2-40B4-BE49-F238E27FC236}">
                <a16:creationId xmlns:a16="http://schemas.microsoft.com/office/drawing/2014/main" id="{A0BBBAB7-F742-4FF0-8E04-238004E654D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2B39372-532A-4EC0-8698-C2C52FA70B4F}"/>
              </a:ext>
            </a:extLst>
          </p:cNvPr>
          <p:cNvSpPr>
            <a:spLocks noGrp="1"/>
          </p:cNvSpPr>
          <p:nvPr>
            <p:ph type="sldNum" sz="quarter" idx="12"/>
          </p:nvPr>
        </p:nvSpPr>
        <p:spPr/>
        <p:txBody>
          <a:bodyPr/>
          <a:lstStyle/>
          <a:p>
            <a:fld id="{CA1AAB14-659C-495B-B4B2-DD9A364F6C9D}" type="slidenum">
              <a:rPr lang="ko-KR" altLang="en-US" smtClean="0"/>
              <a:t>‹#›</a:t>
            </a:fld>
            <a:endParaRPr lang="ko-KR" altLang="en-US"/>
          </a:p>
        </p:txBody>
      </p:sp>
    </p:spTree>
    <p:extLst>
      <p:ext uri="{BB962C8B-B14F-4D97-AF65-F5344CB8AC3E}">
        <p14:creationId xmlns:p14="http://schemas.microsoft.com/office/powerpoint/2010/main" val="240759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C0C3E3-29A6-40EF-95AA-D065C40FBEC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EAB3F028-D6F9-40B1-8F4B-A4E397D20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686C47D5-D485-41B2-9053-1388106D9327}"/>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57191F07-ED89-49BA-9110-0426F1FCE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F1501ACA-DDAA-4841-AF0B-013DA4DFCA2B}"/>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5B9DFA65-E2E8-47D5-8C99-7503FB8A9D22}"/>
              </a:ext>
            </a:extLst>
          </p:cNvPr>
          <p:cNvSpPr>
            <a:spLocks noGrp="1"/>
          </p:cNvSpPr>
          <p:nvPr>
            <p:ph type="dt" sz="half" idx="10"/>
          </p:nvPr>
        </p:nvSpPr>
        <p:spPr/>
        <p:txBody>
          <a:bodyPr/>
          <a:lstStyle/>
          <a:p>
            <a:fld id="{4B8FC01A-E789-4C24-94CC-A1FCE17FA176}" type="datetime1">
              <a:rPr lang="ko-KR" altLang="en-US" smtClean="0"/>
              <a:t>2020-05-04</a:t>
            </a:fld>
            <a:endParaRPr lang="ko-KR" altLang="en-US"/>
          </a:p>
        </p:txBody>
      </p:sp>
      <p:sp>
        <p:nvSpPr>
          <p:cNvPr id="8" name="바닥글 개체 틀 7">
            <a:extLst>
              <a:ext uri="{FF2B5EF4-FFF2-40B4-BE49-F238E27FC236}">
                <a16:creationId xmlns:a16="http://schemas.microsoft.com/office/drawing/2014/main" id="{0EB95705-72F6-4C8A-BEF8-443E8236BBC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9B8B453-8F3B-4BAD-AF91-C3384365E7D6}"/>
              </a:ext>
            </a:extLst>
          </p:cNvPr>
          <p:cNvSpPr>
            <a:spLocks noGrp="1"/>
          </p:cNvSpPr>
          <p:nvPr>
            <p:ph type="sldNum" sz="quarter" idx="12"/>
          </p:nvPr>
        </p:nvSpPr>
        <p:spPr/>
        <p:txBody>
          <a:bodyPr/>
          <a:lstStyle/>
          <a:p>
            <a:fld id="{CA1AAB14-659C-495B-B4B2-DD9A364F6C9D}" type="slidenum">
              <a:rPr lang="ko-KR" altLang="en-US" smtClean="0"/>
              <a:t>‹#›</a:t>
            </a:fld>
            <a:endParaRPr lang="ko-KR" altLang="en-US"/>
          </a:p>
        </p:txBody>
      </p:sp>
    </p:spTree>
    <p:extLst>
      <p:ext uri="{BB962C8B-B14F-4D97-AF65-F5344CB8AC3E}">
        <p14:creationId xmlns:p14="http://schemas.microsoft.com/office/powerpoint/2010/main" val="82898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27A9FB-A098-45AB-B5C2-7B7B7E56317D}"/>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5C7197C-8191-4E70-BF22-C825C5E9BD3C}"/>
              </a:ext>
            </a:extLst>
          </p:cNvPr>
          <p:cNvSpPr>
            <a:spLocks noGrp="1"/>
          </p:cNvSpPr>
          <p:nvPr>
            <p:ph type="dt" sz="half" idx="10"/>
          </p:nvPr>
        </p:nvSpPr>
        <p:spPr/>
        <p:txBody>
          <a:bodyPr/>
          <a:lstStyle/>
          <a:p>
            <a:fld id="{DD7A8CE5-9150-4E53-B9EE-4DF59626DE2D}" type="datetime1">
              <a:rPr lang="ko-KR" altLang="en-US" smtClean="0"/>
              <a:t>2020-05-04</a:t>
            </a:fld>
            <a:endParaRPr lang="ko-KR" altLang="en-US"/>
          </a:p>
        </p:txBody>
      </p:sp>
      <p:sp>
        <p:nvSpPr>
          <p:cNvPr id="4" name="바닥글 개체 틀 3">
            <a:extLst>
              <a:ext uri="{FF2B5EF4-FFF2-40B4-BE49-F238E27FC236}">
                <a16:creationId xmlns:a16="http://schemas.microsoft.com/office/drawing/2014/main" id="{4B4D9450-F5E4-42CC-9B7D-B6F63E95671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249BC31-0D53-43EC-B381-BF97A2691060}"/>
              </a:ext>
            </a:extLst>
          </p:cNvPr>
          <p:cNvSpPr>
            <a:spLocks noGrp="1"/>
          </p:cNvSpPr>
          <p:nvPr>
            <p:ph type="sldNum" sz="quarter" idx="12"/>
          </p:nvPr>
        </p:nvSpPr>
        <p:spPr/>
        <p:txBody>
          <a:bodyPr/>
          <a:lstStyle/>
          <a:p>
            <a:fld id="{CA1AAB14-659C-495B-B4B2-DD9A364F6C9D}" type="slidenum">
              <a:rPr lang="ko-KR" altLang="en-US" smtClean="0"/>
              <a:t>‹#›</a:t>
            </a:fld>
            <a:endParaRPr lang="ko-KR" altLang="en-US"/>
          </a:p>
        </p:txBody>
      </p:sp>
    </p:spTree>
    <p:extLst>
      <p:ext uri="{BB962C8B-B14F-4D97-AF65-F5344CB8AC3E}">
        <p14:creationId xmlns:p14="http://schemas.microsoft.com/office/powerpoint/2010/main" val="2858151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3FB6F67-36FB-4156-AC9C-3FB7110F85F6}"/>
              </a:ext>
            </a:extLst>
          </p:cNvPr>
          <p:cNvSpPr>
            <a:spLocks noGrp="1"/>
          </p:cNvSpPr>
          <p:nvPr>
            <p:ph type="dt" sz="half" idx="10"/>
          </p:nvPr>
        </p:nvSpPr>
        <p:spPr/>
        <p:txBody>
          <a:bodyPr/>
          <a:lstStyle/>
          <a:p>
            <a:fld id="{0FFE19F7-D836-43AD-9109-016C4D1CC0EF}" type="datetime1">
              <a:rPr lang="ko-KR" altLang="en-US" smtClean="0"/>
              <a:t>2020-05-04</a:t>
            </a:fld>
            <a:endParaRPr lang="ko-KR" altLang="en-US"/>
          </a:p>
        </p:txBody>
      </p:sp>
      <p:sp>
        <p:nvSpPr>
          <p:cNvPr id="3" name="바닥글 개체 틀 2">
            <a:extLst>
              <a:ext uri="{FF2B5EF4-FFF2-40B4-BE49-F238E27FC236}">
                <a16:creationId xmlns:a16="http://schemas.microsoft.com/office/drawing/2014/main" id="{C5659682-0811-4E9C-965D-58740714097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8A5C4ED-379E-493E-A299-B22A7C682E1C}"/>
              </a:ext>
            </a:extLst>
          </p:cNvPr>
          <p:cNvSpPr>
            <a:spLocks noGrp="1"/>
          </p:cNvSpPr>
          <p:nvPr>
            <p:ph type="sldNum" sz="quarter" idx="12"/>
          </p:nvPr>
        </p:nvSpPr>
        <p:spPr/>
        <p:txBody>
          <a:bodyPr/>
          <a:lstStyle/>
          <a:p>
            <a:fld id="{CA1AAB14-659C-495B-B4B2-DD9A364F6C9D}" type="slidenum">
              <a:rPr lang="ko-KR" altLang="en-US" smtClean="0"/>
              <a:t>‹#›</a:t>
            </a:fld>
            <a:endParaRPr lang="ko-KR" altLang="en-US"/>
          </a:p>
        </p:txBody>
      </p:sp>
    </p:spTree>
    <p:extLst>
      <p:ext uri="{BB962C8B-B14F-4D97-AF65-F5344CB8AC3E}">
        <p14:creationId xmlns:p14="http://schemas.microsoft.com/office/powerpoint/2010/main" val="335078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D5377B-E145-4365-8BBE-7C5A376BEAA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814A389-1AB3-471F-94A8-6F35A9937D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6AA916F3-3900-4B67-AD33-F6475B850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A56130A5-600C-4956-BF9C-0C161576D476}"/>
              </a:ext>
            </a:extLst>
          </p:cNvPr>
          <p:cNvSpPr>
            <a:spLocks noGrp="1"/>
          </p:cNvSpPr>
          <p:nvPr>
            <p:ph type="dt" sz="half" idx="10"/>
          </p:nvPr>
        </p:nvSpPr>
        <p:spPr/>
        <p:txBody>
          <a:bodyPr/>
          <a:lstStyle/>
          <a:p>
            <a:fld id="{77CF066E-2E94-45AE-8C93-1B58825741CE}" type="datetime1">
              <a:rPr lang="ko-KR" altLang="en-US" smtClean="0"/>
              <a:t>2020-05-04</a:t>
            </a:fld>
            <a:endParaRPr lang="ko-KR" altLang="en-US"/>
          </a:p>
        </p:txBody>
      </p:sp>
      <p:sp>
        <p:nvSpPr>
          <p:cNvPr id="6" name="바닥글 개체 틀 5">
            <a:extLst>
              <a:ext uri="{FF2B5EF4-FFF2-40B4-BE49-F238E27FC236}">
                <a16:creationId xmlns:a16="http://schemas.microsoft.com/office/drawing/2014/main" id="{2A8F9E51-B028-4C1B-82ED-22C36815871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E585692-1369-4D35-84A0-BDED6E9C6714}"/>
              </a:ext>
            </a:extLst>
          </p:cNvPr>
          <p:cNvSpPr>
            <a:spLocks noGrp="1"/>
          </p:cNvSpPr>
          <p:nvPr>
            <p:ph type="sldNum" sz="quarter" idx="12"/>
          </p:nvPr>
        </p:nvSpPr>
        <p:spPr/>
        <p:txBody>
          <a:bodyPr/>
          <a:lstStyle/>
          <a:p>
            <a:fld id="{CA1AAB14-659C-495B-B4B2-DD9A364F6C9D}" type="slidenum">
              <a:rPr lang="ko-KR" altLang="en-US" smtClean="0"/>
              <a:t>‹#›</a:t>
            </a:fld>
            <a:endParaRPr lang="ko-KR" altLang="en-US"/>
          </a:p>
        </p:txBody>
      </p:sp>
    </p:spTree>
    <p:extLst>
      <p:ext uri="{BB962C8B-B14F-4D97-AF65-F5344CB8AC3E}">
        <p14:creationId xmlns:p14="http://schemas.microsoft.com/office/powerpoint/2010/main" val="48629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DBD0CE-AD41-4C63-A1EC-31F793B4B87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A0EF51F-FAA3-4299-AC27-E9C932A6F6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392A3C5-94A3-4F2F-8048-1F286145C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BD1A3577-674A-44F5-A277-6CD6F1CA4EAF}"/>
              </a:ext>
            </a:extLst>
          </p:cNvPr>
          <p:cNvSpPr>
            <a:spLocks noGrp="1"/>
          </p:cNvSpPr>
          <p:nvPr>
            <p:ph type="dt" sz="half" idx="10"/>
          </p:nvPr>
        </p:nvSpPr>
        <p:spPr/>
        <p:txBody>
          <a:bodyPr/>
          <a:lstStyle/>
          <a:p>
            <a:fld id="{C3209EB4-7DFF-438D-A6EA-456600C50BA3}" type="datetime1">
              <a:rPr lang="ko-KR" altLang="en-US" smtClean="0"/>
              <a:t>2020-05-04</a:t>
            </a:fld>
            <a:endParaRPr lang="ko-KR" altLang="en-US"/>
          </a:p>
        </p:txBody>
      </p:sp>
      <p:sp>
        <p:nvSpPr>
          <p:cNvPr id="6" name="바닥글 개체 틀 5">
            <a:extLst>
              <a:ext uri="{FF2B5EF4-FFF2-40B4-BE49-F238E27FC236}">
                <a16:creationId xmlns:a16="http://schemas.microsoft.com/office/drawing/2014/main" id="{92CA2978-5770-4A32-88B2-A9A9A92A64D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C0DE384-7E34-49BD-B757-055149EB7890}"/>
              </a:ext>
            </a:extLst>
          </p:cNvPr>
          <p:cNvSpPr>
            <a:spLocks noGrp="1"/>
          </p:cNvSpPr>
          <p:nvPr>
            <p:ph type="sldNum" sz="quarter" idx="12"/>
          </p:nvPr>
        </p:nvSpPr>
        <p:spPr/>
        <p:txBody>
          <a:bodyPr/>
          <a:lstStyle/>
          <a:p>
            <a:fld id="{CA1AAB14-659C-495B-B4B2-DD9A364F6C9D}" type="slidenum">
              <a:rPr lang="ko-KR" altLang="en-US" smtClean="0"/>
              <a:t>‹#›</a:t>
            </a:fld>
            <a:endParaRPr lang="ko-KR" altLang="en-US"/>
          </a:p>
        </p:txBody>
      </p:sp>
    </p:spTree>
    <p:extLst>
      <p:ext uri="{BB962C8B-B14F-4D97-AF65-F5344CB8AC3E}">
        <p14:creationId xmlns:p14="http://schemas.microsoft.com/office/powerpoint/2010/main" val="1278051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6D6F318-6721-4CE5-8F80-A36E47AA9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B77C9E3-A0A7-432A-88CD-ACE7B79E21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16DBA323-A2C9-4FFE-BF35-472D82F64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3549F-EDD0-456C-BF54-716777189151}" type="datetime1">
              <a:rPr lang="ko-KR" altLang="en-US" smtClean="0"/>
              <a:t>2020-05-04</a:t>
            </a:fld>
            <a:endParaRPr lang="ko-KR" altLang="en-US"/>
          </a:p>
        </p:txBody>
      </p:sp>
      <p:sp>
        <p:nvSpPr>
          <p:cNvPr id="5" name="바닥글 개체 틀 4">
            <a:extLst>
              <a:ext uri="{FF2B5EF4-FFF2-40B4-BE49-F238E27FC236}">
                <a16:creationId xmlns:a16="http://schemas.microsoft.com/office/drawing/2014/main" id="{D413C098-255A-4D3E-99AB-E3CB51D0A8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C4326FD-008F-4E61-9920-F8DBC0F069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AAB14-659C-495B-B4B2-DD9A364F6C9D}" type="slidenum">
              <a:rPr lang="ko-KR" altLang="en-US" smtClean="0"/>
              <a:t>‹#›</a:t>
            </a:fld>
            <a:endParaRPr lang="ko-KR" altLang="en-US"/>
          </a:p>
        </p:txBody>
      </p:sp>
    </p:spTree>
    <p:extLst>
      <p:ext uri="{BB962C8B-B14F-4D97-AF65-F5344CB8AC3E}">
        <p14:creationId xmlns:p14="http://schemas.microsoft.com/office/powerpoint/2010/main" val="3671446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E997FE-7B1F-43C0-8EEA-305E7E6EDED3}"/>
              </a:ext>
            </a:extLst>
          </p:cNvPr>
          <p:cNvSpPr>
            <a:spLocks noGrp="1"/>
          </p:cNvSpPr>
          <p:nvPr>
            <p:ph type="ctrTitle"/>
          </p:nvPr>
        </p:nvSpPr>
        <p:spPr>
          <a:xfrm>
            <a:off x="1524000" y="2129265"/>
            <a:ext cx="9144000" cy="911142"/>
          </a:xfrm>
        </p:spPr>
        <p:txBody>
          <a:bodyPr>
            <a:noAutofit/>
          </a:bodyPr>
          <a:lstStyle/>
          <a:p>
            <a:pPr>
              <a:lnSpc>
                <a:spcPct val="150000"/>
              </a:lnSpc>
            </a:pPr>
            <a:r>
              <a:rPr lang="en-US" altLang="ko-KR" sz="4400" dirty="0">
                <a:latin typeface="Times New Roman" panose="02020603050405020304" pitchFamily="18" charset="0"/>
                <a:cs typeface="Times New Roman" panose="02020603050405020304" pitchFamily="18" charset="0"/>
              </a:rPr>
              <a:t>Project Proposal</a:t>
            </a:r>
            <a:endParaRPr lang="ko-KR" altLang="en-US" sz="4400" dirty="0">
              <a:latin typeface="Times New Roman" panose="02020603050405020304" pitchFamily="18" charset="0"/>
              <a:cs typeface="Times New Roman" panose="02020603050405020304" pitchFamily="18" charset="0"/>
            </a:endParaRPr>
          </a:p>
        </p:txBody>
      </p:sp>
      <p:sp>
        <p:nvSpPr>
          <p:cNvPr id="3" name="부제목 2">
            <a:extLst>
              <a:ext uri="{FF2B5EF4-FFF2-40B4-BE49-F238E27FC236}">
                <a16:creationId xmlns:a16="http://schemas.microsoft.com/office/drawing/2014/main" id="{B29C2CFB-9CFB-45A3-953F-AEF1AA7135C4}"/>
              </a:ext>
            </a:extLst>
          </p:cNvPr>
          <p:cNvSpPr>
            <a:spLocks noGrp="1"/>
          </p:cNvSpPr>
          <p:nvPr>
            <p:ph type="subTitle" idx="1"/>
          </p:nvPr>
        </p:nvSpPr>
        <p:spPr>
          <a:xfrm>
            <a:off x="1524000" y="3726040"/>
            <a:ext cx="9144000" cy="1655762"/>
          </a:xfrm>
        </p:spPr>
        <p:txBody>
          <a:bodyPr/>
          <a:lstStyle/>
          <a:p>
            <a:r>
              <a:rPr lang="en-US" altLang="ko-KR" dirty="0">
                <a:latin typeface="Times New Roman" panose="02020603050405020304" pitchFamily="18" charset="0"/>
                <a:cs typeface="Times New Roman" panose="02020603050405020304" pitchFamily="18" charset="0"/>
              </a:rPr>
              <a:t>2020. 05. 04.</a:t>
            </a:r>
          </a:p>
          <a:p>
            <a:r>
              <a:rPr lang="en-US" altLang="ko-KR" dirty="0">
                <a:latin typeface="Times New Roman" panose="02020603050405020304" pitchFamily="18" charset="0"/>
                <a:cs typeface="Times New Roman" panose="02020603050405020304" pitchFamily="18" charset="0"/>
              </a:rPr>
              <a:t>Kyuyeon Kim, Hyeongyeol Ryu, Yeonjae Kim</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56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23CC5D31-495C-421B-9B46-3D5785B84D3A}"/>
              </a:ext>
            </a:extLst>
          </p:cNvPr>
          <p:cNvCxnSpPr/>
          <p:nvPr/>
        </p:nvCxnSpPr>
        <p:spPr>
          <a:xfrm>
            <a:off x="0" y="1157469"/>
            <a:ext cx="12192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제목 1">
            <a:extLst>
              <a:ext uri="{FF2B5EF4-FFF2-40B4-BE49-F238E27FC236}">
                <a16:creationId xmlns:a16="http://schemas.microsoft.com/office/drawing/2014/main" id="{6C900947-C2DA-4C58-8947-64FA0D586BFF}"/>
              </a:ext>
            </a:extLst>
          </p:cNvPr>
          <p:cNvSpPr txBox="1">
            <a:spLocks/>
          </p:cNvSpPr>
          <p:nvPr/>
        </p:nvSpPr>
        <p:spPr>
          <a:xfrm>
            <a:off x="264576" y="299231"/>
            <a:ext cx="11680376" cy="849588"/>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altLang="ko-KR" sz="3600" dirty="0">
                <a:latin typeface="Times New Roman" panose="02020603050405020304" pitchFamily="18" charset="0"/>
                <a:ea typeface="+mj-lt"/>
                <a:cs typeface="Times New Roman" panose="02020603050405020304" pitchFamily="18" charset="0"/>
              </a:rPr>
              <a:t>Improvement approach</a:t>
            </a:r>
            <a:endParaRPr lang="ko-KR" altLang="en-US" sz="3600" dirty="0">
              <a:latin typeface="Times New Roman" panose="02020603050405020304" pitchFamily="18" charset="0"/>
              <a:cs typeface="Times New Roman" panose="02020603050405020304" pitchFamily="18" charset="0"/>
            </a:endParaRPr>
          </a:p>
        </p:txBody>
      </p:sp>
      <p:pic>
        <p:nvPicPr>
          <p:cNvPr id="7" name="그림 6" descr="사진, 다른, 표시중, 표시이(가) 표시된 사진&#10;&#10;매우 높은 신뢰도로 생성된 설명">
            <a:extLst>
              <a:ext uri="{FF2B5EF4-FFF2-40B4-BE49-F238E27FC236}">
                <a16:creationId xmlns:a16="http://schemas.microsoft.com/office/drawing/2014/main" id="{185B58A5-0F87-4B1F-A472-856DAD19B81E}"/>
              </a:ext>
            </a:extLst>
          </p:cNvPr>
          <p:cNvPicPr>
            <a:picLocks noChangeAspect="1"/>
          </p:cNvPicPr>
          <p:nvPr/>
        </p:nvPicPr>
        <p:blipFill rotWithShape="1">
          <a:blip r:embed="rId3"/>
          <a:srcRect l="1768"/>
          <a:stretch/>
        </p:blipFill>
        <p:spPr>
          <a:xfrm>
            <a:off x="3405502" y="1728448"/>
            <a:ext cx="5819775" cy="4721008"/>
          </a:xfrm>
          <a:prstGeom prst="rect">
            <a:avLst/>
          </a:prstGeom>
        </p:spPr>
      </p:pic>
      <p:sp>
        <p:nvSpPr>
          <p:cNvPr id="9" name="TextBox 8">
            <a:extLst>
              <a:ext uri="{FF2B5EF4-FFF2-40B4-BE49-F238E27FC236}">
                <a16:creationId xmlns:a16="http://schemas.microsoft.com/office/drawing/2014/main" id="{222BB776-3C09-4F1E-B9A2-207C7DF572DB}"/>
              </a:ext>
            </a:extLst>
          </p:cNvPr>
          <p:cNvSpPr txBox="1"/>
          <p:nvPr/>
        </p:nvSpPr>
        <p:spPr>
          <a:xfrm>
            <a:off x="2283625" y="1266783"/>
            <a:ext cx="806353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ko-KR" sz="2400" dirty="0">
                <a:latin typeface="Times New Roman" panose="02020603050405020304" pitchFamily="18" charset="0"/>
                <a:cs typeface="Times New Roman" panose="02020603050405020304" pitchFamily="18" charset="0"/>
              </a:rPr>
              <a:t>Limitations : Dataset only for musical instruments</a:t>
            </a:r>
          </a:p>
        </p:txBody>
      </p:sp>
      <p:sp>
        <p:nvSpPr>
          <p:cNvPr id="2" name="슬라이드 번호 개체 틀 1">
            <a:extLst>
              <a:ext uri="{FF2B5EF4-FFF2-40B4-BE49-F238E27FC236}">
                <a16:creationId xmlns:a16="http://schemas.microsoft.com/office/drawing/2014/main" id="{7AB6FE97-5141-484F-97C5-5BC11D12A94E}"/>
              </a:ext>
            </a:extLst>
          </p:cNvPr>
          <p:cNvSpPr>
            <a:spLocks noGrp="1"/>
          </p:cNvSpPr>
          <p:nvPr>
            <p:ph type="sldNum" sz="quarter" idx="12"/>
          </p:nvPr>
        </p:nvSpPr>
        <p:spPr/>
        <p:txBody>
          <a:bodyPr/>
          <a:lstStyle/>
          <a:p>
            <a:fld id="{CA1AAB14-659C-495B-B4B2-DD9A364F6C9D}" type="slidenum">
              <a:rPr lang="ko-KR" altLang="en-US" smtClean="0"/>
              <a:t>10</a:t>
            </a:fld>
            <a:endParaRPr lang="ko-KR" altLang="en-US"/>
          </a:p>
        </p:txBody>
      </p:sp>
    </p:spTree>
    <p:extLst>
      <p:ext uri="{BB962C8B-B14F-4D97-AF65-F5344CB8AC3E}">
        <p14:creationId xmlns:p14="http://schemas.microsoft.com/office/powerpoint/2010/main" val="238196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23CC5D31-495C-421B-9B46-3D5785B84D3A}"/>
              </a:ext>
            </a:extLst>
          </p:cNvPr>
          <p:cNvCxnSpPr/>
          <p:nvPr/>
        </p:nvCxnSpPr>
        <p:spPr>
          <a:xfrm>
            <a:off x="0" y="1157469"/>
            <a:ext cx="12192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제목 1">
            <a:extLst>
              <a:ext uri="{FF2B5EF4-FFF2-40B4-BE49-F238E27FC236}">
                <a16:creationId xmlns:a16="http://schemas.microsoft.com/office/drawing/2014/main" id="{6C900947-C2DA-4C58-8947-64FA0D586BFF}"/>
              </a:ext>
            </a:extLst>
          </p:cNvPr>
          <p:cNvSpPr txBox="1">
            <a:spLocks/>
          </p:cNvSpPr>
          <p:nvPr/>
        </p:nvSpPr>
        <p:spPr>
          <a:xfrm>
            <a:off x="255812" y="307881"/>
            <a:ext cx="11680376" cy="849588"/>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endParaRPr lang="en-US" altLang="ko-KR" sz="3600" dirty="0">
              <a:latin typeface="Times New Roman" panose="02020603050405020304" pitchFamily="18" charset="0"/>
              <a:cs typeface="Times New Roman" panose="02020603050405020304" pitchFamily="18" charset="0"/>
            </a:endParaRPr>
          </a:p>
        </p:txBody>
      </p:sp>
      <p:sp>
        <p:nvSpPr>
          <p:cNvPr id="22" name="제목 1">
            <a:extLst>
              <a:ext uri="{FF2B5EF4-FFF2-40B4-BE49-F238E27FC236}">
                <a16:creationId xmlns:a16="http://schemas.microsoft.com/office/drawing/2014/main" id="{0475BABF-0191-4B88-BADF-081944F29E96}"/>
              </a:ext>
            </a:extLst>
          </p:cNvPr>
          <p:cNvSpPr txBox="1">
            <a:spLocks/>
          </p:cNvSpPr>
          <p:nvPr/>
        </p:nvSpPr>
        <p:spPr>
          <a:xfrm>
            <a:off x="264576" y="299231"/>
            <a:ext cx="11680376" cy="849588"/>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altLang="ko-KR" sz="3600" dirty="0">
                <a:latin typeface="Times New Roman" panose="02020603050405020304" pitchFamily="18" charset="0"/>
                <a:ea typeface="+mj-lt"/>
                <a:cs typeface="Times New Roman" panose="02020603050405020304" pitchFamily="18" charset="0"/>
              </a:rPr>
              <a:t>Utilize different object classes</a:t>
            </a:r>
          </a:p>
        </p:txBody>
      </p:sp>
      <p:sp>
        <p:nvSpPr>
          <p:cNvPr id="3" name="슬라이드 번호 개체 틀 2">
            <a:extLst>
              <a:ext uri="{FF2B5EF4-FFF2-40B4-BE49-F238E27FC236}">
                <a16:creationId xmlns:a16="http://schemas.microsoft.com/office/drawing/2014/main" id="{254A3F01-2ED2-49F0-82BD-8748B7A7F33A}"/>
              </a:ext>
            </a:extLst>
          </p:cNvPr>
          <p:cNvSpPr>
            <a:spLocks noGrp="1"/>
          </p:cNvSpPr>
          <p:nvPr>
            <p:ph type="sldNum" sz="quarter" idx="12"/>
          </p:nvPr>
        </p:nvSpPr>
        <p:spPr>
          <a:xfrm>
            <a:off x="8610600" y="6356350"/>
            <a:ext cx="2743200" cy="365125"/>
          </a:xfrm>
        </p:spPr>
        <p:txBody>
          <a:bodyPr/>
          <a:lstStyle/>
          <a:p>
            <a:fld id="{CA1AAB14-659C-495B-B4B2-DD9A364F6C9D}" type="slidenum">
              <a:rPr lang="ko-KR" altLang="en-US" smtClean="0"/>
              <a:t>11</a:t>
            </a:fld>
            <a:endParaRPr lang="ko-KR" altLang="en-US"/>
          </a:p>
        </p:txBody>
      </p:sp>
      <p:pic>
        <p:nvPicPr>
          <p:cNvPr id="21" name="그림 20">
            <a:extLst>
              <a:ext uri="{FF2B5EF4-FFF2-40B4-BE49-F238E27FC236}">
                <a16:creationId xmlns:a16="http://schemas.microsoft.com/office/drawing/2014/main" id="{938595E2-19BE-4AF2-8E6C-299C3680B622}"/>
              </a:ext>
            </a:extLst>
          </p:cNvPr>
          <p:cNvPicPr>
            <a:picLocks noChangeAspect="1"/>
          </p:cNvPicPr>
          <p:nvPr/>
        </p:nvPicPr>
        <p:blipFill>
          <a:blip r:embed="rId3"/>
          <a:stretch>
            <a:fillRect/>
          </a:stretch>
        </p:blipFill>
        <p:spPr>
          <a:xfrm>
            <a:off x="1598613" y="1324891"/>
            <a:ext cx="9362822" cy="4864035"/>
          </a:xfrm>
          <a:prstGeom prst="rect">
            <a:avLst/>
          </a:prstGeom>
        </p:spPr>
      </p:pic>
    </p:spTree>
    <p:extLst>
      <p:ext uri="{BB962C8B-B14F-4D97-AF65-F5344CB8AC3E}">
        <p14:creationId xmlns:p14="http://schemas.microsoft.com/office/powerpoint/2010/main" val="4185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23CC5D31-495C-421B-9B46-3D5785B84D3A}"/>
              </a:ext>
            </a:extLst>
          </p:cNvPr>
          <p:cNvCxnSpPr/>
          <p:nvPr/>
        </p:nvCxnSpPr>
        <p:spPr>
          <a:xfrm>
            <a:off x="0" y="1157469"/>
            <a:ext cx="12192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제목 1">
            <a:extLst>
              <a:ext uri="{FF2B5EF4-FFF2-40B4-BE49-F238E27FC236}">
                <a16:creationId xmlns:a16="http://schemas.microsoft.com/office/drawing/2014/main" id="{6D2B902C-F75E-4E4A-A31D-1696A79F18ED}"/>
              </a:ext>
            </a:extLst>
          </p:cNvPr>
          <p:cNvSpPr txBox="1">
            <a:spLocks/>
          </p:cNvSpPr>
          <p:nvPr/>
        </p:nvSpPr>
        <p:spPr>
          <a:xfrm>
            <a:off x="415577" y="494687"/>
            <a:ext cx="10515600" cy="1325563"/>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a:latin typeface="Times New Roman" panose="02020603050405020304" pitchFamily="18" charset="0"/>
                <a:cs typeface="Times New Roman" panose="02020603050405020304" pitchFamily="18" charset="0"/>
              </a:rPr>
              <a:t>Dataset</a:t>
            </a:r>
            <a:endParaRPr lang="ko-KR" altLang="en-US" sz="3600" dirty="0">
              <a:latin typeface="Times New Roman" panose="02020603050405020304" pitchFamily="18" charset="0"/>
              <a:cs typeface="Times New Roman" panose="02020603050405020304" pitchFamily="18" charset="0"/>
            </a:endParaRPr>
          </a:p>
        </p:txBody>
      </p:sp>
      <p:sp>
        <p:nvSpPr>
          <p:cNvPr id="10" name="내용 개체 틀 2">
            <a:extLst>
              <a:ext uri="{FF2B5EF4-FFF2-40B4-BE49-F238E27FC236}">
                <a16:creationId xmlns:a16="http://schemas.microsoft.com/office/drawing/2014/main" id="{CE38F6FB-A774-44A8-A1AE-8336DC943FE3}"/>
              </a:ext>
            </a:extLst>
          </p:cNvPr>
          <p:cNvSpPr txBox="1">
            <a:spLocks/>
          </p:cNvSpPr>
          <p:nvPr/>
        </p:nvSpPr>
        <p:spPr>
          <a:xfrm>
            <a:off x="415577" y="1555597"/>
            <a:ext cx="8195023" cy="1400964"/>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altLang="ko-KR" sz="2400" dirty="0">
                <a:latin typeface="Times New Roman" panose="02020603050405020304" pitchFamily="18" charset="0"/>
                <a:cs typeface="Times New Roman" panose="02020603050405020304" pitchFamily="18" charset="0"/>
              </a:rPr>
              <a:t>Original dataset: </a:t>
            </a:r>
            <a:r>
              <a:rPr lang="en-US" altLang="ko-KR" sz="2400" b="1" dirty="0">
                <a:latin typeface="Times New Roman" panose="02020603050405020304" pitchFamily="18" charset="0"/>
                <a:cs typeface="Times New Roman" panose="02020603050405020304" pitchFamily="18" charset="0"/>
              </a:rPr>
              <a:t>AudioSet</a:t>
            </a:r>
            <a:br>
              <a:rPr lang="en-US" altLang="ko-KR" sz="2400" b="1" dirty="0">
                <a:latin typeface="Times New Roman" panose="02020603050405020304" pitchFamily="18" charset="0"/>
                <a:cs typeface="Times New Roman" panose="02020603050405020304" pitchFamily="18" charset="0"/>
              </a:rPr>
            </a:br>
            <a:r>
              <a:rPr lang="en-US" altLang="ko-KR" sz="2000" dirty="0">
                <a:latin typeface="Times New Roman" panose="02020603050405020304" pitchFamily="18" charset="0"/>
                <a:cs typeface="Times New Roman" panose="02020603050405020304" pitchFamily="18" charset="0"/>
              </a:rPr>
              <a:t>Consist of </a:t>
            </a:r>
            <a:r>
              <a:rPr lang="en-US" altLang="ko-KR" sz="2000" b="1" dirty="0">
                <a:latin typeface="Times New Roman" panose="02020603050405020304" pitchFamily="18" charset="0"/>
                <a:cs typeface="Times New Roman" panose="02020603050405020304" pitchFamily="18" charset="0"/>
              </a:rPr>
              <a:t>10 second video clips </a:t>
            </a:r>
            <a:r>
              <a:rPr lang="en-US" altLang="ko-KR" sz="2000" dirty="0">
                <a:latin typeface="Times New Roman" panose="02020603050405020304" pitchFamily="18" charset="0"/>
                <a:cs typeface="Times New Roman" panose="02020603050405020304" pitchFamily="18" charset="0"/>
              </a:rPr>
              <a:t>from YouTube + </a:t>
            </a:r>
            <a:r>
              <a:rPr lang="en-US" altLang="ko-KR" sz="2000" b="1" dirty="0">
                <a:latin typeface="Times New Roman" panose="02020603050405020304" pitchFamily="18" charset="0"/>
                <a:cs typeface="Times New Roman" panose="02020603050405020304" pitchFamily="18" charset="0"/>
              </a:rPr>
              <a:t>audio class labels</a:t>
            </a:r>
          </a:p>
        </p:txBody>
      </p:sp>
      <p:pic>
        <p:nvPicPr>
          <p:cNvPr id="11" name="그림 10">
            <a:extLst>
              <a:ext uri="{FF2B5EF4-FFF2-40B4-BE49-F238E27FC236}">
                <a16:creationId xmlns:a16="http://schemas.microsoft.com/office/drawing/2014/main" id="{9395744F-CF70-49CD-84B4-1BE9553A658B}"/>
              </a:ext>
            </a:extLst>
          </p:cNvPr>
          <p:cNvPicPr>
            <a:picLocks noChangeAspect="1"/>
          </p:cNvPicPr>
          <p:nvPr/>
        </p:nvPicPr>
        <p:blipFill>
          <a:blip r:embed="rId3"/>
          <a:stretch>
            <a:fillRect/>
          </a:stretch>
        </p:blipFill>
        <p:spPr>
          <a:xfrm>
            <a:off x="7569199" y="3122419"/>
            <a:ext cx="3885518" cy="2578112"/>
          </a:xfrm>
          <a:prstGeom prst="rect">
            <a:avLst/>
          </a:prstGeom>
        </p:spPr>
      </p:pic>
      <p:sp>
        <p:nvSpPr>
          <p:cNvPr id="12" name="TextBox 11">
            <a:extLst>
              <a:ext uri="{FF2B5EF4-FFF2-40B4-BE49-F238E27FC236}">
                <a16:creationId xmlns:a16="http://schemas.microsoft.com/office/drawing/2014/main" id="{E6497900-FC44-4AD5-ABC4-9AA0032B7B74}"/>
              </a:ext>
            </a:extLst>
          </p:cNvPr>
          <p:cNvSpPr txBox="1"/>
          <p:nvPr/>
        </p:nvSpPr>
        <p:spPr>
          <a:xfrm>
            <a:off x="7569199" y="5732284"/>
            <a:ext cx="3885518" cy="369332"/>
          </a:xfrm>
          <a:prstGeom prst="rect">
            <a:avLst/>
          </a:prstGeom>
          <a:noFill/>
        </p:spPr>
        <p:txBody>
          <a:bodyPr wrap="square" rtlCol="0">
            <a:spAutoFit/>
          </a:bodyPr>
          <a:lstStyle/>
          <a:p>
            <a:pPr algn="ctr"/>
            <a:r>
              <a:rPr lang="en-US" altLang="ko-KR" dirty="0">
                <a:latin typeface="Times New Roman" panose="02020603050405020304" pitchFamily="18" charset="0"/>
                <a:cs typeface="Times New Roman" panose="02020603050405020304" pitchFamily="18" charset="0"/>
              </a:rPr>
              <a:t>Example of </a:t>
            </a:r>
            <a:r>
              <a:rPr lang="en-US" altLang="ko-KR" dirty="0" err="1">
                <a:latin typeface="Times New Roman" panose="02020603050405020304" pitchFamily="18" charset="0"/>
                <a:cs typeface="Times New Roman" panose="02020603050405020304" pitchFamily="18" charset="0"/>
              </a:rPr>
              <a:t>AudioSet</a:t>
            </a:r>
            <a:endParaRPr lang="ko-KR" altLang="en-US" dirty="0">
              <a:latin typeface="Times New Roman" panose="02020603050405020304" pitchFamily="18" charset="0"/>
              <a:cs typeface="Times New Roman" panose="02020603050405020304" pitchFamily="18" charset="0"/>
            </a:endParaRPr>
          </a:p>
        </p:txBody>
      </p:sp>
      <p:sp>
        <p:nvSpPr>
          <p:cNvPr id="3" name="슬라이드 번호 개체 틀 2">
            <a:extLst>
              <a:ext uri="{FF2B5EF4-FFF2-40B4-BE49-F238E27FC236}">
                <a16:creationId xmlns:a16="http://schemas.microsoft.com/office/drawing/2014/main" id="{CA52D711-F90D-4421-97A8-75FF9647FBBF}"/>
              </a:ext>
            </a:extLst>
          </p:cNvPr>
          <p:cNvSpPr>
            <a:spLocks noGrp="1"/>
          </p:cNvSpPr>
          <p:nvPr>
            <p:ph type="sldNum" sz="quarter" idx="12"/>
          </p:nvPr>
        </p:nvSpPr>
        <p:spPr/>
        <p:txBody>
          <a:bodyPr/>
          <a:lstStyle/>
          <a:p>
            <a:fld id="{CA1AAB14-659C-495B-B4B2-DD9A364F6C9D}" type="slidenum">
              <a:rPr lang="ko-KR" altLang="en-US" smtClean="0"/>
              <a:t>12</a:t>
            </a:fld>
            <a:endParaRPr lang="ko-KR" altLang="en-US"/>
          </a:p>
        </p:txBody>
      </p:sp>
      <p:sp>
        <p:nvSpPr>
          <p:cNvPr id="6" name="직사각형 5">
            <a:extLst>
              <a:ext uri="{FF2B5EF4-FFF2-40B4-BE49-F238E27FC236}">
                <a16:creationId xmlns:a16="http://schemas.microsoft.com/office/drawing/2014/main" id="{E3854B4E-BB3C-4E4E-8FA0-EE7CFE6EC534}"/>
              </a:ext>
            </a:extLst>
          </p:cNvPr>
          <p:cNvSpPr/>
          <p:nvPr/>
        </p:nvSpPr>
        <p:spPr>
          <a:xfrm>
            <a:off x="415577" y="2958445"/>
            <a:ext cx="6096000" cy="1405000"/>
          </a:xfrm>
          <a:prstGeom prst="rect">
            <a:avLst/>
          </a:prstGeom>
        </p:spPr>
        <p:txBody>
          <a:bodyPr>
            <a:spAutoFit/>
          </a:bodyPr>
          <a:lstStyle/>
          <a:p>
            <a:pPr marL="342900" indent="-342900">
              <a:lnSpc>
                <a:spcPct val="200000"/>
              </a:lnSpc>
              <a:buFont typeface="Arial" panose="020B0604020202020204" pitchFamily="34" charset="0"/>
              <a:buChar char="•"/>
            </a:pPr>
            <a:r>
              <a:rPr lang="en-US" altLang="ko-KR" sz="2400" dirty="0">
                <a:latin typeface="Times New Roman" panose="02020603050405020304" pitchFamily="18" charset="0"/>
                <a:cs typeface="Times New Roman" panose="02020603050405020304" pitchFamily="18" charset="0"/>
              </a:rPr>
              <a:t>Used subset of dataset for replication</a:t>
            </a:r>
          </a:p>
          <a:p>
            <a:pPr lvl="1">
              <a:lnSpc>
                <a:spcPct val="200000"/>
              </a:lnSpc>
              <a:buFont typeface="Wingdings" panose="05000000000000000000" pitchFamily="2" charset="2"/>
              <a:buChar char="ü"/>
            </a:pPr>
            <a:r>
              <a:rPr lang="en-US" altLang="ko-KR" sz="2200" dirty="0">
                <a:latin typeface="Times New Roman" panose="02020603050405020304" pitchFamily="18" charset="0"/>
                <a:cs typeface="Times New Roman" panose="02020603050405020304" pitchFamily="18" charset="0"/>
              </a:rPr>
              <a:t> Musical instrument: guitar, drum, violin, …</a:t>
            </a:r>
          </a:p>
        </p:txBody>
      </p:sp>
      <p:sp>
        <p:nvSpPr>
          <p:cNvPr id="8" name="직사각형 7">
            <a:extLst>
              <a:ext uri="{FF2B5EF4-FFF2-40B4-BE49-F238E27FC236}">
                <a16:creationId xmlns:a16="http://schemas.microsoft.com/office/drawing/2014/main" id="{C3396024-AB98-4A2D-9F18-47783A63BAB1}"/>
              </a:ext>
            </a:extLst>
          </p:cNvPr>
          <p:cNvSpPr/>
          <p:nvPr/>
        </p:nvSpPr>
        <p:spPr>
          <a:xfrm>
            <a:off x="415577" y="4357262"/>
            <a:ext cx="6096000" cy="140500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ko-KR" sz="2400" dirty="0">
                <a:latin typeface="Times New Roman" panose="02020603050405020304" pitchFamily="18" charset="0"/>
                <a:cs typeface="Times New Roman" panose="02020603050405020304" pitchFamily="18" charset="0"/>
              </a:rPr>
              <a:t>Improving by utilizing other object classes</a:t>
            </a:r>
          </a:p>
          <a:p>
            <a:pPr lvl="1">
              <a:lnSpc>
                <a:spcPct val="200000"/>
              </a:lnSpc>
              <a:buFont typeface="Wingdings" panose="05000000000000000000" pitchFamily="2" charset="2"/>
              <a:buChar char="ü"/>
            </a:pPr>
            <a:r>
              <a:rPr lang="en-US" altLang="ko-KR" sz="2200" dirty="0">
                <a:latin typeface="Times New Roman" panose="02020603050405020304" pitchFamily="18" charset="0"/>
                <a:cs typeface="Times New Roman" panose="02020603050405020304" pitchFamily="18" charset="0"/>
              </a:rPr>
              <a:t> Human voice, animal </a:t>
            </a:r>
          </a:p>
        </p:txBody>
      </p:sp>
    </p:spTree>
    <p:extLst>
      <p:ext uri="{BB962C8B-B14F-4D97-AF65-F5344CB8AC3E}">
        <p14:creationId xmlns:p14="http://schemas.microsoft.com/office/powerpoint/2010/main" val="118402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23CC5D31-495C-421B-9B46-3D5785B84D3A}"/>
              </a:ext>
            </a:extLst>
          </p:cNvPr>
          <p:cNvCxnSpPr/>
          <p:nvPr/>
        </p:nvCxnSpPr>
        <p:spPr>
          <a:xfrm>
            <a:off x="0" y="1157469"/>
            <a:ext cx="12192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제목 1">
            <a:extLst>
              <a:ext uri="{FF2B5EF4-FFF2-40B4-BE49-F238E27FC236}">
                <a16:creationId xmlns:a16="http://schemas.microsoft.com/office/drawing/2014/main" id="{6D2B902C-F75E-4E4A-A31D-1696A79F18ED}"/>
              </a:ext>
            </a:extLst>
          </p:cNvPr>
          <p:cNvSpPr txBox="1">
            <a:spLocks/>
          </p:cNvSpPr>
          <p:nvPr/>
        </p:nvSpPr>
        <p:spPr>
          <a:xfrm>
            <a:off x="415577" y="494687"/>
            <a:ext cx="10515600" cy="1325563"/>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latin typeface="Times New Roman" panose="02020603050405020304" pitchFamily="18" charset="0"/>
                <a:cs typeface="Times New Roman" panose="02020603050405020304" pitchFamily="18" charset="0"/>
              </a:rPr>
              <a:t>Plan</a:t>
            </a:r>
            <a:endParaRPr lang="ko-KR" altLang="en-US" sz="3600" dirty="0">
              <a:latin typeface="Times New Roman" panose="02020603050405020304" pitchFamily="18" charset="0"/>
              <a:cs typeface="Times New Roman" panose="02020603050405020304" pitchFamily="18" charset="0"/>
            </a:endParaRPr>
          </a:p>
        </p:txBody>
      </p:sp>
      <p:sp>
        <p:nvSpPr>
          <p:cNvPr id="6" name="타원 5">
            <a:extLst>
              <a:ext uri="{FF2B5EF4-FFF2-40B4-BE49-F238E27FC236}">
                <a16:creationId xmlns:a16="http://schemas.microsoft.com/office/drawing/2014/main" id="{80A62218-E4CF-438A-9C76-2EE80EFA5C3C}"/>
              </a:ext>
            </a:extLst>
          </p:cNvPr>
          <p:cNvSpPr/>
          <p:nvPr/>
        </p:nvSpPr>
        <p:spPr>
          <a:xfrm>
            <a:off x="955078" y="1421260"/>
            <a:ext cx="103094" cy="10309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E5F85A22-B207-45E7-9115-85749C0DADF6}"/>
              </a:ext>
            </a:extLst>
          </p:cNvPr>
          <p:cNvSpPr txBox="1"/>
          <p:nvPr/>
        </p:nvSpPr>
        <p:spPr>
          <a:xfrm>
            <a:off x="289355" y="1631488"/>
            <a:ext cx="1434540" cy="830997"/>
          </a:xfrm>
          <a:prstGeom prst="rect">
            <a:avLst/>
          </a:prstGeom>
          <a:noFill/>
        </p:spPr>
        <p:txBody>
          <a:bodyPr wrap="square" rtlCol="0">
            <a:spAutoFit/>
          </a:bodyPr>
          <a:lstStyle/>
          <a:p>
            <a:pPr algn="ctr"/>
            <a:r>
              <a:rPr lang="en-US" altLang="ko-KR" sz="1600" dirty="0">
                <a:latin typeface="Times New Roman" panose="02020603050405020304" pitchFamily="18" charset="0"/>
                <a:cs typeface="Times New Roman" panose="02020603050405020304" pitchFamily="18" charset="0"/>
              </a:rPr>
              <a:t>5/4</a:t>
            </a:r>
          </a:p>
          <a:p>
            <a:pPr algn="ctr"/>
            <a:r>
              <a:rPr lang="en-US" altLang="ko-KR" sz="1600" dirty="0">
                <a:latin typeface="Times New Roman" panose="02020603050405020304" pitchFamily="18" charset="0"/>
                <a:cs typeface="Times New Roman" panose="02020603050405020304" pitchFamily="18" charset="0"/>
              </a:rPr>
              <a:t>Project Proposal</a:t>
            </a:r>
            <a:endParaRPr lang="ko-KR" altLang="en-US" sz="1600" dirty="0">
              <a:latin typeface="Times New Roman" panose="02020603050405020304" pitchFamily="18" charset="0"/>
              <a:cs typeface="Times New Roman" panose="02020603050405020304" pitchFamily="18" charset="0"/>
            </a:endParaRPr>
          </a:p>
        </p:txBody>
      </p:sp>
      <p:sp>
        <p:nvSpPr>
          <p:cNvPr id="12" name="타원 11">
            <a:extLst>
              <a:ext uri="{FF2B5EF4-FFF2-40B4-BE49-F238E27FC236}">
                <a16:creationId xmlns:a16="http://schemas.microsoft.com/office/drawing/2014/main" id="{0B9FE968-92CA-41AD-BAB2-5443746CD520}"/>
              </a:ext>
            </a:extLst>
          </p:cNvPr>
          <p:cNvSpPr/>
          <p:nvPr/>
        </p:nvSpPr>
        <p:spPr>
          <a:xfrm>
            <a:off x="5637308" y="1418601"/>
            <a:ext cx="103094" cy="10309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A7F801F5-DE9F-4BB7-8E5C-C6A4D85579CA}"/>
              </a:ext>
            </a:extLst>
          </p:cNvPr>
          <p:cNvSpPr txBox="1"/>
          <p:nvPr/>
        </p:nvSpPr>
        <p:spPr>
          <a:xfrm>
            <a:off x="5202923" y="1630135"/>
            <a:ext cx="1042674" cy="830997"/>
          </a:xfrm>
          <a:prstGeom prst="rect">
            <a:avLst/>
          </a:prstGeom>
          <a:noFill/>
        </p:spPr>
        <p:txBody>
          <a:bodyPr wrap="square" rtlCol="0">
            <a:spAutoFit/>
          </a:bodyPr>
          <a:lstStyle/>
          <a:p>
            <a:pPr algn="ctr"/>
            <a:r>
              <a:rPr lang="en-US" altLang="ko-KR" sz="1600" dirty="0">
                <a:latin typeface="Times New Roman" panose="02020603050405020304" pitchFamily="18" charset="0"/>
                <a:cs typeface="Times New Roman" panose="02020603050405020304" pitchFamily="18" charset="0"/>
              </a:rPr>
              <a:t>6/1</a:t>
            </a:r>
          </a:p>
          <a:p>
            <a:pPr algn="ctr"/>
            <a:r>
              <a:rPr lang="en-US" altLang="ko-KR" sz="1600" dirty="0">
                <a:latin typeface="Times New Roman" panose="02020603050405020304" pitchFamily="18" charset="0"/>
                <a:cs typeface="Times New Roman" panose="02020603050405020304" pitchFamily="18" charset="0"/>
              </a:rPr>
              <a:t>Progress Update</a:t>
            </a:r>
            <a:endParaRPr lang="ko-KR" altLang="en-US" sz="1600" dirty="0">
              <a:latin typeface="Times New Roman" panose="02020603050405020304" pitchFamily="18" charset="0"/>
              <a:cs typeface="Times New Roman" panose="02020603050405020304" pitchFamily="18" charset="0"/>
            </a:endParaRPr>
          </a:p>
        </p:txBody>
      </p:sp>
      <p:sp>
        <p:nvSpPr>
          <p:cNvPr id="14" name="타원 13">
            <a:extLst>
              <a:ext uri="{FF2B5EF4-FFF2-40B4-BE49-F238E27FC236}">
                <a16:creationId xmlns:a16="http://schemas.microsoft.com/office/drawing/2014/main" id="{8F8ADF46-17DA-4AB8-800D-71DBA96E5B90}"/>
              </a:ext>
            </a:extLst>
          </p:cNvPr>
          <p:cNvSpPr/>
          <p:nvPr/>
        </p:nvSpPr>
        <p:spPr>
          <a:xfrm>
            <a:off x="10810723" y="1418601"/>
            <a:ext cx="103094" cy="10309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861CB6C4-0621-4F77-88D2-11CAC0D997DC}"/>
              </a:ext>
            </a:extLst>
          </p:cNvPr>
          <p:cNvSpPr txBox="1"/>
          <p:nvPr/>
        </p:nvSpPr>
        <p:spPr>
          <a:xfrm>
            <a:off x="10195003" y="1630135"/>
            <a:ext cx="1334534" cy="830997"/>
          </a:xfrm>
          <a:prstGeom prst="rect">
            <a:avLst/>
          </a:prstGeom>
          <a:noFill/>
        </p:spPr>
        <p:txBody>
          <a:bodyPr wrap="square" rtlCol="0">
            <a:spAutoFit/>
          </a:bodyPr>
          <a:lstStyle/>
          <a:p>
            <a:pPr algn="ctr"/>
            <a:r>
              <a:rPr lang="en-US" altLang="ko-KR" sz="1600" dirty="0">
                <a:latin typeface="Times New Roman" panose="02020603050405020304" pitchFamily="18" charset="0"/>
                <a:cs typeface="Times New Roman" panose="02020603050405020304" pitchFamily="18" charset="0"/>
              </a:rPr>
              <a:t>6/29</a:t>
            </a:r>
          </a:p>
          <a:p>
            <a:pPr algn="ctr"/>
            <a:r>
              <a:rPr lang="en-US" altLang="ko-KR" sz="1600" dirty="0">
                <a:latin typeface="Times New Roman" panose="02020603050405020304" pitchFamily="18" charset="0"/>
                <a:cs typeface="Times New Roman" panose="02020603050405020304" pitchFamily="18" charset="0"/>
              </a:rPr>
              <a:t>Final Presentation</a:t>
            </a:r>
            <a:endParaRPr lang="ko-KR" altLang="en-US" sz="1600" dirty="0">
              <a:latin typeface="Times New Roman" panose="02020603050405020304" pitchFamily="18" charset="0"/>
              <a:cs typeface="Times New Roman" panose="02020603050405020304" pitchFamily="18" charset="0"/>
            </a:endParaRPr>
          </a:p>
        </p:txBody>
      </p:sp>
      <p:sp>
        <p:nvSpPr>
          <p:cNvPr id="18" name="타원 17">
            <a:extLst>
              <a:ext uri="{FF2B5EF4-FFF2-40B4-BE49-F238E27FC236}">
                <a16:creationId xmlns:a16="http://schemas.microsoft.com/office/drawing/2014/main" id="{C8D9A246-D03F-43E4-9396-6DE5038E1CC6}"/>
              </a:ext>
            </a:extLst>
          </p:cNvPr>
          <p:cNvSpPr/>
          <p:nvPr/>
        </p:nvSpPr>
        <p:spPr>
          <a:xfrm>
            <a:off x="9017712" y="1418601"/>
            <a:ext cx="103094" cy="10309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a:extLst>
              <a:ext uri="{FF2B5EF4-FFF2-40B4-BE49-F238E27FC236}">
                <a16:creationId xmlns:a16="http://schemas.microsoft.com/office/drawing/2014/main" id="{2F4AFFE4-8721-4C40-9EC2-E5AD76BBBC2C}"/>
              </a:ext>
            </a:extLst>
          </p:cNvPr>
          <p:cNvSpPr/>
          <p:nvPr/>
        </p:nvSpPr>
        <p:spPr>
          <a:xfrm>
            <a:off x="7237384" y="1418601"/>
            <a:ext cx="103094" cy="10309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a:extLst>
              <a:ext uri="{FF2B5EF4-FFF2-40B4-BE49-F238E27FC236}">
                <a16:creationId xmlns:a16="http://schemas.microsoft.com/office/drawing/2014/main" id="{CA8AA43A-E509-4871-89CB-51681BFBAD9F}"/>
              </a:ext>
            </a:extLst>
          </p:cNvPr>
          <p:cNvSpPr/>
          <p:nvPr/>
        </p:nvSpPr>
        <p:spPr>
          <a:xfrm>
            <a:off x="2821565" y="1418601"/>
            <a:ext cx="103094" cy="10309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a:extLst>
              <a:ext uri="{FF2B5EF4-FFF2-40B4-BE49-F238E27FC236}">
                <a16:creationId xmlns:a16="http://schemas.microsoft.com/office/drawing/2014/main" id="{31532DFA-E482-4D2C-A3C6-0F34CEB4FFF4}"/>
              </a:ext>
            </a:extLst>
          </p:cNvPr>
          <p:cNvSpPr/>
          <p:nvPr/>
        </p:nvSpPr>
        <p:spPr>
          <a:xfrm>
            <a:off x="4627054" y="1418601"/>
            <a:ext cx="103094" cy="10309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a:extLst>
              <a:ext uri="{FF2B5EF4-FFF2-40B4-BE49-F238E27FC236}">
                <a16:creationId xmlns:a16="http://schemas.microsoft.com/office/drawing/2014/main" id="{DB01E951-EDB3-4AFF-840A-7F9A3C67C4BB}"/>
              </a:ext>
            </a:extLst>
          </p:cNvPr>
          <p:cNvSpPr txBox="1"/>
          <p:nvPr/>
        </p:nvSpPr>
        <p:spPr>
          <a:xfrm>
            <a:off x="2543206" y="1630135"/>
            <a:ext cx="650463" cy="338554"/>
          </a:xfrm>
          <a:prstGeom prst="rect">
            <a:avLst/>
          </a:prstGeom>
          <a:noFill/>
        </p:spPr>
        <p:txBody>
          <a:bodyPr wrap="square" rtlCol="0">
            <a:spAutoFit/>
          </a:bodyPr>
          <a:lstStyle/>
          <a:p>
            <a:pPr algn="ctr"/>
            <a:r>
              <a:rPr lang="en-US" altLang="ko-KR" sz="1600" dirty="0">
                <a:latin typeface="Times New Roman" panose="02020603050405020304" pitchFamily="18" charset="0"/>
                <a:cs typeface="Times New Roman" panose="02020603050405020304" pitchFamily="18" charset="0"/>
              </a:rPr>
              <a:t>5/18</a:t>
            </a:r>
            <a:endParaRPr lang="ko-KR" altLang="en-US" sz="16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EE9A5F31-6D20-4454-9875-19B84482A89C}"/>
              </a:ext>
            </a:extLst>
          </p:cNvPr>
          <p:cNvSpPr txBox="1"/>
          <p:nvPr/>
        </p:nvSpPr>
        <p:spPr>
          <a:xfrm>
            <a:off x="4302307" y="1630135"/>
            <a:ext cx="752588" cy="338554"/>
          </a:xfrm>
          <a:prstGeom prst="rect">
            <a:avLst/>
          </a:prstGeom>
          <a:noFill/>
        </p:spPr>
        <p:txBody>
          <a:bodyPr wrap="square" rtlCol="0">
            <a:spAutoFit/>
          </a:bodyPr>
          <a:lstStyle/>
          <a:p>
            <a:pPr algn="ctr"/>
            <a:r>
              <a:rPr lang="en-US" altLang="ko-KR" sz="1600" dirty="0">
                <a:latin typeface="Times New Roman" panose="02020603050405020304" pitchFamily="18" charset="0"/>
                <a:cs typeface="Times New Roman" panose="02020603050405020304" pitchFamily="18" charset="0"/>
              </a:rPr>
              <a:t>5/29</a:t>
            </a:r>
            <a:endParaRPr lang="ko-KR" altLang="en-US" sz="16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4B584F14-C31F-4B96-8AC5-0260E0D79FB4}"/>
              </a:ext>
            </a:extLst>
          </p:cNvPr>
          <p:cNvSpPr txBox="1"/>
          <p:nvPr/>
        </p:nvSpPr>
        <p:spPr>
          <a:xfrm>
            <a:off x="6927931" y="1630135"/>
            <a:ext cx="752588" cy="338554"/>
          </a:xfrm>
          <a:prstGeom prst="rect">
            <a:avLst/>
          </a:prstGeom>
          <a:noFill/>
        </p:spPr>
        <p:txBody>
          <a:bodyPr wrap="square" rtlCol="0">
            <a:spAutoFit/>
          </a:bodyPr>
          <a:lstStyle/>
          <a:p>
            <a:pPr algn="ctr"/>
            <a:r>
              <a:rPr lang="en-US" altLang="ko-KR" sz="1600" dirty="0">
                <a:latin typeface="Times New Roman" panose="02020603050405020304" pitchFamily="18" charset="0"/>
                <a:cs typeface="Times New Roman" panose="02020603050405020304" pitchFamily="18" charset="0"/>
              </a:rPr>
              <a:t>6/8</a:t>
            </a:r>
            <a:endParaRPr lang="ko-KR" altLang="en-US" sz="16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02CE66A0-3B36-484A-A8B9-1FB976B2628B}"/>
              </a:ext>
            </a:extLst>
          </p:cNvPr>
          <p:cNvSpPr txBox="1"/>
          <p:nvPr/>
        </p:nvSpPr>
        <p:spPr>
          <a:xfrm>
            <a:off x="8692965" y="1630135"/>
            <a:ext cx="752588" cy="338554"/>
          </a:xfrm>
          <a:prstGeom prst="rect">
            <a:avLst/>
          </a:prstGeom>
          <a:noFill/>
        </p:spPr>
        <p:txBody>
          <a:bodyPr wrap="square" rtlCol="0">
            <a:spAutoFit/>
          </a:bodyPr>
          <a:lstStyle/>
          <a:p>
            <a:pPr algn="ctr"/>
            <a:r>
              <a:rPr lang="en-US" altLang="ko-KR" sz="1600" dirty="0">
                <a:latin typeface="Times New Roman" panose="02020603050405020304" pitchFamily="18" charset="0"/>
                <a:cs typeface="Times New Roman" panose="02020603050405020304" pitchFamily="18" charset="0"/>
              </a:rPr>
              <a:t>6/14</a:t>
            </a:r>
            <a:endParaRPr lang="ko-KR" altLang="en-US" sz="1600" dirty="0">
              <a:latin typeface="Times New Roman" panose="02020603050405020304" pitchFamily="18" charset="0"/>
              <a:cs typeface="Times New Roman" panose="02020603050405020304" pitchFamily="18" charset="0"/>
            </a:endParaRPr>
          </a:p>
        </p:txBody>
      </p:sp>
      <p:grpSp>
        <p:nvGrpSpPr>
          <p:cNvPr id="11" name="그룹 10">
            <a:extLst>
              <a:ext uri="{FF2B5EF4-FFF2-40B4-BE49-F238E27FC236}">
                <a16:creationId xmlns:a16="http://schemas.microsoft.com/office/drawing/2014/main" id="{5939533B-D2E8-4441-8BAC-57B7DA52D06F}"/>
              </a:ext>
            </a:extLst>
          </p:cNvPr>
          <p:cNvGrpSpPr/>
          <p:nvPr/>
        </p:nvGrpSpPr>
        <p:grpSpPr>
          <a:xfrm>
            <a:off x="1019305" y="1449708"/>
            <a:ext cx="1987452" cy="2969564"/>
            <a:chOff x="867487" y="1754836"/>
            <a:chExt cx="1987452" cy="2969564"/>
          </a:xfrm>
        </p:grpSpPr>
        <p:sp>
          <p:nvSpPr>
            <p:cNvPr id="41" name="TextBox 40">
              <a:extLst>
                <a:ext uri="{FF2B5EF4-FFF2-40B4-BE49-F238E27FC236}">
                  <a16:creationId xmlns:a16="http://schemas.microsoft.com/office/drawing/2014/main" id="{EFD63E42-9365-47D5-8084-7B4F01B0045A}"/>
                </a:ext>
              </a:extLst>
            </p:cNvPr>
            <p:cNvSpPr txBox="1"/>
            <p:nvPr/>
          </p:nvSpPr>
          <p:spPr>
            <a:xfrm>
              <a:off x="867487" y="3185726"/>
              <a:ext cx="1987452" cy="323165"/>
            </a:xfrm>
            <a:prstGeom prst="rect">
              <a:avLst/>
            </a:prstGeom>
            <a:noFill/>
          </p:spPr>
          <p:txBody>
            <a:bodyPr wrap="square" rtlCol="0">
              <a:spAutoFit/>
            </a:bodyPr>
            <a:lstStyle/>
            <a:p>
              <a:pPr algn="ctr"/>
              <a:r>
                <a:rPr lang="en-US" altLang="ko-KR" sz="1500" dirty="0">
                  <a:latin typeface="Times New Roman" panose="02020603050405020304" pitchFamily="18" charset="0"/>
                  <a:cs typeface="Times New Roman" panose="02020603050405020304" pitchFamily="18" charset="0"/>
                </a:rPr>
                <a:t>Data Preprocessing</a:t>
              </a:r>
            </a:p>
          </p:txBody>
        </p:sp>
        <p:sp>
          <p:nvSpPr>
            <p:cNvPr id="43" name="TextBox 42">
              <a:extLst>
                <a:ext uri="{FF2B5EF4-FFF2-40B4-BE49-F238E27FC236}">
                  <a16:creationId xmlns:a16="http://schemas.microsoft.com/office/drawing/2014/main" id="{3FCA1E13-0AF9-4DA1-A4E6-A51279AF7B05}"/>
                </a:ext>
              </a:extLst>
            </p:cNvPr>
            <p:cNvSpPr txBox="1"/>
            <p:nvPr/>
          </p:nvSpPr>
          <p:spPr>
            <a:xfrm>
              <a:off x="926541" y="3580228"/>
              <a:ext cx="1869344" cy="962636"/>
            </a:xfrm>
            <a:prstGeom prst="rect">
              <a:avLst/>
            </a:prstGeom>
            <a:noFill/>
          </p:spPr>
          <p:txBody>
            <a:bodyPr wrap="square" rtlCol="0">
              <a:spAutoFit/>
            </a:bodyPr>
            <a:lstStyle/>
            <a:p>
              <a:pPr>
                <a:lnSpc>
                  <a:spcPct val="130000"/>
                </a:lnSpc>
              </a:pPr>
              <a:r>
                <a:rPr lang="en-US" altLang="ko-KR" sz="1500" dirty="0">
                  <a:latin typeface="Times New Roman" panose="02020603050405020304" pitchFamily="18" charset="0"/>
                  <a:cs typeface="Times New Roman" panose="02020603050405020304" pitchFamily="18" charset="0"/>
                </a:rPr>
                <a:t>- Collecting: A</a:t>
              </a:r>
            </a:p>
            <a:p>
              <a:pPr>
                <a:lnSpc>
                  <a:spcPct val="130000"/>
                </a:lnSpc>
              </a:pPr>
              <a:r>
                <a:rPr lang="en-US" altLang="ko-KR" sz="1500" dirty="0">
                  <a:latin typeface="Times New Roman" panose="02020603050405020304" pitchFamily="18" charset="0"/>
                  <a:cs typeface="Times New Roman" panose="02020603050405020304" pitchFamily="18" charset="0"/>
                </a:rPr>
                <a:t>- Classifying: B</a:t>
              </a:r>
            </a:p>
            <a:p>
              <a:pPr>
                <a:lnSpc>
                  <a:spcPct val="130000"/>
                </a:lnSpc>
              </a:pPr>
              <a:r>
                <a:rPr lang="en-US" altLang="ko-KR" sz="1500" dirty="0">
                  <a:latin typeface="Times New Roman" panose="02020603050405020304" pitchFamily="18" charset="0"/>
                  <a:cs typeface="Times New Roman" panose="02020603050405020304" pitchFamily="18" charset="0"/>
                </a:rPr>
                <a:t>- Preprocessing: C</a:t>
              </a:r>
            </a:p>
          </p:txBody>
        </p:sp>
        <p:cxnSp>
          <p:nvCxnSpPr>
            <p:cNvPr id="53" name="직선 연결선 52">
              <a:extLst>
                <a:ext uri="{FF2B5EF4-FFF2-40B4-BE49-F238E27FC236}">
                  <a16:creationId xmlns:a16="http://schemas.microsoft.com/office/drawing/2014/main" id="{7D0EB53B-24E5-4719-BAD6-CBA1AFB50B30}"/>
                </a:ext>
              </a:extLst>
            </p:cNvPr>
            <p:cNvCxnSpPr/>
            <p:nvPr/>
          </p:nvCxnSpPr>
          <p:spPr>
            <a:xfrm>
              <a:off x="1864659" y="1754836"/>
              <a:ext cx="0" cy="1355917"/>
            </a:xfrm>
            <a:prstGeom prst="line">
              <a:avLst/>
            </a:prstGeom>
            <a:ln>
              <a:solidFill>
                <a:srgbClr val="D0CECE"/>
              </a:solidFill>
            </a:ln>
          </p:spPr>
          <p:style>
            <a:lnRef idx="1">
              <a:schemeClr val="accent1"/>
            </a:lnRef>
            <a:fillRef idx="0">
              <a:schemeClr val="accent1"/>
            </a:fillRef>
            <a:effectRef idx="0">
              <a:schemeClr val="accent1"/>
            </a:effectRef>
            <a:fontRef idx="minor">
              <a:schemeClr val="tx1"/>
            </a:fontRef>
          </p:style>
        </p:cxnSp>
        <p:sp>
          <p:nvSpPr>
            <p:cNvPr id="54" name="사각형: 둥근 모서리 53">
              <a:extLst>
                <a:ext uri="{FF2B5EF4-FFF2-40B4-BE49-F238E27FC236}">
                  <a16:creationId xmlns:a16="http://schemas.microsoft.com/office/drawing/2014/main" id="{8E1AF4F2-AF27-4C27-87F0-A89780970457}"/>
                </a:ext>
              </a:extLst>
            </p:cNvPr>
            <p:cNvSpPr/>
            <p:nvPr/>
          </p:nvSpPr>
          <p:spPr>
            <a:xfrm>
              <a:off x="879795" y="3110753"/>
              <a:ext cx="1962837" cy="1613647"/>
            </a:xfrm>
            <a:prstGeom prst="roundRect">
              <a:avLst>
                <a:gd name="adj" fmla="val 12092"/>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6" name="직선 연결선 55">
              <a:extLst>
                <a:ext uri="{FF2B5EF4-FFF2-40B4-BE49-F238E27FC236}">
                  <a16:creationId xmlns:a16="http://schemas.microsoft.com/office/drawing/2014/main" id="{8018D317-F792-48B2-A2AF-B9A94576902B}"/>
                </a:ext>
              </a:extLst>
            </p:cNvPr>
            <p:cNvCxnSpPr/>
            <p:nvPr/>
          </p:nvCxnSpPr>
          <p:spPr>
            <a:xfrm flipV="1">
              <a:off x="879795" y="3554240"/>
              <a:ext cx="1962837" cy="9855"/>
            </a:xfrm>
            <a:prstGeom prst="line">
              <a:avLst/>
            </a:prstGeom>
            <a:ln>
              <a:solidFill>
                <a:srgbClr val="D0CECE"/>
              </a:solidFill>
            </a:ln>
          </p:spPr>
          <p:style>
            <a:lnRef idx="1">
              <a:schemeClr val="accent1"/>
            </a:lnRef>
            <a:fillRef idx="0">
              <a:schemeClr val="accent1"/>
            </a:fillRef>
            <a:effectRef idx="0">
              <a:schemeClr val="accent1"/>
            </a:effectRef>
            <a:fontRef idx="minor">
              <a:schemeClr val="tx1"/>
            </a:fontRef>
          </p:style>
        </p:cxnSp>
      </p:grpSp>
      <p:grpSp>
        <p:nvGrpSpPr>
          <p:cNvPr id="16" name="그룹 15">
            <a:extLst>
              <a:ext uri="{FF2B5EF4-FFF2-40B4-BE49-F238E27FC236}">
                <a16:creationId xmlns:a16="http://schemas.microsoft.com/office/drawing/2014/main" id="{BFDF0036-D890-4FD6-B65D-3E2ED4F9D3EA}"/>
              </a:ext>
            </a:extLst>
          </p:cNvPr>
          <p:cNvGrpSpPr/>
          <p:nvPr/>
        </p:nvGrpSpPr>
        <p:grpSpPr>
          <a:xfrm>
            <a:off x="2548471" y="1469869"/>
            <a:ext cx="2628130" cy="4898006"/>
            <a:chOff x="2599527" y="1753392"/>
            <a:chExt cx="2628130" cy="4898006"/>
          </a:xfrm>
        </p:grpSpPr>
        <p:cxnSp>
          <p:nvCxnSpPr>
            <p:cNvPr id="59" name="직선 연결선 58">
              <a:extLst>
                <a:ext uri="{FF2B5EF4-FFF2-40B4-BE49-F238E27FC236}">
                  <a16:creationId xmlns:a16="http://schemas.microsoft.com/office/drawing/2014/main" id="{0025A96D-6F1D-4DCB-ADE9-42AD12436BE4}"/>
                </a:ext>
              </a:extLst>
            </p:cNvPr>
            <p:cNvCxnSpPr>
              <a:cxnSpLocks/>
            </p:cNvCxnSpPr>
            <p:nvPr/>
          </p:nvCxnSpPr>
          <p:spPr>
            <a:xfrm>
              <a:off x="3850244" y="1753392"/>
              <a:ext cx="0" cy="3284359"/>
            </a:xfrm>
            <a:prstGeom prst="line">
              <a:avLst/>
            </a:prstGeom>
            <a:ln>
              <a:solidFill>
                <a:srgbClr val="D0CECE"/>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833443EC-41BC-4B3D-B384-22E8F07837E3}"/>
                </a:ext>
              </a:extLst>
            </p:cNvPr>
            <p:cNvSpPr txBox="1"/>
            <p:nvPr/>
          </p:nvSpPr>
          <p:spPr>
            <a:xfrm>
              <a:off x="2599527" y="5112724"/>
              <a:ext cx="2603514" cy="323165"/>
            </a:xfrm>
            <a:prstGeom prst="rect">
              <a:avLst/>
            </a:prstGeom>
            <a:noFill/>
          </p:spPr>
          <p:txBody>
            <a:bodyPr wrap="square" rtlCol="0">
              <a:spAutoFit/>
            </a:bodyPr>
            <a:lstStyle/>
            <a:p>
              <a:pPr algn="ctr"/>
              <a:r>
                <a:rPr lang="en-US" altLang="ko-KR" sz="1500" dirty="0">
                  <a:latin typeface="Times New Roman" panose="02020603050405020304" pitchFamily="18" charset="0"/>
                  <a:cs typeface="Times New Roman" panose="02020603050405020304" pitchFamily="18" charset="0"/>
                </a:rPr>
                <a:t>Model Replication</a:t>
              </a:r>
            </a:p>
          </p:txBody>
        </p:sp>
        <p:sp>
          <p:nvSpPr>
            <p:cNvPr id="71" name="사각형: 둥근 모서리 70">
              <a:extLst>
                <a:ext uri="{FF2B5EF4-FFF2-40B4-BE49-F238E27FC236}">
                  <a16:creationId xmlns:a16="http://schemas.microsoft.com/office/drawing/2014/main" id="{509FB671-26BE-4948-9892-B277F5560D44}"/>
                </a:ext>
              </a:extLst>
            </p:cNvPr>
            <p:cNvSpPr/>
            <p:nvPr/>
          </p:nvSpPr>
          <p:spPr>
            <a:xfrm>
              <a:off x="2611835" y="5037751"/>
              <a:ext cx="2603514" cy="1613647"/>
            </a:xfrm>
            <a:prstGeom prst="roundRect">
              <a:avLst>
                <a:gd name="adj" fmla="val 12092"/>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2" name="직선 연결선 71">
              <a:extLst>
                <a:ext uri="{FF2B5EF4-FFF2-40B4-BE49-F238E27FC236}">
                  <a16:creationId xmlns:a16="http://schemas.microsoft.com/office/drawing/2014/main" id="{2B6965F0-E8C2-4B1F-B10B-BF63A1886051}"/>
                </a:ext>
              </a:extLst>
            </p:cNvPr>
            <p:cNvCxnSpPr>
              <a:cxnSpLocks/>
            </p:cNvCxnSpPr>
            <p:nvPr/>
          </p:nvCxnSpPr>
          <p:spPr>
            <a:xfrm flipV="1">
              <a:off x="2611835" y="5477959"/>
              <a:ext cx="2615822" cy="13135"/>
            </a:xfrm>
            <a:prstGeom prst="line">
              <a:avLst/>
            </a:prstGeom>
            <a:ln>
              <a:solidFill>
                <a:srgbClr val="D0CECE"/>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2EE396F-B1A8-411B-9FBF-60347324CFC5}"/>
                </a:ext>
              </a:extLst>
            </p:cNvPr>
            <p:cNvSpPr txBox="1"/>
            <p:nvPr/>
          </p:nvSpPr>
          <p:spPr>
            <a:xfrm>
              <a:off x="2658581" y="5509418"/>
              <a:ext cx="2556768" cy="962636"/>
            </a:xfrm>
            <a:prstGeom prst="rect">
              <a:avLst/>
            </a:prstGeom>
            <a:noFill/>
          </p:spPr>
          <p:txBody>
            <a:bodyPr wrap="square" rtlCol="0">
              <a:spAutoFit/>
            </a:bodyPr>
            <a:lstStyle/>
            <a:p>
              <a:pPr>
                <a:lnSpc>
                  <a:spcPct val="130000"/>
                </a:lnSpc>
              </a:pPr>
              <a:r>
                <a:rPr lang="en-US" altLang="ko-KR" sz="1500" dirty="0">
                  <a:latin typeface="Times New Roman" panose="02020603050405020304" pitchFamily="18" charset="0"/>
                  <a:cs typeface="Times New Roman" panose="02020603050405020304" pitchFamily="18" charset="0"/>
                </a:rPr>
                <a:t>- Vision Subnetwork: A</a:t>
              </a:r>
            </a:p>
            <a:p>
              <a:pPr>
                <a:lnSpc>
                  <a:spcPct val="130000"/>
                </a:lnSpc>
              </a:pPr>
              <a:r>
                <a:rPr lang="en-US" altLang="ko-KR" sz="1500" dirty="0">
                  <a:latin typeface="Times New Roman" panose="02020603050405020304" pitchFamily="18" charset="0"/>
                  <a:cs typeface="Times New Roman" panose="02020603050405020304" pitchFamily="18" charset="0"/>
                </a:rPr>
                <a:t>- Audio Subnetwork: B</a:t>
              </a:r>
            </a:p>
            <a:p>
              <a:pPr>
                <a:lnSpc>
                  <a:spcPct val="130000"/>
                </a:lnSpc>
              </a:pPr>
              <a:r>
                <a:rPr lang="en-US" altLang="ko-KR" sz="1500" dirty="0">
                  <a:latin typeface="Times New Roman" panose="02020603050405020304" pitchFamily="18" charset="0"/>
                  <a:cs typeface="Times New Roman" panose="02020603050405020304" pitchFamily="18" charset="0"/>
                </a:rPr>
                <a:t>- Main Network: C</a:t>
              </a:r>
            </a:p>
          </p:txBody>
        </p:sp>
      </p:grpSp>
      <p:grpSp>
        <p:nvGrpSpPr>
          <p:cNvPr id="17" name="그룹 16">
            <a:extLst>
              <a:ext uri="{FF2B5EF4-FFF2-40B4-BE49-F238E27FC236}">
                <a16:creationId xmlns:a16="http://schemas.microsoft.com/office/drawing/2014/main" id="{6DA56502-4494-44C5-8F00-C8C4355585A5}"/>
              </a:ext>
            </a:extLst>
          </p:cNvPr>
          <p:cNvGrpSpPr/>
          <p:nvPr/>
        </p:nvGrpSpPr>
        <p:grpSpPr>
          <a:xfrm>
            <a:off x="5509168" y="1459788"/>
            <a:ext cx="1987452" cy="2969564"/>
            <a:chOff x="5509168" y="1459788"/>
            <a:chExt cx="1987452" cy="2969564"/>
          </a:xfrm>
        </p:grpSpPr>
        <p:sp>
          <p:nvSpPr>
            <p:cNvPr id="84" name="TextBox 83">
              <a:extLst>
                <a:ext uri="{FF2B5EF4-FFF2-40B4-BE49-F238E27FC236}">
                  <a16:creationId xmlns:a16="http://schemas.microsoft.com/office/drawing/2014/main" id="{EFABF624-0D6C-46F3-BB8B-3A1104504E11}"/>
                </a:ext>
              </a:extLst>
            </p:cNvPr>
            <p:cNvSpPr txBox="1"/>
            <p:nvPr/>
          </p:nvSpPr>
          <p:spPr>
            <a:xfrm>
              <a:off x="5509168" y="2890678"/>
              <a:ext cx="1987452" cy="323165"/>
            </a:xfrm>
            <a:prstGeom prst="rect">
              <a:avLst/>
            </a:prstGeom>
            <a:noFill/>
          </p:spPr>
          <p:txBody>
            <a:bodyPr wrap="square" rtlCol="0">
              <a:spAutoFit/>
            </a:bodyPr>
            <a:lstStyle/>
            <a:p>
              <a:pPr algn="ctr"/>
              <a:r>
                <a:rPr lang="en-US" altLang="ko-KR" sz="1500" dirty="0">
                  <a:latin typeface="Times New Roman" panose="02020603050405020304" pitchFamily="18" charset="0"/>
                  <a:cs typeface="Times New Roman" panose="02020603050405020304" pitchFamily="18" charset="0"/>
                </a:rPr>
                <a:t>Improvement</a:t>
              </a:r>
            </a:p>
          </p:txBody>
        </p:sp>
        <p:sp>
          <p:nvSpPr>
            <p:cNvPr id="85" name="TextBox 84">
              <a:extLst>
                <a:ext uri="{FF2B5EF4-FFF2-40B4-BE49-F238E27FC236}">
                  <a16:creationId xmlns:a16="http://schemas.microsoft.com/office/drawing/2014/main" id="{4A2234FB-F394-477B-AAF2-01EE18392FC5}"/>
                </a:ext>
              </a:extLst>
            </p:cNvPr>
            <p:cNvSpPr txBox="1"/>
            <p:nvPr/>
          </p:nvSpPr>
          <p:spPr>
            <a:xfrm>
              <a:off x="5568222" y="3285180"/>
              <a:ext cx="1869344" cy="962636"/>
            </a:xfrm>
            <a:prstGeom prst="rect">
              <a:avLst/>
            </a:prstGeom>
            <a:noFill/>
          </p:spPr>
          <p:txBody>
            <a:bodyPr wrap="square" rtlCol="0">
              <a:spAutoFit/>
            </a:bodyPr>
            <a:lstStyle/>
            <a:p>
              <a:pPr>
                <a:lnSpc>
                  <a:spcPct val="130000"/>
                </a:lnSpc>
              </a:pPr>
              <a:r>
                <a:rPr lang="en-US" altLang="ko-KR" sz="1500" dirty="0">
                  <a:latin typeface="Times New Roman" panose="02020603050405020304" pitchFamily="18" charset="0"/>
                  <a:cs typeface="Times New Roman" panose="02020603050405020304" pitchFamily="18" charset="0"/>
                </a:rPr>
                <a:t>- Different data: A</a:t>
              </a:r>
            </a:p>
            <a:p>
              <a:pPr>
                <a:lnSpc>
                  <a:spcPct val="130000"/>
                </a:lnSpc>
              </a:pPr>
              <a:r>
                <a:rPr lang="en-US" altLang="ko-KR" sz="1500" dirty="0">
                  <a:latin typeface="Times New Roman" panose="02020603050405020304" pitchFamily="18" charset="0"/>
                  <a:cs typeface="Times New Roman" panose="02020603050405020304" pitchFamily="18" charset="0"/>
                </a:rPr>
                <a:t>- Hyper-parameter: B</a:t>
              </a:r>
            </a:p>
            <a:p>
              <a:pPr>
                <a:lnSpc>
                  <a:spcPct val="130000"/>
                </a:lnSpc>
              </a:pPr>
              <a:r>
                <a:rPr lang="en-US" altLang="ko-KR" sz="1500" dirty="0">
                  <a:latin typeface="Times New Roman" panose="02020603050405020304" pitchFamily="18" charset="0"/>
                  <a:cs typeface="Times New Roman" panose="02020603050405020304" pitchFamily="18" charset="0"/>
                </a:rPr>
                <a:t>- Modify model: C</a:t>
              </a:r>
            </a:p>
          </p:txBody>
        </p:sp>
        <p:cxnSp>
          <p:nvCxnSpPr>
            <p:cNvPr id="86" name="직선 연결선 85">
              <a:extLst>
                <a:ext uri="{FF2B5EF4-FFF2-40B4-BE49-F238E27FC236}">
                  <a16:creationId xmlns:a16="http://schemas.microsoft.com/office/drawing/2014/main" id="{C43325E3-7490-4F23-9E57-B9856517BCF6}"/>
                </a:ext>
              </a:extLst>
            </p:cNvPr>
            <p:cNvCxnSpPr/>
            <p:nvPr/>
          </p:nvCxnSpPr>
          <p:spPr>
            <a:xfrm>
              <a:off x="6506340" y="1459788"/>
              <a:ext cx="0" cy="1355917"/>
            </a:xfrm>
            <a:prstGeom prst="line">
              <a:avLst/>
            </a:prstGeom>
            <a:ln>
              <a:solidFill>
                <a:srgbClr val="D0CECE"/>
              </a:solidFill>
            </a:ln>
          </p:spPr>
          <p:style>
            <a:lnRef idx="1">
              <a:schemeClr val="accent1"/>
            </a:lnRef>
            <a:fillRef idx="0">
              <a:schemeClr val="accent1"/>
            </a:fillRef>
            <a:effectRef idx="0">
              <a:schemeClr val="accent1"/>
            </a:effectRef>
            <a:fontRef idx="minor">
              <a:schemeClr val="tx1"/>
            </a:fontRef>
          </p:style>
        </p:cxnSp>
        <p:sp>
          <p:nvSpPr>
            <p:cNvPr id="87" name="사각형: 둥근 모서리 86">
              <a:extLst>
                <a:ext uri="{FF2B5EF4-FFF2-40B4-BE49-F238E27FC236}">
                  <a16:creationId xmlns:a16="http://schemas.microsoft.com/office/drawing/2014/main" id="{B1992BC0-1363-4968-90BA-7023B494CA9E}"/>
                </a:ext>
              </a:extLst>
            </p:cNvPr>
            <p:cNvSpPr/>
            <p:nvPr/>
          </p:nvSpPr>
          <p:spPr>
            <a:xfrm>
              <a:off x="5521476" y="2815705"/>
              <a:ext cx="1962837" cy="1613647"/>
            </a:xfrm>
            <a:prstGeom prst="roundRect">
              <a:avLst>
                <a:gd name="adj" fmla="val 12092"/>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8" name="직선 연결선 87">
              <a:extLst>
                <a:ext uri="{FF2B5EF4-FFF2-40B4-BE49-F238E27FC236}">
                  <a16:creationId xmlns:a16="http://schemas.microsoft.com/office/drawing/2014/main" id="{7DEC5881-25C5-484E-B534-DADD053F623B}"/>
                </a:ext>
              </a:extLst>
            </p:cNvPr>
            <p:cNvCxnSpPr/>
            <p:nvPr/>
          </p:nvCxnSpPr>
          <p:spPr>
            <a:xfrm flipV="1">
              <a:off x="5521476" y="3259192"/>
              <a:ext cx="1962837" cy="9855"/>
            </a:xfrm>
            <a:prstGeom prst="line">
              <a:avLst/>
            </a:prstGeom>
            <a:ln>
              <a:solidFill>
                <a:srgbClr val="D0CECE"/>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34E43B91-8298-4455-AC22-64C7259D887E}"/>
              </a:ext>
            </a:extLst>
          </p:cNvPr>
          <p:cNvGrpSpPr/>
          <p:nvPr/>
        </p:nvGrpSpPr>
        <p:grpSpPr>
          <a:xfrm>
            <a:off x="9047856" y="1459788"/>
            <a:ext cx="1987452" cy="2969564"/>
            <a:chOff x="9108498" y="1458344"/>
            <a:chExt cx="1987452" cy="2969564"/>
          </a:xfrm>
        </p:grpSpPr>
        <p:sp>
          <p:nvSpPr>
            <p:cNvPr id="89" name="TextBox 88">
              <a:extLst>
                <a:ext uri="{FF2B5EF4-FFF2-40B4-BE49-F238E27FC236}">
                  <a16:creationId xmlns:a16="http://schemas.microsoft.com/office/drawing/2014/main" id="{F3178B47-C3E6-4CDC-BA26-D17002B70B09}"/>
                </a:ext>
              </a:extLst>
            </p:cNvPr>
            <p:cNvSpPr txBox="1"/>
            <p:nvPr/>
          </p:nvSpPr>
          <p:spPr>
            <a:xfrm>
              <a:off x="9108498" y="2889234"/>
              <a:ext cx="1987452" cy="323165"/>
            </a:xfrm>
            <a:prstGeom prst="rect">
              <a:avLst/>
            </a:prstGeom>
            <a:noFill/>
          </p:spPr>
          <p:txBody>
            <a:bodyPr wrap="square" rtlCol="0">
              <a:spAutoFit/>
            </a:bodyPr>
            <a:lstStyle/>
            <a:p>
              <a:pPr algn="ctr"/>
              <a:r>
                <a:rPr lang="en-US" altLang="ko-KR" sz="1500" dirty="0">
                  <a:latin typeface="Times New Roman" panose="02020603050405020304" pitchFamily="18" charset="0"/>
                  <a:cs typeface="Times New Roman" panose="02020603050405020304" pitchFamily="18" charset="0"/>
                </a:rPr>
                <a:t>Final</a:t>
              </a:r>
            </a:p>
          </p:txBody>
        </p:sp>
        <p:sp>
          <p:nvSpPr>
            <p:cNvPr id="90" name="TextBox 89">
              <a:extLst>
                <a:ext uri="{FF2B5EF4-FFF2-40B4-BE49-F238E27FC236}">
                  <a16:creationId xmlns:a16="http://schemas.microsoft.com/office/drawing/2014/main" id="{20380DB1-ADAB-4DB4-803B-A8C00E83744D}"/>
                </a:ext>
              </a:extLst>
            </p:cNvPr>
            <p:cNvSpPr txBox="1"/>
            <p:nvPr/>
          </p:nvSpPr>
          <p:spPr>
            <a:xfrm>
              <a:off x="9167552" y="3283736"/>
              <a:ext cx="1869344" cy="962636"/>
            </a:xfrm>
            <a:prstGeom prst="rect">
              <a:avLst/>
            </a:prstGeom>
            <a:noFill/>
          </p:spPr>
          <p:txBody>
            <a:bodyPr wrap="square" rtlCol="0">
              <a:spAutoFit/>
            </a:bodyPr>
            <a:lstStyle/>
            <a:p>
              <a:pPr>
                <a:lnSpc>
                  <a:spcPct val="130000"/>
                </a:lnSpc>
              </a:pPr>
              <a:r>
                <a:rPr lang="en-US" altLang="ko-KR" sz="1500" dirty="0">
                  <a:latin typeface="Times New Roman" panose="02020603050405020304" pitchFamily="18" charset="0"/>
                  <a:cs typeface="Times New Roman" panose="02020603050405020304" pitchFamily="18" charset="0"/>
                </a:rPr>
                <a:t>- Writing paper</a:t>
              </a:r>
            </a:p>
            <a:p>
              <a:pPr>
                <a:lnSpc>
                  <a:spcPct val="130000"/>
                </a:lnSpc>
              </a:pPr>
              <a:r>
                <a:rPr lang="en-US" altLang="ko-KR" sz="1500" dirty="0">
                  <a:latin typeface="Times New Roman" panose="02020603050405020304" pitchFamily="18" charset="0"/>
                  <a:cs typeface="Times New Roman" panose="02020603050405020304" pitchFamily="18" charset="0"/>
                </a:rPr>
                <a:t>- Preparing ppt</a:t>
              </a:r>
            </a:p>
            <a:p>
              <a:pPr>
                <a:lnSpc>
                  <a:spcPct val="130000"/>
                </a:lnSpc>
              </a:pPr>
              <a:r>
                <a:rPr lang="en-US" altLang="ko-KR" sz="1500" dirty="0">
                  <a:latin typeface="Times New Roman" panose="02020603050405020304" pitchFamily="18" charset="0"/>
                  <a:cs typeface="Times New Roman" panose="02020603050405020304" pitchFamily="18" charset="0"/>
                </a:rPr>
                <a:t>- Recording video</a:t>
              </a:r>
            </a:p>
          </p:txBody>
        </p:sp>
        <p:cxnSp>
          <p:nvCxnSpPr>
            <p:cNvPr id="91" name="직선 연결선 90">
              <a:extLst>
                <a:ext uri="{FF2B5EF4-FFF2-40B4-BE49-F238E27FC236}">
                  <a16:creationId xmlns:a16="http://schemas.microsoft.com/office/drawing/2014/main" id="{8DC2F74E-CBD0-4F36-8354-C48CCFFE51FE}"/>
                </a:ext>
              </a:extLst>
            </p:cNvPr>
            <p:cNvCxnSpPr/>
            <p:nvPr/>
          </p:nvCxnSpPr>
          <p:spPr>
            <a:xfrm>
              <a:off x="10105670" y="1458344"/>
              <a:ext cx="0" cy="1355917"/>
            </a:xfrm>
            <a:prstGeom prst="line">
              <a:avLst/>
            </a:prstGeom>
            <a:ln>
              <a:solidFill>
                <a:srgbClr val="D0CECE"/>
              </a:solidFill>
            </a:ln>
          </p:spPr>
          <p:style>
            <a:lnRef idx="1">
              <a:schemeClr val="accent1"/>
            </a:lnRef>
            <a:fillRef idx="0">
              <a:schemeClr val="accent1"/>
            </a:fillRef>
            <a:effectRef idx="0">
              <a:schemeClr val="accent1"/>
            </a:effectRef>
            <a:fontRef idx="minor">
              <a:schemeClr val="tx1"/>
            </a:fontRef>
          </p:style>
        </p:cxnSp>
        <p:sp>
          <p:nvSpPr>
            <p:cNvPr id="92" name="사각형: 둥근 모서리 91">
              <a:extLst>
                <a:ext uri="{FF2B5EF4-FFF2-40B4-BE49-F238E27FC236}">
                  <a16:creationId xmlns:a16="http://schemas.microsoft.com/office/drawing/2014/main" id="{CEEEBC47-6761-4728-84BB-65AD0A9A743D}"/>
                </a:ext>
              </a:extLst>
            </p:cNvPr>
            <p:cNvSpPr/>
            <p:nvPr/>
          </p:nvSpPr>
          <p:spPr>
            <a:xfrm>
              <a:off x="9120806" y="2814261"/>
              <a:ext cx="1962837" cy="1613647"/>
            </a:xfrm>
            <a:prstGeom prst="roundRect">
              <a:avLst>
                <a:gd name="adj" fmla="val 12092"/>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3" name="직선 연결선 92">
              <a:extLst>
                <a:ext uri="{FF2B5EF4-FFF2-40B4-BE49-F238E27FC236}">
                  <a16:creationId xmlns:a16="http://schemas.microsoft.com/office/drawing/2014/main" id="{25D7B87B-5CDF-4767-AC51-88C91CE6813F}"/>
                </a:ext>
              </a:extLst>
            </p:cNvPr>
            <p:cNvCxnSpPr/>
            <p:nvPr/>
          </p:nvCxnSpPr>
          <p:spPr>
            <a:xfrm flipV="1">
              <a:off x="9120806" y="3257748"/>
              <a:ext cx="1962837" cy="9855"/>
            </a:xfrm>
            <a:prstGeom prst="line">
              <a:avLst/>
            </a:prstGeom>
            <a:ln>
              <a:solidFill>
                <a:srgbClr val="D0CECE"/>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90C6E277-4C71-4831-B2D8-E8E8BB1195D0}"/>
              </a:ext>
            </a:extLst>
          </p:cNvPr>
          <p:cNvGrpSpPr/>
          <p:nvPr/>
        </p:nvGrpSpPr>
        <p:grpSpPr>
          <a:xfrm>
            <a:off x="6151170" y="1469869"/>
            <a:ext cx="4396272" cy="4898006"/>
            <a:chOff x="6201894" y="1458344"/>
            <a:chExt cx="4396272" cy="4898006"/>
          </a:xfrm>
        </p:grpSpPr>
        <p:cxnSp>
          <p:nvCxnSpPr>
            <p:cNvPr id="94" name="직선 연결선 93">
              <a:extLst>
                <a:ext uri="{FF2B5EF4-FFF2-40B4-BE49-F238E27FC236}">
                  <a16:creationId xmlns:a16="http://schemas.microsoft.com/office/drawing/2014/main" id="{AD720F27-6526-4434-85DC-AEB6EB7B21D4}"/>
                </a:ext>
              </a:extLst>
            </p:cNvPr>
            <p:cNvCxnSpPr>
              <a:cxnSpLocks/>
            </p:cNvCxnSpPr>
            <p:nvPr/>
          </p:nvCxnSpPr>
          <p:spPr>
            <a:xfrm>
              <a:off x="8308889" y="1458344"/>
              <a:ext cx="0" cy="3285803"/>
            </a:xfrm>
            <a:prstGeom prst="line">
              <a:avLst/>
            </a:prstGeom>
            <a:ln>
              <a:solidFill>
                <a:srgbClr val="D0CECE"/>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DB9C44EA-DE46-4E6F-9BF5-A96A951917D2}"/>
                </a:ext>
              </a:extLst>
            </p:cNvPr>
            <p:cNvSpPr txBox="1"/>
            <p:nvPr/>
          </p:nvSpPr>
          <p:spPr>
            <a:xfrm>
              <a:off x="6768595" y="4817676"/>
              <a:ext cx="3065621" cy="322127"/>
            </a:xfrm>
            <a:prstGeom prst="rect">
              <a:avLst/>
            </a:prstGeom>
            <a:noFill/>
          </p:spPr>
          <p:txBody>
            <a:bodyPr wrap="square" rtlCol="0">
              <a:spAutoFit/>
            </a:bodyPr>
            <a:lstStyle/>
            <a:p>
              <a:pPr algn="ctr"/>
              <a:r>
                <a:rPr lang="en-US" altLang="ko-KR" sz="1500" dirty="0">
                  <a:latin typeface="Times New Roman" panose="02020603050405020304" pitchFamily="18" charset="0"/>
                  <a:cs typeface="Times New Roman" panose="02020603050405020304" pitchFamily="18" charset="0"/>
                </a:rPr>
                <a:t>Experiment &amp; Comparison</a:t>
              </a:r>
            </a:p>
          </p:txBody>
        </p:sp>
        <p:sp>
          <p:nvSpPr>
            <p:cNvPr id="96" name="사각형: 둥근 모서리 95">
              <a:extLst>
                <a:ext uri="{FF2B5EF4-FFF2-40B4-BE49-F238E27FC236}">
                  <a16:creationId xmlns:a16="http://schemas.microsoft.com/office/drawing/2014/main" id="{57B374F0-5EDB-4BD0-88AB-C2917E4173D4}"/>
                </a:ext>
              </a:extLst>
            </p:cNvPr>
            <p:cNvSpPr/>
            <p:nvPr/>
          </p:nvSpPr>
          <p:spPr>
            <a:xfrm>
              <a:off x="6214202" y="4742703"/>
              <a:ext cx="4383964" cy="1613647"/>
            </a:xfrm>
            <a:prstGeom prst="roundRect">
              <a:avLst>
                <a:gd name="adj" fmla="val 12092"/>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7" name="직선 연결선 96">
              <a:extLst>
                <a:ext uri="{FF2B5EF4-FFF2-40B4-BE49-F238E27FC236}">
                  <a16:creationId xmlns:a16="http://schemas.microsoft.com/office/drawing/2014/main" id="{E642E13B-DDA3-4671-A939-247DC5AD3A16}"/>
                </a:ext>
              </a:extLst>
            </p:cNvPr>
            <p:cNvCxnSpPr>
              <a:cxnSpLocks/>
            </p:cNvCxnSpPr>
            <p:nvPr/>
          </p:nvCxnSpPr>
          <p:spPr>
            <a:xfrm>
              <a:off x="6201894" y="5180962"/>
              <a:ext cx="4396272" cy="23401"/>
            </a:xfrm>
            <a:prstGeom prst="line">
              <a:avLst/>
            </a:prstGeom>
            <a:ln>
              <a:solidFill>
                <a:srgbClr val="D0CECE"/>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969492A9-04F3-4E3A-A7D1-8E939DE5EC87}"/>
                </a:ext>
              </a:extLst>
            </p:cNvPr>
            <p:cNvSpPr txBox="1"/>
            <p:nvPr/>
          </p:nvSpPr>
          <p:spPr>
            <a:xfrm>
              <a:off x="6214202" y="5197315"/>
              <a:ext cx="4383964" cy="962636"/>
            </a:xfrm>
            <a:prstGeom prst="rect">
              <a:avLst/>
            </a:prstGeom>
            <a:noFill/>
          </p:spPr>
          <p:txBody>
            <a:bodyPr wrap="square" rtlCol="0">
              <a:spAutoFit/>
            </a:bodyPr>
            <a:lstStyle/>
            <a:p>
              <a:pPr>
                <a:lnSpc>
                  <a:spcPct val="130000"/>
                </a:lnSpc>
              </a:pPr>
              <a:r>
                <a:rPr lang="en-US" altLang="ko-KR" sz="1500" dirty="0">
                  <a:latin typeface="Times New Roman" panose="02020603050405020304" pitchFamily="18" charset="0"/>
                  <a:cs typeface="Times New Roman" panose="02020603050405020304" pitchFamily="18" charset="0"/>
                </a:rPr>
                <a:t>- Experiment I (replication vs comparison): A</a:t>
              </a:r>
            </a:p>
            <a:p>
              <a:pPr>
                <a:lnSpc>
                  <a:spcPct val="130000"/>
                </a:lnSpc>
              </a:pPr>
              <a:r>
                <a:rPr lang="en-US" altLang="ko-KR" sz="1500" dirty="0">
                  <a:latin typeface="Times New Roman" panose="02020603050405020304" pitchFamily="18" charset="0"/>
                  <a:cs typeface="Times New Roman" panose="02020603050405020304" pitchFamily="18" charset="0"/>
                </a:rPr>
                <a:t>- Experiment II (replication vs improvement): B</a:t>
              </a:r>
            </a:p>
            <a:p>
              <a:pPr>
                <a:lnSpc>
                  <a:spcPct val="130000"/>
                </a:lnSpc>
              </a:pPr>
              <a:r>
                <a:rPr lang="en-US" altLang="ko-KR" sz="1500" dirty="0">
                  <a:latin typeface="Times New Roman" panose="02020603050405020304" pitchFamily="18" charset="0"/>
                  <a:cs typeface="Times New Roman" panose="02020603050405020304" pitchFamily="18" charset="0"/>
                </a:rPr>
                <a:t>- Plotting &amp; Data Analysis: C</a:t>
              </a:r>
            </a:p>
          </p:txBody>
        </p:sp>
      </p:grpSp>
      <p:cxnSp>
        <p:nvCxnSpPr>
          <p:cNvPr id="5" name="직선 화살표 연결선 4">
            <a:extLst>
              <a:ext uri="{FF2B5EF4-FFF2-40B4-BE49-F238E27FC236}">
                <a16:creationId xmlns:a16="http://schemas.microsoft.com/office/drawing/2014/main" id="{88AEBC87-C797-47EE-9492-B09DDD9237EF}"/>
              </a:ext>
            </a:extLst>
          </p:cNvPr>
          <p:cNvCxnSpPr/>
          <p:nvPr/>
        </p:nvCxnSpPr>
        <p:spPr>
          <a:xfrm>
            <a:off x="856577" y="1459788"/>
            <a:ext cx="1053353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2AF68D4E-275C-42D4-9B7E-0C3539B6C5D8}"/>
              </a:ext>
            </a:extLst>
          </p:cNvPr>
          <p:cNvSpPr txBox="1"/>
          <p:nvPr/>
        </p:nvSpPr>
        <p:spPr>
          <a:xfrm>
            <a:off x="109219" y="5451283"/>
            <a:ext cx="2283489" cy="923330"/>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A : Kyuyeon Kim</a:t>
            </a:r>
          </a:p>
          <a:p>
            <a:r>
              <a:rPr lang="en-US" altLang="ko-KR" dirty="0">
                <a:latin typeface="Times New Roman" panose="02020603050405020304" pitchFamily="18" charset="0"/>
                <a:cs typeface="Times New Roman" panose="02020603050405020304" pitchFamily="18" charset="0"/>
              </a:rPr>
              <a:t>B : Hyeongyeol Ryu</a:t>
            </a:r>
          </a:p>
          <a:p>
            <a:r>
              <a:rPr lang="en-US" altLang="ko-KR" dirty="0">
                <a:latin typeface="Times New Roman" panose="02020603050405020304" pitchFamily="18" charset="0"/>
                <a:cs typeface="Times New Roman" panose="02020603050405020304" pitchFamily="18" charset="0"/>
              </a:rPr>
              <a:t>C : Yeonjae Kim</a:t>
            </a:r>
            <a:endParaRPr lang="ko-KR" altLang="en-US" dirty="0">
              <a:latin typeface="Times New Roman" panose="02020603050405020304" pitchFamily="18" charset="0"/>
              <a:cs typeface="Times New Roman" panose="02020603050405020304" pitchFamily="18" charset="0"/>
            </a:endParaRPr>
          </a:p>
        </p:txBody>
      </p:sp>
      <p:sp>
        <p:nvSpPr>
          <p:cNvPr id="8" name="슬라이드 번호 개체 틀 7">
            <a:extLst>
              <a:ext uri="{FF2B5EF4-FFF2-40B4-BE49-F238E27FC236}">
                <a16:creationId xmlns:a16="http://schemas.microsoft.com/office/drawing/2014/main" id="{521A5B5E-B365-46A8-8354-CD06FE67256F}"/>
              </a:ext>
            </a:extLst>
          </p:cNvPr>
          <p:cNvSpPr>
            <a:spLocks noGrp="1"/>
          </p:cNvSpPr>
          <p:nvPr>
            <p:ph type="sldNum" sz="quarter" idx="12"/>
          </p:nvPr>
        </p:nvSpPr>
        <p:spPr/>
        <p:txBody>
          <a:bodyPr/>
          <a:lstStyle/>
          <a:p>
            <a:fld id="{CA1AAB14-659C-495B-B4B2-DD9A364F6C9D}" type="slidenum">
              <a:rPr lang="ko-KR" altLang="en-US" smtClean="0"/>
              <a:t>13</a:t>
            </a:fld>
            <a:endParaRPr lang="ko-KR" altLang="en-US"/>
          </a:p>
        </p:txBody>
      </p:sp>
    </p:spTree>
    <p:extLst>
      <p:ext uri="{BB962C8B-B14F-4D97-AF65-F5344CB8AC3E}">
        <p14:creationId xmlns:p14="http://schemas.microsoft.com/office/powerpoint/2010/main" val="361539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2929672C-5D8B-4318-8155-CCEC12984768}"/>
              </a:ext>
            </a:extLst>
          </p:cNvPr>
          <p:cNvSpPr>
            <a:spLocks noGrp="1"/>
          </p:cNvSpPr>
          <p:nvPr>
            <p:ph type="sldNum" sz="quarter" idx="12"/>
          </p:nvPr>
        </p:nvSpPr>
        <p:spPr/>
        <p:txBody>
          <a:bodyPr/>
          <a:lstStyle/>
          <a:p>
            <a:fld id="{CA1AAB14-659C-495B-B4B2-DD9A364F6C9D}" type="slidenum">
              <a:rPr lang="ko-KR" altLang="en-US" smtClean="0"/>
              <a:t>14</a:t>
            </a:fld>
            <a:endParaRPr lang="ko-KR" altLang="en-US"/>
          </a:p>
        </p:txBody>
      </p:sp>
      <p:sp>
        <p:nvSpPr>
          <p:cNvPr id="3" name="제목 1">
            <a:extLst>
              <a:ext uri="{FF2B5EF4-FFF2-40B4-BE49-F238E27FC236}">
                <a16:creationId xmlns:a16="http://schemas.microsoft.com/office/drawing/2014/main" id="{3FA35172-F083-40B1-8273-0575BE19CD09}"/>
              </a:ext>
            </a:extLst>
          </p:cNvPr>
          <p:cNvSpPr txBox="1">
            <a:spLocks/>
          </p:cNvSpPr>
          <p:nvPr/>
        </p:nvSpPr>
        <p:spPr>
          <a:xfrm>
            <a:off x="0" y="2766218"/>
            <a:ext cx="12192000" cy="1325563"/>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7500" dirty="0">
                <a:latin typeface="Times New Roman" panose="02020603050405020304" pitchFamily="18" charset="0"/>
                <a:cs typeface="Times New Roman" panose="02020603050405020304" pitchFamily="18" charset="0"/>
              </a:rPr>
              <a:t>Thank you</a:t>
            </a:r>
            <a:endParaRPr lang="ko-KR" altLang="en-US" sz="7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62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23CC5D31-495C-421B-9B46-3D5785B84D3A}"/>
              </a:ext>
            </a:extLst>
          </p:cNvPr>
          <p:cNvCxnSpPr/>
          <p:nvPr/>
        </p:nvCxnSpPr>
        <p:spPr>
          <a:xfrm>
            <a:off x="0" y="1157469"/>
            <a:ext cx="12192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제목 1">
            <a:extLst>
              <a:ext uri="{FF2B5EF4-FFF2-40B4-BE49-F238E27FC236}">
                <a16:creationId xmlns:a16="http://schemas.microsoft.com/office/drawing/2014/main" id="{6D2B902C-F75E-4E4A-A31D-1696A79F18ED}"/>
              </a:ext>
            </a:extLst>
          </p:cNvPr>
          <p:cNvSpPr txBox="1">
            <a:spLocks/>
          </p:cNvSpPr>
          <p:nvPr/>
        </p:nvSpPr>
        <p:spPr>
          <a:xfrm>
            <a:off x="264576" y="299231"/>
            <a:ext cx="10515600" cy="849588"/>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latin typeface="Times New Roman" panose="02020603050405020304" pitchFamily="18" charset="0"/>
                <a:cs typeface="Times New Roman" panose="02020603050405020304" pitchFamily="18" charset="0"/>
              </a:rPr>
              <a:t>Cross-modal learning</a:t>
            </a:r>
            <a:endParaRPr lang="ko-KR" altLang="en-US" sz="3600" dirty="0">
              <a:latin typeface="Times New Roman" panose="02020603050405020304" pitchFamily="18" charset="0"/>
              <a:cs typeface="Times New Roman" panose="02020603050405020304" pitchFamily="18" charset="0"/>
            </a:endParaRPr>
          </a:p>
        </p:txBody>
      </p:sp>
      <p:pic>
        <p:nvPicPr>
          <p:cNvPr id="1026" name="Picture 2" descr="Result examples without errors">
            <a:extLst>
              <a:ext uri="{FF2B5EF4-FFF2-40B4-BE49-F238E27FC236}">
                <a16:creationId xmlns:a16="http://schemas.microsoft.com/office/drawing/2014/main" id="{EBA64D5D-08A7-42A7-9EF9-F9458BA606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085" y="1719637"/>
            <a:ext cx="3280357" cy="36871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FC7240-DFD6-40AC-980E-0F7BA3FAD7A4}"/>
              </a:ext>
            </a:extLst>
          </p:cNvPr>
          <p:cNvSpPr txBox="1"/>
          <p:nvPr/>
        </p:nvSpPr>
        <p:spPr>
          <a:xfrm>
            <a:off x="1449985" y="2273528"/>
            <a:ext cx="184731" cy="369332"/>
          </a:xfrm>
          <a:prstGeom prst="rect">
            <a:avLst/>
          </a:prstGeom>
          <a:noFill/>
        </p:spPr>
        <p:txBody>
          <a:bodyPr wrap="none" rtlCol="0">
            <a:spAutoFit/>
          </a:bodyPr>
          <a:lstStyle/>
          <a:p>
            <a:endParaRPr lang="ko-KR" altLang="en-US" dirty="0"/>
          </a:p>
        </p:txBody>
      </p:sp>
      <p:sp>
        <p:nvSpPr>
          <p:cNvPr id="5" name="타원 4">
            <a:extLst>
              <a:ext uri="{FF2B5EF4-FFF2-40B4-BE49-F238E27FC236}">
                <a16:creationId xmlns:a16="http://schemas.microsoft.com/office/drawing/2014/main" id="{FF149AAF-DAB1-4E3A-A1B9-D767F49FBC36}"/>
              </a:ext>
            </a:extLst>
          </p:cNvPr>
          <p:cNvSpPr/>
          <p:nvPr/>
        </p:nvSpPr>
        <p:spPr>
          <a:xfrm>
            <a:off x="7863980" y="2273528"/>
            <a:ext cx="1493240" cy="96473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ko-KR" sz="2400" dirty="0">
                <a:solidFill>
                  <a:schemeClr val="tx1"/>
                </a:solidFill>
                <a:latin typeface="Times New Roman" panose="02020603050405020304" pitchFamily="18" charset="0"/>
                <a:cs typeface="Times New Roman" panose="02020603050405020304" pitchFamily="18" charset="0"/>
              </a:rPr>
              <a:t>Image</a:t>
            </a:r>
            <a:endParaRPr lang="ko-KR" altLang="en-US" sz="2400" dirty="0">
              <a:solidFill>
                <a:schemeClr val="tx1"/>
              </a:solidFill>
              <a:latin typeface="Times New Roman" panose="02020603050405020304" pitchFamily="18" charset="0"/>
              <a:cs typeface="Times New Roman" panose="02020603050405020304" pitchFamily="18" charset="0"/>
            </a:endParaRPr>
          </a:p>
        </p:txBody>
      </p:sp>
      <p:sp>
        <p:nvSpPr>
          <p:cNvPr id="13" name="타원 12">
            <a:extLst>
              <a:ext uri="{FF2B5EF4-FFF2-40B4-BE49-F238E27FC236}">
                <a16:creationId xmlns:a16="http://schemas.microsoft.com/office/drawing/2014/main" id="{3CAE7BF0-F9D0-456C-AF85-090C0FC5A369}"/>
              </a:ext>
            </a:extLst>
          </p:cNvPr>
          <p:cNvSpPr/>
          <p:nvPr/>
        </p:nvSpPr>
        <p:spPr>
          <a:xfrm>
            <a:off x="6605632" y="3955524"/>
            <a:ext cx="1493240" cy="9647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2400" dirty="0">
                <a:solidFill>
                  <a:schemeClr val="tx1"/>
                </a:solidFill>
                <a:latin typeface="Times New Roman" panose="02020603050405020304" pitchFamily="18" charset="0"/>
                <a:cs typeface="Times New Roman" panose="02020603050405020304" pitchFamily="18" charset="0"/>
              </a:rPr>
              <a:t>Audio</a:t>
            </a:r>
            <a:endParaRPr lang="ko-KR" altLang="en-US" sz="2400" dirty="0">
              <a:solidFill>
                <a:schemeClr val="tx1"/>
              </a:solidFill>
              <a:latin typeface="Times New Roman" panose="02020603050405020304" pitchFamily="18" charset="0"/>
              <a:cs typeface="Times New Roman" panose="02020603050405020304" pitchFamily="18" charset="0"/>
            </a:endParaRPr>
          </a:p>
        </p:txBody>
      </p:sp>
      <p:sp>
        <p:nvSpPr>
          <p:cNvPr id="14" name="타원 13">
            <a:extLst>
              <a:ext uri="{FF2B5EF4-FFF2-40B4-BE49-F238E27FC236}">
                <a16:creationId xmlns:a16="http://schemas.microsoft.com/office/drawing/2014/main" id="{4DC3493E-AF42-4BC4-801F-DC8A6129EF59}"/>
              </a:ext>
            </a:extLst>
          </p:cNvPr>
          <p:cNvSpPr/>
          <p:nvPr/>
        </p:nvSpPr>
        <p:spPr>
          <a:xfrm>
            <a:off x="9206220" y="3955523"/>
            <a:ext cx="1493240" cy="9647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2400" dirty="0">
                <a:solidFill>
                  <a:schemeClr val="tx1"/>
                </a:solidFill>
                <a:latin typeface="Times New Roman" panose="02020603050405020304" pitchFamily="18" charset="0"/>
                <a:cs typeface="Times New Roman" panose="02020603050405020304" pitchFamily="18" charset="0"/>
              </a:rPr>
              <a:t>Text</a:t>
            </a:r>
            <a:endParaRPr lang="ko-KR" altLang="en-US" sz="2400" dirty="0">
              <a:solidFill>
                <a:schemeClr val="tx1"/>
              </a:solidFill>
              <a:latin typeface="Times New Roman" panose="02020603050405020304" pitchFamily="18" charset="0"/>
              <a:cs typeface="Times New Roman" panose="02020603050405020304" pitchFamily="18" charset="0"/>
            </a:endParaRPr>
          </a:p>
        </p:txBody>
      </p:sp>
      <p:cxnSp>
        <p:nvCxnSpPr>
          <p:cNvPr id="15" name="직선 연결선 14">
            <a:extLst>
              <a:ext uri="{FF2B5EF4-FFF2-40B4-BE49-F238E27FC236}">
                <a16:creationId xmlns:a16="http://schemas.microsoft.com/office/drawing/2014/main" id="{91AA65E5-8EAE-4DB7-B7F0-8C1CF076705F}"/>
              </a:ext>
            </a:extLst>
          </p:cNvPr>
          <p:cNvCxnSpPr>
            <a:cxnSpLocks/>
            <a:stCxn id="13" idx="0"/>
            <a:endCxn id="5" idx="3"/>
          </p:cNvCxnSpPr>
          <p:nvPr/>
        </p:nvCxnSpPr>
        <p:spPr>
          <a:xfrm flipV="1">
            <a:off x="7352252" y="3096977"/>
            <a:ext cx="730408" cy="858547"/>
          </a:xfrm>
          <a:prstGeom prst="line">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4" name="직선 연결선 23">
            <a:extLst>
              <a:ext uri="{FF2B5EF4-FFF2-40B4-BE49-F238E27FC236}">
                <a16:creationId xmlns:a16="http://schemas.microsoft.com/office/drawing/2014/main" id="{CB448585-10EF-4C32-BB03-6E44F5D41DC2}"/>
              </a:ext>
            </a:extLst>
          </p:cNvPr>
          <p:cNvCxnSpPr>
            <a:cxnSpLocks/>
            <a:stCxn id="14" idx="0"/>
            <a:endCxn id="5" idx="5"/>
          </p:cNvCxnSpPr>
          <p:nvPr/>
        </p:nvCxnSpPr>
        <p:spPr>
          <a:xfrm flipH="1" flipV="1">
            <a:off x="9138540" y="3096977"/>
            <a:ext cx="814300" cy="858546"/>
          </a:xfrm>
          <a:prstGeom prst="line">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36C71318-8970-4BAC-AD0D-212DEC349565}"/>
              </a:ext>
            </a:extLst>
          </p:cNvPr>
          <p:cNvSpPr txBox="1"/>
          <p:nvPr/>
        </p:nvSpPr>
        <p:spPr>
          <a:xfrm>
            <a:off x="6605632" y="5509869"/>
            <a:ext cx="4213654" cy="369332"/>
          </a:xfrm>
          <a:prstGeom prst="rect">
            <a:avLst/>
          </a:prstGeom>
          <a:noFill/>
        </p:spPr>
        <p:txBody>
          <a:bodyPr wrap="none" rtlCol="0">
            <a:spAutoFit/>
          </a:bodyPr>
          <a:lstStyle/>
          <a:p>
            <a:r>
              <a:rPr lang="en-US" altLang="ko-KR" dirty="0">
                <a:latin typeface="Times New Roman" panose="02020603050405020304" pitchFamily="18" charset="0"/>
                <a:cs typeface="Times New Roman" panose="02020603050405020304" pitchFamily="18" charset="0"/>
              </a:rPr>
              <a:t>Learning with data having different sources</a:t>
            </a:r>
            <a:endParaRPr lang="ko-KR" alt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B3A6E70E-46E6-4296-B075-2A417236BB44}"/>
              </a:ext>
            </a:extLst>
          </p:cNvPr>
          <p:cNvSpPr txBox="1"/>
          <p:nvPr/>
        </p:nvSpPr>
        <p:spPr>
          <a:xfrm>
            <a:off x="880923" y="5650089"/>
            <a:ext cx="5089855" cy="369332"/>
          </a:xfrm>
          <a:prstGeom prst="rect">
            <a:avLst/>
          </a:prstGeom>
          <a:noFill/>
        </p:spPr>
        <p:txBody>
          <a:bodyPr wrap="none" rtlCol="0">
            <a:spAutoFit/>
          </a:bodyPr>
          <a:lstStyle/>
          <a:p>
            <a:r>
              <a:rPr lang="en-US" altLang="ko-KR" dirty="0">
                <a:latin typeface="Times New Roman" panose="02020603050405020304" pitchFamily="18" charset="0"/>
                <a:cs typeface="Times New Roman" panose="02020603050405020304" pitchFamily="18" charset="0"/>
              </a:rPr>
              <a:t>Example of cross-modal learning: </a:t>
            </a:r>
            <a:r>
              <a:rPr lang="en-US" altLang="ko-KR" b="1" dirty="0">
                <a:latin typeface="Times New Roman" panose="02020603050405020304" pitchFamily="18" charset="0"/>
                <a:cs typeface="Times New Roman" panose="02020603050405020304" pitchFamily="18" charset="0"/>
              </a:rPr>
              <a:t>Image captioning</a:t>
            </a:r>
            <a:endParaRPr lang="ko-KR" altLang="en-US" b="1" dirty="0">
              <a:latin typeface="Times New Roman" panose="02020603050405020304" pitchFamily="18" charset="0"/>
              <a:cs typeface="Times New Roman" panose="02020603050405020304" pitchFamily="18" charset="0"/>
            </a:endParaRPr>
          </a:p>
        </p:txBody>
      </p:sp>
      <p:sp>
        <p:nvSpPr>
          <p:cNvPr id="6" name="슬라이드 번호 개체 틀 5">
            <a:extLst>
              <a:ext uri="{FF2B5EF4-FFF2-40B4-BE49-F238E27FC236}">
                <a16:creationId xmlns:a16="http://schemas.microsoft.com/office/drawing/2014/main" id="{6F65EE49-B906-47DA-A5C2-314D2B021026}"/>
              </a:ext>
            </a:extLst>
          </p:cNvPr>
          <p:cNvSpPr>
            <a:spLocks noGrp="1"/>
          </p:cNvSpPr>
          <p:nvPr>
            <p:ph type="sldNum" sz="quarter" idx="12"/>
          </p:nvPr>
        </p:nvSpPr>
        <p:spPr/>
        <p:txBody>
          <a:bodyPr/>
          <a:lstStyle/>
          <a:p>
            <a:fld id="{CA1AAB14-659C-495B-B4B2-DD9A364F6C9D}" type="slidenum">
              <a:rPr lang="ko-KR" altLang="en-US" smtClean="0"/>
              <a:t>2</a:t>
            </a:fld>
            <a:endParaRPr lang="ko-KR" altLang="en-US"/>
          </a:p>
        </p:txBody>
      </p:sp>
    </p:spTree>
    <p:extLst>
      <p:ext uri="{BB962C8B-B14F-4D97-AF65-F5344CB8AC3E}">
        <p14:creationId xmlns:p14="http://schemas.microsoft.com/office/powerpoint/2010/main" val="105049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23CC5D31-495C-421B-9B46-3D5785B84D3A}"/>
              </a:ext>
            </a:extLst>
          </p:cNvPr>
          <p:cNvCxnSpPr/>
          <p:nvPr/>
        </p:nvCxnSpPr>
        <p:spPr>
          <a:xfrm>
            <a:off x="0" y="1157469"/>
            <a:ext cx="12192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제목 1">
            <a:extLst>
              <a:ext uri="{FF2B5EF4-FFF2-40B4-BE49-F238E27FC236}">
                <a16:creationId xmlns:a16="http://schemas.microsoft.com/office/drawing/2014/main" id="{6D2B902C-F75E-4E4A-A31D-1696A79F18ED}"/>
              </a:ext>
            </a:extLst>
          </p:cNvPr>
          <p:cNvSpPr txBox="1">
            <a:spLocks/>
          </p:cNvSpPr>
          <p:nvPr/>
        </p:nvSpPr>
        <p:spPr>
          <a:xfrm>
            <a:off x="264576" y="299231"/>
            <a:ext cx="10515600" cy="849588"/>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latin typeface="Times New Roman" panose="02020603050405020304" pitchFamily="18" charset="0"/>
                <a:cs typeface="Times New Roman" panose="02020603050405020304" pitchFamily="18" charset="0"/>
              </a:rPr>
              <a:t>Limitation of cross-modal learning works</a:t>
            </a:r>
            <a:endParaRPr lang="ko-KR" altLang="en-US" sz="3600" dirty="0">
              <a:latin typeface="Times New Roman" panose="02020603050405020304" pitchFamily="18" charset="0"/>
              <a:cs typeface="Times New Roman" panose="02020603050405020304" pitchFamily="18" charset="0"/>
            </a:endParaRPr>
          </a:p>
        </p:txBody>
      </p:sp>
      <p:sp>
        <p:nvSpPr>
          <p:cNvPr id="16" name="내용 개체 틀 2">
            <a:extLst>
              <a:ext uri="{FF2B5EF4-FFF2-40B4-BE49-F238E27FC236}">
                <a16:creationId xmlns:a16="http://schemas.microsoft.com/office/drawing/2014/main" id="{B7005321-3742-4F39-9E44-0A7DF952DC22}"/>
              </a:ext>
            </a:extLst>
          </p:cNvPr>
          <p:cNvSpPr txBox="1">
            <a:spLocks/>
          </p:cNvSpPr>
          <p:nvPr/>
        </p:nvSpPr>
        <p:spPr>
          <a:xfrm>
            <a:off x="415577" y="1471642"/>
            <a:ext cx="9642823" cy="413327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altLang="ko-KR" sz="2400" dirty="0">
                <a:latin typeface="Times New Roman" panose="02020603050405020304" pitchFamily="18" charset="0"/>
                <a:cs typeface="Times New Roman" panose="02020603050405020304" pitchFamily="18" charset="0"/>
              </a:rPr>
              <a:t>Many works use </a:t>
            </a:r>
            <a:r>
              <a:rPr lang="en-US" altLang="ko-KR" sz="2400" b="1" dirty="0">
                <a:latin typeface="Times New Roman" panose="02020603050405020304" pitchFamily="18" charset="0"/>
                <a:cs typeface="Times New Roman" panose="02020603050405020304" pitchFamily="18" charset="0"/>
              </a:rPr>
              <a:t>supervised learning </a:t>
            </a:r>
            <a:r>
              <a:rPr lang="en-US" altLang="ko-KR" sz="2400" dirty="0">
                <a:latin typeface="Times New Roman" panose="02020603050405020304" pitchFamily="18" charset="0"/>
                <a:cs typeface="Times New Roman" panose="02020603050405020304" pitchFamily="18" charset="0"/>
              </a:rPr>
              <a:t>– use labeled dataset.</a:t>
            </a:r>
          </a:p>
          <a:p>
            <a:pPr>
              <a:lnSpc>
                <a:spcPct val="200000"/>
              </a:lnSpc>
            </a:pPr>
            <a:r>
              <a:rPr lang="en-US" altLang="ko-KR" sz="2400" dirty="0">
                <a:latin typeface="Times New Roman" panose="02020603050405020304" pitchFamily="18" charset="0"/>
                <a:cs typeface="Times New Roman" panose="02020603050405020304" pitchFamily="18" charset="0"/>
              </a:rPr>
              <a:t>Or use </a:t>
            </a:r>
            <a:r>
              <a:rPr lang="en-US" altLang="ko-KR" sz="2400" b="1" dirty="0">
                <a:latin typeface="Times New Roman" panose="02020603050405020304" pitchFamily="18" charset="0"/>
                <a:cs typeface="Times New Roman" panose="02020603050405020304" pitchFamily="18" charset="0"/>
              </a:rPr>
              <a:t>teacher-student</a:t>
            </a:r>
            <a:r>
              <a:rPr lang="en-US" altLang="ko-KR" sz="2400" dirty="0">
                <a:latin typeface="Times New Roman" panose="02020603050405020304" pitchFamily="18" charset="0"/>
                <a:cs typeface="Times New Roman" panose="02020603050405020304" pitchFamily="18" charset="0"/>
              </a:rPr>
              <a:t> supervision.</a:t>
            </a:r>
          </a:p>
        </p:txBody>
      </p:sp>
      <p:sp>
        <p:nvSpPr>
          <p:cNvPr id="8" name="사각형: 둥근 모서리 7">
            <a:extLst>
              <a:ext uri="{FF2B5EF4-FFF2-40B4-BE49-F238E27FC236}">
                <a16:creationId xmlns:a16="http://schemas.microsoft.com/office/drawing/2014/main" id="{DBBB2D7F-7540-4A91-B62D-BFADE535E6F8}"/>
              </a:ext>
            </a:extLst>
          </p:cNvPr>
          <p:cNvSpPr/>
          <p:nvPr/>
        </p:nvSpPr>
        <p:spPr>
          <a:xfrm>
            <a:off x="5042033" y="3686476"/>
            <a:ext cx="2107933" cy="8855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2000" dirty="0">
                <a:solidFill>
                  <a:schemeClr val="tx1"/>
                </a:solidFill>
                <a:latin typeface="Times New Roman" panose="02020603050405020304" pitchFamily="18" charset="0"/>
                <a:cs typeface="Times New Roman" panose="02020603050405020304" pitchFamily="18" charset="0"/>
              </a:rPr>
              <a:t>Teacher Network</a:t>
            </a:r>
            <a:endParaRPr lang="ko-KR" altLang="en-US" sz="2000" dirty="0">
              <a:solidFill>
                <a:schemeClr val="tx1"/>
              </a:solidFill>
              <a:latin typeface="Times New Roman" panose="02020603050405020304" pitchFamily="18" charset="0"/>
              <a:cs typeface="Times New Roman" panose="02020603050405020304" pitchFamily="18" charset="0"/>
            </a:endParaRPr>
          </a:p>
        </p:txBody>
      </p:sp>
      <p:pic>
        <p:nvPicPr>
          <p:cNvPr id="9" name="그림 8">
            <a:extLst>
              <a:ext uri="{FF2B5EF4-FFF2-40B4-BE49-F238E27FC236}">
                <a16:creationId xmlns:a16="http://schemas.microsoft.com/office/drawing/2014/main" id="{50232779-43C5-41C0-A3EA-087B289C9128}"/>
              </a:ext>
            </a:extLst>
          </p:cNvPr>
          <p:cNvPicPr>
            <a:picLocks noChangeAspect="1"/>
          </p:cNvPicPr>
          <p:nvPr/>
        </p:nvPicPr>
        <p:blipFill>
          <a:blip r:embed="rId3"/>
          <a:stretch>
            <a:fillRect/>
          </a:stretch>
        </p:blipFill>
        <p:spPr>
          <a:xfrm>
            <a:off x="1215691" y="4244741"/>
            <a:ext cx="2845335" cy="1452777"/>
          </a:xfrm>
          <a:prstGeom prst="rect">
            <a:avLst/>
          </a:prstGeom>
        </p:spPr>
      </p:pic>
      <p:sp>
        <p:nvSpPr>
          <p:cNvPr id="17" name="TextBox 16">
            <a:extLst>
              <a:ext uri="{FF2B5EF4-FFF2-40B4-BE49-F238E27FC236}">
                <a16:creationId xmlns:a16="http://schemas.microsoft.com/office/drawing/2014/main" id="{C22334D3-B30E-4270-AB52-4DB61FCF3331}"/>
              </a:ext>
            </a:extLst>
          </p:cNvPr>
          <p:cNvSpPr txBox="1"/>
          <p:nvPr/>
        </p:nvSpPr>
        <p:spPr>
          <a:xfrm>
            <a:off x="7786615" y="3806071"/>
            <a:ext cx="3593933" cy="646331"/>
          </a:xfrm>
          <a:prstGeom prst="rect">
            <a:avLst/>
          </a:prstGeom>
          <a:noFill/>
        </p:spPr>
        <p:txBody>
          <a:bodyPr wrap="none" rtlCol="0">
            <a:spAutoFit/>
          </a:bodyPr>
          <a:lstStyle/>
          <a:p>
            <a:pPr algn="ctr"/>
            <a:r>
              <a:rPr lang="en-US" altLang="ko-KR" dirty="0">
                <a:latin typeface="Times New Roman" panose="02020603050405020304" pitchFamily="18" charset="0"/>
                <a:cs typeface="Times New Roman" panose="02020603050405020304" pitchFamily="18" charset="0"/>
              </a:rPr>
              <a:t>Already </a:t>
            </a:r>
            <a:r>
              <a:rPr lang="en-US" altLang="ko-KR" b="1" dirty="0">
                <a:latin typeface="Times New Roman" panose="02020603050405020304" pitchFamily="18" charset="0"/>
                <a:cs typeface="Times New Roman" panose="02020603050405020304" pitchFamily="18" charset="0"/>
              </a:rPr>
              <a:t>pretrained</a:t>
            </a:r>
            <a:r>
              <a:rPr lang="en-US" altLang="ko-KR" dirty="0">
                <a:latin typeface="Times New Roman" panose="02020603050405020304" pitchFamily="18" charset="0"/>
                <a:cs typeface="Times New Roman" panose="02020603050405020304" pitchFamily="18" charset="0"/>
              </a:rPr>
              <a:t> on large dataset,</a:t>
            </a:r>
            <a:br>
              <a:rPr lang="en-US" altLang="ko-KR" dirty="0">
                <a:latin typeface="Times New Roman" panose="02020603050405020304" pitchFamily="18" charset="0"/>
                <a:cs typeface="Times New Roman" panose="02020603050405020304" pitchFamily="18" charset="0"/>
              </a:rPr>
            </a:br>
            <a:r>
              <a:rPr lang="en-US" altLang="ko-KR" dirty="0">
                <a:latin typeface="Times New Roman" panose="02020603050405020304" pitchFamily="18" charset="0"/>
                <a:cs typeface="Times New Roman" panose="02020603050405020304" pitchFamily="18" charset="0"/>
              </a:rPr>
              <a:t>such as ImageNet.</a:t>
            </a:r>
            <a:endParaRPr lang="ko-KR" altLang="en-US" dirty="0">
              <a:latin typeface="Times New Roman" panose="02020603050405020304" pitchFamily="18" charset="0"/>
              <a:cs typeface="Times New Roman" panose="02020603050405020304" pitchFamily="18" charset="0"/>
            </a:endParaRPr>
          </a:p>
        </p:txBody>
      </p:sp>
      <p:sp>
        <p:nvSpPr>
          <p:cNvPr id="18" name="화살표: 왼쪽 17">
            <a:extLst>
              <a:ext uri="{FF2B5EF4-FFF2-40B4-BE49-F238E27FC236}">
                <a16:creationId xmlns:a16="http://schemas.microsoft.com/office/drawing/2014/main" id="{D893F94E-249B-4BF9-B8E4-FABA968F0205}"/>
              </a:ext>
            </a:extLst>
          </p:cNvPr>
          <p:cNvSpPr/>
          <p:nvPr/>
        </p:nvSpPr>
        <p:spPr>
          <a:xfrm>
            <a:off x="7371576" y="3967654"/>
            <a:ext cx="346509" cy="32316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3" name="사각형: 둥근 모서리 22">
            <a:extLst>
              <a:ext uri="{FF2B5EF4-FFF2-40B4-BE49-F238E27FC236}">
                <a16:creationId xmlns:a16="http://schemas.microsoft.com/office/drawing/2014/main" id="{53CC32A7-9DFD-4F62-8CAD-6CDE83E110F1}"/>
              </a:ext>
            </a:extLst>
          </p:cNvPr>
          <p:cNvSpPr/>
          <p:nvPr/>
        </p:nvSpPr>
        <p:spPr>
          <a:xfrm>
            <a:off x="5042033" y="5162155"/>
            <a:ext cx="2107933" cy="88552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2000" dirty="0">
                <a:solidFill>
                  <a:schemeClr val="tx1"/>
                </a:solidFill>
                <a:latin typeface="Times New Roman" panose="02020603050405020304" pitchFamily="18" charset="0"/>
                <a:cs typeface="Times New Roman" panose="02020603050405020304" pitchFamily="18" charset="0"/>
              </a:rPr>
              <a:t>Student Network</a:t>
            </a:r>
            <a:endParaRPr lang="ko-KR" altLang="en-US" sz="2000" dirty="0">
              <a:solidFill>
                <a:schemeClr val="tx1"/>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C039F431-FA64-4574-AA3A-4AF1966E7035}"/>
              </a:ext>
            </a:extLst>
          </p:cNvPr>
          <p:cNvSpPr txBox="1"/>
          <p:nvPr/>
        </p:nvSpPr>
        <p:spPr>
          <a:xfrm>
            <a:off x="1158337" y="5684598"/>
            <a:ext cx="2960041" cy="369332"/>
          </a:xfrm>
          <a:prstGeom prst="rect">
            <a:avLst/>
          </a:prstGeom>
          <a:noFill/>
        </p:spPr>
        <p:txBody>
          <a:bodyPr wrap="none" rtlCol="0">
            <a:spAutoFit/>
          </a:bodyPr>
          <a:lstStyle/>
          <a:p>
            <a:pPr algn="ctr"/>
            <a:r>
              <a:rPr lang="en-US" altLang="ko-KR" dirty="0">
                <a:latin typeface="Times New Roman" panose="02020603050405020304" pitchFamily="18" charset="0"/>
                <a:cs typeface="Times New Roman" panose="02020603050405020304" pitchFamily="18" charset="0"/>
              </a:rPr>
              <a:t>Video playing acoustic guitar</a:t>
            </a:r>
            <a:endParaRPr lang="ko-KR" altLang="en-US" dirty="0">
              <a:latin typeface="Times New Roman" panose="02020603050405020304" pitchFamily="18" charset="0"/>
              <a:cs typeface="Times New Roman" panose="02020603050405020304" pitchFamily="18" charset="0"/>
            </a:endParaRPr>
          </a:p>
        </p:txBody>
      </p:sp>
      <p:sp>
        <p:nvSpPr>
          <p:cNvPr id="20" name="말풍선: 타원형 19">
            <a:extLst>
              <a:ext uri="{FF2B5EF4-FFF2-40B4-BE49-F238E27FC236}">
                <a16:creationId xmlns:a16="http://schemas.microsoft.com/office/drawing/2014/main" id="{94BD7642-BE7D-4B83-AED6-9E9318FF0D7C}"/>
              </a:ext>
            </a:extLst>
          </p:cNvPr>
          <p:cNvSpPr/>
          <p:nvPr/>
        </p:nvSpPr>
        <p:spPr>
          <a:xfrm>
            <a:off x="7786615" y="4899812"/>
            <a:ext cx="2993559" cy="1456537"/>
          </a:xfrm>
          <a:prstGeom prst="wedgeEllipseCallout">
            <a:avLst>
              <a:gd name="adj1" fmla="val -64833"/>
              <a:gd name="adj2" fmla="val 71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OK, I will learn to classify this sound as an acoustic guitar.</a:t>
            </a:r>
            <a:endParaRPr lang="ko-KR" altLang="en-US" dirty="0">
              <a:latin typeface="Times New Roman" panose="02020603050405020304" pitchFamily="18" charset="0"/>
              <a:cs typeface="Times New Roman" panose="02020603050405020304" pitchFamily="18" charset="0"/>
            </a:endParaRPr>
          </a:p>
        </p:txBody>
      </p:sp>
      <p:sp>
        <p:nvSpPr>
          <p:cNvPr id="21" name="직사각형 20">
            <a:extLst>
              <a:ext uri="{FF2B5EF4-FFF2-40B4-BE49-F238E27FC236}">
                <a16:creationId xmlns:a16="http://schemas.microsoft.com/office/drawing/2014/main" id="{85EE3146-4307-408C-8192-8CB9610DBF39}"/>
              </a:ext>
            </a:extLst>
          </p:cNvPr>
          <p:cNvSpPr/>
          <p:nvPr/>
        </p:nvSpPr>
        <p:spPr>
          <a:xfrm>
            <a:off x="1058779" y="4129237"/>
            <a:ext cx="3214838" cy="91736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9" name="직선 화살표 연결선 28">
            <a:extLst>
              <a:ext uri="{FF2B5EF4-FFF2-40B4-BE49-F238E27FC236}">
                <a16:creationId xmlns:a16="http://schemas.microsoft.com/office/drawing/2014/main" id="{94305EDB-FE38-48F6-ABBA-A01C4E635453}"/>
              </a:ext>
            </a:extLst>
          </p:cNvPr>
          <p:cNvCxnSpPr>
            <a:cxnSpLocks/>
            <a:stCxn id="21" idx="3"/>
            <a:endCxn id="8" idx="1"/>
          </p:cNvCxnSpPr>
          <p:nvPr/>
        </p:nvCxnSpPr>
        <p:spPr>
          <a:xfrm flipV="1">
            <a:off x="4273617" y="4129238"/>
            <a:ext cx="768416" cy="458681"/>
          </a:xfrm>
          <a:prstGeom prst="straightConnector1">
            <a:avLst/>
          </a:prstGeom>
          <a:ln w="2857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cxnSp>
        <p:nvCxnSpPr>
          <p:cNvPr id="31" name="직선 화살표 연결선 30">
            <a:extLst>
              <a:ext uri="{FF2B5EF4-FFF2-40B4-BE49-F238E27FC236}">
                <a16:creationId xmlns:a16="http://schemas.microsoft.com/office/drawing/2014/main" id="{F6FAE595-19B8-4691-9D7E-1AFE4FFBC034}"/>
              </a:ext>
            </a:extLst>
          </p:cNvPr>
          <p:cNvCxnSpPr>
            <a:stCxn id="8" idx="2"/>
            <a:endCxn id="23" idx="0"/>
          </p:cNvCxnSpPr>
          <p:nvPr/>
        </p:nvCxnSpPr>
        <p:spPr>
          <a:xfrm>
            <a:off x="6096000" y="4572000"/>
            <a:ext cx="0" cy="59015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9575529-6D01-474F-A06B-650A5AC57C3B}"/>
              </a:ext>
            </a:extLst>
          </p:cNvPr>
          <p:cNvSpPr txBox="1"/>
          <p:nvPr/>
        </p:nvSpPr>
        <p:spPr>
          <a:xfrm>
            <a:off x="6182629" y="4677268"/>
            <a:ext cx="1934674" cy="369332"/>
          </a:xfrm>
          <a:prstGeom prst="rect">
            <a:avLst/>
          </a:prstGeom>
          <a:noFill/>
        </p:spPr>
        <p:txBody>
          <a:bodyPr wrap="square" rtlCol="0">
            <a:spAutoFit/>
          </a:bodyPr>
          <a:lstStyle/>
          <a:p>
            <a:r>
              <a:rPr lang="en-US" altLang="ko-KR" b="1" dirty="0">
                <a:solidFill>
                  <a:schemeClr val="accent2"/>
                </a:solidFill>
                <a:latin typeface="Times New Roman" panose="02020603050405020304" pitchFamily="18" charset="0"/>
                <a:cs typeface="Times New Roman" panose="02020603050405020304" pitchFamily="18" charset="0"/>
              </a:rPr>
              <a:t>Acoustic guitar</a:t>
            </a:r>
            <a:endParaRPr lang="ko-KR" altLang="en-US" b="1" dirty="0">
              <a:solidFill>
                <a:schemeClr val="accent2"/>
              </a:solidFill>
              <a:latin typeface="Times New Roman" panose="02020603050405020304" pitchFamily="18" charset="0"/>
              <a:cs typeface="Times New Roman" panose="02020603050405020304" pitchFamily="18" charset="0"/>
            </a:endParaRPr>
          </a:p>
        </p:txBody>
      </p:sp>
      <p:sp>
        <p:nvSpPr>
          <p:cNvPr id="37" name="직사각형 36">
            <a:extLst>
              <a:ext uri="{FF2B5EF4-FFF2-40B4-BE49-F238E27FC236}">
                <a16:creationId xmlns:a16="http://schemas.microsoft.com/office/drawing/2014/main" id="{2942E327-F710-45E4-A6F8-6166B06756F2}"/>
              </a:ext>
            </a:extLst>
          </p:cNvPr>
          <p:cNvSpPr/>
          <p:nvPr/>
        </p:nvSpPr>
        <p:spPr>
          <a:xfrm>
            <a:off x="1058779" y="5125292"/>
            <a:ext cx="3214838" cy="91736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화살표 연결선 37">
            <a:extLst>
              <a:ext uri="{FF2B5EF4-FFF2-40B4-BE49-F238E27FC236}">
                <a16:creationId xmlns:a16="http://schemas.microsoft.com/office/drawing/2014/main" id="{53ACF1B7-E4EF-4F89-804D-74D6EC6F6A17}"/>
              </a:ext>
            </a:extLst>
          </p:cNvPr>
          <p:cNvCxnSpPr>
            <a:cxnSpLocks/>
            <a:stCxn id="37" idx="3"/>
            <a:endCxn id="23" idx="1"/>
          </p:cNvCxnSpPr>
          <p:nvPr/>
        </p:nvCxnSpPr>
        <p:spPr>
          <a:xfrm>
            <a:off x="4273617" y="5583974"/>
            <a:ext cx="768416" cy="20943"/>
          </a:xfrm>
          <a:prstGeom prst="straightConnector1">
            <a:avLst/>
          </a:prstGeom>
          <a:ln w="28575">
            <a:solidFill>
              <a:schemeClr val="accent4"/>
            </a:solidFill>
            <a:tailEnd type="triangle"/>
          </a:ln>
        </p:spPr>
        <p:style>
          <a:lnRef idx="1">
            <a:schemeClr val="accent2"/>
          </a:lnRef>
          <a:fillRef idx="0">
            <a:schemeClr val="accent2"/>
          </a:fillRef>
          <a:effectRef idx="0">
            <a:schemeClr val="accent2"/>
          </a:effectRef>
          <a:fontRef idx="minor">
            <a:schemeClr val="tx1"/>
          </a:fontRef>
        </p:style>
      </p:cxnSp>
      <p:sp>
        <p:nvSpPr>
          <p:cNvPr id="3" name="슬라이드 번호 개체 틀 2">
            <a:extLst>
              <a:ext uri="{FF2B5EF4-FFF2-40B4-BE49-F238E27FC236}">
                <a16:creationId xmlns:a16="http://schemas.microsoft.com/office/drawing/2014/main" id="{A895420A-DA74-4DA2-8A76-569472046C53}"/>
              </a:ext>
            </a:extLst>
          </p:cNvPr>
          <p:cNvSpPr>
            <a:spLocks noGrp="1"/>
          </p:cNvSpPr>
          <p:nvPr>
            <p:ph type="sldNum" sz="quarter" idx="12"/>
          </p:nvPr>
        </p:nvSpPr>
        <p:spPr/>
        <p:txBody>
          <a:bodyPr/>
          <a:lstStyle/>
          <a:p>
            <a:fld id="{CA1AAB14-659C-495B-B4B2-DD9A364F6C9D}" type="slidenum">
              <a:rPr lang="ko-KR" altLang="en-US" smtClean="0"/>
              <a:t>3</a:t>
            </a:fld>
            <a:endParaRPr lang="ko-KR" altLang="en-US"/>
          </a:p>
        </p:txBody>
      </p:sp>
    </p:spTree>
    <p:extLst>
      <p:ext uri="{BB962C8B-B14F-4D97-AF65-F5344CB8AC3E}">
        <p14:creationId xmlns:p14="http://schemas.microsoft.com/office/powerpoint/2010/main" val="75073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23CC5D31-495C-421B-9B46-3D5785B84D3A}"/>
              </a:ext>
            </a:extLst>
          </p:cNvPr>
          <p:cNvCxnSpPr/>
          <p:nvPr/>
        </p:nvCxnSpPr>
        <p:spPr>
          <a:xfrm>
            <a:off x="0" y="1157469"/>
            <a:ext cx="12192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제목 1">
            <a:extLst>
              <a:ext uri="{FF2B5EF4-FFF2-40B4-BE49-F238E27FC236}">
                <a16:creationId xmlns:a16="http://schemas.microsoft.com/office/drawing/2014/main" id="{6D2B902C-F75E-4E4A-A31D-1696A79F18ED}"/>
              </a:ext>
            </a:extLst>
          </p:cNvPr>
          <p:cNvSpPr txBox="1">
            <a:spLocks/>
          </p:cNvSpPr>
          <p:nvPr/>
        </p:nvSpPr>
        <p:spPr>
          <a:xfrm>
            <a:off x="264576" y="299231"/>
            <a:ext cx="10515600" cy="849588"/>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latin typeface="Times New Roman" panose="02020603050405020304" pitchFamily="18" charset="0"/>
                <a:cs typeface="Times New Roman" panose="02020603050405020304" pitchFamily="18" charset="0"/>
              </a:rPr>
              <a:t>Self-supervised audiovisual learning</a:t>
            </a:r>
            <a:endParaRPr lang="ko-KR" altLang="en-US" sz="3600" dirty="0">
              <a:latin typeface="Times New Roman" panose="02020603050405020304" pitchFamily="18" charset="0"/>
              <a:cs typeface="Times New Roman" panose="02020603050405020304" pitchFamily="18" charset="0"/>
            </a:endParaRPr>
          </a:p>
        </p:txBody>
      </p:sp>
      <p:sp>
        <p:nvSpPr>
          <p:cNvPr id="16" name="내용 개체 틀 2">
            <a:extLst>
              <a:ext uri="{FF2B5EF4-FFF2-40B4-BE49-F238E27FC236}">
                <a16:creationId xmlns:a16="http://schemas.microsoft.com/office/drawing/2014/main" id="{B7005321-3742-4F39-9E44-0A7DF952DC22}"/>
              </a:ext>
            </a:extLst>
          </p:cNvPr>
          <p:cNvSpPr txBox="1">
            <a:spLocks/>
          </p:cNvSpPr>
          <p:nvPr/>
        </p:nvSpPr>
        <p:spPr>
          <a:xfrm>
            <a:off x="415577" y="1362362"/>
            <a:ext cx="10919775" cy="413327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400" dirty="0">
                <a:latin typeface="Times New Roman" panose="02020603050405020304" pitchFamily="18" charset="0"/>
                <a:cs typeface="Times New Roman" panose="02020603050405020304" pitchFamily="18" charset="0"/>
              </a:rPr>
              <a:t>Video automatically has the information about the correspondence.</a:t>
            </a:r>
          </a:p>
          <a:p>
            <a:pPr>
              <a:lnSpc>
                <a:spcPct val="150000"/>
              </a:lnSpc>
            </a:pPr>
            <a:r>
              <a:rPr lang="en-US" altLang="ko-KR" sz="2400" dirty="0">
                <a:latin typeface="Times New Roman" panose="02020603050405020304" pitchFamily="18" charset="0"/>
                <a:cs typeface="Times New Roman" panose="02020603050405020304" pitchFamily="18" charset="0"/>
              </a:rPr>
              <a:t>Learning the correspondence leads to enabling the sound localization on the image.</a:t>
            </a:r>
          </a:p>
        </p:txBody>
      </p:sp>
      <p:pic>
        <p:nvPicPr>
          <p:cNvPr id="5" name="그림 4">
            <a:extLst>
              <a:ext uri="{FF2B5EF4-FFF2-40B4-BE49-F238E27FC236}">
                <a16:creationId xmlns:a16="http://schemas.microsoft.com/office/drawing/2014/main" id="{5C2EE2AF-7626-4C2F-A7E7-4786CAFA6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48" y="2948112"/>
            <a:ext cx="5484445" cy="2977882"/>
          </a:xfrm>
          <a:prstGeom prst="rect">
            <a:avLst/>
          </a:prstGeom>
        </p:spPr>
      </p:pic>
      <p:sp>
        <p:nvSpPr>
          <p:cNvPr id="6" name="TextBox 5">
            <a:extLst>
              <a:ext uri="{FF2B5EF4-FFF2-40B4-BE49-F238E27FC236}">
                <a16:creationId xmlns:a16="http://schemas.microsoft.com/office/drawing/2014/main" id="{DEAE6F65-122C-4295-8BB8-94AC0028C4DB}"/>
              </a:ext>
            </a:extLst>
          </p:cNvPr>
          <p:cNvSpPr txBox="1"/>
          <p:nvPr/>
        </p:nvSpPr>
        <p:spPr>
          <a:xfrm>
            <a:off x="750770" y="5894338"/>
            <a:ext cx="6333423" cy="369332"/>
          </a:xfrm>
          <a:prstGeom prst="rect">
            <a:avLst/>
          </a:prstGeom>
          <a:noFill/>
        </p:spPr>
        <p:txBody>
          <a:bodyPr wrap="square" rtlCol="0">
            <a:spAutoFit/>
          </a:bodyPr>
          <a:lstStyle/>
          <a:p>
            <a:r>
              <a:rPr lang="en-US" altLang="ko-KR" b="1" dirty="0">
                <a:latin typeface="Times New Roman" panose="02020603050405020304" pitchFamily="18" charset="0"/>
                <a:cs typeface="Times New Roman" panose="02020603050405020304" pitchFamily="18" charset="0"/>
              </a:rPr>
              <a:t>Correspondence: </a:t>
            </a:r>
            <a:r>
              <a:rPr lang="en-US" altLang="ko-KR" dirty="0">
                <a:latin typeface="Times New Roman" panose="02020603050405020304" pitchFamily="18" charset="0"/>
                <a:cs typeface="Times New Roman" panose="02020603050405020304" pitchFamily="18" charset="0"/>
              </a:rPr>
              <a:t>Does this image matches to the video frame?</a:t>
            </a:r>
            <a:endParaRPr lang="ko-KR" altLang="en-US" dirty="0">
              <a:latin typeface="Times New Roman" panose="02020603050405020304" pitchFamily="18" charset="0"/>
              <a:cs typeface="Times New Roman" panose="02020603050405020304" pitchFamily="18" charset="0"/>
            </a:endParaRPr>
          </a:p>
        </p:txBody>
      </p:sp>
      <p:pic>
        <p:nvPicPr>
          <p:cNvPr id="10" name="그림 9">
            <a:extLst>
              <a:ext uri="{FF2B5EF4-FFF2-40B4-BE49-F238E27FC236}">
                <a16:creationId xmlns:a16="http://schemas.microsoft.com/office/drawing/2014/main" id="{65D1FCE7-B22B-463C-A6E0-981C7539FA36}"/>
              </a:ext>
            </a:extLst>
          </p:cNvPr>
          <p:cNvPicPr>
            <a:picLocks noChangeAspect="1"/>
          </p:cNvPicPr>
          <p:nvPr/>
        </p:nvPicPr>
        <p:blipFill>
          <a:blip r:embed="rId4"/>
          <a:stretch>
            <a:fillRect/>
          </a:stretch>
        </p:blipFill>
        <p:spPr>
          <a:xfrm>
            <a:off x="7626799" y="3063218"/>
            <a:ext cx="2644143" cy="2637311"/>
          </a:xfrm>
          <a:prstGeom prst="rect">
            <a:avLst/>
          </a:prstGeom>
        </p:spPr>
      </p:pic>
      <p:sp>
        <p:nvSpPr>
          <p:cNvPr id="24" name="TextBox 23">
            <a:extLst>
              <a:ext uri="{FF2B5EF4-FFF2-40B4-BE49-F238E27FC236}">
                <a16:creationId xmlns:a16="http://schemas.microsoft.com/office/drawing/2014/main" id="{4DB6B24A-0823-4D01-9989-5A185A59EB8D}"/>
              </a:ext>
            </a:extLst>
          </p:cNvPr>
          <p:cNvSpPr txBox="1"/>
          <p:nvPr/>
        </p:nvSpPr>
        <p:spPr>
          <a:xfrm>
            <a:off x="7190072" y="5710928"/>
            <a:ext cx="3955984" cy="369332"/>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In which part of the image makes sound?</a:t>
            </a:r>
            <a:endParaRPr lang="ko-KR" altLang="en-US" dirty="0">
              <a:latin typeface="Times New Roman" panose="02020603050405020304" pitchFamily="18" charset="0"/>
              <a:cs typeface="Times New Roman" panose="02020603050405020304" pitchFamily="18" charset="0"/>
            </a:endParaRPr>
          </a:p>
        </p:txBody>
      </p:sp>
      <p:sp>
        <p:nvSpPr>
          <p:cNvPr id="3" name="슬라이드 번호 개체 틀 2">
            <a:extLst>
              <a:ext uri="{FF2B5EF4-FFF2-40B4-BE49-F238E27FC236}">
                <a16:creationId xmlns:a16="http://schemas.microsoft.com/office/drawing/2014/main" id="{17966981-644E-4F03-A812-6B1539319812}"/>
              </a:ext>
            </a:extLst>
          </p:cNvPr>
          <p:cNvSpPr>
            <a:spLocks noGrp="1"/>
          </p:cNvSpPr>
          <p:nvPr>
            <p:ph type="sldNum" sz="quarter" idx="12"/>
          </p:nvPr>
        </p:nvSpPr>
        <p:spPr/>
        <p:txBody>
          <a:bodyPr/>
          <a:lstStyle/>
          <a:p>
            <a:fld id="{CA1AAB14-659C-495B-B4B2-DD9A364F6C9D}" type="slidenum">
              <a:rPr lang="ko-KR" altLang="en-US" smtClean="0"/>
              <a:t>4</a:t>
            </a:fld>
            <a:endParaRPr lang="ko-KR" altLang="en-US"/>
          </a:p>
        </p:txBody>
      </p:sp>
    </p:spTree>
    <p:extLst>
      <p:ext uri="{BB962C8B-B14F-4D97-AF65-F5344CB8AC3E}">
        <p14:creationId xmlns:p14="http://schemas.microsoft.com/office/powerpoint/2010/main" val="151946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23CC5D31-495C-421B-9B46-3D5785B84D3A}"/>
              </a:ext>
            </a:extLst>
          </p:cNvPr>
          <p:cNvCxnSpPr/>
          <p:nvPr/>
        </p:nvCxnSpPr>
        <p:spPr>
          <a:xfrm>
            <a:off x="0" y="1157469"/>
            <a:ext cx="12192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제목 1">
            <a:extLst>
              <a:ext uri="{FF2B5EF4-FFF2-40B4-BE49-F238E27FC236}">
                <a16:creationId xmlns:a16="http://schemas.microsoft.com/office/drawing/2014/main" id="{6D2B902C-F75E-4E4A-A31D-1696A79F18ED}"/>
              </a:ext>
            </a:extLst>
          </p:cNvPr>
          <p:cNvSpPr txBox="1">
            <a:spLocks/>
          </p:cNvSpPr>
          <p:nvPr/>
        </p:nvSpPr>
        <p:spPr>
          <a:xfrm>
            <a:off x="264576" y="299231"/>
            <a:ext cx="10515600" cy="849588"/>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latin typeface="Times New Roman" panose="02020603050405020304" pitchFamily="18" charset="0"/>
                <a:cs typeface="Times New Roman" panose="02020603050405020304" pitchFamily="18" charset="0"/>
              </a:rPr>
              <a:t>Related Works (1) – </a:t>
            </a:r>
            <a:r>
              <a:rPr lang="en-US" altLang="ko-KR" sz="3200" dirty="0">
                <a:latin typeface="Times New Roman" panose="02020603050405020304" pitchFamily="18" charset="0"/>
                <a:cs typeface="Times New Roman" panose="02020603050405020304" pitchFamily="18" charset="0"/>
              </a:rPr>
              <a:t>Objects that Sound (ECCV 2018)</a:t>
            </a:r>
            <a:endParaRPr lang="ko-KR" altLang="en-US" sz="3600" dirty="0">
              <a:latin typeface="Times New Roman" panose="02020603050405020304" pitchFamily="18" charset="0"/>
              <a:cs typeface="Times New Roman" panose="02020603050405020304" pitchFamily="18" charset="0"/>
            </a:endParaRPr>
          </a:p>
        </p:txBody>
      </p:sp>
      <p:sp>
        <p:nvSpPr>
          <p:cNvPr id="16" name="내용 개체 틀 2">
            <a:extLst>
              <a:ext uri="{FF2B5EF4-FFF2-40B4-BE49-F238E27FC236}">
                <a16:creationId xmlns:a16="http://schemas.microsoft.com/office/drawing/2014/main" id="{B7005321-3742-4F39-9E44-0A7DF952DC22}"/>
              </a:ext>
            </a:extLst>
          </p:cNvPr>
          <p:cNvSpPr txBox="1">
            <a:spLocks/>
          </p:cNvSpPr>
          <p:nvPr/>
        </p:nvSpPr>
        <p:spPr>
          <a:xfrm>
            <a:off x="415577" y="1362362"/>
            <a:ext cx="10919775" cy="413327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400" b="1" dirty="0">
                <a:latin typeface="Times New Roman" panose="02020603050405020304" pitchFamily="18" charset="0"/>
                <a:cs typeface="Times New Roman" panose="02020603050405020304" pitchFamily="18" charset="0"/>
              </a:rPr>
              <a:t>Cross-modal</a:t>
            </a:r>
            <a:r>
              <a:rPr lang="en-US" altLang="ko-KR" sz="2400" dirty="0">
                <a:latin typeface="Times New Roman" panose="02020603050405020304" pitchFamily="18" charset="0"/>
                <a:cs typeface="Times New Roman" panose="02020603050405020304" pitchFamily="18" charset="0"/>
              </a:rPr>
              <a:t> retrieval (e.g. audio query → retrieve images which are related to it).</a:t>
            </a:r>
          </a:p>
          <a:p>
            <a:pPr>
              <a:lnSpc>
                <a:spcPct val="150000"/>
              </a:lnSpc>
            </a:pPr>
            <a:r>
              <a:rPr lang="en-US" altLang="ko-KR" sz="2400" dirty="0">
                <a:latin typeface="Times New Roman" panose="02020603050405020304" pitchFamily="18" charset="0"/>
                <a:cs typeface="Times New Roman" panose="02020603050405020304" pitchFamily="18" charset="0"/>
              </a:rPr>
              <a:t>Sound source localization</a:t>
            </a:r>
          </a:p>
        </p:txBody>
      </p:sp>
      <p:pic>
        <p:nvPicPr>
          <p:cNvPr id="10" name="그림 9">
            <a:extLst>
              <a:ext uri="{FF2B5EF4-FFF2-40B4-BE49-F238E27FC236}">
                <a16:creationId xmlns:a16="http://schemas.microsoft.com/office/drawing/2014/main" id="{65D1FCE7-B22B-463C-A6E0-981C7539FA36}"/>
              </a:ext>
            </a:extLst>
          </p:cNvPr>
          <p:cNvPicPr>
            <a:picLocks noChangeAspect="1"/>
          </p:cNvPicPr>
          <p:nvPr/>
        </p:nvPicPr>
        <p:blipFill>
          <a:blip r:embed="rId3"/>
          <a:stretch>
            <a:fillRect/>
          </a:stretch>
        </p:blipFill>
        <p:spPr>
          <a:xfrm>
            <a:off x="7741717" y="3188999"/>
            <a:ext cx="2644143" cy="2637311"/>
          </a:xfrm>
          <a:prstGeom prst="rect">
            <a:avLst/>
          </a:prstGeom>
        </p:spPr>
      </p:pic>
      <p:sp>
        <p:nvSpPr>
          <p:cNvPr id="24" name="TextBox 23">
            <a:extLst>
              <a:ext uri="{FF2B5EF4-FFF2-40B4-BE49-F238E27FC236}">
                <a16:creationId xmlns:a16="http://schemas.microsoft.com/office/drawing/2014/main" id="{4DB6B24A-0823-4D01-9989-5A185A59EB8D}"/>
              </a:ext>
            </a:extLst>
          </p:cNvPr>
          <p:cNvSpPr txBox="1"/>
          <p:nvPr/>
        </p:nvSpPr>
        <p:spPr>
          <a:xfrm>
            <a:off x="7789842" y="5838308"/>
            <a:ext cx="2644143" cy="369332"/>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Sound source localization</a:t>
            </a:r>
            <a:endParaRPr lang="ko-KR" altLang="en-US" dirty="0">
              <a:latin typeface="Times New Roman" panose="02020603050405020304" pitchFamily="18" charset="0"/>
              <a:cs typeface="Times New Roman" panose="02020603050405020304" pitchFamily="18" charset="0"/>
            </a:endParaRPr>
          </a:p>
        </p:txBody>
      </p:sp>
      <p:pic>
        <p:nvPicPr>
          <p:cNvPr id="11" name="그림 6" descr="사진, 다른, 표시중, 표시이(가) 표시된 사진&#10;&#10;매우 높은 신뢰도로 생성된 설명">
            <a:extLst>
              <a:ext uri="{FF2B5EF4-FFF2-40B4-BE49-F238E27FC236}">
                <a16:creationId xmlns:a16="http://schemas.microsoft.com/office/drawing/2014/main" id="{CF311D7E-EB7C-4508-BDF9-8B26B0053891}"/>
              </a:ext>
            </a:extLst>
          </p:cNvPr>
          <p:cNvPicPr>
            <a:picLocks noChangeAspect="1"/>
          </p:cNvPicPr>
          <p:nvPr/>
        </p:nvPicPr>
        <p:blipFill rotWithShape="1">
          <a:blip r:embed="rId4"/>
          <a:srcRect l="922" r="-922"/>
          <a:stretch/>
        </p:blipFill>
        <p:spPr>
          <a:xfrm>
            <a:off x="2136520" y="3014448"/>
            <a:ext cx="3959480" cy="3155132"/>
          </a:xfrm>
          <a:prstGeom prst="rect">
            <a:avLst/>
          </a:prstGeom>
        </p:spPr>
      </p:pic>
      <p:sp>
        <p:nvSpPr>
          <p:cNvPr id="12" name="TextBox 11">
            <a:extLst>
              <a:ext uri="{FF2B5EF4-FFF2-40B4-BE49-F238E27FC236}">
                <a16:creationId xmlns:a16="http://schemas.microsoft.com/office/drawing/2014/main" id="{87A0A5D7-3EFF-475E-BF2D-06376F2E717F}"/>
              </a:ext>
            </a:extLst>
          </p:cNvPr>
          <p:cNvSpPr txBox="1"/>
          <p:nvPr/>
        </p:nvSpPr>
        <p:spPr>
          <a:xfrm>
            <a:off x="3011078" y="6169580"/>
            <a:ext cx="2210364" cy="369332"/>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Cross-modal retrieval</a:t>
            </a:r>
            <a:endParaRPr lang="ko-KR" altLang="en-US" dirty="0">
              <a:latin typeface="Times New Roman" panose="02020603050405020304" pitchFamily="18" charset="0"/>
              <a:cs typeface="Times New Roman" panose="02020603050405020304" pitchFamily="18" charset="0"/>
            </a:endParaRPr>
          </a:p>
        </p:txBody>
      </p:sp>
      <p:cxnSp>
        <p:nvCxnSpPr>
          <p:cNvPr id="8" name="직선 연결선 7">
            <a:extLst>
              <a:ext uri="{FF2B5EF4-FFF2-40B4-BE49-F238E27FC236}">
                <a16:creationId xmlns:a16="http://schemas.microsoft.com/office/drawing/2014/main" id="{CD5C5558-870A-42E7-A136-E8B45AD9C485}"/>
              </a:ext>
            </a:extLst>
          </p:cNvPr>
          <p:cNvCxnSpPr/>
          <p:nvPr/>
        </p:nvCxnSpPr>
        <p:spPr>
          <a:xfrm>
            <a:off x="2039971" y="3677503"/>
            <a:ext cx="41709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E4F198-D767-4F61-8B9F-6B8F0FEBCA65}"/>
              </a:ext>
            </a:extLst>
          </p:cNvPr>
          <p:cNvSpPr txBox="1"/>
          <p:nvPr/>
        </p:nvSpPr>
        <p:spPr>
          <a:xfrm>
            <a:off x="776375" y="3154541"/>
            <a:ext cx="1360145" cy="369332"/>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Given query</a:t>
            </a:r>
            <a:endParaRPr lang="ko-KR" alt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53E8438-E7A0-469D-A82E-2B9E7F504D7C}"/>
              </a:ext>
            </a:extLst>
          </p:cNvPr>
          <p:cNvSpPr txBox="1"/>
          <p:nvPr/>
        </p:nvSpPr>
        <p:spPr>
          <a:xfrm>
            <a:off x="776374" y="4612865"/>
            <a:ext cx="1360145" cy="646331"/>
          </a:xfrm>
          <a:prstGeom prst="rect">
            <a:avLst/>
          </a:prstGeom>
          <a:noFill/>
        </p:spPr>
        <p:txBody>
          <a:bodyPr wrap="square" rtlCol="0">
            <a:spAutoFit/>
          </a:bodyPr>
          <a:lstStyle/>
          <a:p>
            <a:pPr algn="ctr"/>
            <a:r>
              <a:rPr lang="en-US" altLang="ko-KR" dirty="0">
                <a:latin typeface="Times New Roman" panose="02020603050405020304" pitchFamily="18" charset="0"/>
                <a:cs typeface="Times New Roman" panose="02020603050405020304" pitchFamily="18" charset="0"/>
              </a:rPr>
              <a:t>Retrieved</a:t>
            </a:r>
            <a:br>
              <a:rPr lang="en-US" altLang="ko-KR" dirty="0">
                <a:latin typeface="Times New Roman" panose="02020603050405020304" pitchFamily="18" charset="0"/>
                <a:cs typeface="Times New Roman" panose="02020603050405020304" pitchFamily="18" charset="0"/>
              </a:rPr>
            </a:br>
            <a:r>
              <a:rPr lang="en-US" altLang="ko-KR" dirty="0">
                <a:latin typeface="Times New Roman" panose="02020603050405020304" pitchFamily="18" charset="0"/>
                <a:cs typeface="Times New Roman" panose="02020603050405020304" pitchFamily="18" charset="0"/>
              </a:rPr>
              <a:t>items</a:t>
            </a:r>
            <a:endParaRPr lang="ko-KR" altLang="en-US" dirty="0">
              <a:latin typeface="Times New Roman" panose="02020603050405020304" pitchFamily="18" charset="0"/>
              <a:cs typeface="Times New Roman" panose="02020603050405020304" pitchFamily="18" charset="0"/>
            </a:endParaRPr>
          </a:p>
        </p:txBody>
      </p:sp>
      <p:sp>
        <p:nvSpPr>
          <p:cNvPr id="3" name="슬라이드 번호 개체 틀 2">
            <a:extLst>
              <a:ext uri="{FF2B5EF4-FFF2-40B4-BE49-F238E27FC236}">
                <a16:creationId xmlns:a16="http://schemas.microsoft.com/office/drawing/2014/main" id="{B23AB900-905B-47A6-9D05-1B24F9E4C953}"/>
              </a:ext>
            </a:extLst>
          </p:cNvPr>
          <p:cNvSpPr>
            <a:spLocks noGrp="1"/>
          </p:cNvSpPr>
          <p:nvPr>
            <p:ph type="sldNum" sz="quarter" idx="12"/>
          </p:nvPr>
        </p:nvSpPr>
        <p:spPr/>
        <p:txBody>
          <a:bodyPr/>
          <a:lstStyle/>
          <a:p>
            <a:fld id="{CA1AAB14-659C-495B-B4B2-DD9A364F6C9D}" type="slidenum">
              <a:rPr lang="ko-KR" altLang="en-US" smtClean="0"/>
              <a:t>5</a:t>
            </a:fld>
            <a:endParaRPr lang="ko-KR" altLang="en-US"/>
          </a:p>
        </p:txBody>
      </p:sp>
    </p:spTree>
    <p:extLst>
      <p:ext uri="{BB962C8B-B14F-4D97-AF65-F5344CB8AC3E}">
        <p14:creationId xmlns:p14="http://schemas.microsoft.com/office/powerpoint/2010/main" val="262328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23CC5D31-495C-421B-9B46-3D5785B84D3A}"/>
              </a:ext>
            </a:extLst>
          </p:cNvPr>
          <p:cNvCxnSpPr/>
          <p:nvPr/>
        </p:nvCxnSpPr>
        <p:spPr>
          <a:xfrm>
            <a:off x="0" y="1157469"/>
            <a:ext cx="12192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제목 1">
            <a:extLst>
              <a:ext uri="{FF2B5EF4-FFF2-40B4-BE49-F238E27FC236}">
                <a16:creationId xmlns:a16="http://schemas.microsoft.com/office/drawing/2014/main" id="{6D2B902C-F75E-4E4A-A31D-1696A79F18ED}"/>
              </a:ext>
            </a:extLst>
          </p:cNvPr>
          <p:cNvSpPr txBox="1">
            <a:spLocks/>
          </p:cNvSpPr>
          <p:nvPr/>
        </p:nvSpPr>
        <p:spPr>
          <a:xfrm>
            <a:off x="264576" y="299230"/>
            <a:ext cx="10828804" cy="949821"/>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latin typeface="Times New Roman" panose="02020603050405020304" pitchFamily="18" charset="0"/>
                <a:cs typeface="Times New Roman" panose="02020603050405020304" pitchFamily="18" charset="0"/>
              </a:rPr>
              <a:t>Related works (2) – Look, Listen and Learn (ICCV 2017)</a:t>
            </a:r>
            <a:endParaRPr lang="ko-KR" altLang="en-US" sz="3600" dirty="0">
              <a:latin typeface="Times New Roman" panose="02020603050405020304" pitchFamily="18" charset="0"/>
              <a:cs typeface="Times New Roman" panose="02020603050405020304" pitchFamily="18" charset="0"/>
            </a:endParaRPr>
          </a:p>
        </p:txBody>
      </p:sp>
      <p:grpSp>
        <p:nvGrpSpPr>
          <p:cNvPr id="2" name="그룹 1">
            <a:extLst>
              <a:ext uri="{FF2B5EF4-FFF2-40B4-BE49-F238E27FC236}">
                <a16:creationId xmlns:a16="http://schemas.microsoft.com/office/drawing/2014/main" id="{3E2A7C38-2DEF-4B29-9C6B-F8CD87B23E53}"/>
              </a:ext>
            </a:extLst>
          </p:cNvPr>
          <p:cNvGrpSpPr/>
          <p:nvPr/>
        </p:nvGrpSpPr>
        <p:grpSpPr>
          <a:xfrm>
            <a:off x="8929786" y="1288967"/>
            <a:ext cx="2463912" cy="5170404"/>
            <a:chOff x="6391174" y="1260910"/>
            <a:chExt cx="2463912" cy="5170404"/>
          </a:xfrm>
        </p:grpSpPr>
        <p:pic>
          <p:nvPicPr>
            <p:cNvPr id="6" name="그림 5">
              <a:extLst>
                <a:ext uri="{FF2B5EF4-FFF2-40B4-BE49-F238E27FC236}">
                  <a16:creationId xmlns:a16="http://schemas.microsoft.com/office/drawing/2014/main" id="{7CFAD7EA-12BD-4055-B66A-5C908C8D1B91}"/>
                </a:ext>
              </a:extLst>
            </p:cNvPr>
            <p:cNvPicPr>
              <a:picLocks noChangeAspect="1"/>
            </p:cNvPicPr>
            <p:nvPr/>
          </p:nvPicPr>
          <p:blipFill>
            <a:blip r:embed="rId3"/>
            <a:stretch>
              <a:fillRect/>
            </a:stretch>
          </p:blipFill>
          <p:spPr>
            <a:xfrm>
              <a:off x="6451372" y="1260910"/>
              <a:ext cx="2269333" cy="4524073"/>
            </a:xfrm>
            <a:prstGeom prst="rect">
              <a:avLst/>
            </a:prstGeom>
          </p:spPr>
        </p:pic>
        <p:sp>
          <p:nvSpPr>
            <p:cNvPr id="17" name="TextBox 16">
              <a:extLst>
                <a:ext uri="{FF2B5EF4-FFF2-40B4-BE49-F238E27FC236}">
                  <a16:creationId xmlns:a16="http://schemas.microsoft.com/office/drawing/2014/main" id="{642CE390-0109-406E-9067-348685015359}"/>
                </a:ext>
              </a:extLst>
            </p:cNvPr>
            <p:cNvSpPr txBox="1"/>
            <p:nvPr/>
          </p:nvSpPr>
          <p:spPr>
            <a:xfrm>
              <a:off x="6467413" y="5784983"/>
              <a:ext cx="2387673" cy="646331"/>
            </a:xfrm>
            <a:prstGeom prst="rect">
              <a:avLst/>
            </a:prstGeom>
            <a:solidFill>
              <a:schemeClr val="bg1"/>
            </a:solidFill>
          </p:spPr>
          <p:txBody>
            <a:bodyPr wrap="square" rtlCol="0">
              <a:spAutoFit/>
            </a:bodyPr>
            <a:lstStyle/>
            <a:p>
              <a:pPr algn="ctr"/>
              <a:r>
                <a:rPr lang="en-US" altLang="ko-KR" dirty="0">
                  <a:latin typeface="Times New Roman" panose="02020603050405020304" pitchFamily="18" charset="0"/>
                  <a:cs typeface="Times New Roman" panose="02020603050405020304" pitchFamily="18" charset="0"/>
                </a:rPr>
                <a:t>Look, Listen and Learn</a:t>
              </a:r>
              <a:br>
                <a:rPr lang="en-US" altLang="ko-KR" dirty="0">
                  <a:latin typeface="Times New Roman" panose="02020603050405020304" pitchFamily="18" charset="0"/>
                  <a:cs typeface="Times New Roman" panose="02020603050405020304" pitchFamily="18" charset="0"/>
                </a:rPr>
              </a:br>
              <a:r>
                <a:rPr lang="en-US" altLang="ko-KR" dirty="0">
                  <a:latin typeface="Times New Roman" panose="02020603050405020304" pitchFamily="18" charset="0"/>
                  <a:cs typeface="Times New Roman" panose="02020603050405020304" pitchFamily="18" charset="0"/>
                </a:rPr>
                <a:t>(second paper)</a:t>
              </a:r>
              <a:endParaRPr lang="ko-KR" altLang="en-US" dirty="0">
                <a:latin typeface="Times New Roman" panose="02020603050405020304" pitchFamily="18" charset="0"/>
                <a:cs typeface="Times New Roman" panose="02020603050405020304" pitchFamily="18" charset="0"/>
              </a:endParaRPr>
            </a:p>
          </p:txBody>
        </p:sp>
        <p:sp>
          <p:nvSpPr>
            <p:cNvPr id="9" name="직사각형 8">
              <a:extLst>
                <a:ext uri="{FF2B5EF4-FFF2-40B4-BE49-F238E27FC236}">
                  <a16:creationId xmlns:a16="http://schemas.microsoft.com/office/drawing/2014/main" id="{CF96BA1D-636B-491B-AE12-01E7FB6C68DD}"/>
                </a:ext>
              </a:extLst>
            </p:cNvPr>
            <p:cNvSpPr/>
            <p:nvPr/>
          </p:nvSpPr>
          <p:spPr>
            <a:xfrm>
              <a:off x="6391174" y="2425566"/>
              <a:ext cx="2269333" cy="11357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5" name="그룹 4">
            <a:extLst>
              <a:ext uri="{FF2B5EF4-FFF2-40B4-BE49-F238E27FC236}">
                <a16:creationId xmlns:a16="http://schemas.microsoft.com/office/drawing/2014/main" id="{981C5644-91ED-4428-8D9D-E7D9D6524CC2}"/>
              </a:ext>
            </a:extLst>
          </p:cNvPr>
          <p:cNvGrpSpPr/>
          <p:nvPr/>
        </p:nvGrpSpPr>
        <p:grpSpPr>
          <a:xfrm>
            <a:off x="6161340" y="1293575"/>
            <a:ext cx="2449260" cy="5265194"/>
            <a:chOff x="8904540" y="1166120"/>
            <a:chExt cx="2449260" cy="5265194"/>
          </a:xfrm>
        </p:grpSpPr>
        <p:pic>
          <p:nvPicPr>
            <p:cNvPr id="16" name="그림 7">
              <a:extLst>
                <a:ext uri="{FF2B5EF4-FFF2-40B4-BE49-F238E27FC236}">
                  <a16:creationId xmlns:a16="http://schemas.microsoft.com/office/drawing/2014/main" id="{7C2BE8DF-8635-484D-8CFE-D34BA39FED04}"/>
                </a:ext>
              </a:extLst>
            </p:cNvPr>
            <p:cNvPicPr>
              <a:picLocks noChangeAspect="1"/>
            </p:cNvPicPr>
            <p:nvPr/>
          </p:nvPicPr>
          <p:blipFill>
            <a:blip r:embed="rId4"/>
            <a:stretch>
              <a:fillRect/>
            </a:stretch>
          </p:blipFill>
          <p:spPr>
            <a:xfrm>
              <a:off x="8904540" y="1166120"/>
              <a:ext cx="2449260" cy="4996396"/>
            </a:xfrm>
            <a:prstGeom prst="rect">
              <a:avLst/>
            </a:prstGeom>
          </p:spPr>
        </p:pic>
        <p:sp>
          <p:nvSpPr>
            <p:cNvPr id="8" name="TextBox 7">
              <a:extLst>
                <a:ext uri="{FF2B5EF4-FFF2-40B4-BE49-F238E27FC236}">
                  <a16:creationId xmlns:a16="http://schemas.microsoft.com/office/drawing/2014/main" id="{E0837A38-A056-4CCD-9185-AE1810273C26}"/>
                </a:ext>
              </a:extLst>
            </p:cNvPr>
            <p:cNvSpPr txBox="1"/>
            <p:nvPr/>
          </p:nvSpPr>
          <p:spPr>
            <a:xfrm>
              <a:off x="9099572" y="5784983"/>
              <a:ext cx="2156059" cy="646331"/>
            </a:xfrm>
            <a:prstGeom prst="rect">
              <a:avLst/>
            </a:prstGeom>
            <a:solidFill>
              <a:schemeClr val="bg1"/>
            </a:solidFill>
          </p:spPr>
          <p:txBody>
            <a:bodyPr wrap="square" rtlCol="0">
              <a:spAutoFit/>
            </a:bodyPr>
            <a:lstStyle/>
            <a:p>
              <a:pPr algn="ctr"/>
              <a:r>
                <a:rPr lang="en-US" altLang="ko-KR" dirty="0">
                  <a:latin typeface="Times New Roman" panose="02020603050405020304" pitchFamily="18" charset="0"/>
                  <a:cs typeface="Times New Roman" panose="02020603050405020304" pitchFamily="18" charset="0"/>
                </a:rPr>
                <a:t>Objects that Sound</a:t>
              </a:r>
              <a:br>
                <a:rPr lang="en-US" altLang="ko-KR" dirty="0">
                  <a:latin typeface="Times New Roman" panose="02020603050405020304" pitchFamily="18" charset="0"/>
                  <a:cs typeface="Times New Roman" panose="02020603050405020304" pitchFamily="18" charset="0"/>
                </a:rPr>
              </a:br>
              <a:r>
                <a:rPr lang="en-US" altLang="ko-KR" dirty="0">
                  <a:latin typeface="Times New Roman" panose="02020603050405020304" pitchFamily="18" charset="0"/>
                  <a:cs typeface="Times New Roman" panose="02020603050405020304" pitchFamily="18" charset="0"/>
                </a:rPr>
                <a:t>(first paper)</a:t>
              </a:r>
              <a:endParaRPr lang="ko-KR" altLang="en-US" dirty="0">
                <a:latin typeface="Times New Roman" panose="02020603050405020304" pitchFamily="18" charset="0"/>
                <a:cs typeface="Times New Roman" panose="02020603050405020304" pitchFamily="18" charset="0"/>
              </a:endParaRPr>
            </a:p>
          </p:txBody>
        </p:sp>
        <p:sp>
          <p:nvSpPr>
            <p:cNvPr id="19" name="직사각형 18">
              <a:extLst>
                <a:ext uri="{FF2B5EF4-FFF2-40B4-BE49-F238E27FC236}">
                  <a16:creationId xmlns:a16="http://schemas.microsoft.com/office/drawing/2014/main" id="{57F2ED9D-3740-4A2A-8372-3C68C7F3D704}"/>
                </a:ext>
              </a:extLst>
            </p:cNvPr>
            <p:cNvSpPr/>
            <p:nvPr/>
          </p:nvSpPr>
          <p:spPr>
            <a:xfrm>
              <a:off x="8986298" y="2110998"/>
              <a:ext cx="2269333" cy="646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0" name="내용 개체 틀 2">
            <a:extLst>
              <a:ext uri="{FF2B5EF4-FFF2-40B4-BE49-F238E27FC236}">
                <a16:creationId xmlns:a16="http://schemas.microsoft.com/office/drawing/2014/main" id="{4E871616-6B29-43DA-9FC7-37E4F39FE00E}"/>
              </a:ext>
            </a:extLst>
          </p:cNvPr>
          <p:cNvSpPr txBox="1">
            <a:spLocks/>
          </p:cNvSpPr>
          <p:nvPr/>
        </p:nvSpPr>
        <p:spPr>
          <a:xfrm>
            <a:off x="415577" y="1511171"/>
            <a:ext cx="5680423" cy="4725996"/>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400" dirty="0">
                <a:latin typeface="Times New Roman" panose="02020603050405020304" pitchFamily="18" charset="0"/>
                <a:cs typeface="Times New Roman" panose="02020603050405020304" pitchFamily="18" charset="0"/>
              </a:rPr>
              <a:t>Fuse the image and audio features by just </a:t>
            </a:r>
            <a:r>
              <a:rPr lang="en-US" altLang="ko-KR" sz="2400" b="1" dirty="0">
                <a:latin typeface="Times New Roman" panose="02020603050405020304" pitchFamily="18" charset="0"/>
                <a:cs typeface="Times New Roman" panose="02020603050405020304" pitchFamily="18" charset="0"/>
              </a:rPr>
              <a:t>concatenating.</a:t>
            </a:r>
            <a:r>
              <a:rPr lang="en-US" altLang="ko-KR" sz="2400" dirty="0">
                <a:latin typeface="Times New Roman" panose="02020603050405020304" pitchFamily="18" charset="0"/>
                <a:cs typeface="Times New Roman" panose="02020603050405020304" pitchFamily="18" charset="0"/>
              </a:rPr>
              <a:t> </a:t>
            </a:r>
          </a:p>
          <a:p>
            <a:pPr>
              <a:lnSpc>
                <a:spcPct val="150000"/>
              </a:lnSpc>
            </a:pPr>
            <a:r>
              <a:rPr lang="en-US" altLang="ko-KR" sz="2400" dirty="0">
                <a:latin typeface="Times New Roman" panose="02020603050405020304" pitchFamily="18" charset="0"/>
                <a:cs typeface="Times New Roman" panose="02020603050405020304" pitchFamily="18" charset="0"/>
              </a:rPr>
              <a:t>Did not target cross-modal retrieval.</a:t>
            </a:r>
          </a:p>
        </p:txBody>
      </p:sp>
      <p:sp>
        <p:nvSpPr>
          <p:cNvPr id="3" name="슬라이드 번호 개체 틀 2">
            <a:extLst>
              <a:ext uri="{FF2B5EF4-FFF2-40B4-BE49-F238E27FC236}">
                <a16:creationId xmlns:a16="http://schemas.microsoft.com/office/drawing/2014/main" id="{3C0CA67A-99B4-4D1F-A847-EABE5350B048}"/>
              </a:ext>
            </a:extLst>
          </p:cNvPr>
          <p:cNvSpPr>
            <a:spLocks noGrp="1"/>
          </p:cNvSpPr>
          <p:nvPr>
            <p:ph type="sldNum" sz="quarter" idx="12"/>
          </p:nvPr>
        </p:nvSpPr>
        <p:spPr/>
        <p:txBody>
          <a:bodyPr/>
          <a:lstStyle/>
          <a:p>
            <a:fld id="{CA1AAB14-659C-495B-B4B2-DD9A364F6C9D}" type="slidenum">
              <a:rPr lang="ko-KR" altLang="en-US" smtClean="0"/>
              <a:t>6</a:t>
            </a:fld>
            <a:endParaRPr lang="ko-KR" altLang="en-US"/>
          </a:p>
        </p:txBody>
      </p:sp>
    </p:spTree>
    <p:extLst>
      <p:ext uri="{BB962C8B-B14F-4D97-AF65-F5344CB8AC3E}">
        <p14:creationId xmlns:p14="http://schemas.microsoft.com/office/powerpoint/2010/main" val="236904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747380F2-4E36-49C3-8C07-08446DBC9D4C}"/>
              </a:ext>
            </a:extLst>
          </p:cNvPr>
          <p:cNvPicPr>
            <a:picLocks noChangeAspect="1"/>
          </p:cNvPicPr>
          <p:nvPr/>
        </p:nvPicPr>
        <p:blipFill>
          <a:blip r:embed="rId3"/>
          <a:stretch>
            <a:fillRect/>
          </a:stretch>
        </p:blipFill>
        <p:spPr>
          <a:xfrm>
            <a:off x="451943" y="1685233"/>
            <a:ext cx="6335917" cy="4653815"/>
          </a:xfrm>
          <a:prstGeom prst="rect">
            <a:avLst/>
          </a:prstGeom>
        </p:spPr>
      </p:pic>
      <p:cxnSp>
        <p:nvCxnSpPr>
          <p:cNvPr id="4" name="직선 연결선 3">
            <a:extLst>
              <a:ext uri="{FF2B5EF4-FFF2-40B4-BE49-F238E27FC236}">
                <a16:creationId xmlns:a16="http://schemas.microsoft.com/office/drawing/2014/main" id="{23CC5D31-495C-421B-9B46-3D5785B84D3A}"/>
              </a:ext>
            </a:extLst>
          </p:cNvPr>
          <p:cNvCxnSpPr/>
          <p:nvPr/>
        </p:nvCxnSpPr>
        <p:spPr>
          <a:xfrm>
            <a:off x="0" y="1157469"/>
            <a:ext cx="12192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제목 1">
            <a:extLst>
              <a:ext uri="{FF2B5EF4-FFF2-40B4-BE49-F238E27FC236}">
                <a16:creationId xmlns:a16="http://schemas.microsoft.com/office/drawing/2014/main" id="{6D2B902C-F75E-4E4A-A31D-1696A79F18ED}"/>
              </a:ext>
            </a:extLst>
          </p:cNvPr>
          <p:cNvSpPr txBox="1">
            <a:spLocks/>
          </p:cNvSpPr>
          <p:nvPr/>
        </p:nvSpPr>
        <p:spPr>
          <a:xfrm>
            <a:off x="264576" y="299231"/>
            <a:ext cx="11680376" cy="849588"/>
          </a:xfrm>
          <a:prstGeom prst="rect">
            <a:avLst/>
          </a:prstGeom>
        </p:spPr>
        <p:txBody>
          <a:bodyPr>
            <a:normAutofit fontScale="92500" lnSpcReduction="2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altLang="ko-KR" sz="2800" dirty="0">
                <a:latin typeface="Times New Roman" panose="02020603050405020304" pitchFamily="18" charset="0"/>
                <a:cs typeface="Times New Roman" panose="02020603050405020304" pitchFamily="18" charset="0"/>
              </a:rPr>
              <a:t>Related works (3) –  Audio-Visual Scene Analysis with Self-Supervised Multisensory                     			Features (ECCV 2018)</a:t>
            </a:r>
            <a:endParaRPr lang="ko-KR" altLang="en-US" sz="2800" dirty="0">
              <a:latin typeface="Times New Roman" panose="02020603050405020304" pitchFamily="18" charset="0"/>
              <a:cs typeface="Times New Roman" panose="02020603050405020304" pitchFamily="18" charset="0"/>
            </a:endParaRPr>
          </a:p>
        </p:txBody>
      </p:sp>
      <p:sp>
        <p:nvSpPr>
          <p:cNvPr id="20" name="내용 개체 틀 2">
            <a:extLst>
              <a:ext uri="{FF2B5EF4-FFF2-40B4-BE49-F238E27FC236}">
                <a16:creationId xmlns:a16="http://schemas.microsoft.com/office/drawing/2014/main" id="{4E871616-6B29-43DA-9FC7-37E4F39FE00E}"/>
              </a:ext>
            </a:extLst>
          </p:cNvPr>
          <p:cNvSpPr txBox="1">
            <a:spLocks/>
          </p:cNvSpPr>
          <p:nvPr/>
        </p:nvSpPr>
        <p:spPr>
          <a:xfrm>
            <a:off x="5587551" y="1592050"/>
            <a:ext cx="5680423" cy="4725996"/>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400" dirty="0">
                <a:latin typeface="Times New Roman" panose="02020603050405020304" pitchFamily="18" charset="0"/>
                <a:cs typeface="Times New Roman" panose="02020603050405020304" pitchFamily="18" charset="0"/>
              </a:rPr>
              <a:t>Use </a:t>
            </a:r>
            <a:r>
              <a:rPr lang="en-US" altLang="ko-KR" sz="2400" b="1" dirty="0">
                <a:latin typeface="Times New Roman" panose="02020603050405020304" pitchFamily="18" charset="0"/>
                <a:cs typeface="Times New Roman" panose="02020603050405020304" pitchFamily="18" charset="0"/>
              </a:rPr>
              <a:t>multiple</a:t>
            </a:r>
            <a:r>
              <a:rPr lang="en-US" altLang="ko-KR" sz="2400" dirty="0">
                <a:latin typeface="Times New Roman" panose="02020603050405020304" pitchFamily="18" charset="0"/>
                <a:cs typeface="Times New Roman" panose="02020603050405020304" pitchFamily="18" charset="0"/>
              </a:rPr>
              <a:t> video frames as and visual network input. </a:t>
            </a:r>
            <a:r>
              <a:rPr lang="en-US" altLang="ko-KR" sz="1800" dirty="0">
                <a:latin typeface="Times New Roman" panose="02020603050405020304" pitchFamily="18" charset="0"/>
                <a:cs typeface="Times New Roman" panose="02020603050405020304" pitchFamily="18" charset="0"/>
              </a:rPr>
              <a:t>(First paper used only </a:t>
            </a:r>
            <a:r>
              <a:rPr lang="en-US" altLang="ko-KR" sz="1800" b="1" dirty="0">
                <a:latin typeface="Times New Roman" panose="02020603050405020304" pitchFamily="18" charset="0"/>
                <a:cs typeface="Times New Roman" panose="02020603050405020304" pitchFamily="18" charset="0"/>
              </a:rPr>
              <a:t>single frame</a:t>
            </a:r>
            <a:r>
              <a:rPr lang="en-US" altLang="ko-KR" sz="1800" dirty="0">
                <a:latin typeface="Times New Roman" panose="02020603050405020304" pitchFamily="18" charset="0"/>
                <a:cs typeface="Times New Roman" panose="02020603050405020304" pitchFamily="18" charset="0"/>
              </a:rPr>
              <a:t>.)</a:t>
            </a:r>
          </a:p>
          <a:p>
            <a:pPr>
              <a:lnSpc>
                <a:spcPct val="150000"/>
              </a:lnSpc>
            </a:pPr>
            <a:r>
              <a:rPr lang="en-US" altLang="ko-KR" sz="2400" dirty="0">
                <a:latin typeface="Times New Roman" panose="02020603050405020304" pitchFamily="18" charset="0"/>
                <a:cs typeface="Times New Roman" panose="02020603050405020304" pitchFamily="18" charset="0"/>
              </a:rPr>
              <a:t>Use </a:t>
            </a:r>
            <a:r>
              <a:rPr lang="en-US" altLang="ko-KR" sz="2400" b="1" dirty="0">
                <a:latin typeface="Times New Roman" panose="02020603050405020304" pitchFamily="18" charset="0"/>
                <a:cs typeface="Times New Roman" panose="02020603050405020304" pitchFamily="18" charset="0"/>
              </a:rPr>
              <a:t>3D</a:t>
            </a:r>
            <a:r>
              <a:rPr lang="en-US" altLang="ko-KR" sz="2400" dirty="0">
                <a:latin typeface="Times New Roman" panose="02020603050405020304" pitchFamily="18" charset="0"/>
                <a:cs typeface="Times New Roman" panose="02020603050405020304" pitchFamily="18" charset="0"/>
              </a:rPr>
              <a:t> convolution on video frames.</a:t>
            </a:r>
            <a:br>
              <a:rPr lang="en-US" altLang="ko-KR" sz="2400" dirty="0">
                <a:latin typeface="Times New Roman" panose="02020603050405020304" pitchFamily="18" charset="0"/>
                <a:cs typeface="Times New Roman" panose="02020603050405020304" pitchFamily="18" charset="0"/>
              </a:rPr>
            </a:br>
            <a:r>
              <a:rPr lang="en-US" altLang="ko-KR" sz="1800" dirty="0">
                <a:solidFill>
                  <a:prstClr val="black"/>
                </a:solidFill>
                <a:latin typeface="Times New Roman" panose="02020603050405020304" pitchFamily="18" charset="0"/>
                <a:cs typeface="Times New Roman" panose="02020603050405020304" pitchFamily="18" charset="0"/>
              </a:rPr>
              <a:t>(First paper used only </a:t>
            </a:r>
            <a:r>
              <a:rPr lang="en-US" altLang="ko-KR" sz="1800" b="1" dirty="0">
                <a:solidFill>
                  <a:prstClr val="black"/>
                </a:solidFill>
                <a:latin typeface="Times New Roman" panose="02020603050405020304" pitchFamily="18" charset="0"/>
                <a:cs typeface="Times New Roman" panose="02020603050405020304" pitchFamily="18" charset="0"/>
              </a:rPr>
              <a:t>2D</a:t>
            </a:r>
            <a:r>
              <a:rPr lang="en-US" altLang="ko-KR" sz="1800" dirty="0">
                <a:solidFill>
                  <a:prstClr val="black"/>
                </a:solidFill>
                <a:latin typeface="Times New Roman" panose="02020603050405020304" pitchFamily="18" charset="0"/>
                <a:cs typeface="Times New Roman" panose="02020603050405020304" pitchFamily="18" charset="0"/>
              </a:rPr>
              <a:t> convolution.)</a:t>
            </a:r>
            <a:endParaRPr lang="en-US" altLang="ko-KR" sz="1800" dirty="0">
              <a:latin typeface="Times New Roman" panose="02020603050405020304" pitchFamily="18" charset="0"/>
              <a:cs typeface="Times New Roman" panose="02020603050405020304" pitchFamily="18" charset="0"/>
            </a:endParaRPr>
          </a:p>
          <a:p>
            <a:pPr>
              <a:lnSpc>
                <a:spcPct val="150000"/>
              </a:lnSpc>
            </a:pPr>
            <a:r>
              <a:rPr lang="en-US" altLang="ko-KR" sz="2400" dirty="0">
                <a:latin typeface="Times New Roman" panose="02020603050405020304" pitchFamily="18" charset="0"/>
                <a:cs typeface="Times New Roman" panose="02020603050405020304" pitchFamily="18" charset="0"/>
              </a:rPr>
              <a:t>Use </a:t>
            </a:r>
            <a:r>
              <a:rPr lang="en-US" altLang="ko-KR" sz="2400" b="1" dirty="0">
                <a:latin typeface="Times New Roman" panose="02020603050405020304" pitchFamily="18" charset="0"/>
                <a:cs typeface="Times New Roman" panose="02020603050405020304" pitchFamily="18" charset="0"/>
              </a:rPr>
              <a:t>raw sound </a:t>
            </a:r>
            <a:r>
              <a:rPr lang="en-US" altLang="ko-KR" sz="2400" dirty="0">
                <a:latin typeface="Times New Roman" panose="02020603050405020304" pitchFamily="18" charset="0"/>
                <a:cs typeface="Times New Roman" panose="02020603050405020304" pitchFamily="18" charset="0"/>
              </a:rPr>
              <a:t>data as an input.</a:t>
            </a:r>
            <a:br>
              <a:rPr lang="en-US" altLang="ko-KR" sz="2400" dirty="0">
                <a:latin typeface="Times New Roman" panose="02020603050405020304" pitchFamily="18" charset="0"/>
                <a:cs typeface="Times New Roman" panose="02020603050405020304" pitchFamily="18" charset="0"/>
              </a:rPr>
            </a:br>
            <a:r>
              <a:rPr lang="en-US" altLang="ko-KR" sz="1800" dirty="0">
                <a:solidFill>
                  <a:prstClr val="black"/>
                </a:solidFill>
                <a:latin typeface="Times New Roman" panose="02020603050405020304" pitchFamily="18" charset="0"/>
                <a:cs typeface="Times New Roman" panose="02020603050405020304" pitchFamily="18" charset="0"/>
              </a:rPr>
              <a:t>(First paper changes sound data into the </a:t>
            </a:r>
            <a:r>
              <a:rPr lang="en-US" altLang="ko-KR" sz="1800" b="1" dirty="0">
                <a:solidFill>
                  <a:prstClr val="black"/>
                </a:solidFill>
                <a:latin typeface="Times New Roman" panose="02020603050405020304" pitchFamily="18" charset="0"/>
                <a:cs typeface="Times New Roman" panose="02020603050405020304" pitchFamily="18" charset="0"/>
              </a:rPr>
              <a:t>spectrogram</a:t>
            </a:r>
            <a:r>
              <a:rPr lang="en-US" altLang="ko-KR" sz="1800" dirty="0">
                <a:solidFill>
                  <a:prstClr val="black"/>
                </a:solidFill>
                <a:latin typeface="Times New Roman" panose="02020603050405020304" pitchFamily="18" charset="0"/>
                <a:cs typeface="Times New Roman" panose="02020603050405020304" pitchFamily="18" charset="0"/>
              </a:rPr>
              <a:t>)</a:t>
            </a:r>
            <a:endParaRPr lang="en-US" altLang="ko-KR" sz="2400" dirty="0">
              <a:solidFill>
                <a:prstClr val="black"/>
              </a:solidFill>
              <a:latin typeface="Times New Roman" panose="02020603050405020304" pitchFamily="18" charset="0"/>
              <a:cs typeface="Times New Roman" panose="02020603050405020304" pitchFamily="18" charset="0"/>
            </a:endParaRPr>
          </a:p>
          <a:p>
            <a:pPr>
              <a:lnSpc>
                <a:spcPct val="150000"/>
              </a:lnSpc>
            </a:pPr>
            <a:endParaRPr lang="en-US" altLang="ko-KR" sz="2400" dirty="0">
              <a:latin typeface="Times New Roman" panose="02020603050405020304" pitchFamily="18" charset="0"/>
              <a:cs typeface="Times New Roman" panose="02020603050405020304" pitchFamily="18" charset="0"/>
            </a:endParaRPr>
          </a:p>
          <a:p>
            <a:pPr>
              <a:lnSpc>
                <a:spcPct val="150000"/>
              </a:lnSpc>
            </a:pPr>
            <a:endParaRPr lang="en-US" altLang="ko-KR" sz="2400" dirty="0">
              <a:latin typeface="Times New Roman" panose="02020603050405020304" pitchFamily="18" charset="0"/>
              <a:cs typeface="Times New Roman" panose="02020603050405020304" pitchFamily="18" charset="0"/>
            </a:endParaRPr>
          </a:p>
        </p:txBody>
      </p:sp>
      <p:sp>
        <p:nvSpPr>
          <p:cNvPr id="5" name="슬라이드 번호 개체 틀 4">
            <a:extLst>
              <a:ext uri="{FF2B5EF4-FFF2-40B4-BE49-F238E27FC236}">
                <a16:creationId xmlns:a16="http://schemas.microsoft.com/office/drawing/2014/main" id="{18F02FB4-8A20-440D-AD96-A82DE3DFE72F}"/>
              </a:ext>
            </a:extLst>
          </p:cNvPr>
          <p:cNvSpPr>
            <a:spLocks noGrp="1"/>
          </p:cNvSpPr>
          <p:nvPr>
            <p:ph type="sldNum" sz="quarter" idx="12"/>
          </p:nvPr>
        </p:nvSpPr>
        <p:spPr/>
        <p:txBody>
          <a:bodyPr/>
          <a:lstStyle/>
          <a:p>
            <a:fld id="{CA1AAB14-659C-495B-B4B2-DD9A364F6C9D}" type="slidenum">
              <a:rPr lang="ko-KR" altLang="en-US" smtClean="0"/>
              <a:t>7</a:t>
            </a:fld>
            <a:endParaRPr lang="ko-KR" altLang="en-US"/>
          </a:p>
        </p:txBody>
      </p:sp>
    </p:spTree>
    <p:extLst>
      <p:ext uri="{BB962C8B-B14F-4D97-AF65-F5344CB8AC3E}">
        <p14:creationId xmlns:p14="http://schemas.microsoft.com/office/powerpoint/2010/main" val="1663457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23CC5D31-495C-421B-9B46-3D5785B84D3A}"/>
              </a:ext>
            </a:extLst>
          </p:cNvPr>
          <p:cNvCxnSpPr/>
          <p:nvPr/>
        </p:nvCxnSpPr>
        <p:spPr>
          <a:xfrm>
            <a:off x="0" y="1157469"/>
            <a:ext cx="12192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제목 1">
            <a:extLst>
              <a:ext uri="{FF2B5EF4-FFF2-40B4-BE49-F238E27FC236}">
                <a16:creationId xmlns:a16="http://schemas.microsoft.com/office/drawing/2014/main" id="{6D2B902C-F75E-4E4A-A31D-1696A79F18ED}"/>
              </a:ext>
            </a:extLst>
          </p:cNvPr>
          <p:cNvSpPr txBox="1">
            <a:spLocks/>
          </p:cNvSpPr>
          <p:nvPr/>
        </p:nvSpPr>
        <p:spPr>
          <a:xfrm>
            <a:off x="264576" y="299231"/>
            <a:ext cx="10515600" cy="849588"/>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latin typeface="Times New Roman" panose="02020603050405020304" pitchFamily="18" charset="0"/>
                <a:cs typeface="Times New Roman" panose="02020603050405020304" pitchFamily="18" charset="0"/>
              </a:rPr>
              <a:t>Why do we select “Objects That Sound” ?</a:t>
            </a:r>
            <a:endParaRPr lang="ko-KR" altLang="en-US" sz="3600" dirty="0">
              <a:latin typeface="Times New Roman" panose="02020603050405020304" pitchFamily="18" charset="0"/>
              <a:cs typeface="Times New Roman" panose="02020603050405020304" pitchFamily="18" charset="0"/>
            </a:endParaRPr>
          </a:p>
        </p:txBody>
      </p:sp>
      <p:sp>
        <p:nvSpPr>
          <p:cNvPr id="16" name="내용 개체 틀 2">
            <a:extLst>
              <a:ext uri="{FF2B5EF4-FFF2-40B4-BE49-F238E27FC236}">
                <a16:creationId xmlns:a16="http://schemas.microsoft.com/office/drawing/2014/main" id="{B7005321-3742-4F39-9E44-0A7DF952DC22}"/>
              </a:ext>
            </a:extLst>
          </p:cNvPr>
          <p:cNvSpPr txBox="1">
            <a:spLocks/>
          </p:cNvSpPr>
          <p:nvPr/>
        </p:nvSpPr>
        <p:spPr>
          <a:xfrm>
            <a:off x="264576" y="1327982"/>
            <a:ext cx="10919775" cy="413327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400" dirty="0">
                <a:latin typeface="Times New Roman" panose="02020603050405020304" pitchFamily="18" charset="0"/>
                <a:cs typeface="Times New Roman" panose="02020603050405020304" pitchFamily="18" charset="0"/>
              </a:rPr>
              <a:t>Processing video data will give us good experience.</a:t>
            </a:r>
            <a:br>
              <a:rPr lang="en-US" altLang="ko-KR" sz="2400" dirty="0">
                <a:latin typeface="Times New Roman" panose="02020603050405020304" pitchFamily="18" charset="0"/>
                <a:cs typeface="Times New Roman" panose="02020603050405020304" pitchFamily="18" charset="0"/>
              </a:rPr>
            </a:br>
            <a:r>
              <a:rPr lang="en-US" altLang="ko-KR" sz="2400" dirty="0">
                <a:latin typeface="Times New Roman" panose="02020603050405020304" pitchFamily="18" charset="0"/>
                <a:cs typeface="Times New Roman" panose="02020603050405020304" pitchFamily="18" charset="0"/>
              </a:rPr>
              <a:t>We don’t have any experience of using video data to train a deep neural network.</a:t>
            </a:r>
          </a:p>
          <a:p>
            <a:pPr>
              <a:lnSpc>
                <a:spcPct val="150000"/>
              </a:lnSpc>
            </a:pPr>
            <a:r>
              <a:rPr lang="en-US" altLang="ko-KR" sz="2400" dirty="0">
                <a:latin typeface="Times New Roman" panose="02020603050405020304" pitchFamily="18" charset="0"/>
                <a:cs typeface="Times New Roman" panose="02020603050405020304" pitchFamily="18" charset="0"/>
              </a:rPr>
              <a:t>Training the model to learn the semantic information from scratch with both visual and audio data seems to be a novel topic.</a:t>
            </a:r>
          </a:p>
          <a:p>
            <a:pPr>
              <a:lnSpc>
                <a:spcPct val="150000"/>
              </a:lnSpc>
            </a:pPr>
            <a:r>
              <a:rPr lang="en-US" altLang="ko-KR" sz="2400" dirty="0">
                <a:latin typeface="Times New Roman" panose="02020603050405020304" pitchFamily="18" charset="0"/>
                <a:cs typeface="Times New Roman" panose="02020603050405020304" pitchFamily="18" charset="0"/>
              </a:rPr>
              <a:t>It would also be beneficial for our research in that this paper’s idea can be extended to many other domains hard to solve.</a:t>
            </a:r>
          </a:p>
        </p:txBody>
      </p:sp>
      <p:grpSp>
        <p:nvGrpSpPr>
          <p:cNvPr id="2" name="그룹 1">
            <a:extLst>
              <a:ext uri="{FF2B5EF4-FFF2-40B4-BE49-F238E27FC236}">
                <a16:creationId xmlns:a16="http://schemas.microsoft.com/office/drawing/2014/main" id="{172152D0-8F0B-473C-9012-65FCC824534B}"/>
              </a:ext>
            </a:extLst>
          </p:cNvPr>
          <p:cNvGrpSpPr/>
          <p:nvPr/>
        </p:nvGrpSpPr>
        <p:grpSpPr>
          <a:xfrm>
            <a:off x="7063099" y="4715795"/>
            <a:ext cx="3326897" cy="1969471"/>
            <a:chOff x="6440820" y="3808214"/>
            <a:chExt cx="4678680" cy="2924175"/>
          </a:xfrm>
        </p:grpSpPr>
        <p:pic>
          <p:nvPicPr>
            <p:cNvPr id="1026" name="Picture 2">
              <a:extLst>
                <a:ext uri="{FF2B5EF4-FFF2-40B4-BE49-F238E27FC236}">
                  <a16:creationId xmlns:a16="http://schemas.microsoft.com/office/drawing/2014/main" id="{C89D966D-A9BA-426F-AD46-8B4836D60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820" y="3808214"/>
              <a:ext cx="4678680" cy="2924175"/>
            </a:xfrm>
            <a:prstGeom prst="rect">
              <a:avLst/>
            </a:prstGeom>
            <a:noFill/>
            <a:extLst>
              <a:ext uri="{909E8E84-426E-40DD-AFC4-6F175D3DCCD1}">
                <a14:hiddenFill xmlns:a14="http://schemas.microsoft.com/office/drawing/2010/main">
                  <a:solidFill>
                    <a:srgbClr val="FFFFFF"/>
                  </a:solidFill>
                </a14:hiddenFill>
              </a:ext>
            </a:extLst>
          </p:spPr>
        </p:pic>
        <p:pic>
          <p:nvPicPr>
            <p:cNvPr id="5" name="그래픽 4" descr="거래량">
              <a:extLst>
                <a:ext uri="{FF2B5EF4-FFF2-40B4-BE49-F238E27FC236}">
                  <a16:creationId xmlns:a16="http://schemas.microsoft.com/office/drawing/2014/main" id="{5618E84C-CB47-460F-BC5E-EEDDB7CD70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41024" y="5286423"/>
              <a:ext cx="914400" cy="914400"/>
            </a:xfrm>
            <a:prstGeom prst="rect">
              <a:avLst/>
            </a:prstGeom>
          </p:spPr>
        </p:pic>
        <p:pic>
          <p:nvPicPr>
            <p:cNvPr id="9" name="그래픽 8" descr="이미지">
              <a:extLst>
                <a:ext uri="{FF2B5EF4-FFF2-40B4-BE49-F238E27FC236}">
                  <a16:creationId xmlns:a16="http://schemas.microsoft.com/office/drawing/2014/main" id="{042BA06C-18AE-4D4A-9D5D-C0B876DF52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45316" y="4131777"/>
              <a:ext cx="914400" cy="914400"/>
            </a:xfrm>
            <a:prstGeom prst="rect">
              <a:avLst/>
            </a:prstGeom>
          </p:spPr>
        </p:pic>
      </p:grpSp>
      <p:sp>
        <p:nvSpPr>
          <p:cNvPr id="10" name="슬라이드 번호 개체 틀 4">
            <a:extLst>
              <a:ext uri="{FF2B5EF4-FFF2-40B4-BE49-F238E27FC236}">
                <a16:creationId xmlns:a16="http://schemas.microsoft.com/office/drawing/2014/main" id="{0EC3159D-AD93-424A-A095-826DAA9D4264}"/>
              </a:ext>
            </a:extLst>
          </p:cNvPr>
          <p:cNvSpPr>
            <a:spLocks noGrp="1"/>
          </p:cNvSpPr>
          <p:nvPr>
            <p:ph type="sldNum" sz="quarter" idx="12"/>
          </p:nvPr>
        </p:nvSpPr>
        <p:spPr>
          <a:xfrm>
            <a:off x="8610600" y="6356350"/>
            <a:ext cx="2743200" cy="365125"/>
          </a:xfrm>
        </p:spPr>
        <p:txBody>
          <a:bodyPr/>
          <a:lstStyle/>
          <a:p>
            <a:fld id="{CA1AAB14-659C-495B-B4B2-DD9A364F6C9D}" type="slidenum">
              <a:rPr lang="ko-KR" altLang="en-US" smtClean="0"/>
              <a:t>8</a:t>
            </a:fld>
            <a:endParaRPr lang="ko-KR" altLang="en-US" dirty="0"/>
          </a:p>
        </p:txBody>
      </p:sp>
    </p:spTree>
    <p:extLst>
      <p:ext uri="{BB962C8B-B14F-4D97-AF65-F5344CB8AC3E}">
        <p14:creationId xmlns:p14="http://schemas.microsoft.com/office/powerpoint/2010/main" val="400908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23CC5D31-495C-421B-9B46-3D5785B84D3A}"/>
              </a:ext>
            </a:extLst>
          </p:cNvPr>
          <p:cNvCxnSpPr/>
          <p:nvPr/>
        </p:nvCxnSpPr>
        <p:spPr>
          <a:xfrm>
            <a:off x="0" y="1157469"/>
            <a:ext cx="12192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제목 1">
            <a:extLst>
              <a:ext uri="{FF2B5EF4-FFF2-40B4-BE49-F238E27FC236}">
                <a16:creationId xmlns:a16="http://schemas.microsoft.com/office/drawing/2014/main" id="{6C900947-C2DA-4C58-8947-64FA0D586BFF}"/>
              </a:ext>
            </a:extLst>
          </p:cNvPr>
          <p:cNvSpPr txBox="1">
            <a:spLocks/>
          </p:cNvSpPr>
          <p:nvPr/>
        </p:nvSpPr>
        <p:spPr>
          <a:xfrm>
            <a:off x="264576" y="299231"/>
            <a:ext cx="11680376" cy="849588"/>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altLang="ko-KR" sz="3600" dirty="0">
                <a:latin typeface="Times New Roman" panose="02020603050405020304" pitchFamily="18" charset="0"/>
                <a:ea typeface="+mj-lt"/>
                <a:cs typeface="Times New Roman" panose="02020603050405020304" pitchFamily="18" charset="0"/>
              </a:rPr>
              <a:t>Replication approach</a:t>
            </a:r>
            <a:endParaRPr lang="ko-KR" altLang="en-US" sz="3600" dirty="0">
              <a:latin typeface="Times New Roman" panose="02020603050405020304" pitchFamily="18" charset="0"/>
              <a:cs typeface="Times New Roman" panose="02020603050405020304" pitchFamily="18" charset="0"/>
            </a:endParaRPr>
          </a:p>
        </p:txBody>
      </p:sp>
      <p:pic>
        <p:nvPicPr>
          <p:cNvPr id="17" name="그림 7">
            <a:extLst>
              <a:ext uri="{FF2B5EF4-FFF2-40B4-BE49-F238E27FC236}">
                <a16:creationId xmlns:a16="http://schemas.microsoft.com/office/drawing/2014/main" id="{913DE00A-AED2-439E-A004-C95CB34CAD85}"/>
              </a:ext>
            </a:extLst>
          </p:cNvPr>
          <p:cNvPicPr>
            <a:picLocks noChangeAspect="1"/>
          </p:cNvPicPr>
          <p:nvPr/>
        </p:nvPicPr>
        <p:blipFill rotWithShape="1">
          <a:blip r:embed="rId3"/>
          <a:srcRect b="6017"/>
          <a:stretch/>
        </p:blipFill>
        <p:spPr>
          <a:xfrm>
            <a:off x="6316128" y="1676877"/>
            <a:ext cx="2047867" cy="3926198"/>
          </a:xfrm>
          <a:prstGeom prst="rect">
            <a:avLst/>
          </a:prstGeom>
        </p:spPr>
      </p:pic>
      <p:sp>
        <p:nvSpPr>
          <p:cNvPr id="7" name="TextBox 6">
            <a:extLst>
              <a:ext uri="{FF2B5EF4-FFF2-40B4-BE49-F238E27FC236}">
                <a16:creationId xmlns:a16="http://schemas.microsoft.com/office/drawing/2014/main" id="{6CCABDAD-2A92-45F0-9135-EE245CBDA0EC}"/>
              </a:ext>
            </a:extLst>
          </p:cNvPr>
          <p:cNvSpPr txBox="1"/>
          <p:nvPr/>
        </p:nvSpPr>
        <p:spPr>
          <a:xfrm>
            <a:off x="374306" y="1810353"/>
            <a:ext cx="5575572" cy="38116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lnSpc>
                <a:spcPct val="150000"/>
              </a:lnSpc>
              <a:buFont typeface="Arial" panose="020B0604020202020204" pitchFamily="34" charset="0"/>
              <a:buChar char="•"/>
            </a:pPr>
            <a:r>
              <a:rPr lang="en-US" altLang="ko-KR" sz="2400" dirty="0">
                <a:latin typeface="Times New Roman" panose="02020603050405020304" pitchFamily="18" charset="0"/>
                <a:cs typeface="Times New Roman" panose="02020603050405020304" pitchFamily="18" charset="0"/>
              </a:rPr>
              <a:t>Mainly implement AVE-Net / AVOL-Net with video/audio dataset.</a:t>
            </a:r>
          </a:p>
          <a:p>
            <a:pPr marL="342900" indent="-342900" algn="l">
              <a:lnSpc>
                <a:spcPct val="150000"/>
              </a:lnSpc>
              <a:buFont typeface="Arial" panose="020B0604020202020204" pitchFamily="34" charset="0"/>
              <a:buChar char="•"/>
            </a:pPr>
            <a:endParaRPr lang="en-US" altLang="ko-KR" sz="10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altLang="ko-KR" sz="2400" dirty="0">
                <a:latin typeface="Times New Roman" panose="02020603050405020304" pitchFamily="18" charset="0"/>
                <a:cs typeface="Times New Roman" panose="02020603050405020304" pitchFamily="18" charset="0"/>
              </a:rPr>
              <a:t>AVE-Net</a:t>
            </a:r>
            <a:r>
              <a:rPr lang="ko-KR" altLang="en-US" sz="2400" dirty="0">
                <a:latin typeface="Times New Roman" panose="02020603050405020304" pitchFamily="18" charset="0"/>
                <a:cs typeface="Times New Roman" panose="02020603050405020304" pitchFamily="18" charset="0"/>
              </a:rPr>
              <a:t> </a:t>
            </a:r>
            <a:r>
              <a:rPr lang="en-US" altLang="ko-KR" sz="2400" dirty="0">
                <a:latin typeface="Times New Roman" panose="02020603050405020304" pitchFamily="18" charset="0"/>
                <a:cs typeface="Times New Roman" panose="02020603050405020304" pitchFamily="18" charset="0"/>
              </a:rPr>
              <a:t>: Learns the</a:t>
            </a:r>
            <a:r>
              <a:rPr lang="ko-KR" altLang="en-US" sz="2400" dirty="0">
                <a:latin typeface="Times New Roman" panose="02020603050405020304" pitchFamily="18" charset="0"/>
                <a:cs typeface="Times New Roman" panose="02020603050405020304" pitchFamily="18" charset="0"/>
              </a:rPr>
              <a:t> </a:t>
            </a:r>
            <a:r>
              <a:rPr lang="en-US" altLang="ko-KR" sz="2400" dirty="0">
                <a:latin typeface="Times New Roman" panose="02020603050405020304" pitchFamily="18" charset="0"/>
                <a:cs typeface="Times New Roman" panose="02020603050405020304" pitchFamily="18" charset="0"/>
              </a:rPr>
              <a:t>correspondence between image and audio. </a:t>
            </a:r>
          </a:p>
          <a:p>
            <a:pPr marL="342900" indent="-342900" algn="l">
              <a:lnSpc>
                <a:spcPct val="150000"/>
              </a:lnSpc>
              <a:buFont typeface="Arial" panose="020B0604020202020204" pitchFamily="34" charset="0"/>
              <a:buChar char="•"/>
            </a:pPr>
            <a:endParaRPr lang="en-US" altLang="ko-KR" sz="10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altLang="ko-KR" sz="2400" dirty="0">
                <a:latin typeface="Times New Roman" panose="02020603050405020304" pitchFamily="18" charset="0"/>
                <a:cs typeface="Times New Roman" panose="02020603050405020304" pitchFamily="18" charset="0"/>
              </a:rPr>
              <a:t>AVOL-Net : Localizes a sound source on the image.</a:t>
            </a:r>
            <a:endParaRPr lang="ko-KR" altLang="en-US" sz="2400" dirty="0">
              <a:latin typeface="Times New Roman" panose="02020603050405020304" pitchFamily="18" charset="0"/>
              <a:cs typeface="Times New Roman" panose="02020603050405020304" pitchFamily="18" charset="0"/>
            </a:endParaRPr>
          </a:p>
        </p:txBody>
      </p:sp>
      <p:pic>
        <p:nvPicPr>
          <p:cNvPr id="2" name="그림 1">
            <a:extLst>
              <a:ext uri="{FF2B5EF4-FFF2-40B4-BE49-F238E27FC236}">
                <a16:creationId xmlns:a16="http://schemas.microsoft.com/office/drawing/2014/main" id="{CB357D7C-A771-48EB-A58B-DD55AB693E57}"/>
              </a:ext>
            </a:extLst>
          </p:cNvPr>
          <p:cNvPicPr>
            <a:picLocks noChangeAspect="1"/>
          </p:cNvPicPr>
          <p:nvPr/>
        </p:nvPicPr>
        <p:blipFill>
          <a:blip r:embed="rId4"/>
          <a:stretch>
            <a:fillRect/>
          </a:stretch>
        </p:blipFill>
        <p:spPr>
          <a:xfrm>
            <a:off x="9096496" y="1625794"/>
            <a:ext cx="2575076" cy="4074737"/>
          </a:xfrm>
          <a:prstGeom prst="rect">
            <a:avLst/>
          </a:prstGeom>
        </p:spPr>
      </p:pic>
      <p:sp>
        <p:nvSpPr>
          <p:cNvPr id="3" name="TextBox 2">
            <a:extLst>
              <a:ext uri="{FF2B5EF4-FFF2-40B4-BE49-F238E27FC236}">
                <a16:creationId xmlns:a16="http://schemas.microsoft.com/office/drawing/2014/main" id="{43314DE9-0D23-46DB-BEE0-E80D9FE0F621}"/>
              </a:ext>
            </a:extLst>
          </p:cNvPr>
          <p:cNvSpPr txBox="1"/>
          <p:nvPr/>
        </p:nvSpPr>
        <p:spPr>
          <a:xfrm>
            <a:off x="6905640" y="5841235"/>
            <a:ext cx="1493134" cy="376578"/>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AVE-Net</a:t>
            </a:r>
            <a:endParaRPr lang="ko-KR" alt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BBFEA80-1129-44DE-98E9-A4988BC9309F}"/>
              </a:ext>
            </a:extLst>
          </p:cNvPr>
          <p:cNvSpPr txBox="1"/>
          <p:nvPr/>
        </p:nvSpPr>
        <p:spPr>
          <a:xfrm>
            <a:off x="9687783" y="5839068"/>
            <a:ext cx="1493134" cy="376578"/>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AVOL-Net</a:t>
            </a:r>
            <a:endParaRPr lang="ko-KR" altLang="en-US" dirty="0">
              <a:latin typeface="Times New Roman" panose="02020603050405020304" pitchFamily="18" charset="0"/>
              <a:cs typeface="Times New Roman" panose="02020603050405020304" pitchFamily="18" charset="0"/>
            </a:endParaRPr>
          </a:p>
        </p:txBody>
      </p:sp>
      <p:sp>
        <p:nvSpPr>
          <p:cNvPr id="5" name="슬라이드 번호 개체 틀 4">
            <a:extLst>
              <a:ext uri="{FF2B5EF4-FFF2-40B4-BE49-F238E27FC236}">
                <a16:creationId xmlns:a16="http://schemas.microsoft.com/office/drawing/2014/main" id="{BCB840AA-8CFA-40CC-8A50-0D324A874491}"/>
              </a:ext>
            </a:extLst>
          </p:cNvPr>
          <p:cNvSpPr>
            <a:spLocks noGrp="1"/>
          </p:cNvSpPr>
          <p:nvPr>
            <p:ph type="sldNum" sz="quarter" idx="12"/>
          </p:nvPr>
        </p:nvSpPr>
        <p:spPr/>
        <p:txBody>
          <a:bodyPr/>
          <a:lstStyle/>
          <a:p>
            <a:fld id="{CA1AAB14-659C-495B-B4B2-DD9A364F6C9D}" type="slidenum">
              <a:rPr lang="ko-KR" altLang="en-US" smtClean="0"/>
              <a:t>9</a:t>
            </a:fld>
            <a:endParaRPr lang="ko-KR" altLang="en-US" dirty="0"/>
          </a:p>
        </p:txBody>
      </p:sp>
    </p:spTree>
    <p:extLst>
      <p:ext uri="{BB962C8B-B14F-4D97-AF65-F5344CB8AC3E}">
        <p14:creationId xmlns:p14="http://schemas.microsoft.com/office/powerpoint/2010/main" val="155113875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1464</Words>
  <Application>Microsoft Office PowerPoint</Application>
  <PresentationFormat>와이드스크린</PresentationFormat>
  <Paragraphs>167</Paragraphs>
  <Slides>14</Slides>
  <Notes>14</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14</vt:i4>
      </vt:variant>
    </vt:vector>
  </HeadingPairs>
  <TitlesOfParts>
    <vt:vector size="19" baseType="lpstr">
      <vt:lpstr>맑은 고딕</vt:lpstr>
      <vt:lpstr>Arial</vt:lpstr>
      <vt:lpstr>Times New Roman</vt:lpstr>
      <vt:lpstr>Wingdings</vt:lpstr>
      <vt:lpstr>Office 테마</vt:lpstr>
      <vt:lpstr>Project Proposal</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user</dc:creator>
  <cp:lastModifiedBy>user</cp:lastModifiedBy>
  <cp:revision>111</cp:revision>
  <dcterms:created xsi:type="dcterms:W3CDTF">2020-04-30T18:00:20Z</dcterms:created>
  <dcterms:modified xsi:type="dcterms:W3CDTF">2020-05-03T22:27:35Z</dcterms:modified>
</cp:coreProperties>
</file>