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688" y="1932"/>
      </p:cViewPr>
      <p:guideLst>
        <p:guide orient="horz" pos="2136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5728-8289-482D-9DE8-144D9923A047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3CE5-83DD-4428-9418-9D74E9F81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69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5728-8289-482D-9DE8-144D9923A047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3CE5-83DD-4428-9418-9D74E9F81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5728-8289-482D-9DE8-144D9923A047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3CE5-83DD-4428-9418-9D74E9F81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6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5728-8289-482D-9DE8-144D9923A047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3CE5-83DD-4428-9418-9D74E9F81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9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5728-8289-482D-9DE8-144D9923A047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3CE5-83DD-4428-9418-9D74E9F81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44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5728-8289-482D-9DE8-144D9923A047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3CE5-83DD-4428-9418-9D74E9F81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5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5728-8289-482D-9DE8-144D9923A047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3CE5-83DD-4428-9418-9D74E9F81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7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5728-8289-482D-9DE8-144D9923A047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3CE5-83DD-4428-9418-9D74E9F81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5728-8289-482D-9DE8-144D9923A047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3CE5-83DD-4428-9418-9D74E9F81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89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5728-8289-482D-9DE8-144D9923A047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3CE5-83DD-4428-9418-9D74E9F81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3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5728-8289-482D-9DE8-144D9923A047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3CE5-83DD-4428-9418-9D74E9F81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5511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5728-8289-482D-9DE8-144D9923A047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63CE5-83DD-4428-9418-9D74E9F81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7.jpe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7.jpeg"  /><Relationship Id="rId4" Type="http://schemas.openxmlformats.org/officeDocument/2006/relationships/image" Target="../media/image8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3.jpeg"  /><Relationship Id="rId4" Type="http://schemas.openxmlformats.org/officeDocument/2006/relationships/image" Target="../media/image7.jpeg"  /><Relationship Id="rId5" Type="http://schemas.openxmlformats.org/officeDocument/2006/relationships/image" Target="../media/image8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3.jpeg"  /><Relationship Id="rId4" Type="http://schemas.openxmlformats.org/officeDocument/2006/relationships/image" Target="../media/image11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3.jpeg"  /><Relationship Id="rId4" Type="http://schemas.openxmlformats.org/officeDocument/2006/relationships/hyperlink" Target="https://datastudio.google.com/u/0/reporting/09f811c2-228c-48be-a604-cab7d6da5f00/page/GJm6C" TargetMode="External" /><Relationship Id="rId5" Type="http://schemas.openxmlformats.org/officeDocument/2006/relationships/hyperlink" Target="https://gotojejutrip.herokuapp.com/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3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5180" b="10540"/>
          <a:stretch>
            <a:fillRect/>
          </a:stretch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4258" y="729365"/>
            <a:ext cx="11125928" cy="1183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600">
                <a:solidFill>
                  <a:schemeClr val="bg1"/>
                </a:solidFill>
                <a:latin typeface="HY바다M"/>
                <a:ea typeface="HY바다M"/>
              </a:rPr>
              <a:t>11</a:t>
            </a:r>
            <a:r>
              <a:rPr lang="ko-KR" altLang="en-US" sz="6600">
                <a:solidFill>
                  <a:schemeClr val="bg1"/>
                </a:solidFill>
                <a:latin typeface="HY바다M"/>
                <a:ea typeface="HY바다M"/>
              </a:rPr>
              <a:t>월엔 제주도에서 </a:t>
            </a:r>
            <a:r>
              <a:rPr lang="ko-KR" altLang="en-US" sz="6600">
                <a:solidFill>
                  <a:srgbClr val="ffb689"/>
                </a:solidFill>
                <a:latin typeface="HY바다M"/>
                <a:ea typeface="HY바다M"/>
              </a:rPr>
              <a:t>놀멍쉬멍</a:t>
            </a:r>
            <a:r>
              <a:rPr lang="en-US" altLang="ko-KR" sz="6600">
                <a:solidFill>
                  <a:srgbClr val="ffb689"/>
                </a:solidFill>
                <a:latin typeface="HY바다M"/>
                <a:ea typeface="HY바다M"/>
              </a:rPr>
              <a:t>?</a:t>
            </a:r>
            <a:r>
              <a:rPr lang="ko-KR" altLang="en-US" sz="7200">
                <a:solidFill>
                  <a:schemeClr val="bg1"/>
                </a:solidFill>
                <a:latin typeface="HY바다M"/>
                <a:ea typeface="HY바다M"/>
              </a:rPr>
              <a:t> </a:t>
            </a:r>
            <a:endParaRPr lang="ko-KR" altLang="en-US" sz="7200">
              <a:solidFill>
                <a:schemeClr val="bg1"/>
              </a:solidFill>
              <a:latin typeface="HY바다M"/>
              <a:ea typeface="HY바다M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18382" y="1927185"/>
            <a:ext cx="11125928" cy="4242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한컴 솔잎 B"/>
                <a:ea typeface="한컴 솔잎 B"/>
                <a:cs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한컴 솔잎 B"/>
                <a:ea typeface="한컴 솔잎 B"/>
                <a:cs typeface="함초롬돋움"/>
              </a:rPr>
              <a:t> 사용자 취향 기반 여행지 추천 시스템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한컴 솔잎 B"/>
              <a:ea typeface="한컴 솔잎 B"/>
              <a:cs typeface="함초롬돋움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533035" y="4557849"/>
            <a:ext cx="11125929" cy="44369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한컴 솔잎 B"/>
                <a:ea typeface="한컴 솔잎 B"/>
                <a:cs typeface="함초롬돋움"/>
              </a:rPr>
              <a:t>황형기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ffffff"/>
              </a:solidFill>
              <a:latin typeface="한컴 솔잎 B"/>
              <a:ea typeface="한컴 솔잎 B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5480"/>
          <a:stretch>
            <a:fillRect/>
          </a:stretch>
        </p:blipFill>
        <p:spPr>
          <a:xfrm>
            <a:off x="0" y="-5443"/>
            <a:ext cx="12196800" cy="6872514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544119" y="2597901"/>
            <a:ext cx="5320387" cy="1098593"/>
          </a:xfrm>
          <a:prstGeom prst="rect">
            <a:avLst/>
          </a:prstGeom>
          <a:noFill/>
        </p:spPr>
        <p:txBody>
          <a:bodyPr vert="horz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6600">
                <a:solidFill>
                  <a:srgbClr val="439dc5"/>
                </a:solidFill>
                <a:latin typeface="상상토끼 정묵바위"/>
                <a:ea typeface="상상토끼 정묵바위"/>
                <a:cs typeface="+mj-cs"/>
              </a:rPr>
              <a:t>Thank you</a:t>
            </a:r>
            <a:endParaRPr lang="en-US" altLang="ko-KR" sz="6600">
              <a:solidFill>
                <a:srgbClr val="439dc5"/>
              </a:solidFill>
              <a:latin typeface="상상토끼 정묵바위"/>
              <a:ea typeface="상상토끼 정묵바위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" name=""/>
          <p:cNvSpPr/>
          <p:nvPr/>
        </p:nvSpPr>
        <p:spPr>
          <a:xfrm>
            <a:off x="317500" y="1841499"/>
            <a:ext cx="11557000" cy="3175000"/>
          </a:xfrm>
          <a:prstGeom prst="rect">
            <a:avLst/>
          </a:prstGeom>
          <a:solidFill>
            <a:schemeClr val="l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54" name="그림 3"/>
          <p:cNvPicPr>
            <a:picLocks noChangeAspect="1"/>
          </p:cNvPicPr>
          <p:nvPr/>
        </p:nvPicPr>
        <p:blipFill rotWithShape="1">
          <a:blip r:embed="rId3"/>
          <a:srcRect b="15570"/>
          <a:stretch>
            <a:fillRect/>
          </a:stretch>
        </p:blipFill>
        <p:spPr>
          <a:xfrm>
            <a:off x="0" y="0"/>
            <a:ext cx="12196800" cy="6865257"/>
          </a:xfrm>
          <a:prstGeom prst="rect">
            <a:avLst/>
          </a:prstGeom>
        </p:spPr>
      </p:pic>
      <p:sp>
        <p:nvSpPr>
          <p:cNvPr id="53" name="TextBox 8"/>
          <p:cNvSpPr txBox="1"/>
          <p:nvPr/>
        </p:nvSpPr>
        <p:spPr>
          <a:xfrm>
            <a:off x="533035" y="2880235"/>
            <a:ext cx="11125928" cy="12326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500" b="0" i="0" u="none" strike="noStrike" kern="1200" cap="none" spc="0" normalizeH="0" baseline="0" mc:Ignorable="hp" hp:hslEmbossed="0">
                <a:solidFill>
                  <a:schemeClr val="lt1"/>
                </a:solidFill>
                <a:latin typeface="HY바다M"/>
                <a:ea typeface="HY바다M"/>
              </a:rPr>
              <a:t>여 행</a:t>
            </a:r>
            <a:endParaRPr xmlns:mc="http://schemas.openxmlformats.org/markup-compatibility/2006" xmlns:hp="http://schemas.haansoft.com/office/presentation/8.0" kumimoji="0" lang="ko-KR" altLang="en-US" sz="7500" b="0" i="0" u="none" strike="noStrike" kern="1200" cap="none" spc="0" normalizeH="0" baseline="0" mc:Ignorable="hp" hp:hslEmbossed="0">
              <a:solidFill>
                <a:schemeClr val="lt1"/>
              </a:solidFill>
              <a:latin typeface="HY바다M"/>
              <a:ea typeface="HY바다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5480"/>
          <a:stretch>
            <a:fillRect/>
          </a:stretch>
        </p:blipFill>
        <p:spPr>
          <a:xfrm>
            <a:off x="0" y="-5443"/>
            <a:ext cx="12196800" cy="687251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8125" y="245972"/>
            <a:ext cx="11715750" cy="6438297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 cap="flat" cmpd="sng" algn="ctr">
            <a:solidFill>
              <a:schemeClr val="l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75622" y="3111423"/>
            <a:ext cx="2321502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</a:defRPr>
            </a:lvl1pPr>
          </a:lstStyle>
          <a:p>
            <a:pPr algn="l">
              <a:defRPr/>
            </a:pPr>
            <a:r>
              <a:rPr lang="ko-KR" altLang="en-US" sz="16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글씨를 입력하세요</a:t>
            </a:r>
            <a:endParaRPr lang="ko-KR" altLang="en-US" sz="16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65151" y="2026708"/>
            <a:ext cx="5715000" cy="4286250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7212" y="436804"/>
            <a:ext cx="6096000" cy="3429000"/>
          </a:xfrm>
          <a:prstGeom prst="rect">
            <a:avLst/>
          </a:prstGeom>
        </p:spPr>
      </p:pic>
      <p:sp>
        <p:nvSpPr>
          <p:cNvPr id="52" name="TextBox 8"/>
          <p:cNvSpPr txBox="1"/>
          <p:nvPr/>
        </p:nvSpPr>
        <p:spPr>
          <a:xfrm>
            <a:off x="610005" y="4592810"/>
            <a:ext cx="5122293" cy="99780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먹고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 마시고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 즐길거리가 이렇게 넘쳐나는데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,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ea typeface="한컴 윤고딕 230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ea typeface="한컴 윤고딕 230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도대체 어딜 가야 잘다녀왔다고 소문이 날까요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!?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ea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5480"/>
          <a:stretch>
            <a:fillRect/>
          </a:stretch>
        </p:blipFill>
        <p:spPr>
          <a:xfrm>
            <a:off x="0" y="-5443"/>
            <a:ext cx="12196800" cy="687251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8125" y="245972"/>
            <a:ext cx="11715750" cy="643829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75622" y="3292398"/>
            <a:ext cx="2321502" cy="44902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</a:defRPr>
            </a:lvl1pPr>
          </a:lstStyle>
          <a:p>
            <a:pPr algn="l">
              <a:defRPr/>
            </a:pPr>
            <a:r>
              <a:rPr lang="ko-KR" altLang="en-US" sz="16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글씨를 입력하세요</a:t>
            </a:r>
            <a:endParaRPr lang="ko-KR" altLang="en-US" sz="16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52" name="TextBox 8"/>
          <p:cNvSpPr txBox="1"/>
          <p:nvPr/>
        </p:nvSpPr>
        <p:spPr>
          <a:xfrm>
            <a:off x="3044167" y="4692869"/>
            <a:ext cx="7238962" cy="100213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제주 렌트카에 내장된 네비게이션 검색량과 날씨를 기반으로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ea typeface="한컴 윤고딕 230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ea typeface="한컴 윤고딕 230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사용자의 취향에 따른 여행지를 추천해주는 서비스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!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30"/>
              <a:ea typeface="한컴 윤고딕 230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89225" y="2517212"/>
            <a:ext cx="2272337" cy="1198595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04278" y="2536591"/>
            <a:ext cx="2385867" cy="931793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97439" y="2570886"/>
            <a:ext cx="1039088" cy="1039088"/>
          </a:xfrm>
          <a:prstGeom prst="rect">
            <a:avLst/>
          </a:prstGeom>
        </p:spPr>
      </p:pic>
      <p:grpSp>
        <p:nvGrpSpPr>
          <p:cNvPr id="66" name=""/>
          <p:cNvGrpSpPr/>
          <p:nvPr/>
        </p:nvGrpSpPr>
        <p:grpSpPr>
          <a:xfrm rot="0">
            <a:off x="1457036" y="4909705"/>
            <a:ext cx="1059872" cy="614218"/>
            <a:chOff x="1312718" y="4665326"/>
            <a:chExt cx="1059872" cy="614218"/>
          </a:xfrm>
        </p:grpSpPr>
        <p:sp>
          <p:nvSpPr>
            <p:cNvPr id="63" name=""/>
            <p:cNvSpPr/>
            <p:nvPr/>
          </p:nvSpPr>
          <p:spPr>
            <a:xfrm>
              <a:off x="1314257" y="4665326"/>
              <a:ext cx="1058333" cy="221288"/>
            </a:xfrm>
            <a:prstGeom prst="roundRect">
              <a:avLst>
                <a:gd name="adj" fmla="val 16667"/>
              </a:avLst>
            </a:prstGeom>
            <a:solidFill>
              <a:srgbClr val="ee6c3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1312718" y="5058256"/>
              <a:ext cx="1058333" cy="221288"/>
            </a:xfrm>
            <a:prstGeom prst="roundRect">
              <a:avLst>
                <a:gd name="adj" fmla="val 16667"/>
              </a:avLst>
            </a:prstGeom>
            <a:solidFill>
              <a:srgbClr val="ee6c3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6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608310" y="2306060"/>
            <a:ext cx="817804" cy="531572"/>
          </a:xfrm>
          <a:prstGeom prst="rect">
            <a:avLst/>
          </a:prstGeom>
        </p:spPr>
      </p:pic>
      <p:sp>
        <p:nvSpPr>
          <p:cNvPr id="67" name="TextBox 8"/>
          <p:cNvSpPr txBox="1"/>
          <p:nvPr/>
        </p:nvSpPr>
        <p:spPr>
          <a:xfrm>
            <a:off x="465688" y="617903"/>
            <a:ext cx="5276232" cy="5468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바다M"/>
                <a:ea typeface="HY바다M"/>
              </a:rPr>
              <a:t>어떤 서비스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HY바다M"/>
                <a:ea typeface="HY바다M"/>
              </a:rPr>
              <a:t>?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HY바다M"/>
              <a:ea typeface="HY바다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5570"/>
          <a:stretch>
            <a:fillRect/>
          </a:stretch>
        </p:blipFill>
        <p:spPr>
          <a:xfrm>
            <a:off x="0" y="0"/>
            <a:ext cx="12196800" cy="68652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9110" y="182804"/>
            <a:ext cx="11813781" cy="6557377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233e49"/>
              </a:solidFill>
              <a:latin typeface="나눔스퀘어 Bold"/>
              <a:ea typeface="나눔스퀘어 Bold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9760" y="430461"/>
            <a:ext cx="3906145" cy="815608"/>
          </a:xfrm>
          <a:prstGeom prst="rect">
            <a:avLst/>
          </a:prstGeom>
          <a:noFill/>
        </p:spPr>
        <p:txBody>
          <a:bodyPr vert="horz" lIns="91440" tIns="45720" rIns="91440" bIns="45720" anchor="ctr">
            <a:normAutofit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4800">
                <a:solidFill>
                  <a:srgbClr val="233e49"/>
                </a:solidFill>
                <a:latin typeface="상상토끼 정묵바위"/>
                <a:ea typeface="상상토끼 정묵바위"/>
                <a:cs typeface="+mj-cs"/>
              </a:rPr>
              <a:t>Task Flow</a:t>
            </a:r>
            <a:endParaRPr lang="en-US" altLang="ko-KR" sz="4800">
              <a:solidFill>
                <a:srgbClr val="233e49"/>
              </a:solidFill>
              <a:latin typeface="상상토끼 정묵바위"/>
              <a:ea typeface="상상토끼 정묵바위"/>
              <a:cs typeface="+mj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5215" y="1198995"/>
            <a:ext cx="4942278" cy="451420"/>
          </a:xfrm>
          <a:prstGeom prst="rect">
            <a:avLst/>
          </a:prstGeom>
          <a:noFill/>
        </p:spPr>
        <p:txBody>
          <a:bodyPr vert="horz" lIns="91440" tIns="45720" rIns="91440" bIns="4572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>
                <a:solidFill>
                  <a:srgbClr val="233e49"/>
                </a:solidFill>
                <a:latin typeface="상상토끼 정묵바위"/>
                <a:ea typeface="상상토끼 정묵바위"/>
                <a:cs typeface="+mj-cs"/>
              </a:rPr>
              <a:t>With PipeLine</a:t>
            </a:r>
            <a:endParaRPr lang="en-US" altLang="ko-KR" sz="1700">
              <a:solidFill>
                <a:srgbClr val="233e49"/>
              </a:solidFill>
              <a:latin typeface="상상토끼 정묵바위"/>
              <a:ea typeface="상상토끼 정묵바위"/>
              <a:cs typeface="+mj-cs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9528" y="2238197"/>
            <a:ext cx="1086723" cy="573217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4758" y="2963103"/>
            <a:ext cx="1192933" cy="465897"/>
          </a:xfrm>
          <a:prstGeom prst="rect">
            <a:avLst/>
          </a:prstGeom>
        </p:spPr>
      </p:pic>
      <p:cxnSp>
        <p:nvCxnSpPr>
          <p:cNvPr id="41" name=""/>
          <p:cNvCxnSpPr/>
          <p:nvPr/>
        </p:nvCxnSpPr>
        <p:spPr>
          <a:xfrm>
            <a:off x="1901152" y="2519795"/>
            <a:ext cx="1295381" cy="388708"/>
          </a:xfrm>
          <a:prstGeom prst="bentConnector3">
            <a:avLst>
              <a:gd name="adj1" fmla="val 50000"/>
            </a:avLst>
          </a:prstGeom>
          <a:ln w="50800">
            <a:solidFill>
              <a:schemeClr val="dk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1"/>
          <p:cNvSpPr txBox="1"/>
          <p:nvPr/>
        </p:nvSpPr>
        <p:spPr>
          <a:xfrm>
            <a:off x="1722947" y="2084053"/>
            <a:ext cx="3105902" cy="31434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ee6c30"/>
                </a:solidFill>
                <a:latin typeface="나눔스퀘어 Bold"/>
                <a:ea typeface="나눔스퀘어 Bold"/>
              </a:rPr>
              <a:t>selenium - scraping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ee6c30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43" name=""/>
          <p:cNvCxnSpPr/>
          <p:nvPr/>
        </p:nvCxnSpPr>
        <p:spPr>
          <a:xfrm flipV="1">
            <a:off x="1861032" y="2908503"/>
            <a:ext cx="1345026" cy="345385"/>
          </a:xfrm>
          <a:prstGeom prst="bentConnector3">
            <a:avLst>
              <a:gd name="adj1" fmla="val 50000"/>
            </a:avLst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  <a:miter/>
            <a:headEnd type="triangle"/>
            <a:tailEnd type="triangle"/>
          </a:ln>
        </p:spPr>
      </p:cxnSp>
      <p:sp>
        <p:nvSpPr>
          <p:cNvPr id="44" name="TextBox 21"/>
          <p:cNvSpPr txBox="1"/>
          <p:nvPr/>
        </p:nvSpPr>
        <p:spPr>
          <a:xfrm>
            <a:off x="1875345" y="3429000"/>
            <a:ext cx="1249009" cy="31434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ee6c30"/>
                </a:solidFill>
                <a:latin typeface="나눔스퀘어 Bold"/>
                <a:ea typeface="나눔스퀘어 Bold"/>
              </a:rPr>
              <a:t>API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ee6c30"/>
              </a:solidFill>
              <a:latin typeface="나눔스퀘어 Bold"/>
              <a:ea typeface="나눔스퀘어 Bold"/>
            </a:endParaRPr>
          </a:p>
        </p:txBody>
      </p:sp>
      <p:sp>
        <p:nvSpPr>
          <p:cNvPr id="45" name="TextBox 21"/>
          <p:cNvSpPr txBox="1"/>
          <p:nvPr/>
        </p:nvSpPr>
        <p:spPr>
          <a:xfrm>
            <a:off x="375978" y="3575341"/>
            <a:ext cx="1595371" cy="39506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데이터 수집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55109" y="2480350"/>
            <a:ext cx="1648833" cy="853400"/>
          </a:xfrm>
          <a:prstGeom prst="rect">
            <a:avLst/>
          </a:prstGeom>
        </p:spPr>
      </p:pic>
      <p:sp>
        <p:nvSpPr>
          <p:cNvPr id="47" name="TextBox 21"/>
          <p:cNvSpPr txBox="1"/>
          <p:nvPr/>
        </p:nvSpPr>
        <p:spPr>
          <a:xfrm>
            <a:off x="3347393" y="3593043"/>
            <a:ext cx="1595371" cy="39602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데이터 적재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48" name=""/>
          <p:cNvCxnSpPr>
            <a:endCxn id="58" idx="0"/>
          </p:cNvCxnSpPr>
          <p:nvPr/>
        </p:nvCxnSpPr>
        <p:spPr>
          <a:xfrm rot="16200000" flipH="1">
            <a:off x="5144176" y="2990176"/>
            <a:ext cx="1500043" cy="1444240"/>
          </a:xfrm>
          <a:prstGeom prst="bentConnector3">
            <a:avLst>
              <a:gd name="adj1" fmla="val 50000"/>
            </a:avLst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  <a:miter/>
            <a:headEnd type="triangle"/>
            <a:tailEnd type="triangle"/>
          </a:ln>
        </p:spPr>
      </p:cxnSp>
      <p:cxnSp>
        <p:nvCxnSpPr>
          <p:cNvPr id="49" name=""/>
          <p:cNvCxnSpPr/>
          <p:nvPr/>
        </p:nvCxnSpPr>
        <p:spPr>
          <a:xfrm flipV="1">
            <a:off x="5172075" y="1889510"/>
            <a:ext cx="1250758" cy="1072764"/>
          </a:xfrm>
          <a:prstGeom prst="bentConnector3">
            <a:avLst>
              <a:gd name="adj1" fmla="val 50000"/>
            </a:avLst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  <a:miter/>
            <a:headEnd type="triangle"/>
            <a:tailEnd type="triangle"/>
          </a:ln>
        </p:spPr>
      </p:cxnSp>
      <p:pic>
        <p:nvPicPr>
          <p:cNvPr id="5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11818" y="1352742"/>
            <a:ext cx="2031993" cy="1015996"/>
          </a:xfrm>
          <a:prstGeom prst="rect">
            <a:avLst/>
          </a:prstGeom>
        </p:spPr>
      </p:pic>
      <p:sp>
        <p:nvSpPr>
          <p:cNvPr id="51" name="TextBox 21"/>
          <p:cNvSpPr txBox="1"/>
          <p:nvPr/>
        </p:nvSpPr>
        <p:spPr>
          <a:xfrm>
            <a:off x="7078885" y="2225292"/>
            <a:ext cx="1595371" cy="39506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ML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 모델링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752060" y="1536988"/>
            <a:ext cx="1997119" cy="782205"/>
          </a:xfrm>
          <a:prstGeom prst="rect">
            <a:avLst/>
          </a:prstGeom>
        </p:spPr>
      </p:pic>
      <p:cxnSp>
        <p:nvCxnSpPr>
          <p:cNvPr id="53" name=""/>
          <p:cNvCxnSpPr>
            <a:stCxn id="50" idx="3"/>
            <a:endCxn id="52" idx="1"/>
          </p:cNvCxnSpPr>
          <p:nvPr/>
        </p:nvCxnSpPr>
        <p:spPr>
          <a:xfrm>
            <a:off x="8843812" y="1860741"/>
            <a:ext cx="908248" cy="67349"/>
          </a:xfrm>
          <a:prstGeom prst="bentConnector3">
            <a:avLst>
              <a:gd name="adj1" fmla="val 50000"/>
            </a:avLst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  <a:miter/>
            <a:headEnd type="triangle"/>
            <a:tailEnd type="triangle"/>
          </a:ln>
        </p:spPr>
      </p:cxnSp>
      <p:sp>
        <p:nvSpPr>
          <p:cNvPr id="54" name="TextBox 21"/>
          <p:cNvSpPr txBox="1"/>
          <p:nvPr/>
        </p:nvSpPr>
        <p:spPr>
          <a:xfrm>
            <a:off x="10011816" y="2435420"/>
            <a:ext cx="1807036" cy="3916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웹서비스 제작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</p:txBody>
      </p:sp>
      <p:cxnSp>
        <p:nvCxnSpPr>
          <p:cNvPr id="55" name=""/>
          <p:cNvCxnSpPr>
            <a:stCxn id="56" idx="3"/>
            <a:endCxn id="54" idx="2"/>
          </p:cNvCxnSpPr>
          <p:nvPr/>
        </p:nvCxnSpPr>
        <p:spPr>
          <a:xfrm flipV="1">
            <a:off x="9829032" y="2827020"/>
            <a:ext cx="1086302" cy="601980"/>
          </a:xfrm>
          <a:prstGeom prst="bentConnector2">
            <a:avLst/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  <a:miter/>
            <a:headEnd type="triangle"/>
            <a:tailEnd type="triangle"/>
          </a:ln>
        </p:spPr>
      </p:cxnSp>
      <p:pic>
        <p:nvPicPr>
          <p:cNvPr id="56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029865" y="2956718"/>
            <a:ext cx="1799167" cy="944562"/>
          </a:xfrm>
          <a:prstGeom prst="rect">
            <a:avLst/>
          </a:prstGeom>
        </p:spPr>
      </p:pic>
      <p:sp>
        <p:nvSpPr>
          <p:cNvPr id="57" name="TextBox 21"/>
          <p:cNvSpPr txBox="1"/>
          <p:nvPr/>
        </p:nvSpPr>
        <p:spPr>
          <a:xfrm>
            <a:off x="9625429" y="3694259"/>
            <a:ext cx="1807036" cy="39015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웹서비스 배포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955534" y="4462317"/>
            <a:ext cx="1321568" cy="1321568"/>
          </a:xfrm>
          <a:prstGeom prst="rect">
            <a:avLst/>
          </a:prstGeom>
        </p:spPr>
      </p:pic>
      <p:sp>
        <p:nvSpPr>
          <p:cNvPr id="59" name="TextBox 21"/>
          <p:cNvSpPr txBox="1"/>
          <p:nvPr/>
        </p:nvSpPr>
        <p:spPr>
          <a:xfrm>
            <a:off x="7343660" y="4914613"/>
            <a:ext cx="2644082" cy="56083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인사이트 시각화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(google studio)</a:t>
            </a:r>
            <a:endPara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</p:txBody>
      </p:sp>
      <p:sp>
        <p:nvSpPr>
          <p:cNvPr id="60" name=""/>
          <p:cNvSpPr/>
          <p:nvPr/>
        </p:nvSpPr>
        <p:spPr>
          <a:xfrm>
            <a:off x="467591" y="1143673"/>
            <a:ext cx="4531591" cy="76969"/>
          </a:xfrm>
          <a:prstGeom prst="roundRect">
            <a:avLst>
              <a:gd name="adj" fmla="val 16667"/>
            </a:avLst>
          </a:prstGeom>
          <a:solidFill>
            <a:srgbClr val="83bcd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838963" y="1825625"/>
            <a:ext cx="5224898" cy="26703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5570"/>
          <a:stretch>
            <a:fillRect/>
          </a:stretch>
        </p:blipFill>
        <p:spPr>
          <a:xfrm>
            <a:off x="0" y="0"/>
            <a:ext cx="12196800" cy="68652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9110" y="182804"/>
            <a:ext cx="11813781" cy="6557377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233e49"/>
              </a:solidFill>
              <a:latin typeface="나눔스퀘어 Bold"/>
              <a:ea typeface="나눔스퀘어 Bold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9382" y="594695"/>
            <a:ext cx="3030615" cy="565456"/>
          </a:xfrm>
          <a:prstGeom prst="rect">
            <a:avLst/>
          </a:prstGeom>
          <a:noFill/>
        </p:spPr>
        <p:txBody>
          <a:bodyPr vert="horz" lIns="91440" tIns="45720" rIns="91440" bIns="4572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800" b="1">
                <a:solidFill>
                  <a:srgbClr val="233e49"/>
                </a:solidFill>
                <a:latin typeface="한컴 윤고딕 230"/>
                <a:ea typeface="한컴 윤고딕 230"/>
                <a:cs typeface="+mj-cs"/>
              </a:rPr>
              <a:t>1.</a:t>
            </a:r>
            <a:r>
              <a:rPr lang="ko-KR" altLang="en-US" sz="2800" b="1">
                <a:solidFill>
                  <a:srgbClr val="233e49"/>
                </a:solidFill>
                <a:latin typeface="한컴 윤고딕 230"/>
                <a:ea typeface="한컴 윤고딕 230"/>
                <a:cs typeface="+mj-cs"/>
              </a:rPr>
              <a:t> 데이터 수집</a:t>
            </a:r>
            <a:endParaRPr lang="ko-KR" altLang="en-US" sz="2800" b="1">
              <a:solidFill>
                <a:srgbClr val="233e49"/>
              </a:solidFill>
              <a:latin typeface="한컴 윤고딕 230"/>
              <a:ea typeface="한컴 윤고딕 230"/>
              <a:cs typeface="+mj-cs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1422" y="1477256"/>
            <a:ext cx="1086723" cy="573217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58425" y="1577650"/>
            <a:ext cx="1192933" cy="465897"/>
          </a:xfrm>
          <a:prstGeom prst="rect">
            <a:avLst/>
          </a:prstGeom>
        </p:spPr>
      </p:pic>
      <p:sp>
        <p:nvSpPr>
          <p:cNvPr id="42" name="TextBox 21"/>
          <p:cNvSpPr txBox="1"/>
          <p:nvPr/>
        </p:nvSpPr>
        <p:spPr>
          <a:xfrm>
            <a:off x="1809538" y="1717580"/>
            <a:ext cx="3105903" cy="3188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ee6c30"/>
                </a:solidFill>
                <a:latin typeface="나눔스퀘어 Bold"/>
                <a:ea typeface="나눔스퀘어 Bold"/>
              </a:rPr>
              <a:t>selenium - scraping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ee6c30"/>
              </a:solidFill>
              <a:latin typeface="나눔스퀘어 Bold"/>
              <a:ea typeface="나눔스퀘어 Bold"/>
            </a:endParaRPr>
          </a:p>
        </p:txBody>
      </p:sp>
      <p:sp>
        <p:nvSpPr>
          <p:cNvPr id="44" name="TextBox 21"/>
          <p:cNvSpPr txBox="1"/>
          <p:nvPr/>
        </p:nvSpPr>
        <p:spPr>
          <a:xfrm>
            <a:off x="8889208" y="1700339"/>
            <a:ext cx="1249009" cy="31705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ee6c30"/>
                </a:solidFill>
                <a:latin typeface="나눔스퀘어 Bold"/>
                <a:ea typeface="나눔스퀘어 Bold"/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ee6c30"/>
                </a:solidFill>
                <a:latin typeface="나눔스퀘어 Bold"/>
                <a:ea typeface="나눔스퀘어 Bold"/>
              </a:rPr>
              <a:t> 조회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ee6c30"/>
              </a:solidFill>
              <a:latin typeface="나눔스퀘어 Bold"/>
              <a:ea typeface="나눔스퀘어 Bold"/>
            </a:endParaRPr>
          </a:p>
        </p:txBody>
      </p:sp>
      <p:sp>
        <p:nvSpPr>
          <p:cNvPr id="45" name="TextBox 21"/>
          <p:cNvSpPr txBox="1"/>
          <p:nvPr/>
        </p:nvSpPr>
        <p:spPr>
          <a:xfrm>
            <a:off x="613659" y="5902326"/>
            <a:ext cx="6490303" cy="62039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1)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 일일 네비게이션 검색량 데이터 수집</a:t>
            </a:r>
            <a:endParaRPr xmlns:mc="http://schemas.openxmlformats.org/markup-compatibility/2006" xmlns:hp="http://schemas.haansoft.com/office/presentation/8.0" kumimoji="0" lang="en-US" altLang="ko-KR" sz="1500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(2021.11.01~30,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 약 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16,000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여개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7273" y="2214250"/>
            <a:ext cx="6534876" cy="3339818"/>
          </a:xfrm>
          <a:prstGeom prst="rect">
            <a:avLst/>
          </a:prstGeom>
        </p:spPr>
      </p:pic>
      <p:sp>
        <p:nvSpPr>
          <p:cNvPr id="61" name=""/>
          <p:cNvSpPr/>
          <p:nvPr/>
        </p:nvSpPr>
        <p:spPr>
          <a:xfrm>
            <a:off x="448349" y="1173211"/>
            <a:ext cx="4531591" cy="76969"/>
          </a:xfrm>
          <a:prstGeom prst="roundRect">
            <a:avLst>
              <a:gd name="adj" fmla="val 16667"/>
            </a:avLst>
          </a:prstGeom>
          <a:solidFill>
            <a:srgbClr val="83bcd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376684" y="2192342"/>
            <a:ext cx="3941419" cy="2107710"/>
          </a:xfrm>
          <a:prstGeom prst="rect">
            <a:avLst/>
          </a:prstGeom>
        </p:spPr>
      </p:pic>
      <p:sp>
        <p:nvSpPr>
          <p:cNvPr id="64" name="TextBox 21"/>
          <p:cNvSpPr txBox="1"/>
          <p:nvPr/>
        </p:nvSpPr>
        <p:spPr>
          <a:xfrm>
            <a:off x="7414314" y="4553817"/>
            <a:ext cx="3863716" cy="92115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2)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 일일평균기온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 강수량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 일사량 조회 및 </a:t>
            </a: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 통해 수집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(2021.11.01~30)</a:t>
            </a:r>
            <a:endParaRPr xmlns:mc="http://schemas.openxmlformats.org/markup-compatibility/2006" xmlns:hp="http://schemas.haansoft.com/office/presentation/8.0" kumimoji="0" lang="en-US" altLang="ko-KR" sz="1500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838963" y="1825625"/>
            <a:ext cx="5224898" cy="26703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5570"/>
          <a:stretch>
            <a:fillRect/>
          </a:stretch>
        </p:blipFill>
        <p:spPr>
          <a:xfrm>
            <a:off x="0" y="0"/>
            <a:ext cx="12196800" cy="68652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9110" y="182804"/>
            <a:ext cx="11813781" cy="6557377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233e49"/>
              </a:solidFill>
              <a:latin typeface="나눔스퀘어 Bold"/>
              <a:ea typeface="나눔스퀘어 Bold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9382" y="594695"/>
            <a:ext cx="3030615" cy="565456"/>
          </a:xfrm>
          <a:prstGeom prst="rect">
            <a:avLst/>
          </a:prstGeom>
          <a:noFill/>
        </p:spPr>
        <p:txBody>
          <a:bodyPr vert="horz" lIns="91440" tIns="45720" rIns="91440" bIns="4572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800" b="1">
                <a:solidFill>
                  <a:srgbClr val="233e49"/>
                </a:solidFill>
                <a:latin typeface="한컴 윤고딕 230"/>
                <a:ea typeface="한컴 윤고딕 230"/>
                <a:cs typeface="+mj-cs"/>
              </a:rPr>
              <a:t>2.</a:t>
            </a:r>
            <a:r>
              <a:rPr lang="ko-KR" altLang="en-US" sz="2800" b="1">
                <a:solidFill>
                  <a:srgbClr val="233e49"/>
                </a:solidFill>
                <a:latin typeface="한컴 윤고딕 230"/>
                <a:ea typeface="한컴 윤고딕 230"/>
                <a:cs typeface="+mj-cs"/>
              </a:rPr>
              <a:t> 데이터 적재</a:t>
            </a:r>
            <a:endParaRPr lang="ko-KR" altLang="en-US" sz="2800" b="1">
              <a:solidFill>
                <a:srgbClr val="233e49"/>
              </a:solidFill>
              <a:latin typeface="한컴 윤고딕 230"/>
              <a:ea typeface="한컴 윤고딕 230"/>
              <a:cs typeface="+mj-cs"/>
            </a:endParaRPr>
          </a:p>
        </p:txBody>
      </p:sp>
      <p:sp>
        <p:nvSpPr>
          <p:cNvPr id="45" name="TextBox 21"/>
          <p:cNvSpPr txBox="1"/>
          <p:nvPr/>
        </p:nvSpPr>
        <p:spPr>
          <a:xfrm>
            <a:off x="151840" y="6296506"/>
            <a:ext cx="6490303" cy="35956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2021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년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11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월 한달간 일일 네비게이션 검색량 데이터</a:t>
            </a: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</p:txBody>
      </p:sp>
      <p:sp>
        <p:nvSpPr>
          <p:cNvPr id="61" name=""/>
          <p:cNvSpPr/>
          <p:nvPr/>
        </p:nvSpPr>
        <p:spPr>
          <a:xfrm>
            <a:off x="448349" y="1173211"/>
            <a:ext cx="4531591" cy="76969"/>
          </a:xfrm>
          <a:prstGeom prst="roundRect">
            <a:avLst>
              <a:gd name="adj" fmla="val 16667"/>
            </a:avLst>
          </a:prstGeom>
          <a:solidFill>
            <a:srgbClr val="83bcd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41699" y="495974"/>
            <a:ext cx="1038188" cy="537343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5952" y="1408639"/>
            <a:ext cx="5839640" cy="4848901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237582" y="547305"/>
            <a:ext cx="2105318" cy="4801270"/>
          </a:xfrm>
          <a:prstGeom prst="rect">
            <a:avLst/>
          </a:prstGeom>
        </p:spPr>
      </p:pic>
      <p:sp>
        <p:nvSpPr>
          <p:cNvPr id="68" name="TextBox 21"/>
          <p:cNvSpPr txBox="1"/>
          <p:nvPr/>
        </p:nvSpPr>
        <p:spPr>
          <a:xfrm>
            <a:off x="7077531" y="5602239"/>
            <a:ext cx="4421740" cy="6438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2021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11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월 한달간 평균 기온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강수량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 일사량 데이터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838963" y="1825625"/>
            <a:ext cx="5224898" cy="26703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5570"/>
          <a:stretch>
            <a:fillRect/>
          </a:stretch>
        </p:blipFill>
        <p:spPr>
          <a:xfrm>
            <a:off x="0" y="0"/>
            <a:ext cx="12196800" cy="68652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9110" y="182804"/>
            <a:ext cx="11813781" cy="6557377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233e49"/>
              </a:solidFill>
              <a:latin typeface="나눔스퀘어 Bold"/>
              <a:ea typeface="나눔스퀘어 Bold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9382" y="594695"/>
            <a:ext cx="3030615" cy="565456"/>
          </a:xfrm>
          <a:prstGeom prst="rect">
            <a:avLst/>
          </a:prstGeom>
          <a:noFill/>
        </p:spPr>
        <p:txBody>
          <a:bodyPr vert="horz" lIns="91440" tIns="45720" rIns="91440" bIns="45720" anchor="ctr">
            <a:normAutofit fontScale="550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4800" b="1">
                <a:solidFill>
                  <a:srgbClr val="233e49"/>
                </a:solidFill>
                <a:latin typeface="한컴 윤고딕 230"/>
                <a:ea typeface="한컴 윤고딕 230"/>
                <a:cs typeface="+mj-cs"/>
              </a:rPr>
              <a:t>3.</a:t>
            </a:r>
            <a:r>
              <a:rPr lang="ko-KR" altLang="en-US" sz="4800" b="1">
                <a:solidFill>
                  <a:srgbClr val="233e49"/>
                </a:solidFill>
                <a:latin typeface="한컴 윤고딕 230"/>
                <a:ea typeface="한컴 윤고딕 230"/>
                <a:cs typeface="+mj-cs"/>
              </a:rPr>
              <a:t> 서비스 시연</a:t>
            </a:r>
            <a:endParaRPr lang="ko-KR" altLang="en-US" sz="4800" b="1">
              <a:solidFill>
                <a:srgbClr val="233e49"/>
              </a:solidFill>
              <a:latin typeface="한컴 윤고딕 230"/>
              <a:ea typeface="한컴 윤고딕 230"/>
              <a:cs typeface="+mj-cs"/>
            </a:endParaRPr>
          </a:p>
        </p:txBody>
      </p:sp>
      <p:sp>
        <p:nvSpPr>
          <p:cNvPr id="61" name=""/>
          <p:cNvSpPr/>
          <p:nvPr/>
        </p:nvSpPr>
        <p:spPr>
          <a:xfrm>
            <a:off x="448349" y="1173211"/>
            <a:ext cx="4531591" cy="76969"/>
          </a:xfrm>
          <a:prstGeom prst="roundRect">
            <a:avLst>
              <a:gd name="adj" fmla="val 16667"/>
            </a:avLst>
          </a:prstGeom>
          <a:solidFill>
            <a:srgbClr val="83bcd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9" name=""/>
          <p:cNvSpPr txBox="1"/>
          <p:nvPr/>
        </p:nvSpPr>
        <p:spPr>
          <a:xfrm>
            <a:off x="909637" y="3110865"/>
            <a:ext cx="10372725" cy="9067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대시보드 </a:t>
            </a:r>
            <a:r>
              <a:rPr lang="en-US" altLang="ko-KR">
                <a:latin typeface="한컴 윤고딕 230"/>
                <a:ea typeface="한컴 윤고딕 230"/>
              </a:rPr>
              <a:t>:</a:t>
            </a:r>
            <a:r>
              <a:rPr lang="ko-KR" altLang="en-US">
                <a:latin typeface="한컴 윤고딕 230"/>
                <a:ea typeface="한컴 윤고딕 230"/>
              </a:rPr>
              <a:t> </a:t>
            </a:r>
            <a:r>
              <a:rPr lang="en-US" altLang="ko-KR">
                <a:latin typeface="한컴 윤고딕 230"/>
                <a:ea typeface="한컴 윤고딕 230"/>
                <a:hlinkClick r:id="rId4"/>
              </a:rPr>
              <a:t>Google Studio</a:t>
            </a:r>
            <a:endParaRPr lang="en-US" altLang="ko-KR">
              <a:latin typeface="한컴 윤고딕 230"/>
              <a:ea typeface="한컴 윤고딕 230"/>
            </a:endParaRPr>
          </a:p>
          <a:p>
            <a:pPr algn="ctr">
              <a:defRPr/>
            </a:pPr>
            <a:endParaRPr lang="en-US" altLang="ko-KR">
              <a:latin typeface="한컴 윤고딕 230"/>
              <a:ea typeface="한컴 윤고딕 230"/>
            </a:endParaRPr>
          </a:p>
          <a:p>
            <a:pPr algn="ctr">
              <a:defRPr/>
            </a:pPr>
            <a:r>
              <a:rPr lang="ko-KR" altLang="en-US">
                <a:latin typeface="한컴 윤고딕 230"/>
                <a:ea typeface="한컴 윤고딕 230"/>
              </a:rPr>
              <a:t>웹 서비스 </a:t>
            </a:r>
            <a:r>
              <a:rPr lang="en-US" altLang="ko-KR">
                <a:latin typeface="한컴 윤고딕 230"/>
                <a:ea typeface="한컴 윤고딕 230"/>
              </a:rPr>
              <a:t>:</a:t>
            </a:r>
            <a:r>
              <a:rPr lang="ko-KR" altLang="en-US">
                <a:latin typeface="한컴 윤고딕 230"/>
                <a:ea typeface="한컴 윤고딕 230"/>
              </a:rPr>
              <a:t> </a:t>
            </a:r>
            <a:r>
              <a:rPr lang="en-US" altLang="ko-KR">
                <a:latin typeface="한컴 윤고딕 230"/>
                <a:ea typeface="한컴 윤고딕 230"/>
                <a:hlinkClick r:id="rId5"/>
              </a:rPr>
              <a:t>go to the jeju trip</a:t>
            </a:r>
            <a:endParaRPr lang="en-US" altLang="ko-KR">
              <a:latin typeface="한컴 윤고딕 230"/>
              <a:ea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838963" y="1825625"/>
            <a:ext cx="5224898" cy="26703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5570"/>
          <a:stretch>
            <a:fillRect/>
          </a:stretch>
        </p:blipFill>
        <p:spPr>
          <a:xfrm>
            <a:off x="0" y="0"/>
            <a:ext cx="12196800" cy="68652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9110" y="182804"/>
            <a:ext cx="11813781" cy="6557377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233e49"/>
              </a:solidFill>
              <a:latin typeface="나눔스퀘어 Bold"/>
              <a:ea typeface="나눔스퀘어 Bold"/>
            </a:endParaRPr>
          </a:p>
        </p:txBody>
      </p:sp>
      <p:sp>
        <p:nvSpPr>
          <p:cNvPr id="61" name=""/>
          <p:cNvSpPr/>
          <p:nvPr/>
        </p:nvSpPr>
        <p:spPr>
          <a:xfrm>
            <a:off x="448349" y="1173211"/>
            <a:ext cx="4531591" cy="76969"/>
          </a:xfrm>
          <a:prstGeom prst="roundRect">
            <a:avLst>
              <a:gd name="adj" fmla="val 16667"/>
            </a:avLst>
          </a:prstGeom>
          <a:solidFill>
            <a:srgbClr val="83bcd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9" name=""/>
          <p:cNvSpPr txBox="1"/>
          <p:nvPr/>
        </p:nvSpPr>
        <p:spPr>
          <a:xfrm>
            <a:off x="909637" y="3110865"/>
            <a:ext cx="10372725" cy="36385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endParaRPr lang="en-US" altLang="ko-KR">
              <a:latin typeface="한컴 윤고딕 230"/>
              <a:ea typeface="한컴 윤고딕 230"/>
            </a:endParaRPr>
          </a:p>
        </p:txBody>
      </p:sp>
      <p:sp>
        <p:nvSpPr>
          <p:cNvPr id="70" name="TextBox 21"/>
          <p:cNvSpPr txBox="1"/>
          <p:nvPr/>
        </p:nvSpPr>
        <p:spPr>
          <a:xfrm>
            <a:off x="512892" y="1752087"/>
            <a:ext cx="5037501" cy="339903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1)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 아쉬웠던 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 처음에는 몇가지의 이미지를 선택지로 주어 고르게끔하여 사용자의 취향을 파악하고자 했음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 또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 평균 기온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 강수량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 일사량을 직접 적을 필요없이 입력된 날짜에 맞는 기상 정보를 받아오게 하려했음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 이외에도 웹서비스 구현이나 데이터 수집 등 여러 부분에서 리소스가 많이 부족하다는 것을 깨달음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</p:txBody>
      </p:sp>
      <p:sp>
        <p:nvSpPr>
          <p:cNvPr id="71" name="직사각형 26"/>
          <p:cNvSpPr/>
          <p:nvPr/>
        </p:nvSpPr>
        <p:spPr>
          <a:xfrm>
            <a:off x="459382" y="594695"/>
            <a:ext cx="3030615" cy="565456"/>
          </a:xfrm>
          <a:prstGeom prst="rect">
            <a:avLst/>
          </a:prstGeom>
          <a:noFill/>
        </p:spPr>
        <p:txBody>
          <a:bodyPr vert="horz" lIns="91440" tIns="45720" rIns="91440" bIns="45720" anchor="ctr">
            <a:norm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  <a:cs typeface="맑은 고딕"/>
              </a:rPr>
              <a:t> 회고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  <a:cs typeface="맑은 고딕"/>
            </a:endParaRPr>
          </a:p>
        </p:txBody>
      </p:sp>
      <p:sp>
        <p:nvSpPr>
          <p:cNvPr id="73" name=""/>
          <p:cNvSpPr/>
          <p:nvPr/>
        </p:nvSpPr>
        <p:spPr>
          <a:xfrm>
            <a:off x="6050280" y="1586923"/>
            <a:ext cx="45720" cy="4752878"/>
          </a:xfrm>
          <a:prstGeom prst="roundRect">
            <a:avLst>
              <a:gd name="adj" fmla="val 16667"/>
            </a:avLst>
          </a:prstGeom>
          <a:solidFill>
            <a:srgbClr val="83bcd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4" name="TextBox 21"/>
          <p:cNvSpPr txBox="1"/>
          <p:nvPr/>
        </p:nvSpPr>
        <p:spPr>
          <a:xfrm>
            <a:off x="6519316" y="1726721"/>
            <a:ext cx="5024908" cy="28528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2)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 좋았던 점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 강의를 듣고 과제를 할 때는 잘 이해되지 않던 개념들이 프로젝트를 해나가면서 이해되기 시작했다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 이렇게도 할 수 있구나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 개선사항을 하나씩 해나가며 완벽한 모델을 만들 수 있을 것이라는 가능성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33e49"/>
                </a:solidFill>
                <a:latin typeface="한컴 윤고딕 230"/>
                <a:ea typeface="한컴 윤고딕 230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233e49"/>
              </a:solidFill>
              <a:latin typeface="한컴 윤고딕 230"/>
              <a:ea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199</ep:Words>
  <ep:PresentationFormat>와이드스크린</ep:PresentationFormat>
  <ep:Paragraphs>45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2020-04-16T15:34:56.000</dcterms:created>
  <dc:creator>Kim Hongyeol</dc:creator>
  <cp:lastModifiedBy>paulhwang</cp:lastModifiedBy>
  <dcterms:modified xsi:type="dcterms:W3CDTF">2022-11-03T05:32:16.820</dcterms:modified>
  <cp:revision>15</cp:revision>
  <dc:title>PowerPoint 프레젠테이션</dc:title>
  <cp:version/>
</cp:coreProperties>
</file>