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87" d="100"/>
          <a:sy n="87" d="100"/>
        </p:scale>
        <p:origin x="139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0E5E-A13E-A112-C217-6C7DDE0D1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C245E4-F852-414C-942B-688EC2C3E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359B9-AF1E-F5F1-5A2E-BA31656B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315C1-DF25-E840-47AD-BBE9D2EA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E8CA2-BC05-FA90-9ADA-FC740F7C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9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FF970-7F63-1F2E-C14A-17433E51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D281A7-56D7-23FD-086E-F528EF562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FD356-66F9-FD8F-9F3E-48E373B7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F6CCB-5854-D102-FC22-2E8C983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8C539-C9CB-F078-7B8A-FF508728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41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018469-4423-E048-C407-B4DB1A82C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8AB71-A31E-BE64-4346-A2F078B7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29FD-8907-8D49-5586-07565791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C2FFE-2E0B-23E5-D6C2-889CFB2E2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E6A9A-7DF2-D2C2-CEBB-CE7922C8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C0337-5581-41C5-397C-D22162D6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47173-C5E5-55F2-D66A-8EA83F84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DE7D0-3709-F8EA-A0B5-869A110B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07F01-5E38-6F99-6033-DE88E605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4B903-8B58-9B3E-83F3-B4887FA6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6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20BE8-E99F-B66D-03DE-5726BE5B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5E434-2F38-EB98-3DD4-704417FFE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A726C-30C8-AED7-CEDC-1CDD6E03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FFE94-8744-6E46-F64D-312D8EEF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62CB2-0830-307E-207F-FBD74E80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585C6-9D96-98EA-00EE-29B68B19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B0A40-A9B3-B69E-F34D-6E19458C6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58B14-AFEF-F36D-5495-ECB6AC540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8294E-C355-9F82-F18A-2DCD248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92493-2FD0-B35D-FFC0-5B5E7CD4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4D3E9-8EAB-7F65-8527-CFA4937D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DBC6E-770E-4B8C-5DA3-0079688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09F5F0-39FB-07ED-3558-9DEB049D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A0E288-55D5-748A-359F-40ADE21F4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0600A-7211-07B8-DB3C-DBFA61844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4C7DE4-B0C1-05F3-6F95-4F126B4B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454C6-B22F-A265-E3FB-11D58C52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F60E62-6B54-B1C7-52ED-4C8DCC99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52D09-3584-0D8B-0A29-5847FB4D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4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06EF7-4DAD-E428-C5F4-8967BD58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2C2D2B-D093-E18D-024B-1035A453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FA327A-7ABB-9D9A-8DF0-E5407D11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A8890E-872F-1B87-4BFD-19D5355C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63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87E96-F683-6B36-DBC9-880F8505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11716-A4F3-A324-30EA-D1198D06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597346-DF43-0160-A1F1-31D4DF09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1FF5E-B881-A078-25E5-3CC6D4EB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96404-325E-F496-680F-3146BE12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0A0E40-EEC8-A630-D1F9-349990DCB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4BBEE-6AAF-D9DF-39CE-AE4A1C0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03A4E-C629-6776-E1E7-C1315862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CEB80-1655-40FA-46B0-E13FA217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86893-E97B-72F3-90E6-23D69D93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06BF7A-ED12-F428-94EB-2E2536B01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16C0A-AD6D-8F99-6C45-71AC132BE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FAF5C-F1A8-6284-48B8-A23413A4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4E8D6-9BA3-020C-3764-3AE1B04E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7A6F6-DF60-F06A-D95A-7E702705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9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90F47-8B95-58C0-FDD3-D00885E2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D991-7D2E-38D0-14B1-344D5E70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49567-F119-E6FC-354D-8335C8394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73714-39D8-450B-8E06-5E8298783117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0932-E702-0035-4200-D43D49E02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8781E-2BD0-34A3-1C28-C44B44733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35140-1D26-4F42-A154-0F3D44A4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43A809-6B36-9BFF-5ADC-43F084945485}"/>
              </a:ext>
            </a:extLst>
          </p:cNvPr>
          <p:cNvSpPr txBox="1"/>
          <p:nvPr/>
        </p:nvSpPr>
        <p:spPr>
          <a:xfrm>
            <a:off x="0" y="0"/>
            <a:ext cx="3385626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"name": "Kia_K5",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"mass": 1850.0,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"drag": 0.0099999997764825821,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chassisDimensions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"x": 1.6514999866485596,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"y": 0.5,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"z": 3.820000171661377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inertiaBias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gearRatio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4.4380002021789551,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maxSteerAngle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31.151662826538086,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toeAngle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0.019999999552965164,</a:t>
            </a:r>
          </a:p>
          <a:p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maxBrakeTorque</a:t>
            </a:r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4800.0,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brakeBias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0.699999988079071,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handbrakeTorque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1500.0,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adherentFriction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0.949999988079071,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"peak":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"x": 1.5,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"y": 1.2999999523162842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"limit":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"x": 6.0,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"y": 0.97500002384185791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2D5B3-4876-7D00-77D8-0F5B449851E9}"/>
              </a:ext>
            </a:extLst>
          </p:cNvPr>
          <p:cNvSpPr txBox="1"/>
          <p:nvPr/>
        </p:nvSpPr>
        <p:spPr>
          <a:xfrm>
            <a:off x="4146701" y="0"/>
            <a:ext cx="3773380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wheelColliderInfoList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[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"name": "Wheel_F1L",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"mass": 20.0,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"radius": 0.31999999284744263,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suspensionDistance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0.15000000596046448,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suspensionAnchor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0.34999999403953552,</a:t>
            </a:r>
          </a:p>
          <a:p>
            <a:r>
              <a:rPr lang="en-US" altLang="ko-KR" sz="1100" dirty="0">
                <a:highlight>
                  <a:srgbClr val="00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highlight>
                  <a:srgbClr val="00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springRate</a:t>
            </a:r>
            <a:r>
              <a:rPr lang="en-US" altLang="ko-KR" sz="1100" dirty="0">
                <a:highlight>
                  <a:srgbClr val="00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80000.0,</a:t>
            </a:r>
          </a:p>
          <a:p>
            <a:r>
              <a:rPr lang="en-US" altLang="ko-KR" sz="1100" dirty="0">
                <a:highlight>
                  <a:srgbClr val="00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highlight>
                  <a:srgbClr val="00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damperRate</a:t>
            </a:r>
            <a:r>
              <a:rPr lang="en-US" altLang="ko-KR" sz="1100" dirty="0">
                <a:highlight>
                  <a:srgbClr val="00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5000.0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"name": "Wheel_F1R",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"mass": 20.0,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"radius": 0.31999999284744263,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suspensionDistance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0.15000000596046448,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suspensionAnchor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0.34999999403953552,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springRate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80000.0,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damperRate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5000.0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"name": "Wheel_R1L",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"mass": 20.0,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"radius": 0.31999999284744263,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suspensionDistance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0.15000000596046448,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suspensionAnchor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0.34999999403953552,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springRate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80000.0,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damperRate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5000.0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"name": "Wheel_R1R",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"mass": 20.0,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"radius": 0.31999999284744263,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suspensionDistance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0.15000000596046448,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suspensionAnchor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0.34999999403953552,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springRate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80000.0,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damperRate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5000.0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],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3139B-8328-3440-CCCE-F521D6AC7263}"/>
              </a:ext>
            </a:extLst>
          </p:cNvPr>
          <p:cNvSpPr txBox="1"/>
          <p:nvPr/>
        </p:nvSpPr>
        <p:spPr>
          <a:xfrm>
            <a:off x="8681156" y="0"/>
            <a:ext cx="35108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en-US" altLang="ko-KR" sz="11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idleRpm</a:t>
            </a:r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750.0,</a:t>
            </a:r>
          </a:p>
          <a:p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peakRpm</a:t>
            </a:r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4500.0,</a:t>
            </a:r>
          </a:p>
          <a:p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maxRpm</a:t>
            </a:r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8000.0,</a:t>
            </a:r>
          </a:p>
          <a:p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idleRpmTorque</a:t>
            </a:r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160.0,</a:t>
            </a:r>
          </a:p>
          <a:p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peakRpmTorque</a:t>
            </a:r>
            <a:r>
              <a:rPr lang="en-US" altLang="ko-KR" sz="11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": 265.0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idleRpmCurveBias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1.0,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peakRpmCurveBias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1.0,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"inertia": 0.5,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frictionTorque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20.0,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rotationalFriction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0.10000000149011612,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viscousFriction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0.0099999997764825821,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torqueCap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true,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torqueCapLimit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235.0,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rpmLimiter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true,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rpmLimiterMax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6000.0,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rpmLimiterCutoffTime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0.075000002980232239,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maxIdleThrottle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1.0,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activeIdleRange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0.89499998092651367,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activeIdleBias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0.25,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forwardGearRatios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": [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3.8670001029968262,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2.2170000076293945,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1.3710000514984131,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0.93000000715255737,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0.84899997711181641,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0.76700001955032349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298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F7818-F539-7C03-0A7D-F0C5BF53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579DE5-6471-E8A7-4142-C983884FC64F}"/>
              </a:ext>
            </a:extLst>
          </p:cNvPr>
          <p:cNvSpPr/>
          <p:nvPr/>
        </p:nvSpPr>
        <p:spPr>
          <a:xfrm>
            <a:off x="4229203" y="3579618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VPP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A70D621A-8485-D7AD-DBA3-6E80C9A227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103341"/>
                  </p:ext>
                </p:extLst>
              </p:nvPr>
            </p:nvGraphicFramePr>
            <p:xfrm>
              <a:off x="146756" y="595488"/>
              <a:ext cx="11842044" cy="1618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466">
                      <a:extLst>
                        <a:ext uri="{9D8B030D-6E8A-4147-A177-3AD203B41FA5}">
                          <a16:colId xmlns:a16="http://schemas.microsoft.com/office/drawing/2014/main" val="1907333451"/>
                        </a:ext>
                      </a:extLst>
                    </a:gridCol>
                    <a:gridCol w="2370667">
                      <a:extLst>
                        <a:ext uri="{9D8B030D-6E8A-4147-A177-3AD203B41FA5}">
                          <a16:colId xmlns:a16="http://schemas.microsoft.com/office/drawing/2014/main" val="5855098"/>
                        </a:ext>
                      </a:extLst>
                    </a:gridCol>
                    <a:gridCol w="699911">
                      <a:extLst>
                        <a:ext uri="{9D8B030D-6E8A-4147-A177-3AD203B41FA5}">
                          <a16:colId xmlns:a16="http://schemas.microsoft.com/office/drawing/2014/main" val="4109619438"/>
                        </a:ext>
                      </a:extLst>
                    </a:gridCol>
                    <a:gridCol w="1952978">
                      <a:extLst>
                        <a:ext uri="{9D8B030D-6E8A-4147-A177-3AD203B41FA5}">
                          <a16:colId xmlns:a16="http://schemas.microsoft.com/office/drawing/2014/main" val="676969810"/>
                        </a:ext>
                      </a:extLst>
                    </a:gridCol>
                    <a:gridCol w="5159022">
                      <a:extLst>
                        <a:ext uri="{9D8B030D-6E8A-4147-A177-3AD203B41FA5}">
                          <a16:colId xmlns:a16="http://schemas.microsoft.com/office/drawing/2014/main" val="3212473839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Measurable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Rotational Vehicle Body Status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𝑏𝑜𝑑𝑦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𝑏𝑜𝑑𝑦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𝑏𝑜𝑑𝑦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Roll and Pitch angle of the vehicle body at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814956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Vehicle Status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𝑣𝑒h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𝑣𝑒h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𝑣𝑒h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ko-KR" altLang="en-US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𝑣𝑒h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Longitudinal, Lateral and rotational speed of the vehicle at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107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Input Parameters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User Control Input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𝑐𝑐𝑒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𝑏𝑟𝑎𝑘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𝑠𝑡𝑒𝑒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Control input from driver at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09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Unknown Parameters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Chassis status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𝑐h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Hidden status describing the chassis status at time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altLang="ko-KR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Expected to have information about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𝑐h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𝑐h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"/>
                                                <m:endChr m:val="|"/>
                                                <m:ctrlPr>
                                                  <a:rPr lang="en-US" altLang="ko-KR" sz="12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ko-KR" sz="1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ko-KR" sz="1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ko-KR" sz="12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𝑡𝑖𝑒𝑟</m:t>
                                            </m:r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ko-KR" sz="1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𝑖𝑛𝑑𝑒𝑥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007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A70D621A-8485-D7AD-DBA3-6E80C9A227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1103341"/>
                  </p:ext>
                </p:extLst>
              </p:nvPr>
            </p:nvGraphicFramePr>
            <p:xfrm>
              <a:off x="146756" y="595488"/>
              <a:ext cx="11842044" cy="1618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9466">
                      <a:extLst>
                        <a:ext uri="{9D8B030D-6E8A-4147-A177-3AD203B41FA5}">
                          <a16:colId xmlns:a16="http://schemas.microsoft.com/office/drawing/2014/main" val="1907333451"/>
                        </a:ext>
                      </a:extLst>
                    </a:gridCol>
                    <a:gridCol w="2370667">
                      <a:extLst>
                        <a:ext uri="{9D8B030D-6E8A-4147-A177-3AD203B41FA5}">
                          <a16:colId xmlns:a16="http://schemas.microsoft.com/office/drawing/2014/main" val="5855098"/>
                        </a:ext>
                      </a:extLst>
                    </a:gridCol>
                    <a:gridCol w="699911">
                      <a:extLst>
                        <a:ext uri="{9D8B030D-6E8A-4147-A177-3AD203B41FA5}">
                          <a16:colId xmlns:a16="http://schemas.microsoft.com/office/drawing/2014/main" val="4109619438"/>
                        </a:ext>
                      </a:extLst>
                    </a:gridCol>
                    <a:gridCol w="1952978">
                      <a:extLst>
                        <a:ext uri="{9D8B030D-6E8A-4147-A177-3AD203B41FA5}">
                          <a16:colId xmlns:a16="http://schemas.microsoft.com/office/drawing/2014/main" val="676969810"/>
                        </a:ext>
                      </a:extLst>
                    </a:gridCol>
                    <a:gridCol w="5159022">
                      <a:extLst>
                        <a:ext uri="{9D8B030D-6E8A-4147-A177-3AD203B41FA5}">
                          <a16:colId xmlns:a16="http://schemas.microsoft.com/office/drawing/2014/main" val="3212473839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Measurable</a:t>
                          </a:r>
                        </a:p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Rotational Vehicle Body Status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4783" t="-1639" r="-1015652" b="-4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45" t="-1639" r="-263863" b="-4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69" t="-1639" r="-118" b="-490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814956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Vehicle Status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4783" t="-101639" r="-1015652" b="-3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45" t="-101639" r="-263863" b="-390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69" t="-101639" r="-118" b="-390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107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Input Parameters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User Control Input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4783" t="-198387" r="-1015652" b="-2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1745" t="-198387" r="-263863" b="-2838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69" t="-198387" r="-118" b="-2838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709076"/>
                      </a:ext>
                    </a:extLst>
                  </a:tr>
                  <a:tr h="50558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Unknown Parameters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Chassis status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4783" t="-222892" r="-1015652" b="-1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9669" t="-222892" r="-118" b="-112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0075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7BD98169-8185-A38A-F0BB-F72D78B0FD46}"/>
              </a:ext>
            </a:extLst>
          </p:cNvPr>
          <p:cNvSpPr/>
          <p:nvPr/>
        </p:nvSpPr>
        <p:spPr>
          <a:xfrm>
            <a:off x="568712" y="4862008"/>
            <a:ext cx="2442117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Foundation Model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42A15-73DA-25A2-5151-210E30A8DAC5}"/>
              </a:ext>
            </a:extLst>
          </p:cNvPr>
          <p:cNvSpPr/>
          <p:nvPr/>
        </p:nvSpPr>
        <p:spPr>
          <a:xfrm>
            <a:off x="4229203" y="4862008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Bicycle 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6B8CF-EE9D-0D3A-B368-397AEF195D87}"/>
              </a:ext>
            </a:extLst>
          </p:cNvPr>
          <p:cNvSpPr/>
          <p:nvPr/>
        </p:nvSpPr>
        <p:spPr>
          <a:xfrm>
            <a:off x="4229203" y="2415691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0E8C97-F7FB-0449-CE0C-7761A1D884F4}"/>
              </a:ext>
            </a:extLst>
          </p:cNvPr>
          <p:cNvSpPr/>
          <p:nvPr/>
        </p:nvSpPr>
        <p:spPr>
          <a:xfrm>
            <a:off x="8409533" y="2980202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769D4DE-FC14-6E00-8AE4-848F1DACAE07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7351782" y="2736289"/>
            <a:ext cx="2619041" cy="243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6D761B3-D634-6D7D-1145-A0E57DBDD54E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7351782" y="3621397"/>
            <a:ext cx="2619041" cy="2788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A3A3922-D87F-D4B8-CD75-352075CC2A63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H="1">
            <a:off x="7351782" y="3300800"/>
            <a:ext cx="4180330" cy="1881806"/>
          </a:xfrm>
          <a:prstGeom prst="bentConnector3">
            <a:avLst>
              <a:gd name="adj1" fmla="val -5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155F34-5870-37D9-7BDE-31830F9E4D1B}"/>
              </a:ext>
            </a:extLst>
          </p:cNvPr>
          <p:cNvSpPr txBox="1"/>
          <p:nvPr/>
        </p:nvSpPr>
        <p:spPr>
          <a:xfrm>
            <a:off x="10181064" y="5182605"/>
            <a:ext cx="12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 prop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9B1082-7552-D06E-E163-BE5E55B7EC6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010829" y="5182606"/>
            <a:ext cx="1218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648B07-3063-3363-7AD9-682D399DE191}"/>
              </a:ext>
            </a:extLst>
          </p:cNvPr>
          <p:cNvSpPr txBox="1"/>
          <p:nvPr/>
        </p:nvSpPr>
        <p:spPr>
          <a:xfrm>
            <a:off x="3157910" y="5182605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16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6D6A0-2F5B-0516-6CF0-6F7F01E36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7D05092-34DF-665F-9CF7-B879E0C28FCA}"/>
              </a:ext>
            </a:extLst>
          </p:cNvPr>
          <p:cNvSpPr/>
          <p:nvPr/>
        </p:nvSpPr>
        <p:spPr>
          <a:xfrm>
            <a:off x="568712" y="1572398"/>
            <a:ext cx="2442117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Foundation Model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F7A7E5-0A32-5CDA-4536-AC36AF628B5E}"/>
              </a:ext>
            </a:extLst>
          </p:cNvPr>
          <p:cNvSpPr/>
          <p:nvPr/>
        </p:nvSpPr>
        <p:spPr>
          <a:xfrm>
            <a:off x="4229203" y="1572398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Bicycle model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28E9B-B785-7B9A-D7FD-DF66D1782BBE}"/>
              </a:ext>
            </a:extLst>
          </p:cNvPr>
          <p:cNvSpPr/>
          <p:nvPr/>
        </p:nvSpPr>
        <p:spPr>
          <a:xfrm>
            <a:off x="4229203" y="244734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C3C730-2AFB-12D1-CAEA-EF215A9C3799}"/>
              </a:ext>
            </a:extLst>
          </p:cNvPr>
          <p:cNvSpPr/>
          <p:nvPr/>
        </p:nvSpPr>
        <p:spPr>
          <a:xfrm>
            <a:off x="8409533" y="809245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6CC3B86-39C7-6BA8-A8E3-BF4285302865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7351782" y="565332"/>
            <a:ext cx="2619041" cy="2439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044B101-055E-73BC-5C9D-7FF58D7152A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010829" y="1892996"/>
            <a:ext cx="1218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6DB793-7A6B-2B03-6589-1091F509A3EE}"/>
              </a:ext>
            </a:extLst>
          </p:cNvPr>
          <p:cNvSpPr txBox="1"/>
          <p:nvPr/>
        </p:nvSpPr>
        <p:spPr>
          <a:xfrm>
            <a:off x="3157910" y="1892995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7DBCA3F-9CC1-7359-8B84-9DA8E7488904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7351782" y="1450440"/>
            <a:ext cx="2619041" cy="4425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F79E2B-ED7E-19D6-7B19-4356C3E42183}"/>
              </a:ext>
            </a:extLst>
          </p:cNvPr>
          <p:cNvSpPr txBox="1"/>
          <p:nvPr/>
        </p:nvSpPr>
        <p:spPr>
          <a:xfrm>
            <a:off x="370784" y="-45975"/>
            <a:ext cx="13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Pre training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FBFB67-D104-3B06-5314-228AF5B511A6}"/>
              </a:ext>
            </a:extLst>
          </p:cNvPr>
          <p:cNvSpPr txBox="1"/>
          <p:nvPr/>
        </p:nvSpPr>
        <p:spPr>
          <a:xfrm>
            <a:off x="370784" y="318311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Fine tuning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7063FD-5FC4-38A4-8C19-0B9697B131D7}"/>
              </a:ext>
            </a:extLst>
          </p:cNvPr>
          <p:cNvSpPr/>
          <p:nvPr/>
        </p:nvSpPr>
        <p:spPr>
          <a:xfrm>
            <a:off x="4229203" y="4426366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VPP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18C334-E344-C2F0-80DB-4E7BB338535F}"/>
              </a:ext>
            </a:extLst>
          </p:cNvPr>
          <p:cNvSpPr/>
          <p:nvPr/>
        </p:nvSpPr>
        <p:spPr>
          <a:xfrm>
            <a:off x="568712" y="6220347"/>
            <a:ext cx="2442117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Foundation Model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4E74FC4-A2D3-74CA-EBF4-A15767533037}"/>
              </a:ext>
            </a:extLst>
          </p:cNvPr>
          <p:cNvSpPr/>
          <p:nvPr/>
        </p:nvSpPr>
        <p:spPr>
          <a:xfrm>
            <a:off x="4229203" y="6660851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Bicycle model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CA895F-5FBE-45AF-133A-831DF7207B79}"/>
              </a:ext>
            </a:extLst>
          </p:cNvPr>
          <p:cNvSpPr/>
          <p:nvPr/>
        </p:nvSpPr>
        <p:spPr>
          <a:xfrm>
            <a:off x="4229203" y="3220660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GT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9FD576A-6391-48DE-70DF-D12FC4D7D34F}"/>
              </a:ext>
            </a:extLst>
          </p:cNvPr>
          <p:cNvSpPr/>
          <p:nvPr/>
        </p:nvSpPr>
        <p:spPr>
          <a:xfrm>
            <a:off x="7985718" y="3942032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0ED09A4-515E-0995-DD65-8034CB6E8DF9}"/>
              </a:ext>
            </a:extLst>
          </p:cNvPr>
          <p:cNvCxnSpPr>
            <a:stCxn id="34" idx="3"/>
            <a:endCxn id="35" idx="0"/>
          </p:cNvCxnSpPr>
          <p:nvPr/>
        </p:nvCxnSpPr>
        <p:spPr>
          <a:xfrm>
            <a:off x="7351782" y="3541258"/>
            <a:ext cx="2195226" cy="400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3F55152-6701-9E1B-3F80-050653FF9B8D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7351782" y="4583227"/>
            <a:ext cx="2195226" cy="1637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ACF603E-DF90-915D-A011-66BDB39A95DD}"/>
              </a:ext>
            </a:extLst>
          </p:cNvPr>
          <p:cNvCxnSpPr>
            <a:cxnSpLocks/>
            <a:stCxn id="33" idx="3"/>
            <a:endCxn id="74" idx="1"/>
          </p:cNvCxnSpPr>
          <p:nvPr/>
        </p:nvCxnSpPr>
        <p:spPr>
          <a:xfrm>
            <a:off x="7351782" y="6981449"/>
            <a:ext cx="964527" cy="1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F99DEDC-A008-06B1-795B-E315238B4299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010829" y="6540945"/>
            <a:ext cx="1218374" cy="440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1F6F6A-0613-7D21-1041-381F80A4B1E0}"/>
              </a:ext>
            </a:extLst>
          </p:cNvPr>
          <p:cNvSpPr txBox="1"/>
          <p:nvPr/>
        </p:nvSpPr>
        <p:spPr>
          <a:xfrm>
            <a:off x="3755047" y="6043824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param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D1C7C5-2791-968D-0DDB-72BD0A4F8211}"/>
              </a:ext>
            </a:extLst>
          </p:cNvPr>
          <p:cNvSpPr txBox="1"/>
          <p:nvPr/>
        </p:nvSpPr>
        <p:spPr>
          <a:xfrm>
            <a:off x="11742233" y="409060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C101F67-1758-0796-49A3-83B1451EFC8B}"/>
              </a:ext>
            </a:extLst>
          </p:cNvPr>
          <p:cNvCxnSpPr>
            <a:cxnSpLocks/>
            <a:stCxn id="35" idx="3"/>
            <a:endCxn id="62" idx="1"/>
          </p:cNvCxnSpPr>
          <p:nvPr/>
        </p:nvCxnSpPr>
        <p:spPr>
          <a:xfrm>
            <a:off x="11108297" y="4262630"/>
            <a:ext cx="633936" cy="12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BEC6728-AA2F-1E0D-5115-016A5341FCEF}"/>
              </a:ext>
            </a:extLst>
          </p:cNvPr>
          <p:cNvSpPr txBox="1"/>
          <p:nvPr/>
        </p:nvSpPr>
        <p:spPr>
          <a:xfrm>
            <a:off x="11702764" y="634583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B91B5B-CA05-1651-27F6-E43CFAFBA4DC}"/>
              </a:ext>
            </a:extLst>
          </p:cNvPr>
          <p:cNvSpPr/>
          <p:nvPr/>
        </p:nvSpPr>
        <p:spPr>
          <a:xfrm>
            <a:off x="8316309" y="6662114"/>
            <a:ext cx="3122579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Loss</a:t>
            </a:r>
            <a:endParaRPr lang="ko-KR" altLang="en-US" dirty="0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4AC1F6C-FB21-5B66-A79D-82A46843DACA}"/>
              </a:ext>
            </a:extLst>
          </p:cNvPr>
          <p:cNvCxnSpPr>
            <a:cxnSpLocks/>
            <a:stCxn id="81" idx="1"/>
            <a:endCxn id="74" idx="0"/>
          </p:cNvCxnSpPr>
          <p:nvPr/>
        </p:nvCxnSpPr>
        <p:spPr>
          <a:xfrm rot="10800000" flipV="1">
            <a:off x="9877600" y="5586178"/>
            <a:ext cx="819521" cy="10759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46B9F25-CE5E-E9B3-87E3-6759FC074401}"/>
              </a:ext>
            </a:extLst>
          </p:cNvPr>
          <p:cNvSpPr txBox="1"/>
          <p:nvPr/>
        </p:nvSpPr>
        <p:spPr>
          <a:xfrm>
            <a:off x="10697120" y="5401512"/>
            <a:ext cx="246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Psuedo</a:t>
            </a:r>
            <a:r>
              <a:rPr lang="en-US" altLang="ko-KR" dirty="0"/>
              <a:t> GT = out + A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7B6EE5F-E92C-8A09-74CB-07A7C6AE0777}"/>
              </a:ext>
            </a:extLst>
          </p:cNvPr>
          <p:cNvSpPr txBox="1"/>
          <p:nvPr/>
        </p:nvSpPr>
        <p:spPr>
          <a:xfrm>
            <a:off x="7516709" y="65584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87" name="화살표: 왼쪽으로 구부러짐 86">
            <a:extLst>
              <a:ext uri="{FF2B5EF4-FFF2-40B4-BE49-F238E27FC236}">
                <a16:creationId xmlns:a16="http://schemas.microsoft.com/office/drawing/2014/main" id="{73BD535A-A49F-492C-9ACB-92142D91856C}"/>
              </a:ext>
            </a:extLst>
          </p:cNvPr>
          <p:cNvSpPr/>
          <p:nvPr/>
        </p:nvSpPr>
        <p:spPr>
          <a:xfrm>
            <a:off x="13470673" y="4560205"/>
            <a:ext cx="747880" cy="178563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화살표: 왼쪽으로 구부러짐 87">
            <a:extLst>
              <a:ext uri="{FF2B5EF4-FFF2-40B4-BE49-F238E27FC236}">
                <a16:creationId xmlns:a16="http://schemas.microsoft.com/office/drawing/2014/main" id="{5D0A2E80-7D2C-AF7A-94B5-3B5EEB90D93F}"/>
              </a:ext>
            </a:extLst>
          </p:cNvPr>
          <p:cNvSpPr/>
          <p:nvPr/>
        </p:nvSpPr>
        <p:spPr>
          <a:xfrm rot="10800000">
            <a:off x="-685046" y="4560205"/>
            <a:ext cx="747880" cy="178563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9DF07D91-84F2-27CD-BF5B-1D75FD628A0E}"/>
              </a:ext>
            </a:extLst>
          </p:cNvPr>
          <p:cNvCxnSpPr>
            <a:cxnSpLocks/>
            <a:endCxn id="31" idx="1"/>
          </p:cNvCxnSpPr>
          <p:nvPr/>
        </p:nvCxnSpPr>
        <p:spPr>
          <a:xfrm rot="5400000" flipH="1" flipV="1">
            <a:off x="2714375" y="5652607"/>
            <a:ext cx="2420470" cy="609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235146-C4CC-A1BB-E636-BCCA548055CC}"/>
              </a:ext>
            </a:extLst>
          </p:cNvPr>
          <p:cNvSpPr/>
          <p:nvPr/>
        </p:nvSpPr>
        <p:spPr>
          <a:xfrm>
            <a:off x="568712" y="7238607"/>
            <a:ext cx="2442117" cy="641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Customization model</a:t>
            </a:r>
            <a:endParaRPr lang="ko-KR" altLang="en-US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BD13412-210D-7D6A-8E35-3F8B17FA9CAA}"/>
              </a:ext>
            </a:extLst>
          </p:cNvPr>
          <p:cNvCxnSpPr>
            <a:cxnSpLocks/>
            <a:stCxn id="93" idx="3"/>
            <a:endCxn id="33" idx="1"/>
          </p:cNvCxnSpPr>
          <p:nvPr/>
        </p:nvCxnSpPr>
        <p:spPr>
          <a:xfrm flipV="1">
            <a:off x="3010829" y="6981449"/>
            <a:ext cx="1218374" cy="57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3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6143</TotalTime>
  <Words>578</Words>
  <Application>Microsoft Office PowerPoint</Application>
  <PresentationFormat>와이드스크린</PresentationFormat>
  <Paragraphs>138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morai20</dc:creator>
  <cp:lastModifiedBy>morai20</cp:lastModifiedBy>
  <cp:revision>11</cp:revision>
  <dcterms:created xsi:type="dcterms:W3CDTF">2025-01-28T11:39:20Z</dcterms:created>
  <dcterms:modified xsi:type="dcterms:W3CDTF">2025-02-02T13:23:54Z</dcterms:modified>
</cp:coreProperties>
</file>