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1018" r:id="rId2"/>
    <p:sldId id="1099" r:id="rId3"/>
    <p:sldId id="1055" r:id="rId4"/>
    <p:sldId id="1075" r:id="rId5"/>
    <p:sldId id="1076" r:id="rId6"/>
    <p:sldId id="1092" r:id="rId7"/>
    <p:sldId id="1077" r:id="rId8"/>
    <p:sldId id="1078" r:id="rId9"/>
    <p:sldId id="1079" r:id="rId10"/>
    <p:sldId id="1093" r:id="rId11"/>
    <p:sldId id="1080" r:id="rId12"/>
    <p:sldId id="1089" r:id="rId13"/>
    <p:sldId id="1090" r:id="rId14"/>
    <p:sldId id="1082" r:id="rId15"/>
    <p:sldId id="1083" r:id="rId16"/>
    <p:sldId id="1084" r:id="rId17"/>
    <p:sldId id="1085" r:id="rId18"/>
    <p:sldId id="1100" r:id="rId19"/>
    <p:sldId id="1101" r:id="rId20"/>
    <p:sldId id="1086" r:id="rId21"/>
    <p:sldId id="1087" r:id="rId22"/>
    <p:sldId id="1102" r:id="rId23"/>
    <p:sldId id="1088" r:id="rId24"/>
    <p:sldId id="1105" r:id="rId25"/>
    <p:sldId id="1103" r:id="rId26"/>
    <p:sldId id="1074" r:id="rId27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1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  <p15:guide id="7" pos="6023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orient="horz" pos="845" userDrawn="1">
          <p15:clr>
            <a:srgbClr val="A4A3A4"/>
          </p15:clr>
        </p15:guide>
        <p15:guide id="10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D9D9D9"/>
    <a:srgbClr val="CBCBCB"/>
    <a:srgbClr val="808080"/>
    <a:srgbClr val="9B9B9B"/>
    <a:srgbClr val="BCBCBC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0" autoAdjust="0"/>
    <p:restoredTop sz="86428" autoAdjust="0"/>
  </p:normalViewPr>
  <p:slideViewPr>
    <p:cSldViewPr snapToGrid="0">
      <p:cViewPr varScale="1">
        <p:scale>
          <a:sx n="58" d="100"/>
          <a:sy n="58" d="100"/>
        </p:scale>
        <p:origin x="1301" y="43"/>
      </p:cViewPr>
      <p:guideLst>
        <p:guide orient="horz" pos="2160"/>
        <p:guide pos="241"/>
        <p:guide pos="3120"/>
        <p:guide orient="horz" pos="436"/>
        <p:guide orient="horz" pos="709"/>
        <p:guide pos="6023"/>
        <p:guide orient="horz" pos="3929"/>
        <p:guide orient="horz" pos="845"/>
        <p:guide orient="horz" pos="1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3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8C45-6A4F-494B-91E9-043A0DAAF091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14D04-3744-4898-9545-1A041A4C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88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9DA8D-237E-4BC5-9312-07210F17D4D5}" type="datetimeFigureOut">
              <a:rPr lang="ko-KR" altLang="en-US" smtClean="0"/>
              <a:pPr/>
              <a:t>2020-03-06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689C2-1B24-449D-8826-50E14FC780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99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73050" y="533237"/>
            <a:ext cx="9359900" cy="21600"/>
          </a:xfrm>
          <a:prstGeom prst="rect">
            <a:avLst/>
          </a:prstGeom>
          <a:gradFill flip="none" rotWithShape="1">
            <a:gsLst>
              <a:gs pos="28000">
                <a:schemeClr val="tx2"/>
              </a:gs>
              <a:gs pos="100000">
                <a:schemeClr val="tx2"/>
              </a:gs>
              <a:gs pos="27000">
                <a:srgbClr val="0508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581512" y="116636"/>
            <a:ext cx="198000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lvl1pPr>
              <a:defRPr lang="ko-KR" altLang="en-US" sz="11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endParaRPr lang="ko-KR" altLang="en-US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272765" y="620688"/>
            <a:ext cx="9360470" cy="565146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latinLnBrk="0">
              <a:spcBef>
                <a:spcPts val="300"/>
              </a:spcBef>
            </a:pPr>
            <a:r>
              <a:rPr lang="en-US" altLang="ko-KR" dirty="0"/>
              <a:t>Click to edit Master text styles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Picture 2" descr="http://www.onycom.com/img/onycom/img_ci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86" r="942" b="22454"/>
          <a:stretch/>
        </p:blipFill>
        <p:spPr bwMode="auto">
          <a:xfrm>
            <a:off x="8234655" y="6466039"/>
            <a:ext cx="1521667" cy="39196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rcRect l="16779" t="1031" r="812"/>
          <a:stretch/>
        </p:blipFill>
        <p:spPr>
          <a:xfrm>
            <a:off x="146958" y="6457950"/>
            <a:ext cx="1657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7"/>
          <p:cNvSpPr/>
          <p:nvPr userDrawn="1"/>
        </p:nvSpPr>
        <p:spPr>
          <a:xfrm>
            <a:off x="273050" y="533237"/>
            <a:ext cx="9359900" cy="28800"/>
          </a:xfrm>
          <a:prstGeom prst="rect">
            <a:avLst/>
          </a:prstGeom>
          <a:gradFill flip="none" rotWithShape="1">
            <a:gsLst>
              <a:gs pos="28000">
                <a:schemeClr val="tx2"/>
              </a:gs>
              <a:gs pos="100000">
                <a:schemeClr val="tx2"/>
              </a:gs>
              <a:gs pos="27000">
                <a:srgbClr val="05080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72480" y="115200"/>
            <a:ext cx="7200000" cy="380480"/>
          </a:xfrm>
          <a:prstGeom prst="rect">
            <a:avLst/>
          </a:prstGeom>
        </p:spPr>
        <p:txBody>
          <a:bodyPr vert="horz" wrap="square" lIns="72000" tIns="36000" rIns="0" bIns="36000" rtlCol="0" anchor="b" anchorCtr="0">
            <a:noAutofit/>
          </a:bodyPr>
          <a:lstStyle>
            <a:lvl1pPr algn="l">
              <a:defRPr lang="ko-KR" altLang="en-US" sz="2000" b="1" dirty="0"/>
            </a:lvl1pPr>
          </a:lstStyle>
          <a:p>
            <a:pPr marL="0" lvl="0" algn="l"/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581512" y="116636"/>
            <a:ext cx="198000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lvl1pPr>
              <a:defRPr lang="ko-KR" altLang="en-US" sz="11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endParaRPr lang="ko-KR" altLang="en-US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Picture 2" descr="http://www.onycom.com/img/onycom/img_ci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86" r="942" b="22454"/>
          <a:stretch/>
        </p:blipFill>
        <p:spPr bwMode="auto">
          <a:xfrm>
            <a:off x="8234655" y="6466039"/>
            <a:ext cx="1521667" cy="391961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/>
          <a:srcRect l="16779" t="1031" r="812"/>
          <a:stretch/>
        </p:blipFill>
        <p:spPr>
          <a:xfrm>
            <a:off x="146958" y="6457950"/>
            <a:ext cx="1657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3000" y="6345238"/>
            <a:ext cx="9720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24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714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600" y="115200"/>
            <a:ext cx="7200000" cy="381600"/>
          </a:xfrm>
          <a:prstGeom prst="rect">
            <a:avLst/>
          </a:prstGeom>
        </p:spPr>
        <p:txBody>
          <a:bodyPr vert="horz" wrap="square" lIns="72000" tIns="36000" rIns="0" bIns="36000" rtlCol="0" anchor="b" anchorCtr="0">
            <a:noAutofit/>
          </a:bodyPr>
          <a:lstStyle/>
          <a:p>
            <a:pPr marL="0" lvl="0" algn="l"/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00" y="620715"/>
            <a:ext cx="9360000" cy="5505451"/>
          </a:xfrm>
          <a:prstGeom prst="rect">
            <a:avLst/>
          </a:prstGeom>
        </p:spPr>
        <p:txBody>
          <a:bodyPr vert="horz" wrap="square" lIns="180000" tIns="36000" rIns="180000" bIns="36000" rtlCol="0">
            <a:noAutofit/>
          </a:bodyPr>
          <a:lstStyle/>
          <a:p>
            <a:pPr lvl="0" latinLnBrk="0">
              <a:spcBef>
                <a:spcPts val="300"/>
              </a:spcBef>
            </a:pPr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슬라이드 번호 개체 틀 3"/>
          <p:cNvSpPr txBox="1">
            <a:spLocks noGrp="1"/>
          </p:cNvSpPr>
          <p:nvPr/>
        </p:nvSpPr>
        <p:spPr bwMode="auto">
          <a:xfrm>
            <a:off x="4665903" y="6531937"/>
            <a:ext cx="574196" cy="2616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E1F82D2E-80AB-47BC-AF4B-F710F7CDA041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0" name="직사각형 13"/>
          <p:cNvSpPr/>
          <p:nvPr/>
        </p:nvSpPr>
        <p:spPr>
          <a:xfrm>
            <a:off x="273050" y="6435336"/>
            <a:ext cx="93599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581512" y="116636"/>
            <a:ext cx="198000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lvl1pPr>
              <a:defRPr lang="ko-KR" altLang="en-US" sz="11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algn="r">
              <a:defRPr/>
            </a:pP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C:\Users\sung\Desktop\인천국제공항공사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0" y="6487601"/>
            <a:ext cx="1630679" cy="3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89" y="6491190"/>
            <a:ext cx="952851" cy="2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704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lang="en-US" altLang="ko-KR" sz="1600" b="1" kern="1200" baseline="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Tx/>
        <a:buNone/>
        <a:defRPr lang="en-US" altLang="ko-KR" sz="1600" kern="1200" dirty="0" smtClean="0">
          <a:solidFill>
            <a:schemeClr val="tx1"/>
          </a:solidFill>
          <a:latin typeface="+mn-ea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Tx/>
        <a:buNone/>
        <a:defRPr lang="en-US" altLang="ko-KR" sz="14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Tx/>
        <a:buNone/>
        <a:defRPr lang="en-US" altLang="ko-KR" sz="1200" kern="1200" dirty="0" smtClean="0">
          <a:solidFill>
            <a:schemeClr val="tx1"/>
          </a:solidFill>
          <a:latin typeface="+mn-ea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lang="ko-KR" altLang="en-US" sz="1000" kern="1200" dirty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3175" algn="ctr">
            <a:noFill/>
            <a:round/>
            <a:headEnd/>
            <a:tailEnd/>
          </a:ln>
        </p:spPr>
        <p:txBody>
          <a:bodyPr rtlCol="0" anchor="ctr"/>
          <a:lstStyle/>
          <a:p>
            <a:endParaRPr lang="ko-KR" altLang="en-US" sz="11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2771173" y="1989140"/>
            <a:ext cx="619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빅데이터사업부</a:t>
            </a:r>
            <a:endParaRPr lang="ko-KR" altLang="en-US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1729773" y="273808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4000" dirty="0" smtClean="0"/>
              <a:t>Ankus-lite</a:t>
            </a:r>
            <a:endParaRPr lang="ko-KR" altLang="en-US" sz="38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Picture 2" descr="http://www.onycom.com/img/onycom/img_c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86" r="942" b="22454"/>
          <a:stretch/>
        </p:blipFill>
        <p:spPr bwMode="auto">
          <a:xfrm>
            <a:off x="6840780" y="5988829"/>
            <a:ext cx="2255589" cy="5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2771173" y="5305429"/>
            <a:ext cx="619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+mj-ea"/>
                <a:ea typeface="+mj-ea"/>
              </a:rPr>
              <a:t>작성자 </a:t>
            </a:r>
            <a:r>
              <a:rPr lang="en-US" altLang="ko-KR" sz="1600" dirty="0" smtClean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+mj-ea"/>
                <a:ea typeface="+mj-ea"/>
              </a:rPr>
              <a:t>박현종</a:t>
            </a:r>
            <a:endParaRPr lang="en-US" altLang="ko-KR" sz="16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r">
              <a:spcBef>
                <a:spcPct val="50000"/>
              </a:spcBef>
            </a:pPr>
            <a:r>
              <a:rPr lang="ko-KR" altLang="en-US" sz="1600" dirty="0" smtClean="0">
                <a:solidFill>
                  <a:srgbClr val="000000"/>
                </a:solidFill>
                <a:latin typeface="+mj-ea"/>
                <a:ea typeface="+mj-ea"/>
              </a:rPr>
              <a:t>작성날짜 </a:t>
            </a:r>
            <a:r>
              <a:rPr lang="en-US" altLang="ko-KR" sz="1600" dirty="0" smtClean="0">
                <a:solidFill>
                  <a:srgbClr val="000000"/>
                </a:solidFill>
                <a:latin typeface="+mj-ea"/>
                <a:ea typeface="+mj-ea"/>
              </a:rPr>
              <a:t>: 2020.03</a:t>
            </a:r>
            <a:endParaRPr lang="ko-KR" altLang="en-US" sz="1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5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가공 </a:t>
            </a:r>
            <a:r>
              <a:rPr lang="en-US" altLang="ko-KR" dirty="0"/>
              <a:t>– </a:t>
            </a:r>
            <a:r>
              <a:rPr lang="ko-KR" altLang="en-US" dirty="0"/>
              <a:t>상품 데이터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6" y="2565772"/>
            <a:ext cx="6067425" cy="39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690" y="1469230"/>
            <a:ext cx="4033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- </a:t>
            </a:r>
            <a:r>
              <a:rPr lang="en-US" altLang="ko-KR" sz="1300" dirty="0" err="1" smtClean="0"/>
              <a:t>Recommand</a:t>
            </a:r>
            <a:r>
              <a:rPr lang="ko-KR" altLang="en-US" sz="1300" dirty="0"/>
              <a:t>의 클래스를 </a:t>
            </a:r>
            <a:r>
              <a:rPr lang="ko-KR" altLang="en-US" sz="1300" dirty="0" err="1"/>
              <a:t>수치형으로</a:t>
            </a:r>
            <a:r>
              <a:rPr lang="ko-KR" altLang="en-US" sz="1300" dirty="0"/>
              <a:t> 통일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78" y="1524912"/>
            <a:ext cx="4143375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1" y="3432225"/>
            <a:ext cx="3228975" cy="371475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770434" y="3009089"/>
            <a:ext cx="239949" cy="337226"/>
          </a:xfrm>
          <a:prstGeom prst="dow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79" y="4635922"/>
            <a:ext cx="4333875" cy="76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202" y="4845472"/>
            <a:ext cx="1333500" cy="342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176" y="4181799"/>
            <a:ext cx="4033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- delivery score </a:t>
            </a:r>
            <a:r>
              <a:rPr lang="ko-KR" altLang="en-US" sz="1300" dirty="0" smtClean="0"/>
              <a:t>파생변수 생성</a:t>
            </a:r>
            <a:endParaRPr lang="ko-KR" altLang="en-US" sz="1300" dirty="0"/>
          </a:p>
        </p:txBody>
      </p:sp>
      <p:sp>
        <p:nvSpPr>
          <p:cNvPr id="23" name="U자형 화살표 22"/>
          <p:cNvSpPr/>
          <p:nvPr/>
        </p:nvSpPr>
        <p:spPr>
          <a:xfrm>
            <a:off x="4876800" y="4708187"/>
            <a:ext cx="1083013" cy="202567"/>
          </a:xfrm>
          <a:prstGeom prst="utur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4" name="U자형 화살표 23"/>
          <p:cNvSpPr/>
          <p:nvPr/>
        </p:nvSpPr>
        <p:spPr>
          <a:xfrm flipV="1">
            <a:off x="4876800" y="5357357"/>
            <a:ext cx="2023353" cy="177850"/>
          </a:xfrm>
          <a:prstGeom prst="utur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5" name="U자형 화살표 24"/>
          <p:cNvSpPr/>
          <p:nvPr/>
        </p:nvSpPr>
        <p:spPr>
          <a:xfrm flipV="1">
            <a:off x="4964350" y="5147807"/>
            <a:ext cx="1488332" cy="209550"/>
          </a:xfrm>
          <a:prstGeom prst="utur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12" name="구부러진 연결선 11"/>
          <p:cNvCxnSpPr>
            <a:endCxn id="9" idx="2"/>
          </p:cNvCxnSpPr>
          <p:nvPr/>
        </p:nvCxnSpPr>
        <p:spPr>
          <a:xfrm rot="10800000" flipV="1">
            <a:off x="2247089" y="2956296"/>
            <a:ext cx="2048866" cy="847403"/>
          </a:xfrm>
          <a:prstGeom prst="curvedConnector4">
            <a:avLst>
              <a:gd name="adj1" fmla="val 10600"/>
              <a:gd name="adj2" fmla="val 126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166558" y="2565772"/>
            <a:ext cx="353684" cy="39052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558909" y="2537986"/>
            <a:ext cx="642821" cy="39052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83802" y="2552001"/>
            <a:ext cx="353684" cy="39052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97866" y="2512980"/>
            <a:ext cx="872188" cy="390524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3416060" y="2942525"/>
            <a:ext cx="1460740" cy="577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7" idx="1"/>
          </p:cNvCxnSpPr>
          <p:nvPr/>
        </p:nvCxnSpPr>
        <p:spPr>
          <a:xfrm rot="16200000" flipH="1" flipV="1">
            <a:off x="3712388" y="1709014"/>
            <a:ext cx="823033" cy="2623387"/>
          </a:xfrm>
          <a:prstGeom prst="curvedConnector4">
            <a:avLst>
              <a:gd name="adj1" fmla="val -59219"/>
              <a:gd name="adj2" fmla="val 50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10800000" flipV="1">
            <a:off x="948907" y="2512979"/>
            <a:ext cx="5313871" cy="833335"/>
          </a:xfrm>
          <a:prstGeom prst="curvedConnector3">
            <a:avLst>
              <a:gd name="adj1" fmla="val 106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탐색 </a:t>
            </a:r>
            <a:r>
              <a:rPr lang="en-US" altLang="ko-KR" dirty="0"/>
              <a:t>– </a:t>
            </a:r>
            <a:r>
              <a:rPr lang="ko-KR" altLang="en-US" dirty="0" smtClean="0"/>
              <a:t>판매 </a:t>
            </a:r>
            <a:r>
              <a:rPr lang="ko-KR" altLang="en-US" dirty="0"/>
              <a:t>데이터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0" y="1314871"/>
            <a:ext cx="7522723" cy="47113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32120" y="1544128"/>
            <a:ext cx="517585" cy="4364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탐색 </a:t>
            </a:r>
            <a:r>
              <a:rPr lang="en-US" altLang="ko-KR" dirty="0"/>
              <a:t>– </a:t>
            </a:r>
            <a:r>
              <a:rPr lang="ko-KR" altLang="en-US" dirty="0" smtClean="0"/>
              <a:t>판매 </a:t>
            </a:r>
            <a:r>
              <a:rPr lang="ko-KR" altLang="en-US" dirty="0"/>
              <a:t>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0" y="916581"/>
            <a:ext cx="3819193" cy="23918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55" y="1018586"/>
            <a:ext cx="3843614" cy="2408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010" y="3700901"/>
            <a:ext cx="3731057" cy="2335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83" y="3668474"/>
            <a:ext cx="3731057" cy="2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탐색 </a:t>
            </a:r>
            <a:r>
              <a:rPr lang="en-US" altLang="ko-KR" dirty="0"/>
              <a:t>– </a:t>
            </a:r>
            <a:r>
              <a:rPr lang="ko-KR" altLang="en-US" dirty="0" smtClean="0"/>
              <a:t>기상 </a:t>
            </a:r>
            <a:r>
              <a:rPr lang="ko-KR" altLang="en-US" dirty="0"/>
              <a:t>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1089" y="804054"/>
            <a:ext cx="22762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&lt;</a:t>
            </a:r>
            <a:r>
              <a:rPr lang="ko-KR" altLang="en-US" sz="1500" dirty="0" smtClean="0"/>
              <a:t>서울 기준 </a:t>
            </a:r>
            <a:r>
              <a:rPr lang="en-US" altLang="ko-KR" sz="1500" dirty="0" smtClean="0"/>
              <a:t>–</a:t>
            </a:r>
            <a:r>
              <a:rPr lang="ko-KR" altLang="en-US" sz="1500" dirty="0" smtClean="0"/>
              <a:t> 온도</a:t>
            </a:r>
            <a:r>
              <a:rPr lang="en-US" altLang="ko-KR" sz="1500" dirty="0" smtClean="0"/>
              <a:t>&gt;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5" y="1268741"/>
            <a:ext cx="6150847" cy="24787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2" y="4404803"/>
            <a:ext cx="4201112" cy="169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98" y="4365889"/>
            <a:ext cx="4201112" cy="169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842" y="853419"/>
            <a:ext cx="22762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실제 관측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684179" y="3938170"/>
            <a:ext cx="22762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기상 예측 </a:t>
            </a:r>
            <a:r>
              <a:rPr lang="en-US" altLang="ko-KR" sz="1500" dirty="0" smtClean="0"/>
              <a:t>- min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5196207" y="3938170"/>
            <a:ext cx="22762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기상 예측 </a:t>
            </a:r>
            <a:r>
              <a:rPr lang="en-US" altLang="ko-KR" sz="1500" dirty="0" smtClean="0"/>
              <a:t>- max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40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/>
              <a:t>– </a:t>
            </a:r>
            <a:r>
              <a:rPr lang="ko-KR" altLang="en-US" dirty="0" smtClean="0"/>
              <a:t>판매 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기상 데이터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203" y="830094"/>
            <a:ext cx="603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판매 데이터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err="1" smtClean="0"/>
              <a:t>Custclass</a:t>
            </a:r>
            <a:r>
              <a:rPr lang="en-US" altLang="ko-KR" sz="1000" dirty="0" smtClean="0"/>
              <a:t> == “</a:t>
            </a:r>
            <a:r>
              <a:rPr lang="ko-KR" altLang="en-US" sz="1000" dirty="0" smtClean="0"/>
              <a:t>편의점</a:t>
            </a:r>
            <a:r>
              <a:rPr lang="en-US" altLang="ko-KR" sz="1000" dirty="0" smtClean="0"/>
              <a:t>”, </a:t>
            </a:r>
          </a:p>
          <a:p>
            <a:r>
              <a:rPr lang="en-US" altLang="ko-KR" sz="1000" dirty="0" err="1" smtClean="0"/>
              <a:t>custname</a:t>
            </a:r>
            <a:r>
              <a:rPr lang="en-US" altLang="ko-KR" sz="1000" dirty="0" smtClean="0"/>
              <a:t> == “</a:t>
            </a:r>
            <a:r>
              <a:rPr lang="ko-KR" altLang="en-US" sz="1000" dirty="0" err="1" smtClean="0"/>
              <a:t>코리아세븐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대구물류센터</a:t>
            </a:r>
            <a:r>
              <a:rPr lang="en-US" altLang="ko-KR" sz="1000" dirty="0" smtClean="0"/>
              <a:t>”, </a:t>
            </a:r>
          </a:p>
          <a:p>
            <a:r>
              <a:rPr lang="en-US" altLang="ko-KR" sz="1000" dirty="0" err="1" smtClean="0"/>
              <a:t>itemname</a:t>
            </a:r>
            <a:r>
              <a:rPr lang="en-US" altLang="ko-KR" sz="1000" dirty="0" smtClean="0"/>
              <a:t> == “</a:t>
            </a:r>
            <a:r>
              <a:rPr lang="ko-KR" altLang="en-US" sz="1000" dirty="0" err="1" smtClean="0"/>
              <a:t>칼몬드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100G”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61" y="1665122"/>
            <a:ext cx="8186777" cy="1841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60" y="4419480"/>
            <a:ext cx="6533677" cy="18971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76919" y="1665122"/>
            <a:ext cx="758758" cy="18416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5314" y="4450473"/>
            <a:ext cx="758758" cy="18416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662" y="4058683"/>
            <a:ext cx="603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기상 데이터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Area == “</a:t>
            </a:r>
            <a:r>
              <a:rPr lang="ko-KR" altLang="en-US" sz="1000" dirty="0" smtClean="0"/>
              <a:t>대구</a:t>
            </a:r>
            <a:r>
              <a:rPr lang="en-US" altLang="ko-KR" sz="1000" dirty="0" smtClean="0"/>
              <a:t>”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081723" y="3554434"/>
            <a:ext cx="12970" cy="8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4391" y="3741906"/>
            <a:ext cx="175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Left join (key : </a:t>
            </a:r>
            <a:r>
              <a:rPr lang="en-US" altLang="ko-KR" sz="1000" dirty="0" err="1" smtClean="0"/>
              <a:t>invoicedate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88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판매 데이터 </a:t>
            </a:r>
            <a:r>
              <a:rPr lang="en-US" altLang="ko-KR" dirty="0"/>
              <a:t>+ </a:t>
            </a:r>
            <a:r>
              <a:rPr lang="ko-KR" altLang="en-US" dirty="0"/>
              <a:t>기상 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59" y="986274"/>
            <a:ext cx="7155558" cy="1668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607" y="934394"/>
            <a:ext cx="13392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데이터셋</a:t>
            </a:r>
            <a:r>
              <a:rPr lang="ko-KR" altLang="en-US" sz="1300" dirty="0" smtClean="0"/>
              <a:t> 완성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60" y="2708070"/>
            <a:ext cx="6150847" cy="3612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0" y="2876683"/>
            <a:ext cx="13392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판매량 추이</a:t>
            </a:r>
            <a:endParaRPr lang="ko-KR" altLang="en-US" sz="1300" dirty="0"/>
          </a:p>
        </p:txBody>
      </p:sp>
      <p:sp>
        <p:nvSpPr>
          <p:cNvPr id="3" name="직사각형 2"/>
          <p:cNvSpPr/>
          <p:nvPr/>
        </p:nvSpPr>
        <p:spPr>
          <a:xfrm>
            <a:off x="2859932" y="2876683"/>
            <a:ext cx="1342417" cy="319337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2221" y="2892898"/>
            <a:ext cx="1342417" cy="3193377"/>
          </a:xfrm>
          <a:prstGeom prst="rect">
            <a:avLst/>
          </a:prstGeom>
          <a:noFill/>
          <a:ln w="63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6158" y="2866958"/>
            <a:ext cx="916888" cy="3193377"/>
          </a:xfrm>
          <a:prstGeom prst="rect">
            <a:avLst/>
          </a:prstGeom>
          <a:noFill/>
          <a:ln w="63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1813" y="6186791"/>
            <a:ext cx="129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감소 구간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5215" y="6186789"/>
            <a:ext cx="129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증가 구간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116158" y="6186790"/>
            <a:ext cx="129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증가 구간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95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판매 데이터 </a:t>
            </a:r>
            <a:r>
              <a:rPr lang="en-US" altLang="ko-KR" dirty="0"/>
              <a:t>+ </a:t>
            </a:r>
            <a:r>
              <a:rPr lang="ko-KR" altLang="en-US" dirty="0"/>
              <a:t>기상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958" y="901429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회귀 분석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9" y="1585551"/>
            <a:ext cx="6147955" cy="3479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6196" y="1939047"/>
            <a:ext cx="2697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유의한 독립변수가 없을 뿐만 </a:t>
            </a:r>
            <a:endParaRPr lang="en-US" altLang="ko-KR" sz="1300" dirty="0" smtClean="0"/>
          </a:p>
          <a:p>
            <a:r>
              <a:rPr lang="ko-KR" altLang="en-US" sz="1300" dirty="0" smtClean="0"/>
              <a:t>아니라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설명력 또한 낮다</a:t>
            </a:r>
            <a:endParaRPr lang="ko-KR" altLang="en-US" sz="1300" dirty="0"/>
          </a:p>
        </p:txBody>
      </p:sp>
      <p:sp>
        <p:nvSpPr>
          <p:cNvPr id="8" name="직사각형 7"/>
          <p:cNvSpPr/>
          <p:nvPr/>
        </p:nvSpPr>
        <p:spPr>
          <a:xfrm>
            <a:off x="3234907" y="2950234"/>
            <a:ext cx="690112" cy="142779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/>
              <a:t>– </a:t>
            </a:r>
            <a:r>
              <a:rPr lang="ko-KR" altLang="en-US" dirty="0" smtClean="0"/>
              <a:t>판매 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상품 데이터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502" y="953311"/>
            <a:ext cx="459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추천수와 가격변동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정규화 </a:t>
            </a:r>
            <a:r>
              <a:rPr lang="en-US" altLang="ko-KR" dirty="0" smtClean="0"/>
              <a:t>- scale)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1322643"/>
            <a:ext cx="6150847" cy="36835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25" y="2669228"/>
            <a:ext cx="904875" cy="209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72527" y="2594042"/>
            <a:ext cx="2444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상관계수 </a:t>
            </a:r>
            <a:r>
              <a:rPr lang="en-US" altLang="ko-KR" sz="1300" dirty="0" smtClean="0"/>
              <a:t>: </a:t>
            </a:r>
          </a:p>
          <a:p>
            <a:endParaRPr lang="en-US" altLang="ko-KR" sz="1300" dirty="0"/>
          </a:p>
          <a:p>
            <a:r>
              <a:rPr lang="ko-KR" altLang="en-US" sz="1300" dirty="0" smtClean="0"/>
              <a:t>약한 음의 상관관계가 있는 것으로 확인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357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상품 데이터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67" y="817123"/>
            <a:ext cx="45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Recommand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긍부정</a:t>
            </a:r>
            <a:r>
              <a:rPr lang="ko-KR" altLang="en-US" sz="1400" dirty="0" smtClean="0"/>
              <a:t> 점수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senti_score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기준으로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0" y="1360362"/>
            <a:ext cx="9005455" cy="3499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1" y="2092864"/>
            <a:ext cx="8186778" cy="38914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65114" y="5984337"/>
            <a:ext cx="687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리뷰에 긍정적인 반응이 있을수록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배송 만족도가 높을수록 추천수가 많은 것 확인</a:t>
            </a:r>
            <a:endParaRPr lang="ko-KR" altLang="en-US" sz="1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536830" y="1293962"/>
            <a:ext cx="0" cy="62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96262" y="1299715"/>
            <a:ext cx="0" cy="62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859611" y="1360362"/>
            <a:ext cx="2677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896262" y="1360362"/>
            <a:ext cx="570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8860" y="1124900"/>
            <a:ext cx="577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부정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16702" y="1130650"/>
            <a:ext cx="577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중립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651" y="1136400"/>
            <a:ext cx="577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긍정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64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/>
              <a:t>– </a:t>
            </a:r>
            <a:r>
              <a:rPr lang="ko-KR" altLang="en-US" dirty="0" smtClean="0"/>
              <a:t>상품 </a:t>
            </a:r>
            <a:r>
              <a:rPr lang="ko-KR" altLang="en-US" dirty="0"/>
              <a:t>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263" y="817124"/>
            <a:ext cx="3359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리뷰 분석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긍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부정 단어 사전 로드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0" y="2209495"/>
            <a:ext cx="2000250" cy="3476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039" y="2108876"/>
            <a:ext cx="2076450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740" y="1524000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긍정 단어 사전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655651" y="1524000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부정 단어 사전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601" y="1879558"/>
            <a:ext cx="3797845" cy="309888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819187" y="3209142"/>
            <a:ext cx="998706" cy="706877"/>
          </a:xfrm>
          <a:prstGeom prst="righ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648" y="5725284"/>
            <a:ext cx="635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331559" y="5971721"/>
            <a:ext cx="6357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2480" y="1524000"/>
            <a:ext cx="1979014" cy="475528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5988" y="1538378"/>
            <a:ext cx="1979014" cy="475528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1887" y="810883"/>
            <a:ext cx="64611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상세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가공</a:t>
            </a:r>
            <a:endParaRPr lang="en-US" altLang="ko-KR" dirty="0"/>
          </a:p>
          <a:p>
            <a:pPr lvl="1"/>
            <a:r>
              <a:rPr lang="en-US" altLang="ko-KR" dirty="0" smtClean="0"/>
              <a:t>2-1. </a:t>
            </a:r>
            <a:r>
              <a:rPr lang="ko-KR" altLang="en-US" dirty="0" smtClean="0"/>
              <a:t>판매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2-2. </a:t>
            </a:r>
            <a:r>
              <a:rPr lang="ko-KR" altLang="en-US" dirty="0" smtClean="0"/>
              <a:t>계절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2-3. </a:t>
            </a:r>
            <a:r>
              <a:rPr lang="ko-KR" altLang="en-US" dirty="0" smtClean="0"/>
              <a:t>상품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탐색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3-1. </a:t>
            </a:r>
            <a:r>
              <a:rPr lang="ko-KR" altLang="en-US" dirty="0" smtClean="0"/>
              <a:t>판매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3-2. </a:t>
            </a:r>
            <a:r>
              <a:rPr lang="ko-KR" altLang="en-US" dirty="0" smtClean="0"/>
              <a:t>계절 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3-3. </a:t>
            </a:r>
            <a:r>
              <a:rPr lang="ko-KR" altLang="en-US" dirty="0" smtClean="0"/>
              <a:t>상품 데이터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 분석</a:t>
            </a:r>
            <a:endParaRPr lang="en-US" altLang="ko-KR" dirty="0"/>
          </a:p>
          <a:p>
            <a:pPr lvl="1"/>
            <a:r>
              <a:rPr lang="en-US" altLang="ko-KR" dirty="0" smtClean="0"/>
              <a:t>4-1. </a:t>
            </a:r>
            <a:r>
              <a:rPr lang="ko-KR" altLang="en-US" dirty="0" smtClean="0"/>
              <a:t>회귀분석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 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기상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4-2. </a:t>
            </a:r>
            <a:r>
              <a:rPr lang="ko-KR" altLang="en-US" dirty="0" smtClean="0"/>
              <a:t>상관분석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 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상품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4-3. </a:t>
            </a:r>
            <a:r>
              <a:rPr lang="ko-KR" altLang="en-US" dirty="0" smtClean="0"/>
              <a:t>감성분석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4-4. </a:t>
            </a:r>
            <a:r>
              <a:rPr lang="ko-KR" altLang="en-US" dirty="0" smtClean="0"/>
              <a:t>키워드분석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데이터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추가 보완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7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분석 </a:t>
            </a:r>
            <a:r>
              <a:rPr lang="en-US" altLang="ko-KR" dirty="0"/>
              <a:t>– </a:t>
            </a:r>
            <a:r>
              <a:rPr lang="ko-KR" altLang="en-US" dirty="0" smtClean="0"/>
              <a:t>상품 </a:t>
            </a:r>
            <a:r>
              <a:rPr lang="ko-KR" altLang="en-US" dirty="0"/>
              <a:t>데이터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5643" y="1848468"/>
            <a:ext cx="2989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리뷰데이터 텍스트 전처리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0" y="4213051"/>
            <a:ext cx="2476500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7" y="1134098"/>
            <a:ext cx="6150847" cy="2440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922" y="3889793"/>
            <a:ext cx="5591679" cy="2269086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 rot="16200000" flipH="1">
            <a:off x="6786798" y="2114132"/>
            <a:ext cx="1747590" cy="170870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297" y="4038950"/>
            <a:ext cx="223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제거할 문자열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81583" y="1083013"/>
            <a:ext cx="6556443" cy="266537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38372" y="3842279"/>
            <a:ext cx="5960403" cy="2551618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상품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1532" y="821795"/>
            <a:ext cx="2529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리뷰 워드 </a:t>
            </a:r>
            <a:r>
              <a:rPr lang="ko-KR" altLang="en-US" sz="1300" dirty="0" err="1" smtClean="0"/>
              <a:t>클라우드</a:t>
            </a:r>
            <a:r>
              <a:rPr lang="ko-KR" altLang="en-US" sz="1300" dirty="0" smtClean="0"/>
              <a:t> 생성</a:t>
            </a:r>
            <a:endParaRPr lang="ko-KR" altLang="en-US" sz="1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8" y="1440298"/>
            <a:ext cx="4033535" cy="380879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328153" y="2626468"/>
            <a:ext cx="674451" cy="505838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49166" y="1978023"/>
            <a:ext cx="603115" cy="380696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84441" y="4065557"/>
            <a:ext cx="674451" cy="505838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5464" y="3021529"/>
            <a:ext cx="4149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=&gt; “</a:t>
            </a:r>
            <a:r>
              <a:rPr lang="ko-KR" altLang="en-US" sz="1500" dirty="0" err="1" smtClean="0"/>
              <a:t>칼몬드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100G” </a:t>
            </a:r>
            <a:r>
              <a:rPr lang="ko-KR" altLang="en-US" sz="1500" dirty="0" smtClean="0"/>
              <a:t>는 주류와 </a:t>
            </a:r>
            <a:r>
              <a:rPr lang="ko-KR" altLang="en-US" sz="1500" dirty="0" err="1" smtClean="0"/>
              <a:t>보완재</a:t>
            </a:r>
            <a:r>
              <a:rPr lang="ko-KR" altLang="en-US" sz="1500" dirty="0" smtClean="0"/>
              <a:t> 관계</a:t>
            </a:r>
            <a:endParaRPr lang="ko-KR" altLang="en-US" sz="1500" dirty="0"/>
          </a:p>
        </p:txBody>
      </p:sp>
      <p:sp>
        <p:nvSpPr>
          <p:cNvPr id="9" name="타원 8"/>
          <p:cNvSpPr/>
          <p:nvPr/>
        </p:nvSpPr>
        <p:spPr>
          <a:xfrm>
            <a:off x="718328" y="1524000"/>
            <a:ext cx="4262234" cy="395591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48571" y="1977379"/>
            <a:ext cx="613137" cy="418048"/>
          </a:xfrm>
          <a:prstGeom prst="ellips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3252281" y="2165810"/>
            <a:ext cx="3013708" cy="899040"/>
          </a:xfrm>
          <a:prstGeom prst="bentConnector3">
            <a:avLst>
              <a:gd name="adj1" fmla="val 998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5" idx="2"/>
          </p:cNvCxnSpPr>
          <p:nvPr/>
        </p:nvCxnSpPr>
        <p:spPr>
          <a:xfrm flipV="1">
            <a:off x="2559292" y="3344694"/>
            <a:ext cx="4630825" cy="1072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3002604" y="2818273"/>
            <a:ext cx="3263385" cy="203256"/>
          </a:xfrm>
          <a:prstGeom prst="bentConnector3">
            <a:avLst>
              <a:gd name="adj1" fmla="val 996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상품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4596" y="1431946"/>
            <a:ext cx="2529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감소 구간 워드 </a:t>
            </a:r>
            <a:r>
              <a:rPr lang="ko-KR" altLang="en-US" sz="1300" dirty="0" err="1" smtClean="0"/>
              <a:t>클라우드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6352162" y="1431946"/>
            <a:ext cx="2529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증가 구간 워드 </a:t>
            </a:r>
            <a:r>
              <a:rPr lang="ko-KR" altLang="en-US" sz="1300" dirty="0" err="1" smtClean="0"/>
              <a:t>클라우드</a:t>
            </a:r>
            <a:endParaRPr lang="ko-KR" altLang="en-US" sz="13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03" y="2144741"/>
            <a:ext cx="3252851" cy="26081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2" y="2144741"/>
            <a:ext cx="2680350" cy="256324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35046" y="1962769"/>
            <a:ext cx="2911163" cy="2972137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892370" y="1962769"/>
            <a:ext cx="2911163" cy="2972137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6119" y="5009064"/>
            <a:ext cx="376136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하나의 상품에 </a:t>
            </a:r>
            <a:r>
              <a:rPr lang="ko-KR" altLang="en-US" sz="1300" dirty="0" err="1" smtClean="0"/>
              <a:t>타겟팅되어</a:t>
            </a:r>
            <a:r>
              <a:rPr lang="ko-KR" altLang="en-US" sz="1300" dirty="0" smtClean="0"/>
              <a:t> 키워드 개수가 부족하지만 증가 구간과 감소구간의 키워드는 상이한 것을 확인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602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보완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38355" y="1043796"/>
            <a:ext cx="7608498" cy="6987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제품군</a:t>
            </a:r>
            <a:r>
              <a:rPr lang="ko-KR" altLang="en-US" sz="1500" dirty="0" smtClean="0">
                <a:solidFill>
                  <a:schemeClr val="tx1"/>
                </a:solidFill>
              </a:rPr>
              <a:t> 분석을 위해서는 판매데이터로부터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지역을 추출하여 계절 데이터와의 결합시켜야 한다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30" y="2039965"/>
            <a:ext cx="2672123" cy="22735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0129" y="2536166"/>
            <a:ext cx="348399" cy="73324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6594" y="3271444"/>
            <a:ext cx="348399" cy="55089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5855" y="3979106"/>
            <a:ext cx="510091" cy="25699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8815" y="2329132"/>
            <a:ext cx="3278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비정형 </a:t>
            </a:r>
            <a:r>
              <a:rPr lang="ko-KR" altLang="en-US" dirty="0" err="1" smtClean="0"/>
              <a:t>데이터이다보니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자동화가 어려움</a:t>
            </a:r>
            <a:endParaRPr lang="en-US" altLang="ko-KR" dirty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자동화가 되어도 지역이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결측된</a:t>
            </a:r>
            <a:r>
              <a:rPr lang="ko-KR" altLang="en-US" dirty="0" smtClean="0"/>
              <a:t> 값이 존재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89919" y="2225797"/>
            <a:ext cx="1028023" cy="418048"/>
          </a:xfrm>
          <a:prstGeom prst="ellips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05749" y="3647721"/>
            <a:ext cx="1378579" cy="418048"/>
          </a:xfrm>
          <a:prstGeom prst="ellips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12" name="꺾인 연결선 11"/>
          <p:cNvCxnSpPr>
            <a:stCxn id="9" idx="2"/>
            <a:endCxn id="10" idx="2"/>
          </p:cNvCxnSpPr>
          <p:nvPr/>
        </p:nvCxnSpPr>
        <p:spPr>
          <a:xfrm rot="10800000" flipH="1" flipV="1">
            <a:off x="889919" y="2434821"/>
            <a:ext cx="15830" cy="1421924"/>
          </a:xfrm>
          <a:prstGeom prst="bentConnector3">
            <a:avLst>
              <a:gd name="adj1" fmla="val -1444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endCxn id="4" idx="2"/>
          </p:cNvCxnSpPr>
          <p:nvPr/>
        </p:nvCxnSpPr>
        <p:spPr>
          <a:xfrm>
            <a:off x="638355" y="3269406"/>
            <a:ext cx="5969479" cy="537054"/>
          </a:xfrm>
          <a:prstGeom prst="curvedConnector4">
            <a:avLst>
              <a:gd name="adj1" fmla="val -4479"/>
              <a:gd name="adj2" fmla="val 3401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7366" y="1656272"/>
            <a:ext cx="10084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6200000" flipH="1">
            <a:off x="1133773" y="1934967"/>
            <a:ext cx="1246514" cy="70619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0"/>
          </p:cNvCxnSpPr>
          <p:nvPr/>
        </p:nvCxnSpPr>
        <p:spPr>
          <a:xfrm rot="16200000" flipV="1">
            <a:off x="1419599" y="1840249"/>
            <a:ext cx="1606635" cy="1255756"/>
          </a:xfrm>
          <a:prstGeom prst="bentConnector3">
            <a:avLst>
              <a:gd name="adj1" fmla="val 838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3"/>
            <a:endCxn id="6" idx="2"/>
          </p:cNvCxnSpPr>
          <p:nvPr/>
        </p:nvCxnSpPr>
        <p:spPr>
          <a:xfrm flipV="1">
            <a:off x="2225946" y="3822339"/>
            <a:ext cx="624848" cy="28526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보완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5441" y="828136"/>
            <a:ext cx="285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company : </a:t>
            </a:r>
            <a:r>
              <a:rPr lang="ko-KR" altLang="en-US" dirty="0" smtClean="0"/>
              <a:t>세계 식품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 item : </a:t>
            </a:r>
            <a:r>
              <a:rPr lang="ko-KR" altLang="en-US" dirty="0" err="1" smtClean="0"/>
              <a:t>아몬드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518345"/>
            <a:ext cx="9005455" cy="4171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45157" y="1919592"/>
            <a:ext cx="3210571" cy="328119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8767" y="1919592"/>
            <a:ext cx="995464" cy="33250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보완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361" y="940017"/>
            <a:ext cx="188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대리점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237" y="2517046"/>
            <a:ext cx="188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온라인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236" y="3947531"/>
            <a:ext cx="188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편의점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58235" y="5204564"/>
            <a:ext cx="188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할인점</a:t>
            </a:r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2480" y="693794"/>
            <a:ext cx="1880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기준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월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61" y="966665"/>
            <a:ext cx="5625831" cy="14938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61" y="2535002"/>
            <a:ext cx="5693818" cy="13608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161" y="3922504"/>
            <a:ext cx="5693818" cy="13083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161" y="5187279"/>
            <a:ext cx="5693818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734458" y="2976114"/>
            <a:ext cx="2217768" cy="690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 smtClean="0"/>
              <a:t>감사합니다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400136" y="6011624"/>
            <a:ext cx="4442603" cy="3306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b="1" kern="120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4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Tx/>
              <a:buNone/>
              <a:defRPr lang="en-US" altLang="ko-KR" sz="12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/>
              <a:t>Github</a:t>
            </a:r>
            <a:r>
              <a:rPr lang="en-US" altLang="ko-KR" sz="1200" dirty="0"/>
              <a:t> : https://github.com/HyeonjongPark/ankus-lite.git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60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상세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48384"/>
              </p:ext>
            </p:extLst>
          </p:nvPr>
        </p:nvGraphicFramePr>
        <p:xfrm>
          <a:off x="379918" y="825589"/>
          <a:ext cx="6604000" cy="26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데이터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수집기간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판매 데이터 원본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wfood_salsdb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2015-01-02 ~ 2020-02-25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기상관측 데이터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weather_info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2014-01-01 ~ 2020-02-25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기상예측 데이터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weather_forecast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2017-11-01 ~ 2019-05-10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상품 상세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shopng_goods_dtls_new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2017-11-28 ~ 2018-06-01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상품 후기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shopng_goods_review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2008-07-07 ~ 2020-02-24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법정공휴일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5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pubholiday</a:t>
                      </a: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altLang="ko-KR" sz="15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2015-01-01 ~ 2018-12-25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964180" y="3665220"/>
            <a:ext cx="1089660" cy="1417320"/>
          </a:xfrm>
          <a:prstGeom prst="dow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020" y="521208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기간 한정 </a:t>
            </a:r>
            <a:r>
              <a:rPr lang="en-US" altLang="ko-KR" dirty="0" smtClean="0"/>
              <a:t>: 2018-05-29 ~ 2019-05-09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1449" y="3916392"/>
            <a:ext cx="36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손실 최소화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3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상세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77131"/>
              </p:ext>
            </p:extLst>
          </p:nvPr>
        </p:nvGraphicFramePr>
        <p:xfrm>
          <a:off x="5745804" y="1321104"/>
          <a:ext cx="3844069" cy="85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53"/>
                <a:gridCol w="1820716"/>
              </a:tblGrid>
              <a:tr h="285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수집기간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판매 데이터 원본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wfood_salsdb</a:t>
                      </a:r>
                      <a:r>
                        <a:rPr lang="en-US" altLang="ko-KR" sz="1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2015-01-02 ~ 2020-02-25</a:t>
                      </a:r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법정공휴일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pubholiday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2015-01-01 ~ 2018-12-25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00540"/>
              </p:ext>
            </p:extLst>
          </p:nvPr>
        </p:nvGraphicFramePr>
        <p:xfrm>
          <a:off x="5823625" y="2961835"/>
          <a:ext cx="3766247" cy="96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12"/>
                <a:gridCol w="1768835"/>
              </a:tblGrid>
              <a:tr h="285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수집기간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기상관측 데이터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weather_info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2014-01-01 ~ 2020-02-25</a:t>
                      </a:r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기상예측 데이터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weather_forecast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2017-11-01 ~ 2019-05-10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66650"/>
              </p:ext>
            </p:extLst>
          </p:nvPr>
        </p:nvGraphicFramePr>
        <p:xfrm>
          <a:off x="5849565" y="4602567"/>
          <a:ext cx="3740307" cy="968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808"/>
                <a:gridCol w="1697499"/>
              </a:tblGrid>
              <a:tr h="285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수집기간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 상세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shopng_goods_dtls_new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2017-11-28 ~ 2018-06-01</a:t>
                      </a:r>
                    </a:p>
                  </a:txBody>
                  <a:tcPr/>
                </a:tc>
              </a:tr>
              <a:tr h="285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 후기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shopng_goods_review</a:t>
                      </a: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2008-07-07 ~ 2020-02-24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906" y="1506858"/>
            <a:ext cx="2756170" cy="486383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33CC"/>
                </a:solidFill>
              </a:rPr>
              <a:t>판매 데이터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4906" y="3428678"/>
            <a:ext cx="2756170" cy="486383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33CC"/>
                </a:solidFill>
              </a:rPr>
              <a:t>기상 데이터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4441" y="4963492"/>
            <a:ext cx="2756170" cy="486383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33CC"/>
                </a:solidFill>
              </a:rPr>
              <a:t>상품 데이터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745804" y="1887166"/>
            <a:ext cx="239949" cy="2918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45804" y="1582004"/>
            <a:ext cx="239949" cy="2918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54" name="꺾인 연결선 53"/>
          <p:cNvCxnSpPr/>
          <p:nvPr/>
        </p:nvCxnSpPr>
        <p:spPr>
          <a:xfrm rot="10800000">
            <a:off x="5737967" y="1745955"/>
            <a:ext cx="19455" cy="315171"/>
          </a:xfrm>
          <a:prstGeom prst="bentConnector3">
            <a:avLst>
              <a:gd name="adj1" fmla="val 131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10800000">
            <a:off x="5813897" y="3428678"/>
            <a:ext cx="19455" cy="315171"/>
          </a:xfrm>
          <a:prstGeom prst="bentConnector3">
            <a:avLst>
              <a:gd name="adj1" fmla="val 131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0800000" flipH="1" flipV="1">
            <a:off x="5810653" y="5021701"/>
            <a:ext cx="25941" cy="315171"/>
          </a:xfrm>
          <a:prstGeom prst="bentConnector3">
            <a:avLst>
              <a:gd name="adj1" fmla="val -881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16116" y="1640944"/>
            <a:ext cx="1493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          Left join</a:t>
            </a:r>
          </a:p>
          <a:p>
            <a:r>
              <a:rPr lang="en-US" altLang="ko-KR" sz="1300" dirty="0" smtClean="0"/>
              <a:t>(key : </a:t>
            </a:r>
            <a:r>
              <a:rPr lang="en-US" altLang="ko-KR" sz="1300" dirty="0" err="1" smtClean="0"/>
              <a:t>invoicedate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4349728" y="3343072"/>
            <a:ext cx="1258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       Left join</a:t>
            </a:r>
          </a:p>
          <a:p>
            <a:r>
              <a:rPr lang="en-US" altLang="ko-KR" sz="1300" dirty="0" smtClean="0"/>
              <a:t>(key : </a:t>
            </a:r>
            <a:r>
              <a:rPr lang="en-US" altLang="ko-KR" sz="1300" dirty="0" err="1" smtClean="0"/>
              <a:t>mtime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67" name="TextBox 66"/>
          <p:cNvSpPr txBox="1"/>
          <p:nvPr/>
        </p:nvSpPr>
        <p:spPr>
          <a:xfrm>
            <a:off x="4176409" y="4949340"/>
            <a:ext cx="14402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          Left join</a:t>
            </a:r>
          </a:p>
          <a:p>
            <a:r>
              <a:rPr lang="en-US" altLang="ko-KR" sz="1300" dirty="0" smtClean="0"/>
              <a:t>(key : </a:t>
            </a:r>
            <a:r>
              <a:rPr lang="en-US" altLang="ko-KR" sz="1300" dirty="0" err="1" smtClean="0"/>
              <a:t>goods_no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68" name="왼쪽 화살표 67"/>
          <p:cNvSpPr/>
          <p:nvPr/>
        </p:nvSpPr>
        <p:spPr>
          <a:xfrm>
            <a:off x="3395524" y="1609173"/>
            <a:ext cx="604976" cy="484632"/>
          </a:xfrm>
          <a:prstGeom prst="lef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69" name="왼쪽 화살표 68"/>
          <p:cNvSpPr/>
          <p:nvPr/>
        </p:nvSpPr>
        <p:spPr>
          <a:xfrm>
            <a:off x="3410304" y="3420887"/>
            <a:ext cx="590196" cy="484632"/>
          </a:xfrm>
          <a:prstGeom prst="lef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70" name="왼쪽 화살표 69"/>
          <p:cNvSpPr/>
          <p:nvPr/>
        </p:nvSpPr>
        <p:spPr>
          <a:xfrm>
            <a:off x="3390896" y="4957151"/>
            <a:ext cx="609604" cy="484632"/>
          </a:xfrm>
          <a:prstGeom prst="lef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판매 데이터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880940"/>
            <a:ext cx="9005455" cy="14537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4111742"/>
            <a:ext cx="9005455" cy="1331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719960"/>
            <a:ext cx="4716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기간 설정 </a:t>
            </a:r>
            <a:r>
              <a:rPr lang="en-US" altLang="ko-KR" dirty="0" smtClean="0"/>
              <a:t>: 2018-05-29 ~ 2019-05-09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결측된</a:t>
            </a:r>
            <a:r>
              <a:rPr lang="ko-KR" altLang="en-US" dirty="0" smtClean="0"/>
              <a:t> 법정 공휴일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isholiday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Row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884388 -&gt; 201169 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1737360" y="2514561"/>
            <a:ext cx="1089660" cy="1417320"/>
          </a:xfrm>
          <a:prstGeom prst="dow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50273" y="2162232"/>
            <a:ext cx="601287" cy="22098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6453" y="5222758"/>
            <a:ext cx="601287" cy="22098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가공 </a:t>
            </a:r>
            <a:r>
              <a:rPr lang="en-US" altLang="ko-KR" dirty="0"/>
              <a:t>– </a:t>
            </a:r>
            <a:r>
              <a:rPr lang="ko-KR" altLang="en-US" dirty="0" smtClean="0"/>
              <a:t>판매 </a:t>
            </a:r>
            <a:r>
              <a:rPr lang="ko-KR" altLang="en-US" dirty="0"/>
              <a:t>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6" y="1227813"/>
            <a:ext cx="3086100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6" y="3411267"/>
            <a:ext cx="9005455" cy="792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846" y="981592"/>
            <a:ext cx="4561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 월을 기준으로 </a:t>
            </a:r>
            <a:r>
              <a:rPr lang="en-US" altLang="ko-KR" sz="1000" dirty="0" smtClean="0"/>
              <a:t>season </a:t>
            </a:r>
            <a:r>
              <a:rPr lang="ko-KR" altLang="en-US" sz="1000" dirty="0" smtClean="0"/>
              <a:t>파생변수 생성</a:t>
            </a:r>
            <a:endParaRPr lang="ko-KR" altLang="en-US" sz="1000" dirty="0"/>
          </a:p>
        </p:txBody>
      </p:sp>
      <p:sp>
        <p:nvSpPr>
          <p:cNvPr id="5" name="아래쪽 화살표 4"/>
          <p:cNvSpPr/>
          <p:nvPr/>
        </p:nvSpPr>
        <p:spPr>
          <a:xfrm>
            <a:off x="1705583" y="2037438"/>
            <a:ext cx="418313" cy="640911"/>
          </a:xfrm>
          <a:prstGeom prst="down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60003" y="3495302"/>
            <a:ext cx="578309" cy="797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가공 </a:t>
            </a:r>
            <a:r>
              <a:rPr lang="en-US" altLang="ko-KR" dirty="0"/>
              <a:t>– </a:t>
            </a:r>
            <a:r>
              <a:rPr lang="ko-KR" altLang="en-US" dirty="0" smtClean="0"/>
              <a:t>기상 </a:t>
            </a:r>
            <a:r>
              <a:rPr lang="ko-KR" altLang="en-US" dirty="0"/>
              <a:t>데이터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" y="987742"/>
            <a:ext cx="5857875" cy="1743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0140" y="381666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Rainfall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NULL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05" y="2973704"/>
            <a:ext cx="2657475" cy="600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4380" y="986694"/>
            <a:ext cx="1021080" cy="1847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68340" y="3222878"/>
            <a:ext cx="800100" cy="483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5460" y="2834640"/>
            <a:ext cx="304800" cy="3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기상 데이터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6" y="1160621"/>
            <a:ext cx="66389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7" y="2477740"/>
            <a:ext cx="7029450" cy="30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9" y="4004047"/>
            <a:ext cx="8448675" cy="178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079" y="914400"/>
            <a:ext cx="4167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실제 기상데이터의 값들을 지역과 날짜 기준으로 그룹화 한 후 평균 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03823" y="2213002"/>
            <a:ext cx="4167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기상 예측 데이터의 값들을 지역과 날짜 기준으로 그룹화 한 후 평균 </a:t>
            </a:r>
            <a:endParaRPr lang="ko-KR" altLang="en-US" sz="1000" dirty="0"/>
          </a:p>
        </p:txBody>
      </p:sp>
      <p:cxnSp>
        <p:nvCxnSpPr>
          <p:cNvPr id="10" name="꺾인 연결선 9"/>
          <p:cNvCxnSpPr/>
          <p:nvPr/>
        </p:nvCxnSpPr>
        <p:spPr>
          <a:xfrm rot="10800000">
            <a:off x="504490" y="1245266"/>
            <a:ext cx="19455" cy="1316549"/>
          </a:xfrm>
          <a:prstGeom prst="bentConnector3">
            <a:avLst>
              <a:gd name="adj1" fmla="val 131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H="1" flipV="1">
            <a:off x="254099" y="1937997"/>
            <a:ext cx="23583" cy="2565582"/>
          </a:xfrm>
          <a:prstGeom prst="bentConnector3">
            <a:avLst>
              <a:gd name="adj1" fmla="val -881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96045" y="3983736"/>
            <a:ext cx="6216634" cy="15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가공 </a:t>
            </a:r>
            <a:r>
              <a:rPr lang="en-US" altLang="ko-KR" dirty="0"/>
              <a:t>– </a:t>
            </a:r>
            <a:r>
              <a:rPr lang="ko-KR" altLang="en-US" dirty="0" smtClean="0"/>
              <a:t>상품 </a:t>
            </a:r>
            <a:r>
              <a:rPr lang="ko-KR" altLang="en-US" dirty="0"/>
              <a:t>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9" y="791183"/>
            <a:ext cx="5226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리뷰 데이터에 제품 상세를 </a:t>
            </a:r>
            <a:r>
              <a:rPr lang="en-US" altLang="ko-KR" sz="1000" dirty="0" smtClean="0"/>
              <a:t>join </a:t>
            </a:r>
            <a:r>
              <a:rPr lang="ko-KR" altLang="en-US" sz="1000" dirty="0" smtClean="0"/>
              <a:t>한 결과</a:t>
            </a:r>
            <a:r>
              <a:rPr lang="en-US" altLang="ko-KR" sz="1000" dirty="0" smtClean="0"/>
              <a:t> (key : </a:t>
            </a:r>
            <a:r>
              <a:rPr lang="en-US" altLang="ko-KR" sz="1000" dirty="0" err="1" smtClean="0"/>
              <a:t>goods_no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0" y="1219052"/>
            <a:ext cx="9005455" cy="14108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7550" y="2979907"/>
            <a:ext cx="5226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분석시</a:t>
            </a:r>
            <a:r>
              <a:rPr lang="ko-KR" altLang="en-US" sz="1000" dirty="0" smtClean="0"/>
              <a:t> 불필요한 </a:t>
            </a:r>
            <a:r>
              <a:rPr lang="ko-KR" altLang="en-US" sz="1000" dirty="0" err="1" smtClean="0"/>
              <a:t>컬럼</a:t>
            </a:r>
            <a:r>
              <a:rPr lang="ko-KR" altLang="en-US" sz="1000" dirty="0" smtClean="0"/>
              <a:t> 제거</a:t>
            </a:r>
            <a:endParaRPr lang="ko-KR" altLang="en-US" sz="1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5" y="3226128"/>
            <a:ext cx="2924175" cy="2895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06" y="4617396"/>
            <a:ext cx="5810250" cy="35242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249038" y="4321502"/>
            <a:ext cx="544749" cy="295894"/>
          </a:xfrm>
          <a:prstGeom prst="righ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72480" y="4497715"/>
            <a:ext cx="354463" cy="28994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7597" y="4188224"/>
            <a:ext cx="24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&lt;Column selection&gt;</a:t>
            </a:r>
          </a:p>
        </p:txBody>
      </p:sp>
    </p:spTree>
    <p:extLst>
      <p:ext uri="{BB962C8B-B14F-4D97-AF65-F5344CB8AC3E}">
        <p14:creationId xmlns:p14="http://schemas.microsoft.com/office/powerpoint/2010/main" val="26628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WI">
      <a:dk1>
        <a:srgbClr val="000000"/>
      </a:dk1>
      <a:lt1>
        <a:srgbClr val="FFFFFF"/>
      </a:lt1>
      <a:dk2>
        <a:srgbClr val="787778"/>
      </a:dk2>
      <a:lt2>
        <a:srgbClr val="FFFFFF"/>
      </a:lt2>
      <a:accent1>
        <a:srgbClr val="4891DC"/>
      </a:accent1>
      <a:accent2>
        <a:srgbClr val="FF4819"/>
      </a:accent2>
      <a:accent3>
        <a:srgbClr val="6BBD46"/>
      </a:accent3>
      <a:accent4>
        <a:srgbClr val="FFB70F"/>
      </a:accent4>
      <a:accent5>
        <a:srgbClr val="9B3250"/>
      </a:accent5>
      <a:accent6>
        <a:srgbClr val="E41F25"/>
      </a:accent6>
      <a:hlink>
        <a:srgbClr val="4891DC"/>
      </a:hlink>
      <a:folHlink>
        <a:srgbClr val="8032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6350"/>
      </a:spPr>
      <a:bodyPr rtlCol="0" anchor="ctr"/>
      <a:lstStyle>
        <a:defPPr algn="ctr">
          <a:defRPr b="1" dirty="0" smtClean="0">
            <a:solidFill>
              <a:srgbClr val="0033CC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19708</TotalTime>
  <Words>642</Words>
  <Application>Microsoft Office PowerPoint</Application>
  <PresentationFormat>A4 용지(210x297mm)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Theme</vt:lpstr>
      <vt:lpstr>PowerPoint 프레젠테이션</vt:lpstr>
      <vt:lpstr>목차</vt:lpstr>
      <vt:lpstr>데이터 상세</vt:lpstr>
      <vt:lpstr>데이터 상세</vt:lpstr>
      <vt:lpstr>데이터 가공 – 판매 데이터</vt:lpstr>
      <vt:lpstr>데이터 가공 – 판매 데이터</vt:lpstr>
      <vt:lpstr>데이터 가공 – 기상 데이터</vt:lpstr>
      <vt:lpstr>데이터 가공 – 기상 데이터</vt:lpstr>
      <vt:lpstr>데이터 가공 – 상품 데이터</vt:lpstr>
      <vt:lpstr>데이터 가공 – 상품 데이터</vt:lpstr>
      <vt:lpstr>데이터 탐색 – 판매 데이터</vt:lpstr>
      <vt:lpstr>데이터 탐색 – 판매 데이터</vt:lpstr>
      <vt:lpstr>데이터 탐색 – 기상 데이터</vt:lpstr>
      <vt:lpstr>데이터 분석 – 판매 데이터 + 기상 데이터</vt:lpstr>
      <vt:lpstr>데이터 분석 – 판매 데이터 + 기상 데이터</vt:lpstr>
      <vt:lpstr>데이터 분석 – 판매 데이터 + 기상 데이터</vt:lpstr>
      <vt:lpstr>데이터 분석 – 판매 데이터 + 상품 데이터</vt:lpstr>
      <vt:lpstr>데이터 분석 – 상품 데이터</vt:lpstr>
      <vt:lpstr>데이터 분석 – 상품 데이터</vt:lpstr>
      <vt:lpstr>데이터 분석 – 상품 데이터</vt:lpstr>
      <vt:lpstr>데이터 분석 – 상품 데이터</vt:lpstr>
      <vt:lpstr>데이터 분석 – 상품 데이터</vt:lpstr>
      <vt:lpstr>추가 보완</vt:lpstr>
      <vt:lpstr>추가 보완</vt:lpstr>
      <vt:lpstr>추가 보완</vt:lpstr>
      <vt:lpstr>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SmartAirport</dc:title>
  <dc:creator>song</dc:creator>
  <cp:lastModifiedBy>onycom</cp:lastModifiedBy>
  <cp:revision>1562</cp:revision>
  <cp:lastPrinted>2018-02-01T06:40:29Z</cp:lastPrinted>
  <dcterms:created xsi:type="dcterms:W3CDTF">2012-07-16T19:25:52Z</dcterms:created>
  <dcterms:modified xsi:type="dcterms:W3CDTF">2020-03-06T04:01:28Z</dcterms:modified>
</cp:coreProperties>
</file>