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361" r:id="rId4"/>
    <p:sldId id="362" r:id="rId5"/>
    <p:sldId id="265" r:id="rId6"/>
    <p:sldId id="363" r:id="rId7"/>
    <p:sldId id="266" r:id="rId8"/>
    <p:sldId id="260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00" autoAdjust="0"/>
    <p:restoredTop sz="95494" autoAdjust="0"/>
  </p:normalViewPr>
  <p:slideViewPr>
    <p:cSldViewPr snapToGrid="0">
      <p:cViewPr varScale="1">
        <p:scale>
          <a:sx n="70" d="100"/>
          <a:sy n="70" d="100"/>
        </p:scale>
        <p:origin x="90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3B49A-8F43-4CF9-B085-69C69D1B3D60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70CA2-088E-4D0D-B5C5-C02741551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37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70CA2-088E-4D0D-B5C5-C02741551BC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12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67375"/>
          </a:xfrm>
        </p:spPr>
        <p:txBody>
          <a:bodyPr anchor="b">
            <a:normAutofit/>
          </a:bodyPr>
          <a:lstStyle>
            <a:lvl1pPr algn="ctr">
              <a:defRPr sz="48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25766"/>
            <a:ext cx="6858000" cy="1660634"/>
          </a:xfrm>
        </p:spPr>
        <p:txBody>
          <a:bodyPr/>
          <a:lstStyle>
            <a:lvl1pPr marL="0" indent="0" algn="ctr">
              <a:buNone/>
              <a:defRPr sz="2400">
                <a:latin typeface="-윤고딕340" panose="02030504000101010101" pitchFamily="18" charset="-127"/>
                <a:ea typeface="-윤고딕340" panose="02030504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A5CD-D1AD-4020-8B71-4553433297E7}" type="datetime1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0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846C-A624-445F-BF29-14439DB95B11}" type="datetime1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1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D52D-FDF8-4360-8F65-8466FA4233D1}" type="datetime1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09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D5F3-E963-4816-BA24-D97F5DFB3C41}" type="datetime1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1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6FAC-A9D7-4E0D-9C0D-3B512289CE90}" type="datetime1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7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8916-DFB4-42A7-91FC-B853F0412655}" type="datetime1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9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82DD-7EDD-44CE-9FF8-4C8F9B3B9729}" type="datetime1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7E34-98C1-4DD2-BACB-F9CE66DB1AD5}" type="datetime1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2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18D2-B016-420E-943F-C8845742236D}" type="datetime1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3192-09AB-4028-A285-1784AA9866D9}" type="datetime1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00F7-08A2-4943-BB97-81E806BBA1F3}" type="datetime1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3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692" y="264643"/>
            <a:ext cx="8460712" cy="712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692" y="1219200"/>
            <a:ext cx="8460712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fld id="{41393B4F-84EA-4FA1-B9B3-A69AADE9ED48}" type="datetime1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en-US" altLang="ko-KR"/>
              <a:t>data mining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fld id="{787C15D4-49CF-4C1F-B8D0-82C94AE947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04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함초롬돋움" panose="020B0604000101010101" pitchFamily="50" charset="-127"/>
          <a:cs typeface="Arial Unicode MS" panose="020B0604020202020204" pitchFamily="50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함초롬돋움" panose="020B0604000101010101" pitchFamily="50" charset="-127"/>
          <a:cs typeface="Arial Unicode MS" panose="020B0604020202020204" pitchFamily="50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함초롬돋움" panose="020B0604000101010101" pitchFamily="50" charset="-127"/>
          <a:cs typeface="Arial Unicode MS" panose="020B0604020202020204" pitchFamily="50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함초롬돋움" panose="020B0604000101010101" pitchFamily="50" charset="-127"/>
          <a:cs typeface="Arial Unicode MS" panose="020B0604020202020204" pitchFamily="50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함초롬돋움" panose="020B0604000101010101" pitchFamily="50" charset="-127"/>
          <a:cs typeface="Arial Unicode MS" panose="020B0604020202020204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/15068774/fileData.do" TargetMode="External"/><Relationship Id="rId2" Type="http://schemas.openxmlformats.org/officeDocument/2006/relationships/hyperlink" Target="https://data.kma.go.kr/climate/RankState/selectRankStatisticsDivisionList.do?pgmNo=17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ta.go.kr/data/15012690/openapi.do" TargetMode="External"/><Relationship Id="rId4" Type="http://schemas.openxmlformats.org/officeDocument/2006/relationships/hyperlink" Target="https://www.kamis.or.kr/customer/main/main.d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분석 프로젝트</a:t>
            </a:r>
            <a:br>
              <a:rPr lang="en-US" altLang="ko-KR" dirty="0"/>
            </a:br>
            <a:r>
              <a:rPr lang="en-US" altLang="ko-KR"/>
              <a:t>- </a:t>
            </a:r>
            <a:r>
              <a:rPr lang="ko-KR" altLang="ko-KR"/>
              <a:t>농산물 가격 예측 </a:t>
            </a:r>
            <a:r>
              <a:rPr lang="en-US" altLang="ko-KR"/>
              <a:t>-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최종보고서</a:t>
            </a:r>
            <a:endParaRPr lang="en-US" altLang="ko-KR" dirty="0"/>
          </a:p>
          <a:p>
            <a:endParaRPr lang="en-US" altLang="ko-KR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altLang="en-US" dirty="0"/>
              <a:t>정현우</a:t>
            </a:r>
          </a:p>
        </p:txBody>
      </p:sp>
    </p:spTree>
    <p:extLst>
      <p:ext uri="{BB962C8B-B14F-4D97-AF65-F5344CB8AC3E}">
        <p14:creationId xmlns:p14="http://schemas.microsoft.com/office/powerpoint/2010/main" val="120229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500"/>
              <a:t>1. </a:t>
            </a:r>
            <a:r>
              <a:rPr lang="ko-KR" altLang="en-US" sz="2500"/>
              <a:t>프로젝트 개요</a:t>
            </a:r>
            <a:endParaRPr lang="en-US" altLang="ko-KR"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ko-KR" altLang="en-US" sz="2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500"/>
              <a:t>2. </a:t>
            </a:r>
            <a:r>
              <a:rPr lang="ko-KR" altLang="en-US" sz="2500"/>
              <a:t>분석 데이터 준비</a:t>
            </a:r>
            <a:endParaRPr lang="en-US" altLang="ko-KR" sz="2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500"/>
              <a:t>3. </a:t>
            </a:r>
            <a:r>
              <a:rPr lang="ko-KR" altLang="en-US" sz="2500"/>
              <a:t>데이터 수집 및 전처리 모듈 설계 및 작성</a:t>
            </a:r>
            <a:endParaRPr lang="en-US" altLang="ko-KR" sz="2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500"/>
              <a:t>4. </a:t>
            </a:r>
            <a:r>
              <a:rPr lang="ko-KR" altLang="en-US" sz="2500"/>
              <a:t>전처리 기법 기술</a:t>
            </a:r>
            <a:endParaRPr lang="en-US" altLang="ko-KR" sz="2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500"/>
              <a:t>5. </a:t>
            </a:r>
            <a:r>
              <a:rPr lang="ko-KR" altLang="en-US" sz="2500"/>
              <a:t>분석 방법 설계 및 구현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D5F3-E963-4816-BA24-D97F5DFB3C41}" type="datetime1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9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대상</a:t>
            </a:r>
            <a:endParaRPr lang="en-US" altLang="ko-KR"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altLang="en-US"/>
              <a:t>기후</a:t>
            </a:r>
            <a:r>
              <a:rPr lang="en-US" altLang="ko-KR"/>
              <a:t>(</a:t>
            </a:r>
            <a:r>
              <a:rPr lang="ko-KR" altLang="en-US"/>
              <a:t>기온</a:t>
            </a:r>
            <a:r>
              <a:rPr lang="en-US" altLang="ko-KR"/>
              <a:t>, </a:t>
            </a:r>
            <a:r>
              <a:rPr lang="ko-KR" altLang="en-US"/>
              <a:t>강수량</a:t>
            </a:r>
            <a:r>
              <a:rPr lang="en-US" altLang="ko-KR"/>
              <a:t>), </a:t>
            </a:r>
            <a:r>
              <a:rPr lang="ko-KR" altLang="en-US"/>
              <a:t>최저시급</a:t>
            </a:r>
            <a:r>
              <a:rPr lang="en-US" altLang="ko-KR"/>
              <a:t>, </a:t>
            </a:r>
            <a:r>
              <a:rPr lang="ko-KR" altLang="en-US"/>
              <a:t>명절</a:t>
            </a:r>
            <a:r>
              <a:rPr lang="en-US" altLang="ko-KR"/>
              <a:t>, </a:t>
            </a:r>
            <a:r>
              <a:rPr lang="ko-KR" altLang="en-US"/>
              <a:t>요일에 따른 </a:t>
            </a:r>
            <a:endParaRPr lang="en-US" altLang="ko-KR"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/>
              <a:t>   사과</a:t>
            </a:r>
            <a:r>
              <a:rPr lang="en-US" altLang="ko-KR"/>
              <a:t>, </a:t>
            </a:r>
            <a:r>
              <a:rPr lang="ko-KR" altLang="en-US"/>
              <a:t>배 가격 예측</a:t>
            </a:r>
          </a:p>
          <a:p>
            <a:r>
              <a:rPr lang="ko-KR" altLang="en-US"/>
              <a:t>분석 </a:t>
            </a:r>
            <a:r>
              <a:rPr lang="ko-KR" altLang="en-US" dirty="0"/>
              <a:t>내용</a:t>
            </a:r>
            <a:endParaRPr lang="en-US" altLang="ko-KR"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altLang="en-US"/>
              <a:t>서울의 기후</a:t>
            </a:r>
            <a:r>
              <a:rPr lang="en-US" altLang="ko-KR"/>
              <a:t>(</a:t>
            </a:r>
            <a:r>
              <a:rPr lang="ko-KR" altLang="en-US"/>
              <a:t>기온</a:t>
            </a:r>
            <a:r>
              <a:rPr lang="en-US" altLang="ko-KR"/>
              <a:t>, </a:t>
            </a:r>
            <a:r>
              <a:rPr lang="ko-KR" altLang="en-US"/>
              <a:t>강수량</a:t>
            </a:r>
            <a:r>
              <a:rPr lang="en-US" altLang="ko-KR"/>
              <a:t>) </a:t>
            </a:r>
            <a:r>
              <a:rPr lang="ko-KR" altLang="en-US"/>
              <a:t>데이터</a:t>
            </a:r>
            <a:r>
              <a:rPr lang="en-US" altLang="ko-KR"/>
              <a:t>, </a:t>
            </a:r>
            <a:r>
              <a:rPr lang="ko-KR" altLang="en-US"/>
              <a:t>연도별 최저시급 데이터</a:t>
            </a:r>
            <a:r>
              <a:rPr lang="en-US" altLang="ko-KR"/>
              <a:t>, </a:t>
            </a:r>
            <a:r>
              <a:rPr lang="ko-KR" altLang="en-US"/>
              <a:t>명절 데이터</a:t>
            </a:r>
            <a:r>
              <a:rPr lang="en-US" altLang="ko-KR"/>
              <a:t>, </a:t>
            </a:r>
            <a:r>
              <a:rPr lang="ko-KR" altLang="en-US"/>
              <a:t>요일 데이터를 수집</a:t>
            </a: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altLang="en-US"/>
              <a:t>수집한 데이터와 서울의 과일 가격 데이터를 분석하여 각 데이터가 사과</a:t>
            </a:r>
            <a:r>
              <a:rPr lang="en-US" altLang="ko-KR"/>
              <a:t>,</a:t>
            </a:r>
            <a:r>
              <a:rPr lang="ko-KR" altLang="en-US"/>
              <a:t>배 가격에 어떤 영향을 주는지 분석</a:t>
            </a: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altLang="en-US"/>
              <a:t>분석결과를 통해 일주일 뒤 사과</a:t>
            </a:r>
            <a:r>
              <a:rPr lang="en-US" altLang="ko-KR"/>
              <a:t>, </a:t>
            </a:r>
            <a:r>
              <a:rPr lang="ko-KR" altLang="en-US"/>
              <a:t>배 가격 예측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D5F3-E963-4816-BA24-D97F5DFB3C41}" type="datetime1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61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altLang="en-US"/>
              <a:t>데이터 원본 출처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altLang="en-US"/>
              <a:t>기온</a:t>
            </a:r>
            <a:r>
              <a:rPr lang="en-US" altLang="ko-KR"/>
              <a:t>, </a:t>
            </a:r>
            <a:r>
              <a:rPr lang="ko-KR" altLang="en-US"/>
              <a:t>강수량 데이터 </a:t>
            </a:r>
            <a:r>
              <a:rPr lang="en-US" altLang="ko-KR"/>
              <a:t>(CSV </a:t>
            </a:r>
            <a:r>
              <a:rPr lang="ko-KR" altLang="en-US"/>
              <a:t>파일 다운로드</a:t>
            </a:r>
            <a:r>
              <a:rPr lang="en-US" altLang="ko-KR"/>
              <a:t>)</a:t>
            </a:r>
            <a:endParaRPr lang="ko-KR" altLang="en-US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ko-K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https://data.kma.go.kr/climate/RankState/selectRankStatisticsDivisionList.do?pgmNo=179</a:t>
            </a:r>
            <a:endParaRPr lang="ko-KR" altLang="en-US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altLang="en-US"/>
              <a:t>연도별 최저시급 데이터 </a:t>
            </a:r>
            <a:r>
              <a:rPr lang="en-US" altLang="ko-KR"/>
              <a:t>(CSV </a:t>
            </a:r>
            <a:r>
              <a:rPr lang="ko-KR" altLang="en-US"/>
              <a:t>파일 다운로드</a:t>
            </a:r>
            <a:r>
              <a:rPr lang="en-US" altLang="ko-KR"/>
              <a:t>)</a:t>
            </a:r>
            <a:endParaRPr lang="ko-KR" altLang="en-US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ko-KR" b="0" i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https://www.data.go.kr/data/15068774/fileData.do</a:t>
            </a:r>
            <a:endParaRPr lang="ko-KR" altLang="en-US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altLang="en-US"/>
              <a:t>과일 가격 데이터 </a:t>
            </a:r>
            <a:r>
              <a:rPr lang="en-US" altLang="ko-KR"/>
              <a:t>(API </a:t>
            </a:r>
            <a:r>
              <a:rPr lang="ko-KR" altLang="en-US"/>
              <a:t>사용하여 </a:t>
            </a:r>
            <a:r>
              <a:rPr lang="en-US" altLang="ko-KR"/>
              <a:t>CSV</a:t>
            </a:r>
            <a:r>
              <a:rPr lang="ko-KR" altLang="en-US"/>
              <a:t>파일 생성</a:t>
            </a:r>
            <a:r>
              <a:rPr lang="en-US" altLang="ko-KR"/>
              <a:t>)</a:t>
            </a:r>
            <a:endParaRPr lang="ko-KR" altLang="en-US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ko-K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https://www.kamis.or.kr/customer/main/main.do</a:t>
            </a:r>
            <a:endParaRPr lang="ko-KR" altLang="en-US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altLang="en-US"/>
              <a:t>휴일 데이터 </a:t>
            </a:r>
            <a:r>
              <a:rPr lang="en-US" altLang="ko-KR"/>
              <a:t>(API </a:t>
            </a:r>
            <a:r>
              <a:rPr lang="ko-KR" altLang="en-US"/>
              <a:t>사용하여 </a:t>
            </a:r>
            <a:r>
              <a:rPr lang="en-US" altLang="ko-KR"/>
              <a:t>CSV </a:t>
            </a:r>
            <a:r>
              <a:rPr lang="ko-KR" altLang="en-US"/>
              <a:t>파일 생성</a:t>
            </a:r>
            <a:r>
              <a:rPr lang="en-US" altLang="ko-KR"/>
              <a:t>)</a:t>
            </a:r>
            <a:endParaRPr lang="ko-KR" altLang="en-US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ko-K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https://www.data.go.kr/data/15012690/openapi.do</a:t>
            </a:r>
            <a:endParaRPr lang="ko-KR" altLang="en-US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altLang="en-US"/>
              <a:t>데이터 탐구 내용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altLang="en-US"/>
              <a:t>결측치 여부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altLang="en-US"/>
              <a:t>이상치 여부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altLang="en-US"/>
              <a:t>기본 통계 등</a:t>
            </a:r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D5F3-E963-4816-BA24-D97F5DFB3C41}" type="datetime1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EEA03-4BFE-437C-83DE-CCCF00FF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수집 방법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C5AD7-30E4-4FB6-A895-736EBD18B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1219200"/>
            <a:ext cx="8460712" cy="550227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어디에서 어떤 데이터를 </a:t>
            </a:r>
            <a:r>
              <a:rPr lang="ko-KR" altLang="en-US" sz="2400"/>
              <a:t>수집했는지 기술</a:t>
            </a:r>
            <a:endParaRPr lang="en-US" altLang="ko-KR" sz="2400"/>
          </a:p>
          <a:p>
            <a:pPr lvl="1"/>
            <a:r>
              <a:rPr lang="ko-KR" altLang="en-US" sz="2000"/>
              <a:t>기상 데이터 </a:t>
            </a:r>
            <a:r>
              <a:rPr lang="en-US" altLang="ko-KR" sz="2000"/>
              <a:t>:</a:t>
            </a:r>
            <a:r>
              <a:rPr lang="ko-KR" altLang="en-US" sz="2000"/>
              <a:t> 기상자료개방포털 </a:t>
            </a:r>
            <a:r>
              <a:rPr lang="en-US" altLang="ko-KR" sz="1800"/>
              <a:t>(https://data.kma.go.kr/)</a:t>
            </a:r>
          </a:p>
          <a:p>
            <a:pPr lvl="1"/>
            <a:r>
              <a:rPr lang="ko-KR" altLang="en-US" sz="2000"/>
              <a:t>연도별  최저 임금 </a:t>
            </a:r>
            <a:r>
              <a:rPr lang="en-US" altLang="ko-KR" sz="2000"/>
              <a:t>: </a:t>
            </a:r>
            <a:r>
              <a:rPr lang="ko-KR" altLang="en-US" sz="2000"/>
              <a:t>공공데이터포털 </a:t>
            </a:r>
            <a:r>
              <a:rPr lang="en-US" altLang="ko-KR" sz="1800"/>
              <a:t>(https://www.data.go.kr/)</a:t>
            </a:r>
          </a:p>
          <a:p>
            <a:pPr lvl="1"/>
            <a:r>
              <a:rPr lang="ko-KR" altLang="en-US" sz="2000"/>
              <a:t>사과</a:t>
            </a:r>
            <a:r>
              <a:rPr lang="en-US" altLang="ko-KR" sz="2000"/>
              <a:t>, </a:t>
            </a:r>
            <a:r>
              <a:rPr lang="ko-KR" altLang="en-US" sz="2000"/>
              <a:t>배 가격 데이터 </a:t>
            </a:r>
            <a:r>
              <a:rPr lang="en-US" altLang="ko-KR" sz="2000"/>
              <a:t>: </a:t>
            </a:r>
            <a:r>
              <a:rPr lang="ko-KR" altLang="en-US" sz="2000"/>
              <a:t>농산물유통정보 사이트 </a:t>
            </a:r>
            <a:r>
              <a:rPr lang="en-US" altLang="ko-KR" sz="1800"/>
              <a:t>(</a:t>
            </a:r>
            <a:r>
              <a:rPr lang="en-US" altLang="ko-KR" sz="1800">
                <a:latin typeface="Arial"/>
                <a:ea typeface="Arial"/>
                <a:cs typeface="Arial"/>
                <a:sym typeface="Arial"/>
              </a:rPr>
              <a:t>https://www.kamis.or.kr/</a:t>
            </a:r>
            <a:r>
              <a:rPr lang="en-US" altLang="ko-KR" sz="1800"/>
              <a:t>)</a:t>
            </a:r>
          </a:p>
          <a:p>
            <a:pPr lvl="1"/>
            <a:r>
              <a:rPr lang="ko-KR" altLang="en-US" sz="2000"/>
              <a:t>휴일 데이터 </a:t>
            </a:r>
            <a:r>
              <a:rPr lang="en-US" altLang="ko-KR" sz="2000"/>
              <a:t>: </a:t>
            </a:r>
            <a:r>
              <a:rPr lang="ko-KR" altLang="en-US" sz="2000"/>
              <a:t>공공데이터포털 </a:t>
            </a:r>
            <a:r>
              <a:rPr lang="en-US" altLang="ko-KR" sz="1800"/>
              <a:t>(https://www.data.go.kr/)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어떻게 데이터를 수집했는지 기술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크롤링</a:t>
            </a:r>
            <a:r>
              <a:rPr lang="ko-KR" altLang="en-US" sz="2400" dirty="0"/>
              <a:t> </a:t>
            </a:r>
            <a:r>
              <a:rPr lang="en-US" altLang="ko-KR" sz="2400" dirty="0"/>
              <a:t>?, </a:t>
            </a:r>
            <a:r>
              <a:rPr lang="ko-KR" altLang="en-US" sz="2400" dirty="0"/>
              <a:t>데이터 소스에서 제공하는 </a:t>
            </a:r>
            <a:r>
              <a:rPr lang="en-US" altLang="ko-KR" sz="2400" dirty="0"/>
              <a:t>API </a:t>
            </a:r>
            <a:r>
              <a:rPr lang="ko-KR" altLang="en-US" sz="2400" dirty="0"/>
              <a:t>이용 </a:t>
            </a:r>
            <a:r>
              <a:rPr lang="en-US" altLang="ko-KR" sz="2400" dirty="0"/>
              <a:t>?)</a:t>
            </a:r>
          </a:p>
          <a:p>
            <a:pPr lvl="1"/>
            <a:r>
              <a:rPr lang="ko-KR" altLang="en-US" sz="2000"/>
              <a:t>기상 데이터 </a:t>
            </a:r>
            <a:r>
              <a:rPr lang="en-US" altLang="ko-KR" sz="2000"/>
              <a:t>: </a:t>
            </a:r>
            <a:r>
              <a:rPr lang="ko-KR" altLang="en-US" sz="2000"/>
              <a:t>기상자료개방포털에서 </a:t>
            </a:r>
            <a:r>
              <a:rPr lang="en-US" altLang="ko-KR" sz="2000"/>
              <a:t>CSV</a:t>
            </a:r>
            <a:r>
              <a:rPr lang="ko-KR" altLang="en-US" sz="2000"/>
              <a:t>파일로 다운로드</a:t>
            </a:r>
            <a:endParaRPr lang="en-US" altLang="ko-KR" sz="2000"/>
          </a:p>
          <a:p>
            <a:pPr lvl="1"/>
            <a:r>
              <a:rPr lang="ko-KR" altLang="en-US" sz="2000"/>
              <a:t>연도별 최저 임금 </a:t>
            </a:r>
            <a:r>
              <a:rPr lang="en-US" altLang="ko-KR" sz="2000"/>
              <a:t>: </a:t>
            </a:r>
            <a:r>
              <a:rPr lang="ko-KR" altLang="en-US" sz="2000"/>
              <a:t>공공데이터포털에서 </a:t>
            </a:r>
            <a:r>
              <a:rPr lang="en-US" altLang="ko-KR" sz="2000"/>
              <a:t>CSV</a:t>
            </a:r>
            <a:r>
              <a:rPr lang="ko-KR" altLang="en-US" sz="2000"/>
              <a:t>파일로 다운로드</a:t>
            </a:r>
            <a:endParaRPr lang="en-US" altLang="ko-KR" sz="2000"/>
          </a:p>
          <a:p>
            <a:pPr lvl="1"/>
            <a:r>
              <a:rPr lang="ko-KR" altLang="en-US" sz="2000"/>
              <a:t>사과</a:t>
            </a:r>
            <a:r>
              <a:rPr lang="en-US" altLang="ko-KR" sz="2000"/>
              <a:t>, </a:t>
            </a:r>
            <a:r>
              <a:rPr lang="ko-KR" altLang="en-US" sz="2000"/>
              <a:t>배 가격 데이터 </a:t>
            </a:r>
            <a:r>
              <a:rPr lang="en-US" altLang="ko-KR" sz="2000"/>
              <a:t>: API</a:t>
            </a:r>
            <a:r>
              <a:rPr lang="ko-KR" altLang="en-US" sz="2000"/>
              <a:t> 사용하여</a:t>
            </a:r>
            <a:r>
              <a:rPr lang="en-US" altLang="ko-KR" sz="2000"/>
              <a:t> CSV</a:t>
            </a:r>
            <a:r>
              <a:rPr lang="ko-KR" altLang="en-US" sz="2000"/>
              <a:t>로 추출</a:t>
            </a:r>
            <a:endParaRPr lang="en-US" altLang="ko-KR" sz="2000"/>
          </a:p>
          <a:p>
            <a:pPr lvl="1"/>
            <a:r>
              <a:rPr lang="ko-KR" altLang="en-US" sz="2000"/>
              <a:t>휴일 데이터 </a:t>
            </a:r>
            <a:r>
              <a:rPr lang="en-US" altLang="ko-KR" sz="2000"/>
              <a:t>: API </a:t>
            </a:r>
            <a:r>
              <a:rPr lang="ko-KR" altLang="en-US" sz="2000"/>
              <a:t>사용하여 </a:t>
            </a:r>
            <a:r>
              <a:rPr lang="en-US" altLang="ko-KR" sz="2000"/>
              <a:t>CSV</a:t>
            </a:r>
            <a:r>
              <a:rPr lang="ko-KR" altLang="en-US" sz="2000"/>
              <a:t>로 추출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11D92-C78E-44A0-92C6-87AC1623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D5F3-E963-4816-BA24-D97F5DFB3C41}" type="datetime1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FEE9A-4C06-4424-A060-4974ACE2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7CCFE-A200-4CC8-8D07-05E245A3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10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EEA03-4BFE-437C-83DE-CCCF00FF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수집 방법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C5AD7-30E4-4FB6-A895-736EBD18B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1219200"/>
            <a:ext cx="8460712" cy="5502276"/>
          </a:xfrm>
        </p:spPr>
        <p:txBody>
          <a:bodyPr>
            <a:normAutofit/>
          </a:bodyPr>
          <a:lstStyle/>
          <a:p>
            <a:r>
              <a:rPr lang="ko-KR" altLang="en-US" sz="2400"/>
              <a:t>코드</a:t>
            </a:r>
            <a:r>
              <a:rPr lang="en-US" altLang="ko-KR" sz="2400"/>
              <a:t> </a:t>
            </a:r>
            <a:r>
              <a:rPr lang="ko-KR" altLang="en-US" sz="2400"/>
              <a:t>및 실행 결과 스크린샷 </a:t>
            </a:r>
            <a:endParaRPr lang="en-US" altLang="ko-KR" sz="2400"/>
          </a:p>
          <a:p>
            <a:pPr lvl="1"/>
            <a:r>
              <a:rPr lang="ko-KR" altLang="en-US" sz="2000"/>
              <a:t>사과</a:t>
            </a:r>
            <a:r>
              <a:rPr lang="en-US" altLang="ko-KR" sz="2000"/>
              <a:t>, </a:t>
            </a:r>
            <a:r>
              <a:rPr lang="ko-KR" altLang="en-US" sz="2000"/>
              <a:t>배 </a:t>
            </a:r>
            <a:r>
              <a:rPr lang="en-US" altLang="ko-KR" sz="2000"/>
              <a:t>API </a:t>
            </a:r>
            <a:r>
              <a:rPr lang="ko-KR" altLang="en-US" sz="2000"/>
              <a:t>이용하여 </a:t>
            </a:r>
            <a:r>
              <a:rPr lang="en-US" altLang="ko-KR" sz="2000"/>
              <a:t>CSV</a:t>
            </a:r>
            <a:r>
              <a:rPr lang="ko-KR" altLang="en-US" sz="2000"/>
              <a:t>파일로 다운로드</a:t>
            </a:r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r>
              <a:rPr lang="ko-KR" altLang="en-US" sz="2000"/>
              <a:t>휴일데이터 </a:t>
            </a:r>
            <a:r>
              <a:rPr lang="en-US" altLang="ko-KR" sz="2000"/>
              <a:t>API </a:t>
            </a:r>
            <a:r>
              <a:rPr lang="ko-KR" altLang="en-US" sz="2000"/>
              <a:t>사용하여 </a:t>
            </a:r>
            <a:r>
              <a:rPr lang="en-US" altLang="ko-KR" sz="2000"/>
              <a:t>CSV</a:t>
            </a:r>
            <a:r>
              <a:rPr lang="ko-KR" altLang="en-US" sz="2000"/>
              <a:t>파일로 다운로드</a:t>
            </a:r>
            <a:endParaRPr lang="en-US" altLang="ko-KR" sz="2000"/>
          </a:p>
          <a:p>
            <a:pPr lvl="1"/>
            <a:endParaRPr lang="en-US" altLang="ko-KR" sz="200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11D92-C78E-44A0-92C6-87AC1623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D5F3-E963-4816-BA24-D97F5DFB3C41}" type="datetime1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FEE9A-4C06-4424-A060-4974ACE2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7CCFE-A200-4CC8-8D07-05E245A3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68F0FD-E5F0-4B37-A09E-C7F8B4333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82" y="2005492"/>
            <a:ext cx="7536285" cy="26317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2D14C0-0F54-4FB9-BA73-0EC564D6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83" y="5010709"/>
            <a:ext cx="6806526" cy="134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9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58EC2-FBA9-45B5-A40C-0916AB8A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기법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79BEA-E06F-4659-909E-258B83B81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내용 기술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정규화 </a:t>
            </a:r>
            <a:r>
              <a:rPr lang="en-US" altLang="ko-KR"/>
              <a:t>: minwage</a:t>
            </a:r>
            <a:r>
              <a:rPr lang="ko-KR" altLang="en-US"/>
              <a:t>를 </a:t>
            </a:r>
            <a:r>
              <a:rPr lang="en-US" altLang="ko-KR"/>
              <a:t>min-max </a:t>
            </a:r>
            <a:r>
              <a:rPr lang="ko-KR" altLang="en-US"/>
              <a:t>정규화</a:t>
            </a:r>
            <a:endParaRPr lang="en-US" altLang="ko-KR" dirty="0"/>
          </a:p>
          <a:p>
            <a:pPr lvl="1"/>
            <a:r>
              <a:rPr lang="ko-KR" altLang="en-US"/>
              <a:t>결측값 처리 </a:t>
            </a:r>
            <a:r>
              <a:rPr lang="en-US" altLang="ko-KR"/>
              <a:t>: 2</a:t>
            </a:r>
            <a:r>
              <a:rPr lang="ko-KR" altLang="en-US"/>
              <a:t>주 초과시 삭제</a:t>
            </a:r>
            <a:r>
              <a:rPr lang="en-US" altLang="ko-KR"/>
              <a:t>, 2</a:t>
            </a:r>
            <a:r>
              <a:rPr lang="ko-KR" altLang="en-US"/>
              <a:t>주 미만 시 채움</a:t>
            </a:r>
            <a:endParaRPr lang="en-US" altLang="ko-KR"/>
          </a:p>
          <a:p>
            <a:pPr lvl="1"/>
            <a:r>
              <a:rPr lang="ko-KR" altLang="en-US"/>
              <a:t>명절 기간 앞 </a:t>
            </a:r>
            <a:r>
              <a:rPr lang="en-US" altLang="ko-KR"/>
              <a:t>1</a:t>
            </a:r>
            <a:r>
              <a:rPr lang="ko-KR" altLang="en-US"/>
              <a:t>주일까지 </a:t>
            </a:r>
            <a:r>
              <a:rPr lang="en-US" altLang="ko-KR"/>
              <a:t>weeknum</a:t>
            </a:r>
            <a:r>
              <a:rPr lang="ko-KR" altLang="en-US"/>
              <a:t>을 </a:t>
            </a:r>
            <a:r>
              <a:rPr lang="en-US" altLang="ko-KR"/>
              <a:t>7</a:t>
            </a:r>
            <a:r>
              <a:rPr lang="ko-KR" altLang="en-US"/>
              <a:t>로 설정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전처리</a:t>
            </a:r>
            <a:r>
              <a:rPr lang="ko-KR" altLang="en-US" dirty="0"/>
              <a:t> 코드 및 스크린샷 추가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2E29A-5171-4A0C-99FC-FB87B0CE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D5F3-E963-4816-BA24-D97F5DFB3C41}" type="datetime1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33FD6-AFDD-4200-A449-16671551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A690B-CCA0-4152-93A5-12583165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4AEC67-8249-4881-A059-F6DA92D1E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041023"/>
            <a:ext cx="7067550" cy="1057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F4DF0C-EF19-41F3-9AFC-ADE3718DD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712902"/>
            <a:ext cx="3724275" cy="371475"/>
          </a:xfrm>
          <a:prstGeom prst="rect">
            <a:avLst/>
          </a:prstGeom>
        </p:spPr>
      </p:pic>
      <p:pic>
        <p:nvPicPr>
          <p:cNvPr id="11" name="Google Shape;136;p12">
            <a:extLst>
              <a:ext uri="{FF2B5EF4-FFF2-40B4-BE49-F238E27FC236}">
                <a16:creationId xmlns:a16="http://schemas.microsoft.com/office/drawing/2014/main" id="{202E3FCA-89AE-4CAE-8000-C9B43B48631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3950861"/>
            <a:ext cx="4547357" cy="784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318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사용한 분석 알고리즘 </a:t>
            </a:r>
            <a:r>
              <a:rPr lang="en-US" altLang="ko-KR" dirty="0"/>
              <a:t>(</a:t>
            </a:r>
            <a:r>
              <a:rPr lang="ko-KR" altLang="en-US"/>
              <a:t>들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LSTM</a:t>
            </a:r>
          </a:p>
          <a:p>
            <a:pPr lvl="1"/>
            <a:r>
              <a:rPr lang="en-US" altLang="ko-KR"/>
              <a:t>SVM </a:t>
            </a:r>
            <a:r>
              <a:rPr lang="ko-KR" altLang="en-US"/>
              <a:t>분류</a:t>
            </a:r>
            <a:endParaRPr lang="en-US" altLang="ko-KR"/>
          </a:p>
          <a:p>
            <a:pPr lvl="1"/>
            <a:r>
              <a:rPr lang="ko-KR" altLang="en-US"/>
              <a:t>랜덤 포레스트</a:t>
            </a:r>
            <a:endParaRPr lang="en-US" altLang="ko-KR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/>
              <a:t>분석 절차</a:t>
            </a:r>
            <a:endParaRPr lang="en-US" altLang="ko-KR" dirty="0"/>
          </a:p>
          <a:p>
            <a:pPr lvl="1"/>
            <a:r>
              <a:rPr lang="en-US" altLang="ko-KR"/>
              <a:t>LSTM : </a:t>
            </a:r>
          </a:p>
          <a:p>
            <a:pPr lvl="2"/>
            <a:r>
              <a:rPr lang="ko-KR" altLang="en-US"/>
              <a:t>학습시킬 데이터 셋을 생성하여 모듈로 데이터를 분리하고 </a:t>
            </a:r>
            <a:endParaRPr lang="en-US" altLang="ko-KR"/>
          </a:p>
          <a:p>
            <a:pPr marL="914400" lvl="2" indent="0">
              <a:buNone/>
            </a:pPr>
            <a:r>
              <a:rPr lang="en-US" altLang="ko-KR"/>
              <a:t>   Keras</a:t>
            </a:r>
            <a:r>
              <a:rPr lang="ko-KR" altLang="en-US"/>
              <a:t>로 </a:t>
            </a:r>
            <a:r>
              <a:rPr lang="en-US" altLang="ko-KR"/>
              <a:t>LSTM</a:t>
            </a:r>
            <a:r>
              <a:rPr lang="ko-KR" altLang="en-US"/>
              <a:t>모델을 생성하고 학습시킨 뒤 학습의 정확도 출력</a:t>
            </a:r>
            <a:endParaRPr lang="en-US" altLang="ko-KR"/>
          </a:p>
          <a:p>
            <a:pPr lvl="1"/>
            <a:r>
              <a:rPr lang="en-US" altLang="ko-KR"/>
              <a:t>SVM </a:t>
            </a:r>
            <a:r>
              <a:rPr lang="ko-KR" altLang="en-US"/>
              <a:t>분류 </a:t>
            </a:r>
            <a:endParaRPr lang="en-US" altLang="ko-KR"/>
          </a:p>
          <a:p>
            <a:pPr lvl="2"/>
            <a:r>
              <a:rPr lang="ko-KR" altLang="en-US"/>
              <a:t>가격이 올라갈때 </a:t>
            </a:r>
            <a:r>
              <a:rPr lang="en-US" altLang="ko-KR"/>
              <a:t>1, </a:t>
            </a:r>
            <a:r>
              <a:rPr lang="ko-KR" altLang="en-US"/>
              <a:t>가격이 내려갈때 </a:t>
            </a:r>
            <a:r>
              <a:rPr lang="en-US" altLang="ko-KR"/>
              <a:t>-1, </a:t>
            </a:r>
            <a:r>
              <a:rPr lang="ko-KR" altLang="en-US"/>
              <a:t>변동이 없을때 </a:t>
            </a:r>
            <a:r>
              <a:rPr lang="en-US" altLang="ko-KR"/>
              <a:t>0</a:t>
            </a:r>
            <a:r>
              <a:rPr lang="ko-KR" altLang="en-US"/>
              <a:t>으로 </a:t>
            </a:r>
            <a:endParaRPr lang="en-US" altLang="ko-KR"/>
          </a:p>
          <a:p>
            <a:pPr marL="914400" lvl="2" indent="0">
              <a:buNone/>
            </a:pPr>
            <a:r>
              <a:rPr lang="en-US" altLang="ko-KR"/>
              <a:t>   </a:t>
            </a:r>
            <a:r>
              <a:rPr lang="ko-KR" altLang="en-US"/>
              <a:t>가격 데이터를 정규화 하고 클러스터를 분류하여 가격 변동성 예측</a:t>
            </a:r>
            <a:endParaRPr lang="en-US" altLang="ko-KR"/>
          </a:p>
          <a:p>
            <a:pPr lvl="1"/>
            <a:r>
              <a:rPr lang="ko-KR" altLang="en-US"/>
              <a:t>랜덤 포레스트</a:t>
            </a:r>
            <a:endParaRPr lang="en-US" altLang="ko-KR"/>
          </a:p>
          <a:p>
            <a:pPr lvl="2">
              <a:lnSpc>
                <a:spcPct val="120000"/>
              </a:lnSpc>
            </a:pPr>
            <a:r>
              <a:rPr lang="ko-KR" altLang="en-US"/>
              <a:t>결정트리의 개수를 하이퍼파라미터로 받고 랜덤 포레스트를 구성하는 모든 결정트리가 서로 다르도록 만든 뒤 각 트리별로 예측결과를 내고 분류의 경우 그 예측을 모아 다수결 투표로 클래스 결과 도출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D5F3-E963-4816-BA24-D97F5DFB3C41}" type="datetime1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62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결과 </a:t>
            </a:r>
            <a:r>
              <a:rPr lang="en-US" altLang="ko-KR" dirty="0"/>
              <a:t>: </a:t>
            </a:r>
            <a:r>
              <a:rPr lang="ko-KR" altLang="en-US" dirty="0"/>
              <a:t>모델의 </a:t>
            </a:r>
            <a:r>
              <a:rPr lang="ko-KR" altLang="en-US"/>
              <a:t>성능 기술</a:t>
            </a:r>
            <a:endParaRPr lang="en-US" altLang="ko-KR"/>
          </a:p>
          <a:p>
            <a:pPr lvl="1"/>
            <a:r>
              <a:rPr lang="en-US" altLang="ko-KR"/>
              <a:t>LSTM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SVM</a:t>
            </a:r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랜덤 포레스트</a:t>
            </a:r>
            <a:endParaRPr lang="en-US" altLang="ko-KR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D5F3-E963-4816-BA24-D97F5DFB3C41}" type="datetime1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mining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BC74BD-CAF7-4B11-B025-06882B6B0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56" b="54935"/>
          <a:stretch/>
        </p:blipFill>
        <p:spPr>
          <a:xfrm>
            <a:off x="957479" y="3225089"/>
            <a:ext cx="6353579" cy="6495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792DB97-78CA-496F-B8AC-375B69675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20" y="2133195"/>
            <a:ext cx="2447925" cy="3429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94FC229-1094-48B5-880A-EE01ECF0F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778" y="2133195"/>
            <a:ext cx="2181225" cy="3429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BF9DF3A-8415-45CF-9084-B0FA5DA97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52"/>
          <a:stretch/>
        </p:blipFill>
        <p:spPr>
          <a:xfrm>
            <a:off x="955820" y="4481984"/>
            <a:ext cx="6353579" cy="8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9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 Black"/>
        <a:ea typeface="함초롬돋움"/>
        <a:cs typeface=""/>
      </a:majorFont>
      <a:minorFont>
        <a:latin typeface="Arial"/>
        <a:ea typeface="함초롬돋움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12831</TotalTime>
  <Words>554</Words>
  <Application>Microsoft Office PowerPoint</Application>
  <PresentationFormat>화면 슬라이드 쇼(4:3)</PresentationFormat>
  <Paragraphs>116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-윤고딕330</vt:lpstr>
      <vt:lpstr>-윤고딕340</vt:lpstr>
      <vt:lpstr>-윤고딕350</vt:lpstr>
      <vt:lpstr>Arial</vt:lpstr>
      <vt:lpstr>Arial Black</vt:lpstr>
      <vt:lpstr>Office 테마</vt:lpstr>
      <vt:lpstr>데이터 분석 프로젝트 - 농산물 가격 예측 -</vt:lpstr>
      <vt:lpstr>목차</vt:lpstr>
      <vt:lpstr>프로젝트 개요</vt:lpstr>
      <vt:lpstr>분석 데이터 준비</vt:lpstr>
      <vt:lpstr>데이터 수집 방법 기술</vt:lpstr>
      <vt:lpstr>데이터 수집 방법 기술</vt:lpstr>
      <vt:lpstr>전처리 기법 기술</vt:lpstr>
      <vt:lpstr>분석 방법</vt:lpstr>
      <vt:lpstr>분석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seokil</dc:creator>
  <cp:lastModifiedBy>정현우</cp:lastModifiedBy>
  <cp:revision>252</cp:revision>
  <dcterms:created xsi:type="dcterms:W3CDTF">2014-08-25T05:09:13Z</dcterms:created>
  <dcterms:modified xsi:type="dcterms:W3CDTF">2021-12-25T09:34:33Z</dcterms:modified>
</cp:coreProperties>
</file>