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8" r:id="rId2"/>
    <p:sldId id="259" r:id="rId3"/>
    <p:sldId id="264" r:id="rId4"/>
    <p:sldId id="265" r:id="rId5"/>
    <p:sldId id="273" r:id="rId6"/>
    <p:sldId id="266" r:id="rId7"/>
    <p:sldId id="267" r:id="rId8"/>
    <p:sldId id="268" r:id="rId9"/>
    <p:sldId id="272" r:id="rId10"/>
    <p:sldId id="275" r:id="rId11"/>
    <p:sldId id="269" r:id="rId12"/>
    <p:sldId id="270" r:id="rId13"/>
    <p:sldId id="271" r:id="rId14"/>
    <p:sldId id="27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5CE"/>
    <a:srgbClr val="2B617E"/>
    <a:srgbClr val="F2F2F2"/>
    <a:srgbClr val="F5F5F5"/>
    <a:srgbClr val="B9D3C7"/>
    <a:srgbClr val="64A8D2"/>
    <a:srgbClr val="5BBABC"/>
    <a:srgbClr val="0798B2"/>
    <a:srgbClr val="69BEC5"/>
    <a:srgbClr val="E2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0" autoAdjust="0"/>
    <p:restoredTop sz="94660"/>
  </p:normalViewPr>
  <p:slideViewPr>
    <p:cSldViewPr showGuides="1">
      <p:cViewPr varScale="1">
        <p:scale>
          <a:sx n="89" d="100"/>
          <a:sy n="89" d="100"/>
        </p:scale>
        <p:origin x="557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CB717-E9B9-4B3D-A5A6-447412C3AB5A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7D994-B57C-4516-BAEC-A2201ACC85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504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7D994-B57C-4516-BAEC-A2201ACC853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1752600" y="572031"/>
            <a:ext cx="5657850" cy="5657850"/>
          </a:xfrm>
          <a:prstGeom prst="rect">
            <a:avLst/>
          </a:prstGeom>
          <a:noFill/>
          <a:ln w="88900" cap="sq">
            <a:gradFill>
              <a:gsLst>
                <a:gs pos="0">
                  <a:srgbClr val="FDC5CE"/>
                </a:gs>
                <a:gs pos="100000">
                  <a:srgbClr val="2B617E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vert="horz" lIns="288000" tIns="180000" rIns="288000" bIns="180000" rtlCol="0" anchor="ctr">
            <a:noAutofit/>
          </a:bodyPr>
          <a:lstStyle>
            <a:lvl1pPr algn="dist" defTabSz="914364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FDC5CE"/>
                </a:solidFill>
                <a:effectLst>
                  <a:outerShdw dist="76200" dir="1800000" algn="bl" rotWithShape="0">
                    <a:srgbClr val="2B617E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61719" y="1590675"/>
            <a:ext cx="3620562" cy="3620562"/>
          </a:xfrm>
          <a:prstGeom prst="rect">
            <a:avLst/>
          </a:prstGeom>
          <a:noFill/>
          <a:ln w="114300" cap="sq">
            <a:gradFill>
              <a:gsLst>
                <a:gs pos="0">
                  <a:srgbClr val="FDC5CE"/>
                </a:gs>
                <a:gs pos="100000">
                  <a:srgbClr val="2B617E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vert="horz" lIns="288000" tIns="180000" rIns="288000" bIns="180000" rtlCol="0" anchor="ctr">
            <a:noAutofit/>
          </a:bodyPr>
          <a:lstStyle>
            <a:lvl1pPr algn="dist" defTabSz="914364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FDC5CE"/>
                </a:solidFill>
                <a:effectLst>
                  <a:outerShdw dist="76200" dir="1800000" algn="bl" rotWithShape="0">
                    <a:srgbClr val="2B617E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이등변 삼각형 4"/>
          <p:cNvSpPr/>
          <p:nvPr userDrawn="1"/>
        </p:nvSpPr>
        <p:spPr>
          <a:xfrm>
            <a:off x="2551817" y="1431826"/>
            <a:ext cx="4029958" cy="3474102"/>
          </a:xfrm>
          <a:prstGeom prst="triangle">
            <a:avLst/>
          </a:prstGeom>
          <a:solidFill>
            <a:srgbClr val="2B617E"/>
          </a:solidFill>
          <a:ln w="88900">
            <a:solidFill>
              <a:srgbClr val="FDC5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238500" y="2095500"/>
            <a:ext cx="2667000" cy="2667000"/>
          </a:xfrm>
          <a:noFill/>
          <a:ln w="107950" cap="sq">
            <a:gradFill>
              <a:gsLst>
                <a:gs pos="0">
                  <a:srgbClr val="FDC5CE"/>
                </a:gs>
                <a:gs pos="62000">
                  <a:srgbClr val="2B617E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288000" tIns="180000" rIns="288000" bIns="180000" anchor="ctr">
            <a:noAutofit/>
          </a:bodyPr>
          <a:lstStyle>
            <a:lvl1pPr algn="dist">
              <a:lnSpc>
                <a:spcPct val="100000"/>
              </a:lnSpc>
              <a:defRPr sz="2500" b="0">
                <a:solidFill>
                  <a:srgbClr val="FDC5CE"/>
                </a:solidFill>
                <a:effectLst>
                  <a:outerShdw dist="76200" dir="1800000" algn="bl" rotWithShape="0">
                    <a:srgbClr val="2B617E"/>
                  </a:outerShdw>
                </a:effectLst>
              </a:defRPr>
            </a:lvl1pPr>
          </a:lstStyle>
          <a:p>
            <a:r>
              <a:rPr lang="en-US" dirty="0" smtClean="0"/>
              <a:t>ADSTORE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SWEETSKY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8400" y="5285844"/>
            <a:ext cx="4286250" cy="858312"/>
          </a:xfrm>
          <a:prstGeom prst="roundRect">
            <a:avLst/>
          </a:prstGeom>
          <a:ln>
            <a:solidFill>
              <a:srgbClr val="AFE0E5">
                <a:alpha val="0"/>
              </a:srgbClr>
            </a:solidFill>
          </a:ln>
        </p:spPr>
        <p:txBody>
          <a:bodyPr lIns="432000" rIns="432000" anchor="ctr">
            <a:normAutofit/>
          </a:bodyPr>
          <a:lstStyle>
            <a:lvl1pPr marL="0" indent="0" algn="dist">
              <a:buNone/>
              <a:defRPr sz="1200">
                <a:solidFill>
                  <a:srgbClr val="2B617E"/>
                </a:solidFill>
                <a:latin typeface="+mj-lt"/>
                <a:ea typeface="+mj-ea"/>
              </a:defRPr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 altLang="ko-KR" dirty="0" smtClean="0"/>
              <a:t>ADSTORE.TISTORY.COM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241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>
            <a:lum/>
          </a:blip>
          <a:srcRect/>
          <a:tile tx="0" ty="0" sx="100000" sy="10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rgbClr val="2B617E">
                    <a:alpha val="82000"/>
                  </a:srgbClr>
                </a:gs>
                <a:gs pos="100000">
                  <a:srgbClr val="FDC5CE">
                    <a:lumMod val="96000"/>
                    <a:alpha val="48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2419350" y="0"/>
              <a:ext cx="4324350" cy="6857999"/>
            </a:xfrm>
            <a:prstGeom prst="rect">
              <a:avLst/>
            </a:prstGeom>
            <a:solidFill>
              <a:srgbClr val="F5F5F5">
                <a:alpha val="87000"/>
              </a:srgbClr>
            </a:solidFill>
            <a:ln w="38100" cap="sq">
              <a:noFill/>
              <a:prstDash val="solid"/>
              <a:miter lim="800000"/>
            </a:ln>
            <a:effectLst/>
          </p:spPr>
          <p:txBody>
            <a:bodyPr vert="horz" lIns="288000" tIns="180000" rIns="288000" bIns="180000" rtlCol="0" anchor="ctr">
              <a:noAutofit/>
            </a:bodyPr>
            <a:lstStyle>
              <a:lvl1pPr algn="dist" defTabSz="914364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2400" b="0" kern="1200">
                  <a:ln>
                    <a:solidFill>
                      <a:srgbClr val="AFE0E5">
                        <a:alpha val="0"/>
                      </a:srgbClr>
                    </a:solidFill>
                  </a:ln>
                  <a:solidFill>
                    <a:srgbClr val="FDC5CE"/>
                  </a:solidFill>
                  <a:effectLst>
                    <a:outerShdw dist="76200" dir="1800000" algn="bl" rotWithShape="0">
                      <a:srgbClr val="2B617E"/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10" name="Title 1"/>
          <p:cNvSpPr txBox="1">
            <a:spLocks/>
          </p:cNvSpPr>
          <p:nvPr userDrawn="1"/>
        </p:nvSpPr>
        <p:spPr>
          <a:xfrm>
            <a:off x="4019550" y="339661"/>
            <a:ext cx="1104900" cy="1104900"/>
          </a:xfrm>
          <a:prstGeom prst="rect">
            <a:avLst/>
          </a:prstGeom>
          <a:noFill/>
          <a:ln w="60325" cap="sq">
            <a:gradFill>
              <a:gsLst>
                <a:gs pos="0">
                  <a:srgbClr val="FDC5CE"/>
                </a:gs>
                <a:gs pos="100000">
                  <a:srgbClr val="2B617E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vert="horz" lIns="288000" tIns="180000" rIns="288000" bIns="180000" rtlCol="0" anchor="ctr">
            <a:noAutofit/>
          </a:bodyPr>
          <a:lstStyle>
            <a:lvl1pPr algn="dist" defTabSz="914364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2400" b="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FDC5CE"/>
                </a:solidFill>
                <a:effectLst>
                  <a:outerShdw dist="76200" dir="1800000" algn="bl" rotWithShape="0">
                    <a:srgbClr val="2B617E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1050" dirty="0"/>
          </a:p>
        </p:txBody>
      </p:sp>
      <p:sp>
        <p:nvSpPr>
          <p:cNvPr id="5" name="이등변 삼각형 4"/>
          <p:cNvSpPr/>
          <p:nvPr userDrawn="1"/>
        </p:nvSpPr>
        <p:spPr>
          <a:xfrm>
            <a:off x="3987739" y="368012"/>
            <a:ext cx="1158114" cy="998376"/>
          </a:xfrm>
          <a:prstGeom prst="triangle">
            <a:avLst/>
          </a:prstGeom>
          <a:solidFill>
            <a:srgbClr val="2B617E"/>
          </a:solidFill>
          <a:ln w="38100">
            <a:solidFill>
              <a:srgbClr val="FDC5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00525" y="548680"/>
            <a:ext cx="742950" cy="742950"/>
          </a:xfrm>
          <a:noFill/>
          <a:ln w="57150" cap="sq">
            <a:gradFill>
              <a:gsLst>
                <a:gs pos="0">
                  <a:srgbClr val="FDC5CE"/>
                </a:gs>
                <a:gs pos="62000">
                  <a:srgbClr val="2B617E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lIns="72000" tIns="180000" rIns="72000" bIns="180000" anchor="ctr">
            <a:noAutofit/>
          </a:bodyPr>
          <a:lstStyle>
            <a:lvl1pPr algn="dist">
              <a:lnSpc>
                <a:spcPct val="100000"/>
              </a:lnSpc>
              <a:defRPr sz="600" b="0">
                <a:solidFill>
                  <a:srgbClr val="FDC5CE"/>
                </a:solidFill>
                <a:effectLst>
                  <a:outerShdw dist="76200" dir="1800000" algn="bl" rotWithShape="0">
                    <a:srgbClr val="2B617E"/>
                  </a:outerShdw>
                </a:effectLst>
              </a:defRPr>
            </a:lvl1pPr>
          </a:lstStyle>
          <a:p>
            <a:r>
              <a:rPr lang="en-US" dirty="0" smtClean="0"/>
              <a:t>ADSTORE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SWEETSKY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38400" y="1663024"/>
            <a:ext cx="4286250" cy="447412"/>
          </a:xfrm>
          <a:prstGeom prst="roundRect">
            <a:avLst/>
          </a:prstGeom>
          <a:ln>
            <a:solidFill>
              <a:srgbClr val="AFE0E5">
                <a:alpha val="0"/>
              </a:srgbClr>
            </a:solidFill>
          </a:ln>
        </p:spPr>
        <p:txBody>
          <a:bodyPr vert="horz" lIns="432000" tIns="45720" rIns="432000" bIns="45720" rtlCol="0" anchor="ctr">
            <a:normAutofit/>
          </a:bodyPr>
          <a:lstStyle>
            <a:lvl1pPr>
              <a:defRPr lang="en-US" sz="2000" dirty="0">
                <a:solidFill>
                  <a:srgbClr val="2B617E"/>
                </a:solidFill>
                <a:effectLst>
                  <a:outerShdw dist="76200" dir="2700000" algn="tl" rotWithShape="0">
                    <a:srgbClr val="FDC5CE"/>
                  </a:outerShdw>
                </a:effectLst>
                <a:latin typeface="+mj-lt"/>
                <a:ea typeface="+mj-ea"/>
              </a:defRPr>
            </a:lvl1pPr>
          </a:lstStyle>
          <a:p>
            <a:pPr marL="0" lvl="0" indent="0" algn="dist">
              <a:buNone/>
            </a:pPr>
            <a:r>
              <a:rPr lang="en-US" altLang="ko-KR" dirty="0" smtClean="0"/>
              <a:t>INDEX</a:t>
            </a:r>
            <a:endParaRPr 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2411413" y="2276475"/>
            <a:ext cx="4321175" cy="4357688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600" kern="1200" dirty="0" smtClean="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2B617E"/>
                </a:solidFill>
                <a:latin typeface="+mn-lt"/>
                <a:ea typeface="+mn-ea"/>
                <a:cs typeface="+mn-cs"/>
              </a:defRPr>
            </a:lvl1pPr>
            <a:lvl2pPr marL="457182" indent="0" algn="ctr">
              <a:buNone/>
              <a:defRPr/>
            </a:lvl2pPr>
            <a:lvl3pPr marL="914364" indent="0" algn="ctr">
              <a:buNone/>
              <a:defRPr/>
            </a:lvl3pPr>
            <a:lvl4pPr marL="1371546" indent="0" algn="ctr">
              <a:buNone/>
              <a:defRPr/>
            </a:lvl4pPr>
            <a:lvl5pPr marL="1828727" indent="0" algn="ctr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454343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9144000" cy="1082452"/>
          </a:xfrm>
          <a:prstGeom prst="rect">
            <a:avLst/>
          </a:prstGeom>
          <a:gradFill>
            <a:gsLst>
              <a:gs pos="0">
                <a:srgbClr val="2B617E"/>
              </a:gs>
              <a:gs pos="93000">
                <a:srgbClr val="FDC5CE">
                  <a:lumMod val="96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 userDrawn="1"/>
        </p:nvSpPr>
        <p:spPr>
          <a:xfrm>
            <a:off x="4113917" y="116632"/>
            <a:ext cx="905758" cy="780828"/>
          </a:xfrm>
          <a:prstGeom prst="triangle">
            <a:avLst/>
          </a:prstGeom>
          <a:solidFill>
            <a:schemeClr val="bg1"/>
          </a:solidFill>
          <a:ln w="53975" cap="sq">
            <a:solidFill>
              <a:srgbClr val="FDC5CE"/>
            </a:solidFill>
            <a:prstDash val="solid"/>
            <a:miter lim="800000"/>
          </a:ln>
          <a:effectLst/>
        </p:spPr>
        <p:txBody>
          <a:bodyPr vert="horz" lIns="0" tIns="180000" rIns="0" bIns="180000" rtlCol="0" anchor="ctr">
            <a:noAutofit/>
          </a:bodyPr>
          <a:lstStyle/>
          <a:p>
            <a:pPr lvl="0" algn="ctr" defTabSz="914364">
              <a:spcBef>
                <a:spcPct val="0"/>
              </a:spcBef>
            </a:pPr>
            <a:endParaRPr lang="ko-KR" altLang="en-US" sz="1100" b="0">
              <a:ln>
                <a:solidFill>
                  <a:srgbClr val="AFE0E5">
                    <a:alpha val="0"/>
                  </a:srgbClr>
                </a:solidFill>
              </a:ln>
              <a:solidFill>
                <a:srgbClr val="FDC5CE"/>
              </a:solidFill>
              <a:effectLst>
                <a:outerShdw dist="76200" dir="1800000" algn="bl" rotWithShape="0">
                  <a:srgbClr val="2B617E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076" y="218067"/>
            <a:ext cx="8129848" cy="365918"/>
          </a:xfrm>
          <a:ln>
            <a:solidFill>
              <a:srgbClr val="AFE0E5">
                <a:alpha val="0"/>
              </a:srgbClr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lnSpc>
                <a:spcPct val="100000"/>
              </a:lnSpc>
              <a:defRPr lang="en-US" sz="1500" baseline="0" dirty="0">
                <a:solidFill>
                  <a:schemeClr val="bg1"/>
                </a:solidFill>
                <a:cs typeface="+mn-cs"/>
              </a:defRPr>
            </a:lvl1pPr>
          </a:lstStyle>
          <a:p>
            <a:pPr marL="0" lvl="0" indent="0" algn="dist">
              <a:spcBef>
                <a:spcPts val="1000"/>
              </a:spcBef>
              <a:buFont typeface="Arial" panose="020B0604020202020204" pitchFamily="34" charset="0"/>
            </a:pPr>
            <a:r>
              <a:rPr lang="en-US" altLang="ko-KR" dirty="0" smtClean="0"/>
              <a:t>TITLE TEXT!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8267"/>
            <a:ext cx="7886700" cy="5267077"/>
          </a:xfrm>
        </p:spPr>
        <p:txBody>
          <a:bodyPr/>
          <a:lstStyle>
            <a:lvl1pPr>
              <a:defRPr>
                <a:solidFill>
                  <a:srgbClr val="2B617E"/>
                </a:solidFill>
              </a:defRPr>
            </a:lvl1pPr>
            <a:lvl2pPr>
              <a:defRPr>
                <a:solidFill>
                  <a:srgbClr val="2B617E"/>
                </a:solidFill>
              </a:defRPr>
            </a:lvl2pPr>
            <a:lvl3pPr>
              <a:defRPr>
                <a:solidFill>
                  <a:srgbClr val="2B617E"/>
                </a:solidFill>
              </a:defRPr>
            </a:lvl3pPr>
            <a:lvl4pPr>
              <a:defRPr>
                <a:solidFill>
                  <a:srgbClr val="2B617E"/>
                </a:solidFill>
              </a:defRPr>
            </a:lvl4pPr>
            <a:lvl5pPr>
              <a:defRPr>
                <a:solidFill>
                  <a:srgbClr val="2B617E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703465"/>
            <a:ext cx="3223270" cy="183493"/>
          </a:xfrm>
          <a:noFill/>
          <a:ln w="47625">
            <a:noFill/>
          </a:ln>
          <a:effectLst/>
        </p:spPr>
        <p:txBody>
          <a:bodyPr vert="horz" lIns="0" tIns="45720" rIns="0" bIns="45720" rtlCol="0" anchor="ctr">
            <a:noAutofit/>
          </a:bodyPr>
          <a:lstStyle>
            <a:lvl1pPr>
              <a:defRPr lang="en-US" altLang="ko-KR" sz="800" b="0" smtClean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algn="dist" defTabSz="9143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ADSTORE.TISTORY.COM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7129" y="257259"/>
            <a:ext cx="569742" cy="569742"/>
          </a:xfrm>
          <a:prstGeom prst="rect">
            <a:avLst/>
          </a:prstGeom>
          <a:noFill/>
          <a:ln w="53975" cap="sq">
            <a:gradFill>
              <a:gsLst>
                <a:gs pos="100000">
                  <a:schemeClr val="bg1"/>
                </a:gs>
                <a:gs pos="0">
                  <a:srgbClr val="FDC5CE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vert="horz" lIns="0" tIns="180000" rIns="0" bIns="180000" rtlCol="0" anchor="ctr">
            <a:noAutofit/>
          </a:bodyPr>
          <a:lstStyle>
            <a:lvl1pPr algn="ctr">
              <a:defRPr lang="en-US" altLang="ko-KR" sz="1100" b="0" smtClean="0">
                <a:solidFill>
                  <a:srgbClr val="FDC5CE"/>
                </a:solidFill>
                <a:effectLst>
                  <a:outerShdw dist="76200" dir="1800000" algn="bl" rotWithShape="0">
                    <a:srgbClr val="2B617E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‹#›</a:t>
            </a:fld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699925"/>
            <a:ext cx="3212862" cy="185900"/>
          </a:xfrm>
          <a:prstGeom prst="rect">
            <a:avLst/>
          </a:prstGeom>
          <a:noFill/>
          <a:ln w="47625">
            <a:noFill/>
          </a:ln>
          <a:effectLst/>
        </p:spPr>
        <p:txBody>
          <a:bodyPr lIns="0" rIns="0" anchor="ctr">
            <a:noAutofit/>
          </a:bodyPr>
          <a:lstStyle>
            <a:lvl1pPr marL="0" indent="0" algn="dist">
              <a:buNone/>
              <a:defRPr sz="800" b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 smtClean="0"/>
              <a:t>SUBTITLE TEXT HERE</a:t>
            </a:r>
            <a:endParaRPr lang="ko-KR" altLang="en-US" dirty="0" smtClean="0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1082452"/>
            <a:ext cx="9144000" cy="0"/>
          </a:xfrm>
          <a:prstGeom prst="line">
            <a:avLst/>
          </a:prstGeom>
          <a:noFill/>
          <a:ln w="22225" cap="sq">
            <a:solidFill>
              <a:srgbClr val="FDC5CE">
                <a:alpha val="27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460529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이등변 삼각형 13"/>
          <p:cNvSpPr/>
          <p:nvPr userDrawn="1"/>
        </p:nvSpPr>
        <p:spPr>
          <a:xfrm>
            <a:off x="4113917" y="116632"/>
            <a:ext cx="905758" cy="780828"/>
          </a:xfrm>
          <a:prstGeom prst="triangle">
            <a:avLst/>
          </a:prstGeom>
          <a:solidFill>
            <a:srgbClr val="2B617E"/>
          </a:solidFill>
          <a:ln w="44450">
            <a:solidFill>
              <a:srgbClr val="FDC5C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7076" y="218067"/>
            <a:ext cx="8129848" cy="365918"/>
          </a:xfrm>
          <a:ln>
            <a:solidFill>
              <a:srgbClr val="AFE0E5">
                <a:alpha val="0"/>
              </a:srgbClr>
            </a:solidFill>
          </a:ln>
        </p:spPr>
        <p:txBody>
          <a:bodyPr vert="horz" lIns="180000" tIns="45720" rIns="180000" bIns="45720" rtlCol="0" anchor="ctr">
            <a:noAutofit/>
          </a:bodyPr>
          <a:lstStyle>
            <a:lvl1pPr>
              <a:lnSpc>
                <a:spcPct val="100000"/>
              </a:lnSpc>
              <a:defRPr lang="en-US" sz="1500" baseline="0" dirty="0">
                <a:solidFill>
                  <a:srgbClr val="2B617E"/>
                </a:solidFill>
                <a:cs typeface="+mn-cs"/>
              </a:defRPr>
            </a:lvl1pPr>
          </a:lstStyle>
          <a:p>
            <a:pPr marL="0" lvl="0" indent="0" algn="dist">
              <a:spcBef>
                <a:spcPts val="1000"/>
              </a:spcBef>
              <a:buFont typeface="Arial" panose="020B0604020202020204" pitchFamily="34" charset="0"/>
            </a:pPr>
            <a:r>
              <a:rPr lang="en-US" altLang="ko-KR" dirty="0" smtClean="0"/>
              <a:t>TITLE TEXT!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8267"/>
            <a:ext cx="7886700" cy="5267077"/>
          </a:xfrm>
        </p:spPr>
        <p:txBody>
          <a:bodyPr/>
          <a:lstStyle>
            <a:lvl1pPr>
              <a:defRPr>
                <a:solidFill>
                  <a:srgbClr val="2B617E"/>
                </a:solidFill>
              </a:defRPr>
            </a:lvl1pPr>
            <a:lvl2pPr>
              <a:defRPr>
                <a:solidFill>
                  <a:srgbClr val="2B617E"/>
                </a:solidFill>
              </a:defRPr>
            </a:lvl2pPr>
            <a:lvl3pPr>
              <a:defRPr>
                <a:solidFill>
                  <a:srgbClr val="2B617E"/>
                </a:solidFill>
              </a:defRPr>
            </a:lvl3pPr>
            <a:lvl4pPr>
              <a:defRPr>
                <a:solidFill>
                  <a:srgbClr val="2B617E"/>
                </a:solidFill>
              </a:defRPr>
            </a:lvl4pPr>
            <a:lvl5pPr>
              <a:defRPr>
                <a:solidFill>
                  <a:srgbClr val="2B617E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92080" y="703465"/>
            <a:ext cx="3223270" cy="183493"/>
          </a:xfrm>
          <a:noFill/>
          <a:ln w="47625">
            <a:noFill/>
          </a:ln>
          <a:effectLst/>
        </p:spPr>
        <p:txBody>
          <a:bodyPr vert="horz" lIns="0" tIns="45720" rIns="0" bIns="45720" rtlCol="0" anchor="ctr">
            <a:noAutofit/>
          </a:bodyPr>
          <a:lstStyle>
            <a:lvl1pPr>
              <a:defRPr lang="en-US" altLang="ko-KR" sz="800" smtClean="0">
                <a:solidFill>
                  <a:srgbClr val="2B617E"/>
                </a:solidFill>
                <a:latin typeface="+mj-ea"/>
                <a:ea typeface="+mj-ea"/>
              </a:defRPr>
            </a:lvl1pPr>
          </a:lstStyle>
          <a:p>
            <a:pPr algn="dist" defTabSz="9143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mtClean="0"/>
              <a:t>ADSTORE.TISTORY.COM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87129" y="257259"/>
            <a:ext cx="569742" cy="569742"/>
          </a:xfrm>
          <a:prstGeom prst="rect">
            <a:avLst/>
          </a:prstGeom>
          <a:noFill/>
          <a:ln w="53975" cap="sq">
            <a:gradFill>
              <a:gsLst>
                <a:gs pos="0">
                  <a:srgbClr val="FDC5CE"/>
                </a:gs>
                <a:gs pos="74000">
                  <a:srgbClr val="2B617E"/>
                </a:gs>
              </a:gsLst>
              <a:lin ang="5400000" scaled="1"/>
            </a:gradFill>
            <a:prstDash val="solid"/>
            <a:miter lim="800000"/>
          </a:ln>
          <a:effectLst/>
        </p:spPr>
        <p:txBody>
          <a:bodyPr vert="horz" lIns="0" tIns="180000" rIns="0" bIns="180000" rtlCol="0" anchor="ctr">
            <a:noAutofit/>
          </a:bodyPr>
          <a:lstStyle>
            <a:lvl1pPr algn="ctr">
              <a:defRPr lang="en-US" altLang="ko-KR" sz="1100" b="0" smtClean="0">
                <a:solidFill>
                  <a:srgbClr val="FDC5CE"/>
                </a:solidFill>
                <a:effectLst>
                  <a:outerShdw dist="76200" dir="1800000" algn="bl" rotWithShape="0">
                    <a:srgbClr val="2B617E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‹#›</a:t>
            </a:fld>
            <a:endParaRPr lang="ko-KR" altLang="en-US" dirty="0"/>
          </a:p>
        </p:txBody>
      </p:sp>
      <p:sp>
        <p:nvSpPr>
          <p:cNvPr id="18" name="텍스트 개체 틀 8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699925"/>
            <a:ext cx="3212862" cy="185900"/>
          </a:xfrm>
          <a:prstGeom prst="rect">
            <a:avLst/>
          </a:prstGeom>
          <a:noFill/>
          <a:ln w="47625">
            <a:noFill/>
          </a:ln>
          <a:effectLst/>
        </p:spPr>
        <p:txBody>
          <a:bodyPr lIns="0" rIns="0" anchor="ctr">
            <a:noAutofit/>
          </a:bodyPr>
          <a:lstStyle>
            <a:lvl1pPr marL="0" indent="0" algn="dist">
              <a:buNone/>
              <a:defRPr sz="800">
                <a:solidFill>
                  <a:srgbClr val="2B617E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 smtClean="0"/>
              <a:t>SUBTITLE TEXT HERE</a:t>
            </a:r>
            <a:endParaRPr lang="ko-KR" altLang="en-US" dirty="0" smtClean="0"/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0" y="1082452"/>
            <a:ext cx="9144000" cy="0"/>
          </a:xfrm>
          <a:prstGeom prst="line">
            <a:avLst/>
          </a:prstGeom>
          <a:noFill/>
          <a:ln w="22225" cap="sq">
            <a:solidFill>
              <a:srgbClr val="FDC5CE">
                <a:alpha val="27000"/>
              </a:srgbClr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013768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mtClean="0"/>
              <a:t>ADSTORE.TISTORY.COM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5ABAC5-20DE-435F-AFDB-4C04CAB74D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9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2" r:id="rId4"/>
  </p:sldLayoutIdLst>
  <p:hf hdr="0" dt="0"/>
  <p:txStyles>
    <p:titleStyle>
      <a:lvl1pPr algn="l" defTabSz="914364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rgbClr val="AFE0E5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590" indent="-228590" algn="l" defTabSz="914364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rgbClr val="AFE0E5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772" indent="-228590" algn="l" defTabSz="91436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rgbClr val="AFE0E5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54" indent="-228590" algn="l" defTabSz="91436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rgbClr val="AFE0E5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36" indent="-228590" algn="l" defTabSz="91436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AFE0E5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17" indent="-228590" algn="l" defTabSz="91436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rgbClr val="AFE0E5">
                <a:alpha val="0"/>
              </a:srgb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99" indent="-228590" algn="l" defTabSz="91436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32240" y="5300601"/>
            <a:ext cx="190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2B617E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팀장 </a:t>
            </a:r>
            <a:r>
              <a:rPr lang="en-US" altLang="ko-KR" sz="2400" dirty="0" smtClean="0">
                <a:solidFill>
                  <a:srgbClr val="2B617E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rgbClr val="2B617E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이정민</a:t>
            </a:r>
            <a:endParaRPr lang="en-US" altLang="ko-KR" sz="2400" dirty="0" smtClean="0">
              <a:solidFill>
                <a:srgbClr val="2B617E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 smtClean="0">
                <a:solidFill>
                  <a:srgbClr val="2B617E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팀원 </a:t>
            </a:r>
            <a:r>
              <a:rPr lang="en-US" altLang="ko-KR" sz="2400" dirty="0" smtClean="0">
                <a:solidFill>
                  <a:srgbClr val="2B617E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srgbClr val="2B617E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이혜수</a:t>
            </a:r>
            <a:endParaRPr lang="ko-KR" altLang="en-US" sz="2400" dirty="0">
              <a:solidFill>
                <a:srgbClr val="2B617E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2411760" y="1340768"/>
            <a:ext cx="4248472" cy="479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995936" y="1384810"/>
            <a:ext cx="1214446" cy="5847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대중교통경로파싱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(odsayService.requestSearchPubTransPath)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95936" y="4621216"/>
            <a:ext cx="1214446" cy="5847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선택 경로과정의 좌표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지역명 받기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(intent.getExtra())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95936" y="620688"/>
            <a:ext cx="1214446" cy="5847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현재위치와 목적지의 좌표명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장소명 받아오기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995936" y="3003013"/>
            <a:ext cx="1214446" cy="5847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해당 경로의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trafficType 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파싱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(obj.getJSONArray(“subPath””)...getString())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6" name="순서도: 문서 25"/>
          <p:cNvSpPr/>
          <p:nvPr/>
        </p:nvSpPr>
        <p:spPr>
          <a:xfrm>
            <a:off x="4781754" y="5692786"/>
            <a:ext cx="1214446" cy="674692"/>
          </a:xfrm>
          <a:prstGeom prst="flowChartDocumen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해당 좌표 위치를 지도위에 마커로 표시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7" name="순서도: 문서 26"/>
          <p:cNvSpPr/>
          <p:nvPr/>
        </p:nvSpPr>
        <p:spPr>
          <a:xfrm>
            <a:off x="3210118" y="5692786"/>
            <a:ext cx="1214446" cy="674692"/>
          </a:xfrm>
          <a:prstGeom prst="flowChartDocumen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해당 도보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경로 출력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8" name="순서도: 문서 27"/>
          <p:cNvSpPr/>
          <p:nvPr/>
        </p:nvSpPr>
        <p:spPr>
          <a:xfrm>
            <a:off x="3995936" y="3767135"/>
            <a:ext cx="1214446" cy="674692"/>
          </a:xfrm>
          <a:prstGeom prst="flowChartDocumen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경로 과정을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리스트뷰로 출력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(Items.add(new Detail)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9" name="순서도: 문서 28"/>
          <p:cNvSpPr/>
          <p:nvPr/>
        </p:nvSpPr>
        <p:spPr>
          <a:xfrm>
            <a:off x="3995936" y="2148932"/>
            <a:ext cx="1214446" cy="674692"/>
          </a:xfrm>
          <a:prstGeom prst="flowChartDocumen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경로 과정을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리스트뷰로 출력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(Items.add(new Detail)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30" name="직선 화살표 연결선 29"/>
          <p:cNvCxnSpPr>
            <a:stCxn id="24" idx="2"/>
            <a:endCxn id="22" idx="0"/>
          </p:cNvCxnSpPr>
          <p:nvPr/>
        </p:nvCxnSpPr>
        <p:spPr>
          <a:xfrm rot="5400000">
            <a:off x="4513465" y="1295115"/>
            <a:ext cx="179389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1" name="직선 화살표 연결선 30"/>
          <p:cNvCxnSpPr>
            <a:stCxn id="22" idx="2"/>
            <a:endCxn id="29" idx="0"/>
          </p:cNvCxnSpPr>
          <p:nvPr/>
        </p:nvCxnSpPr>
        <p:spPr>
          <a:xfrm rot="5400000">
            <a:off x="4513465" y="2059237"/>
            <a:ext cx="179389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2" name="직선 화살표 연결선 31"/>
          <p:cNvCxnSpPr>
            <a:stCxn id="29" idx="2"/>
            <a:endCxn id="25" idx="0"/>
          </p:cNvCxnSpPr>
          <p:nvPr/>
        </p:nvCxnSpPr>
        <p:spPr>
          <a:xfrm rot="5400000">
            <a:off x="4491162" y="2891016"/>
            <a:ext cx="223994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3" name="직선 화살표 연결선 32"/>
          <p:cNvCxnSpPr>
            <a:stCxn id="25" idx="2"/>
            <a:endCxn id="28" idx="0"/>
          </p:cNvCxnSpPr>
          <p:nvPr/>
        </p:nvCxnSpPr>
        <p:spPr>
          <a:xfrm rot="5400000">
            <a:off x="4513465" y="3677440"/>
            <a:ext cx="179389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4" name="직선 화살표 연결선 33"/>
          <p:cNvCxnSpPr>
            <a:stCxn id="28" idx="2"/>
            <a:endCxn id="23" idx="0"/>
          </p:cNvCxnSpPr>
          <p:nvPr/>
        </p:nvCxnSpPr>
        <p:spPr>
          <a:xfrm rot="5400000">
            <a:off x="4491162" y="4509219"/>
            <a:ext cx="223994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5" name="꺾인 연결선 34"/>
          <p:cNvCxnSpPr>
            <a:stCxn id="23" idx="2"/>
            <a:endCxn id="27" idx="0"/>
          </p:cNvCxnSpPr>
          <p:nvPr/>
        </p:nvCxnSpPr>
        <p:spPr>
          <a:xfrm rot="5400000">
            <a:off x="3966832" y="5056458"/>
            <a:ext cx="486837" cy="78581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6" name="꺾인 연결선 35"/>
          <p:cNvCxnSpPr>
            <a:stCxn id="23" idx="2"/>
            <a:endCxn id="26" idx="0"/>
          </p:cNvCxnSpPr>
          <p:nvPr/>
        </p:nvCxnSpPr>
        <p:spPr>
          <a:xfrm rot="16200000" flipH="1">
            <a:off x="4752650" y="5056458"/>
            <a:ext cx="486837" cy="78581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5363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11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시연 동영상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176464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부적절한 예외처리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앱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 시 발생하는 예외 상황에 대해 정확한 처리를 하지 못함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lvl="0"/>
            <a:endParaRPr lang="en-US" altLang="ko-KR" sz="1800" dirty="0" smtClean="0">
              <a:solidFill>
                <a:prstClr val="black">
                  <a:lumMod val="65000"/>
                  <a:lumOff val="35000"/>
                </a:prst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작업 스케줄링 문제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스레드와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핸들러의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사용 부재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복잡한 함수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로딩시간이 길고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버벅거림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기능 구현의 미완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성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길찾기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부분의 실시간 버스 정보 구현 실패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 장소 추천 기능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서버 구축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휠체어 타는 사람들을 위한 특수 기능들이 부족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82" lvl="1" indent="0">
              <a:buNone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12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문제점 및 해결방안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8650" y="5661248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해결 방안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코드 정리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더 많은 정보 수집 등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64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13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발전 방향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628650" y="2204864"/>
            <a:ext cx="7886700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0" indent="-228590" algn="l" defTabSz="914364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2B617E"/>
                </a:solidFill>
                <a:latin typeface="+mn-lt"/>
                <a:ea typeface="+mn-ea"/>
                <a:cs typeface="+mn-cs"/>
              </a:defRPr>
            </a:lvl1pPr>
            <a:lvl2pPr marL="685772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2B617E"/>
                </a:solidFill>
                <a:latin typeface="+mn-lt"/>
                <a:ea typeface="+mn-ea"/>
                <a:cs typeface="+mn-cs"/>
              </a:defRPr>
            </a:lvl2pPr>
            <a:lvl3pPr marL="1142954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2B617E"/>
                </a:solidFill>
                <a:latin typeface="+mn-lt"/>
                <a:ea typeface="+mn-ea"/>
                <a:cs typeface="+mn-cs"/>
              </a:defRPr>
            </a:lvl3pPr>
            <a:lvl4pPr marL="1600136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2B617E"/>
                </a:solidFill>
                <a:latin typeface="+mn-lt"/>
                <a:ea typeface="+mn-ea"/>
                <a:cs typeface="+mn-cs"/>
              </a:defRPr>
            </a:lvl4pPr>
            <a:lvl5pPr marL="2057317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2B617E"/>
                </a:solidFill>
                <a:latin typeface="+mn-lt"/>
                <a:ea typeface="+mn-ea"/>
                <a:cs typeface="+mn-cs"/>
              </a:defRPr>
            </a:lvl5pPr>
            <a:lvl6pPr marL="2514499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휠체어 사용자 이동권 향상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장애인 콜택시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/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저상버스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확대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endParaRPr lang="en-US" altLang="ko-KR" sz="1800" dirty="0" smtClean="0">
              <a:solidFill>
                <a:prstClr val="black">
                  <a:lumMod val="65000"/>
                  <a:lumOff val="35000"/>
                </a:prst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서버 구축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사용자들 간의 소통 활성화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 편의시설 추천 기능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길찾기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경로 추천 기능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82" lvl="1" indent="0">
              <a:buNone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장애인 할인</a:t>
            </a:r>
            <a:endParaRPr lang="en-US" altLang="ko-KR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장애인을 위한 추가 할인 행사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1"/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182" lvl="1" indent="0">
              <a:buFont typeface="Arial" panose="020B0604020202020204" pitchFamily="34" charset="0"/>
              <a:buNone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35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229200"/>
            <a:ext cx="1440160" cy="1440160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201" y="3212976"/>
            <a:ext cx="6175598" cy="166667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altLang="ko-KR" sz="88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Thank you</a:t>
            </a:r>
            <a:endParaRPr lang="ko-KR" altLang="en-US"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14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8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dist">
              <a:buNone/>
            </a:pPr>
            <a:r>
              <a:rPr lang="en-US" altLang="ko-KR" sz="2000" dirty="0" smtClean="0">
                <a:effectLst>
                  <a:outerShdw dist="76200" dir="2700000" algn="tl" rotWithShape="0">
                    <a:srgbClr val="FDC5CE"/>
                  </a:outerShdw>
                </a:effectLst>
              </a:rPr>
              <a:t>INDEX</a:t>
            </a:r>
            <a:endParaRPr lang="ko-KR" altLang="en-US" sz="2000" dirty="0">
              <a:effectLst>
                <a:outerShdw dist="76200" dir="2700000" algn="tl" rotWithShape="0">
                  <a:srgbClr val="FDC5CE"/>
                </a:outerShdw>
              </a:effectLst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</a:p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팀원소개 및 역할분담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구성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</a:p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설계 및 분석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시연 동영상</a:t>
            </a:r>
            <a:endParaRPr lang="en-US" altLang="ko-KR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문제점 및 해결방법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</a:p>
          <a:p>
            <a:r>
              <a:rPr lang="ko-KR" altLang="en-US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발전 방향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11960" y="620688"/>
            <a:ext cx="648072" cy="7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3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팀원소개 및 역할분담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18" b="50944"/>
          <a:stretch/>
        </p:blipFill>
        <p:spPr bwMode="auto">
          <a:xfrm>
            <a:off x="6178430" y="4149080"/>
            <a:ext cx="2336920" cy="11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¬ì ìì´ì½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84784"/>
            <a:ext cx="1861375" cy="18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4" t="50000"/>
          <a:stretch/>
        </p:blipFill>
        <p:spPr bwMode="auto">
          <a:xfrm>
            <a:off x="6342119" y="5104648"/>
            <a:ext cx="2088232" cy="109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사각형 설명선 8"/>
          <p:cNvSpPr/>
          <p:nvPr/>
        </p:nvSpPr>
        <p:spPr>
          <a:xfrm>
            <a:off x="3474790" y="1488475"/>
            <a:ext cx="5040560" cy="1744601"/>
          </a:xfrm>
          <a:prstGeom prst="wedgeRectCallout">
            <a:avLst>
              <a:gd name="adj1" fmla="val -59827"/>
              <a:gd name="adj2" fmla="val 12019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623213" y="4454554"/>
            <a:ext cx="5040560" cy="1744601"/>
          </a:xfrm>
          <a:prstGeom prst="wedgeRectCallout">
            <a:avLst>
              <a:gd name="adj1" fmla="val 60377"/>
              <a:gd name="adj2" fmla="val 1495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DC5CE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1880" y="1643316"/>
            <a:ext cx="502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이정민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소프트웨어 전공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16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학번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팀장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기획 및 발표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지도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API/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문화정보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날씨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기능 구현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2803" y="4667652"/>
            <a:ext cx="5023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이혜수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소프트웨어 전공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16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학번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팀원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기획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및 디자인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지도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경로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기능 구현</a:t>
            </a: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600" dirty="0" smtClean="0">
              <a:solidFill>
                <a:schemeClr val="tx1">
                  <a:lumMod val="50000"/>
                  <a:lumOff val="5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4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배경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(1)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  <p:pic>
        <p:nvPicPr>
          <p:cNvPr id="8" name="Picture 2" descr="ëª¨ëë¥¼ ìí ì¥ì ë¬¼ ìë ê´ê´ ì´ë¦°ê´ê´ì§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340768"/>
            <a:ext cx="2647206" cy="310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28650" y="1340768"/>
            <a:ext cx="46634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2017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조사한 등록 장애인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수를 보면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경기도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다음으로 서울이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높은 비율을 차지 하지만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문화체육관광부와 한국관광공사에서 선정한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2018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열린관광지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곳 중 서울이 포함 되어있지 않음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8999" r="75987" b="9401"/>
          <a:stretch/>
        </p:blipFill>
        <p:spPr>
          <a:xfrm>
            <a:off x="4680012" y="3073802"/>
            <a:ext cx="2376264" cy="36053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1560" y="4289915"/>
            <a:ext cx="39604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열린 관광지란</a:t>
            </a:r>
            <a:r>
              <a:rPr lang="en-US" altLang="ko-KR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r>
              <a:rPr lang="ko-KR" altLang="en-US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한국관광공사와 문화체육관광부</a:t>
            </a:r>
            <a:r>
              <a:rPr lang="en-US" altLang="ko-KR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</a:t>
            </a:r>
            <a:r>
              <a:rPr lang="ko-KR" altLang="en-US" sz="12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지자체가</a:t>
            </a:r>
            <a:r>
              <a:rPr lang="ko-KR" altLang="en-US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함께 만드는 누구나 쉽고</a:t>
            </a:r>
            <a:r>
              <a:rPr lang="en-US" altLang="ko-KR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즐겁게 여행할 수 있는 </a:t>
            </a:r>
            <a:r>
              <a:rPr lang="ko-KR" altLang="en-US" sz="12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무장애</a:t>
            </a:r>
            <a:r>
              <a:rPr lang="ko-KR" altLang="en-US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여행지</a:t>
            </a:r>
            <a:endParaRPr lang="en-US" altLang="ko-KR" sz="12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장애인</a:t>
            </a:r>
            <a:r>
              <a:rPr lang="en-US" altLang="ko-KR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어르신</a:t>
            </a:r>
            <a:r>
              <a:rPr lang="en-US" altLang="ko-KR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2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영유아</a:t>
            </a:r>
            <a:r>
              <a:rPr lang="ko-KR" altLang="en-US" sz="12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동반가족 등 모든 관광객이 이동의 어려움 없이 즐겁게 여행할 수 있는 장애물 없는 관광지</a:t>
            </a:r>
            <a:endParaRPr lang="en-US" altLang="ko-KR" sz="12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ko-KR" altLang="en-US" sz="1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0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5</a:t>
            </a:fld>
            <a:endParaRPr lang="ko-KR" altLang="en-US" dirty="0"/>
          </a:p>
        </p:txBody>
      </p:sp>
      <p:sp>
        <p:nvSpPr>
          <p:cNvPr id="7" name="텍스트 개체 틀 5"/>
          <p:cNvSpPr txBox="1">
            <a:spLocks/>
          </p:cNvSpPr>
          <p:nvPr/>
        </p:nvSpPr>
        <p:spPr>
          <a:xfrm>
            <a:off x="639058" y="701058"/>
            <a:ext cx="3212862" cy="185900"/>
          </a:xfrm>
          <a:prstGeom prst="rect">
            <a:avLst/>
          </a:prstGeom>
          <a:noFill/>
          <a:ln w="47625">
            <a:noFill/>
          </a:ln>
          <a:effectLst/>
        </p:spPr>
        <p:txBody>
          <a:bodyPr vert="horz" lIns="0" tIns="45720" rIns="0" bIns="45720" rtlCol="0" anchor="ctr">
            <a:noAutofit/>
          </a:bodyPr>
          <a:lstStyle>
            <a:lvl1pPr marL="0" indent="0" algn="dist" defTabSz="914364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rgbClr val="2B617E"/>
                </a:solidFill>
                <a:latin typeface="+mj-ea"/>
                <a:ea typeface="+mj-ea"/>
                <a:cs typeface="+mn-cs"/>
              </a:defRPr>
            </a:lvl1pPr>
            <a:lvl2pPr marL="685772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54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36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17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rgbClr val="AFE0E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4" indent="-228590" algn="l" defTabSz="914364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배경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(2)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5" y="1411562"/>
            <a:ext cx="4462004" cy="16007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945" y="1412775"/>
            <a:ext cx="4215169" cy="1599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681" y="4077072"/>
            <a:ext cx="8698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지체 장애인의 외출 빈도 통계에서 거의 매일 외출한다는 결과가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68.5%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전혀 외출하지 않음은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5.1%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지체장애인의 외출이 잦음을 확인 할 수 있음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집 밖 활동 시 불편을 느끼는 주된 이유의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62.1%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장애인 관련 편의시설 부족 때문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55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6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과정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33977116"/>
              </p:ext>
            </p:extLst>
          </p:nvPr>
        </p:nvGraphicFramePr>
        <p:xfrm>
          <a:off x="628650" y="1628800"/>
          <a:ext cx="7674304" cy="435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31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  <a:gridCol w="362166"/>
              </a:tblGrid>
              <a:tr h="693847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30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31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marL="0" marR="0" indent="0" algn="ctr" defTabSz="91436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계획세우기</a:t>
                      </a:r>
                      <a:endParaRPr lang="ko-KR" altLang="en-US" sz="12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지도구현 및 </a:t>
                      </a:r>
                      <a:endParaRPr lang="en-US" altLang="ko-KR" sz="12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일반적인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 gridSpan="9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길찾기</a:t>
                      </a:r>
                      <a:endParaRPr lang="en-US" altLang="ko-KR" sz="1200" dirty="0" smtClean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도보</a:t>
                      </a:r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 </a:t>
                      </a:r>
                      <a:r>
                        <a:rPr lang="ko-KR" altLang="en-US" sz="1200" dirty="0" err="1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저상버스</a:t>
                      </a:r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,</a:t>
                      </a:r>
                      <a:r>
                        <a:rPr lang="ko-KR" altLang="en-US" sz="12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 지하철</a:t>
                      </a:r>
                      <a:r>
                        <a:rPr lang="en-US" altLang="ko-KR" sz="1200" baseline="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)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서울시 주요 </a:t>
                      </a:r>
                      <a:r>
                        <a:rPr lang="en-US" altLang="ko-KR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API </a:t>
                      </a:r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및 디자인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한컴 윤고딕 230" panose="02020603020101020101" pitchFamily="18" charset="-127"/>
                          <a:ea typeface="한컴 윤고딕 230" panose="02020603020101020101" pitchFamily="18" charset="-127"/>
                        </a:rPr>
                        <a:t>최종 정리 및 발표 준비</a:t>
                      </a:r>
                      <a:endParaRPr lang="ko-KR" altLang="en-US" sz="1200" dirty="0">
                        <a:latin typeface="한컴 윤고딕 230" panose="02020603020101020101" pitchFamily="18" charset="-127"/>
                        <a:ea typeface="한컴 윤고딕 230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 latinLnBrk="1"/>
                      <a:endParaRPr lang="ko-KR" altLang="en-US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61616" y="1204770"/>
            <a:ext cx="7510853" cy="5416550"/>
            <a:chOff x="3898900" y="485775"/>
            <a:chExt cx="6974900" cy="54165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DC5CE"/>
              </a:gs>
            </a:gsLst>
            <a:lin ang="5400000" scaled="1"/>
          </a:gradFill>
        </p:grpSpPr>
        <p:sp>
          <p:nvSpPr>
            <p:cNvPr id="15" name="사다리꼴 14"/>
            <p:cNvSpPr/>
            <p:nvPr/>
          </p:nvSpPr>
          <p:spPr>
            <a:xfrm rot="16200000">
              <a:off x="7003042" y="2031567"/>
              <a:ext cx="5416550" cy="2324966"/>
            </a:xfrm>
            <a:prstGeom prst="trapezoid">
              <a:avLst>
                <a:gd name="adj" fmla="val 9319"/>
              </a:avLst>
            </a:prstGeom>
            <a:grpFill/>
            <a:ln>
              <a:noFill/>
            </a:ln>
            <a:effectLst>
              <a:outerShdw blurRad="381000" dist="533400" sx="87000" sy="870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다리꼴 15"/>
            <p:cNvSpPr/>
            <p:nvPr/>
          </p:nvSpPr>
          <p:spPr>
            <a:xfrm rot="16200000">
              <a:off x="2353108" y="2031567"/>
              <a:ext cx="5416550" cy="2324966"/>
            </a:xfrm>
            <a:prstGeom prst="trapezoid">
              <a:avLst>
                <a:gd name="adj" fmla="val 7909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사다리꼴 16"/>
            <p:cNvSpPr/>
            <p:nvPr/>
          </p:nvSpPr>
          <p:spPr>
            <a:xfrm rot="5400000" flipH="1">
              <a:off x="4678075" y="2031567"/>
              <a:ext cx="5416550" cy="2324966"/>
            </a:xfrm>
            <a:prstGeom prst="trapezoid">
              <a:avLst>
                <a:gd name="adj" fmla="val 9319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68533" y="2090002"/>
            <a:ext cx="2304256" cy="3351942"/>
          </a:xfrm>
        </p:spPr>
        <p:txBody>
          <a:bodyPr>
            <a:no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 Map </a:t>
            </a:r>
            <a:r>
              <a:rPr lang="en-US" altLang="ko-KR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API_android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공공앱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주요기능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_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문화정보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공공앱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주요기능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 _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대기정보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서울열린데이터광장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_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</a:t>
            </a:r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배리어프리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정보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서울열린데이터광장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_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전동휠체어 급속충전기 위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치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ODSAY Open API</a:t>
            </a:r>
          </a:p>
          <a:p>
            <a:pPr marL="0" indent="0">
              <a:buNone/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_ 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대중교통정보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000" dirty="0" smtClean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7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600" dirty="0" err="1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어플</a:t>
            </a:r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소개 및 사용 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open API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87" y="1825088"/>
            <a:ext cx="1256690" cy="12566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7894" y="3066002"/>
            <a:ext cx="1351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서울러블</a:t>
            </a:r>
            <a:endParaRPr lang="ko-KR" altLang="en-US" sz="1400" dirty="0">
              <a:solidFill>
                <a:schemeClr val="accent1">
                  <a:lumMod val="40000"/>
                  <a:lumOff val="6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6" t="20888" r="33856" b="30813"/>
          <a:stretch/>
        </p:blipFill>
        <p:spPr>
          <a:xfrm>
            <a:off x="1201837" y="3765973"/>
            <a:ext cx="1622011" cy="181981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1000" y="1450119"/>
            <a:ext cx="1351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아이콘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662" y="3765973"/>
            <a:ext cx="1351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로고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662" y="5570923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Seoul + able </a:t>
            </a: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장애인이라는 의미의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‘disabled’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에서 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부정의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‘dis’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대신</a:t>
            </a:r>
            <a:endParaRPr lang="en-US" altLang="ko-KR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‘Seoul’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‘able’</a:t>
            </a:r>
            <a:r>
              <a: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결합했다</a:t>
            </a:r>
            <a:r>
              <a: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711" y="1979945"/>
            <a:ext cx="1946663" cy="40014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65233" y="1450118"/>
            <a:ext cx="1351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메인화면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68851" y="1486534"/>
            <a:ext cx="1351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사용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API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2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64">
              <a:spcBef>
                <a:spcPct val="0"/>
              </a:spcBef>
            </a:pPr>
            <a:fld id="{625ABAC5-20DE-435F-AFDB-4C04CAB74DD7}" type="slidenum">
              <a:rPr lang="en-US" altLang="ko-KR" smtClean="0"/>
              <a:pPr defTabSz="914364">
                <a:spcBef>
                  <a:spcPct val="0"/>
                </a:spcBef>
              </a:pPr>
              <a:t>8</a:t>
            </a:fld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프로젝트 주요 기능 순서도</a:t>
            </a:r>
            <a:r>
              <a:rPr lang="en-US" altLang="ko-KR" sz="1600" dirty="0" smtClean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(1)</a:t>
            </a:r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t="15750" r="31389" b="28601"/>
          <a:stretch/>
        </p:blipFill>
        <p:spPr>
          <a:xfrm>
            <a:off x="4247964" y="215361"/>
            <a:ext cx="648072" cy="73080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4057772" y="2486583"/>
            <a:ext cx="1163440" cy="51105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지도 길게 클릭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(tMapView.setOnLongClickListenerCallback)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5" name="순서도: 문서 64"/>
          <p:cNvSpPr/>
          <p:nvPr/>
        </p:nvSpPr>
        <p:spPr>
          <a:xfrm>
            <a:off x="4057772" y="3355172"/>
            <a:ext cx="1163440" cy="589683"/>
          </a:xfrm>
          <a:prstGeom prst="flowChartDocumen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화면에 마커 출력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(tMapView.addMarkItem)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57772" y="4201095"/>
            <a:ext cx="1163440" cy="51105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마커풍선 버튼클릭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(tMapView.setOnCalloutRightButtonClick)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7" name="순서도: 문서 66"/>
          <p:cNvSpPr/>
          <p:nvPr/>
        </p:nvSpPr>
        <p:spPr>
          <a:xfrm>
            <a:off x="4057772" y="5069684"/>
            <a:ext cx="1163440" cy="589683"/>
          </a:xfrm>
          <a:prstGeom prst="flowChartDocumen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상세정보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대화상자 뷰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(detaildlgView)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772284" y="2486583"/>
            <a:ext cx="1163440" cy="51105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검색 대화상자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선택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검색 클릭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(dialogView)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순서도: 문서 68"/>
          <p:cNvSpPr/>
          <p:nvPr/>
        </p:nvSpPr>
        <p:spPr>
          <a:xfrm>
            <a:off x="5772284" y="3355172"/>
            <a:ext cx="1163440" cy="589683"/>
          </a:xfrm>
          <a:prstGeom prst="flowChartDocumen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검색어관련 서울</a:t>
            </a:r>
            <a:r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POI</a:t>
            </a:r>
            <a:r>
              <a:rPr kumimoji="0" lang="ko-KR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정보 마커 표시</a:t>
            </a:r>
            <a:endParaRPr kumimoji="0" lang="en-US" altLang="ko-KR" sz="9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(tMapView.findAllPOI())</a:t>
            </a:r>
            <a:endParaRPr kumimoji="0" lang="ko-KR" altLang="en-US" sz="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0" name="직선 화살표 연결선 69"/>
          <p:cNvCxnSpPr>
            <a:stCxn id="64" idx="2"/>
            <a:endCxn id="65" idx="0"/>
          </p:cNvCxnSpPr>
          <p:nvPr/>
        </p:nvCxnSpPr>
        <p:spPr>
          <a:xfrm>
            <a:off x="4639492" y="2997641"/>
            <a:ext cx="0" cy="35753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1" name="직선 화살표 연결선 70"/>
          <p:cNvCxnSpPr>
            <a:stCxn id="65" idx="2"/>
            <a:endCxn id="66" idx="0"/>
          </p:cNvCxnSpPr>
          <p:nvPr/>
        </p:nvCxnSpPr>
        <p:spPr>
          <a:xfrm>
            <a:off x="4639492" y="3905870"/>
            <a:ext cx="0" cy="29522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2" name="꺾인 연결선 71"/>
          <p:cNvCxnSpPr>
            <a:stCxn id="66" idx="2"/>
            <a:endCxn id="67" idx="0"/>
          </p:cNvCxnSpPr>
          <p:nvPr/>
        </p:nvCxnSpPr>
        <p:spPr>
          <a:xfrm rot="5400000">
            <a:off x="4460727" y="4890918"/>
            <a:ext cx="357531" cy="1270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3" name="직선 화살표 연결선 72"/>
          <p:cNvCxnSpPr>
            <a:stCxn id="68" idx="2"/>
            <a:endCxn id="69" idx="0"/>
          </p:cNvCxnSpPr>
          <p:nvPr/>
        </p:nvCxnSpPr>
        <p:spPr>
          <a:xfrm>
            <a:off x="6354004" y="2997641"/>
            <a:ext cx="0" cy="35753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Shape 38"/>
          <p:cNvCxnSpPr>
            <a:stCxn id="69" idx="2"/>
            <a:endCxn id="66" idx="3"/>
          </p:cNvCxnSpPr>
          <p:nvPr/>
        </p:nvCxnSpPr>
        <p:spPr>
          <a:xfrm rot="5400000">
            <a:off x="5512231" y="3614851"/>
            <a:ext cx="550754" cy="1132792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5" name="직사각형 74"/>
          <p:cNvSpPr/>
          <p:nvPr/>
        </p:nvSpPr>
        <p:spPr>
          <a:xfrm>
            <a:off x="7486796" y="2486583"/>
            <a:ext cx="1163440" cy="51105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체크박스 표시 및 클릭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(dlg.setMultiChoiceItems, dlg.setPositive)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486796" y="3272401"/>
            <a:ext cx="1163440" cy="511058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서울시 배리어프리 정보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Open Api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파싱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(XmlPullParserFactory)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>
            <a:stCxn id="75" idx="2"/>
            <a:endCxn id="76" idx="0"/>
          </p:cNvCxnSpPr>
          <p:nvPr/>
        </p:nvCxnSpPr>
        <p:spPr>
          <a:xfrm>
            <a:off x="8068516" y="2997641"/>
            <a:ext cx="0" cy="27476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8" name="Shape 92"/>
          <p:cNvCxnSpPr>
            <a:stCxn id="76" idx="2"/>
            <a:endCxn id="66" idx="3"/>
          </p:cNvCxnSpPr>
          <p:nvPr/>
        </p:nvCxnSpPr>
        <p:spPr>
          <a:xfrm rot="5400000">
            <a:off x="6308282" y="2696389"/>
            <a:ext cx="673165" cy="2847304"/>
          </a:xfrm>
          <a:prstGeom prst="bentConnector2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88" name="타원 87"/>
          <p:cNvSpPr/>
          <p:nvPr/>
        </p:nvSpPr>
        <p:spPr>
          <a:xfrm>
            <a:off x="999753" y="1484784"/>
            <a:ext cx="1214446" cy="571504"/>
          </a:xfrm>
          <a:prstGeom prst="ellipse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시작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(HomeActivity)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99753" y="2275554"/>
            <a:ext cx="1214446" cy="5847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지도 버튼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(mapBtn)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99753" y="4056552"/>
            <a:ext cx="1214446" cy="58473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Tmap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지도 출력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(tMapView.setSKTMapApiKey());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1" name="순서도: 판단 90"/>
          <p:cNvSpPr/>
          <p:nvPr/>
        </p:nvSpPr>
        <p:spPr>
          <a:xfrm>
            <a:off x="642564" y="3079553"/>
            <a:ext cx="1928825" cy="757733"/>
          </a:xfrm>
          <a:prstGeom prst="flowChartDecisi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지도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액티비티실행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startActivity)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/>
          <p:cNvCxnSpPr>
            <a:stCxn id="88" idx="4"/>
            <a:endCxn id="89" idx="0"/>
          </p:cNvCxnSpPr>
          <p:nvPr/>
        </p:nvCxnSpPr>
        <p:spPr>
          <a:xfrm rot="5400000">
            <a:off x="1499819" y="2163445"/>
            <a:ext cx="214314" cy="15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3" name="직선 화살표 연결선 92"/>
          <p:cNvCxnSpPr>
            <a:stCxn id="89" idx="2"/>
            <a:endCxn id="91" idx="0"/>
          </p:cNvCxnSpPr>
          <p:nvPr/>
        </p:nvCxnSpPr>
        <p:spPr>
          <a:xfrm rot="16200000" flipH="1">
            <a:off x="1506434" y="2955876"/>
            <a:ext cx="201085" cy="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4" name="직선 화살표 연결선 93"/>
          <p:cNvCxnSpPr>
            <a:stCxn id="91" idx="2"/>
            <a:endCxn id="90" idx="0"/>
          </p:cNvCxnSpPr>
          <p:nvPr/>
        </p:nvCxnSpPr>
        <p:spPr>
          <a:xfrm rot="5400000">
            <a:off x="1485778" y="3935352"/>
            <a:ext cx="242399" cy="1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5" name="꺾인 연결선 94"/>
          <p:cNvCxnSpPr>
            <a:stCxn id="91" idx="3"/>
            <a:endCxn id="89" idx="3"/>
          </p:cNvCxnSpPr>
          <p:nvPr/>
        </p:nvCxnSpPr>
        <p:spPr>
          <a:xfrm flipH="1" flipV="1">
            <a:off x="2214199" y="2562969"/>
            <a:ext cx="357190" cy="872318"/>
          </a:xfrm>
          <a:prstGeom prst="bentConnector3">
            <a:avLst>
              <a:gd name="adj1" fmla="val -64000"/>
            </a:avLst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836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/>
          <p:cNvSpPr/>
          <p:nvPr/>
        </p:nvSpPr>
        <p:spPr>
          <a:xfrm>
            <a:off x="3092891" y="2356037"/>
            <a:ext cx="1293294" cy="54749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“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목적지설정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”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클릭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(dlg.setPositiveButton)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092891" y="3397622"/>
            <a:ext cx="1293294" cy="54749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해당 마커의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x, y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좌표와 좌표명을 전달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(intent..putExtra)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07403" y="2377451"/>
            <a:ext cx="1293294" cy="54749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“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경로추가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”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클릭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(dlg.setNeutralButton)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807403" y="3385563"/>
            <a:ext cx="1293294" cy="54749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해당 마커의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x, y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좌표와 좌표명을 저장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(roadInfoArrayList)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807403" y="4249659"/>
            <a:ext cx="1293294" cy="54749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RecyclerAdapter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를 사용하여 장소이름 추가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879106" y="5185763"/>
            <a:ext cx="1293294" cy="54749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onLongClick()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시 현재위치와 목적지의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x,y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좌표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장소명이 전달</a:t>
            </a:r>
          </a:p>
        </p:txBody>
      </p:sp>
      <p:sp>
        <p:nvSpPr>
          <p:cNvPr id="64" name="순서도: 문서 63"/>
          <p:cNvSpPr/>
          <p:nvPr/>
        </p:nvSpPr>
        <p:spPr>
          <a:xfrm>
            <a:off x="4790874" y="6093296"/>
            <a:ext cx="1293294" cy="631723"/>
          </a:xfrm>
          <a:prstGeom prst="flowChartDocumen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타이틀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onClick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시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장소 이름이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Toast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로 출력</a:t>
            </a:r>
          </a:p>
        </p:txBody>
      </p:sp>
      <p:sp>
        <p:nvSpPr>
          <p:cNvPr id="65" name="순서도: 판단 64"/>
          <p:cNvSpPr/>
          <p:nvPr/>
        </p:nvSpPr>
        <p:spPr>
          <a:xfrm>
            <a:off x="4403834" y="5095789"/>
            <a:ext cx="2054054" cy="709475"/>
          </a:xfrm>
          <a:prstGeom prst="flowChartDecision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타이틀 클릭</a:t>
            </a:r>
          </a:p>
        </p:txBody>
      </p:sp>
      <p:cxnSp>
        <p:nvCxnSpPr>
          <p:cNvPr id="66" name="직선 화살표 연결선 65"/>
          <p:cNvCxnSpPr>
            <a:stCxn id="60" idx="2"/>
            <a:endCxn id="61" idx="0"/>
          </p:cNvCxnSpPr>
          <p:nvPr/>
        </p:nvCxnSpPr>
        <p:spPr>
          <a:xfrm>
            <a:off x="5454050" y="2924944"/>
            <a:ext cx="0" cy="46061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7" name="직선 화살표 연결선 66"/>
          <p:cNvCxnSpPr>
            <a:stCxn id="61" idx="2"/>
            <a:endCxn id="62" idx="0"/>
          </p:cNvCxnSpPr>
          <p:nvPr/>
        </p:nvCxnSpPr>
        <p:spPr>
          <a:xfrm>
            <a:off x="5454050" y="3933056"/>
            <a:ext cx="0" cy="31660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8" name="직선 화살표 연결선 67"/>
          <p:cNvCxnSpPr>
            <a:stCxn id="62" idx="2"/>
            <a:endCxn id="65" idx="0"/>
          </p:cNvCxnSpPr>
          <p:nvPr/>
        </p:nvCxnSpPr>
        <p:spPr>
          <a:xfrm flipH="1">
            <a:off x="5430861" y="4797152"/>
            <a:ext cx="23189" cy="29863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9" name="직선 화살표 연결선 68"/>
          <p:cNvCxnSpPr>
            <a:stCxn id="65" idx="2"/>
            <a:endCxn id="64" idx="0"/>
          </p:cNvCxnSpPr>
          <p:nvPr/>
        </p:nvCxnSpPr>
        <p:spPr>
          <a:xfrm>
            <a:off x="5430861" y="5805264"/>
            <a:ext cx="6660" cy="28803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0" name="직선 화살표 연결선 69"/>
          <p:cNvCxnSpPr>
            <a:stCxn id="65" idx="3"/>
            <a:endCxn id="63" idx="1"/>
          </p:cNvCxnSpPr>
          <p:nvPr/>
        </p:nvCxnSpPr>
        <p:spPr>
          <a:xfrm>
            <a:off x="6457888" y="5450527"/>
            <a:ext cx="421218" cy="8983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1" name="직사각형 70"/>
          <p:cNvSpPr/>
          <p:nvPr/>
        </p:nvSpPr>
        <p:spPr>
          <a:xfrm>
            <a:off x="3092891" y="1314454"/>
            <a:ext cx="1293294" cy="54749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장소명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상세주소 등을 서울시 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OpenApi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에서파싱</a:t>
            </a:r>
          </a:p>
        </p:txBody>
      </p:sp>
      <p:sp>
        <p:nvSpPr>
          <p:cNvPr id="72" name="순서도: 문서 71"/>
          <p:cNvSpPr/>
          <p:nvPr/>
        </p:nvSpPr>
        <p:spPr>
          <a:xfrm>
            <a:off x="3092891" y="188640"/>
            <a:ext cx="1293294" cy="631723"/>
          </a:xfrm>
          <a:prstGeom prst="flowChartDocumen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상세정보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대화상자 뷰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(detaildlgView)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3" name="직선 화살표 연결선 72"/>
          <p:cNvCxnSpPr>
            <a:stCxn id="72" idx="2"/>
            <a:endCxn id="71" idx="0"/>
          </p:cNvCxnSpPr>
          <p:nvPr/>
        </p:nvCxnSpPr>
        <p:spPr>
          <a:xfrm>
            <a:off x="3739538" y="778599"/>
            <a:ext cx="0" cy="53585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4" name="직선 화살표 연결선 73"/>
          <p:cNvCxnSpPr>
            <a:stCxn id="71" idx="2"/>
            <a:endCxn id="58" idx="0"/>
          </p:cNvCxnSpPr>
          <p:nvPr/>
        </p:nvCxnSpPr>
        <p:spPr>
          <a:xfrm>
            <a:off x="3739538" y="1861947"/>
            <a:ext cx="0" cy="49409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5" name="직선 화살표 연결선 74"/>
          <p:cNvCxnSpPr>
            <a:stCxn id="58" idx="2"/>
            <a:endCxn id="59" idx="0"/>
          </p:cNvCxnSpPr>
          <p:nvPr/>
        </p:nvCxnSpPr>
        <p:spPr>
          <a:xfrm>
            <a:off x="3739538" y="2903530"/>
            <a:ext cx="0" cy="494092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6" name="직사각형 75"/>
          <p:cNvSpPr/>
          <p:nvPr/>
        </p:nvSpPr>
        <p:spPr>
          <a:xfrm>
            <a:off x="1306941" y="2348880"/>
            <a:ext cx="1293294" cy="54749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“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출발지설정</a:t>
            </a: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”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클릭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(dlg.setNegativButton)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306941" y="3429000"/>
            <a:ext cx="1293294" cy="547493"/>
          </a:xfrm>
          <a:prstGeom prst="rect">
            <a:avLst/>
          </a:prstGeom>
          <a:gradFill rotWithShape="1">
            <a:gsLst>
              <a:gs pos="0">
                <a:srgbClr val="4BACC6">
                  <a:tint val="50000"/>
                  <a:satMod val="300000"/>
                </a:srgbClr>
              </a:gs>
              <a:gs pos="35000">
                <a:srgbClr val="4BACC6">
                  <a:tint val="37000"/>
                  <a:satMod val="300000"/>
                </a:srgbClr>
              </a:gs>
              <a:gs pos="100000">
                <a:srgbClr val="4BACC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해당 마커의 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x, y</a:t>
            </a: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좌표와 좌표명을 전달</a:t>
            </a:r>
            <a:endParaRPr kumimoji="0" lang="en-US" altLang="ko-KR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(intent..putExtra)</a:t>
            </a:r>
            <a:endParaRPr kumimoji="0" lang="ko-KR" altLang="en-US" sz="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78" name="직선 화살표 연결선 77"/>
          <p:cNvCxnSpPr>
            <a:stCxn id="76" idx="2"/>
            <a:endCxn id="77" idx="0"/>
          </p:cNvCxnSpPr>
          <p:nvPr/>
        </p:nvCxnSpPr>
        <p:spPr>
          <a:xfrm>
            <a:off x="1953588" y="2896373"/>
            <a:ext cx="0" cy="53262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9" name="직선 화살표 연결선 78"/>
          <p:cNvCxnSpPr>
            <a:stCxn id="58" idx="1"/>
            <a:endCxn id="76" idx="3"/>
          </p:cNvCxnSpPr>
          <p:nvPr/>
        </p:nvCxnSpPr>
        <p:spPr>
          <a:xfrm flipH="1" flipV="1">
            <a:off x="2600235" y="2622627"/>
            <a:ext cx="492656" cy="7157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0" name="직선 화살표 연결선 79"/>
          <p:cNvCxnSpPr>
            <a:stCxn id="59" idx="1"/>
            <a:endCxn id="77" idx="3"/>
          </p:cNvCxnSpPr>
          <p:nvPr/>
        </p:nvCxnSpPr>
        <p:spPr>
          <a:xfrm flipH="1">
            <a:off x="2600235" y="3671369"/>
            <a:ext cx="492656" cy="3137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1" name="직선 화살표 연결선 80"/>
          <p:cNvCxnSpPr>
            <a:stCxn id="58" idx="3"/>
            <a:endCxn id="60" idx="1"/>
          </p:cNvCxnSpPr>
          <p:nvPr/>
        </p:nvCxnSpPr>
        <p:spPr>
          <a:xfrm>
            <a:off x="4386185" y="2629784"/>
            <a:ext cx="421218" cy="21414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2" name="직선 화살표 연결선 81"/>
          <p:cNvCxnSpPr>
            <a:stCxn id="59" idx="3"/>
            <a:endCxn id="61" idx="1"/>
          </p:cNvCxnSpPr>
          <p:nvPr/>
        </p:nvCxnSpPr>
        <p:spPr>
          <a:xfrm flipV="1">
            <a:off x="4386185" y="3659310"/>
            <a:ext cx="421218" cy="1205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269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Gobold"/>
        <a:ea typeface="KoPub돋움체 Bold"/>
        <a:cs typeface=""/>
      </a:majorFont>
      <a:minorFont>
        <a:latin typeface="Gobold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1466</TotalTime>
  <Words>652</Words>
  <Application>Microsoft Office PowerPoint</Application>
  <PresentationFormat>화면 슬라이드 쇼(4:3)</PresentationFormat>
  <Paragraphs>194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Gobold</vt:lpstr>
      <vt:lpstr>KoPub돋움체 Bold</vt:lpstr>
      <vt:lpstr>KoPub돋움체 Medium</vt:lpstr>
      <vt:lpstr>맑은 고딕</vt:lpstr>
      <vt:lpstr>한컴 윤고딕 230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Adstore.Tistory.com</dc:creator>
  <cp:lastModifiedBy>LEE JM</cp:lastModifiedBy>
  <cp:revision>92</cp:revision>
  <dcterms:created xsi:type="dcterms:W3CDTF">2015-06-12T02:23:03Z</dcterms:created>
  <dcterms:modified xsi:type="dcterms:W3CDTF">2018-08-09T10:55:21Z</dcterms:modified>
</cp:coreProperties>
</file>