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354" r:id="rId2"/>
    <p:sldId id="310" r:id="rId3"/>
    <p:sldId id="291" r:id="rId4"/>
    <p:sldId id="368" r:id="rId5"/>
    <p:sldId id="369" r:id="rId6"/>
    <p:sldId id="370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90" r:id="rId15"/>
    <p:sldId id="393" r:id="rId16"/>
    <p:sldId id="387" r:id="rId17"/>
    <p:sldId id="388" r:id="rId18"/>
    <p:sldId id="391" r:id="rId19"/>
    <p:sldId id="394" r:id="rId20"/>
    <p:sldId id="396" r:id="rId21"/>
    <p:sldId id="397" r:id="rId22"/>
    <p:sldId id="398" r:id="rId23"/>
    <p:sldId id="399" r:id="rId24"/>
    <p:sldId id="400" r:id="rId25"/>
    <p:sldId id="413" r:id="rId26"/>
    <p:sldId id="401" r:id="rId27"/>
    <p:sldId id="402" r:id="rId28"/>
    <p:sldId id="403" r:id="rId29"/>
    <p:sldId id="404" r:id="rId30"/>
    <p:sldId id="406" r:id="rId31"/>
    <p:sldId id="407" r:id="rId32"/>
    <p:sldId id="408" r:id="rId33"/>
    <p:sldId id="409" r:id="rId34"/>
    <p:sldId id="410" r:id="rId35"/>
    <p:sldId id="371" r:id="rId36"/>
    <p:sldId id="41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414" r:id="rId45"/>
    <p:sldId id="362" r:id="rId46"/>
  </p:sldIdLst>
  <p:sldSz cx="12192000" cy="6858000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맑은 고딕" panose="020B0503020000020004" pitchFamily="50" charset="-127"/>
      <p:regular r:id="rId52"/>
      <p:bold r:id="rId53"/>
    </p:embeddedFont>
    <p:embeddedFont>
      <p:font typeface="이화체" panose="02000300000000000000" pitchFamily="2" charset="-127"/>
      <p:regular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D5E3CF"/>
    <a:srgbClr val="FFFFFF"/>
    <a:srgbClr val="30472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80935" autoAdjust="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16"/>
    </p:cViewPr>
  </p:sorterViewPr>
  <p:notesViewPr>
    <p:cSldViewPr snapToGrid="0">
      <p:cViewPr varScale="1">
        <p:scale>
          <a:sx n="52" d="100"/>
          <a:sy n="52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9F8E2-7D26-4C9C-BD7B-11274871C57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98B19-7170-4A5B-A32B-BB06914DEDA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6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98B19-7170-4A5B-A32B-BB06914DED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8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98B19-7170-4A5B-A32B-BB06914DED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5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98B19-7170-4A5B-A32B-BB06914DEDA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5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BE5-E341-4D99-BC02-6BA2D769746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3C3A-410D-4352-AC64-DAEDD58BD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BE5-E341-4D99-BC02-6BA2D769746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3C3A-410D-4352-AC64-DAEDD58BD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BE5-E341-4D99-BC02-6BA2D769746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3C3A-410D-4352-AC64-DAEDD58BD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BE5-E341-4D99-BC02-6BA2D769746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3C3A-410D-4352-AC64-DAEDD58BD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0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BE5-E341-4D99-BC02-6BA2D769746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3C3A-410D-4352-AC64-DAEDD58BD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2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BE5-E341-4D99-BC02-6BA2D769746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3C3A-410D-4352-AC64-DAEDD58BD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0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BE5-E341-4D99-BC02-6BA2D769746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3C3A-410D-4352-AC64-DAEDD58BD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8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BE5-E341-4D99-BC02-6BA2D769746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3C3A-410D-4352-AC64-DAEDD58BD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5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BE5-E341-4D99-BC02-6BA2D769746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3C3A-410D-4352-AC64-DAEDD58BD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4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BE5-E341-4D99-BC02-6BA2D769746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3C3A-410D-4352-AC64-DAEDD58BD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5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BE5-E341-4D99-BC02-6BA2D769746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3C3A-410D-4352-AC64-DAEDD58BD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4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DBE5-E341-4D99-BC02-6BA2D769746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F3C3A-410D-4352-AC64-DAEDD58BD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9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441332" y="757119"/>
            <a:ext cx="3309332" cy="3082874"/>
            <a:chOff x="4267200" y="682302"/>
            <a:chExt cx="3657600" cy="3454268"/>
          </a:xfrm>
        </p:grpSpPr>
        <p:sp>
          <p:nvSpPr>
            <p:cNvPr id="25" name="TextBox 24"/>
            <p:cNvSpPr txBox="1"/>
            <p:nvPr/>
          </p:nvSpPr>
          <p:spPr>
            <a:xfrm>
              <a:off x="4267200" y="1426601"/>
              <a:ext cx="3657599" cy="196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5</a:t>
              </a:r>
              <a:r>
                <a:rPr lang="ko-KR" altLang="en-US" sz="3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개년 국민건강검진자료에 관한 빅데이터 분석</a:t>
              </a:r>
              <a:endParaRPr lang="en-US" altLang="ko-KR" sz="3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67200" y="682302"/>
              <a:ext cx="3657600" cy="3454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4257074" y="5862336"/>
            <a:ext cx="3785319" cy="0"/>
          </a:xfrm>
          <a:prstGeom prst="line">
            <a:avLst/>
          </a:prstGeom>
          <a:ln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48805" y="5307370"/>
            <a:ext cx="3201858" cy="0"/>
          </a:xfrm>
          <a:prstGeom prst="line">
            <a:avLst/>
          </a:prstGeom>
          <a:ln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62362" y="5320278"/>
            <a:ext cx="2574744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1876352	</a:t>
            </a:r>
            <a:r>
              <a:rPr lang="ko-KR" altLang="en-US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통계학과</a:t>
            </a:r>
            <a:r>
              <a:rPr lang="en-US" altLang="ko-KR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	</a:t>
            </a:r>
            <a:r>
              <a:rPr lang="ko-KR" altLang="en-US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장혜수</a:t>
            </a:r>
            <a:endParaRPr lang="en-US" altLang="ko-KR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B97B8-FEE1-49BD-A823-1569BDDC6069}"/>
              </a:ext>
            </a:extLst>
          </p:cNvPr>
          <p:cNvSpPr txBox="1"/>
          <p:nvPr/>
        </p:nvSpPr>
        <p:spPr>
          <a:xfrm>
            <a:off x="0" y="21265"/>
            <a:ext cx="5153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이화여자대학교 빅데이터를 이용한 통계 그래픽스</a:t>
            </a:r>
            <a:r>
              <a:rPr lang="en-US" altLang="ko-KR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(38191-01)</a:t>
            </a:r>
            <a:r>
              <a:rPr lang="ko-KR" altLang="en-US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 </a:t>
            </a:r>
            <a:endParaRPr lang="en-US" altLang="ko-KR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6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과정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55E10-28C2-4FAA-83A5-F2E003EA97C3}"/>
              </a:ext>
            </a:extLst>
          </p:cNvPr>
          <p:cNvSpPr/>
          <p:nvPr/>
        </p:nvSpPr>
        <p:spPr>
          <a:xfrm>
            <a:off x="663290" y="136320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이상변수 변환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연령대코드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555483" y="3848260"/>
            <a:ext cx="757881" cy="347889"/>
          </a:xfrm>
          <a:prstGeom prst="rightArrow">
            <a:avLst>
              <a:gd name="adj1" fmla="val 31057"/>
              <a:gd name="adj2" fmla="val 42896"/>
            </a:avLst>
          </a:prstGeom>
          <a:solidFill>
            <a:srgbClr val="385723"/>
          </a:solidFill>
          <a:ln>
            <a:solidFill>
              <a:srgbClr val="3047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190" y="2056223"/>
            <a:ext cx="4680000" cy="468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90" y="2056223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4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과정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55E10-28C2-4FAA-83A5-F2E003EA97C3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신장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19" y="2233710"/>
            <a:ext cx="4320000" cy="432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76" y="2233710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과정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55E10-28C2-4FAA-83A5-F2E003EA97C3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허리둘레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52" y="2315071"/>
            <a:ext cx="4320000" cy="43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88" y="2315071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7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99" y="2823956"/>
            <a:ext cx="2857143" cy="285714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" y="2829743"/>
            <a:ext cx="2857143" cy="28571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과정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55E10-28C2-4FAA-83A5-F2E003EA97C3}"/>
              </a:ext>
            </a:extLst>
          </p:cNvPr>
          <p:cNvSpPr/>
          <p:nvPr/>
        </p:nvSpPr>
        <p:spPr>
          <a:xfrm>
            <a:off x="663290" y="1340245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533" y="2831001"/>
            <a:ext cx="2857143" cy="28571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212" y="2831001"/>
            <a:ext cx="2857143" cy="285714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09" y="2829743"/>
            <a:ext cx="2857143" cy="285714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2598" y="2831001"/>
            <a:ext cx="2857143" cy="285714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2689" y="2829743"/>
            <a:ext cx="2857143" cy="28571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9832" y="2829743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과정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55E10-28C2-4FAA-83A5-F2E003EA97C3}"/>
              </a:ext>
            </a:extLst>
          </p:cNvPr>
          <p:cNvSpPr/>
          <p:nvPr/>
        </p:nvSpPr>
        <p:spPr>
          <a:xfrm>
            <a:off x="663290" y="1340245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0" y="2574676"/>
            <a:ext cx="3240000" cy="324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62" y="2574676"/>
            <a:ext cx="3240000" cy="324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99" y="2574676"/>
            <a:ext cx="3240000" cy="324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40" y="2574676"/>
            <a:ext cx="3240000" cy="32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162" y="2574676"/>
            <a:ext cx="3240000" cy="324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499" y="2574676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과정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55E10-28C2-4FAA-83A5-F2E003EA97C3}"/>
              </a:ext>
            </a:extLst>
          </p:cNvPr>
          <p:cNvSpPr/>
          <p:nvPr/>
        </p:nvSpPr>
        <p:spPr>
          <a:xfrm>
            <a:off x="663290" y="1340245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음주여부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96412" y="1553024"/>
            <a:ext cx="3842994" cy="477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# A 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tibble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: 13 x 3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# Groups:   HCHK_YEAR [5]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  HCHK_YEAR DRK_YN count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      &lt;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dbl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&gt;  &lt;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dbl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&gt; &lt;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1      2013      0 10165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2      2013      1  9832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3      2013     NA     3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4      2014      0  9936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5      2014      1 10035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6      2014     NA    29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7      2015      0 10087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8      2015      1  9888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9      2015     NA    26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10      2016     NA 19999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11      2017      0 10069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12      2017      1  9921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13      2017     NA    10</a:t>
            </a:r>
            <a:endParaRPr lang="ko-KR" altLang="ko-KR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96412" y="5178829"/>
            <a:ext cx="3659857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4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73" y="3291570"/>
            <a:ext cx="6144822" cy="8014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54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05857" y="2196647"/>
            <a:ext cx="5751287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Contents 02</a:t>
            </a:r>
            <a:endParaRPr lang="ko-KR" altLang="en-US" sz="4800" b="1" dirty="0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62516" y="3080435"/>
            <a:ext cx="583474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7538359" y="3057575"/>
            <a:ext cx="174171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8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음주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3290" y="1415759"/>
            <a:ext cx="5361765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연도에 따른 음주자의 수가 감소할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18" name="한쪽 모서리가 잘린 사각형 26">
            <a:extLst>
              <a:ext uri="{FF2B5EF4-FFF2-40B4-BE49-F238E27FC236}">
                <a16:creationId xmlns:a16="http://schemas.microsoft.com/office/drawing/2014/main" id="{59E18FBE-B2BB-418C-867E-5391FEEA0367}"/>
              </a:ext>
            </a:extLst>
          </p:cNvPr>
          <p:cNvSpPr/>
          <p:nvPr/>
        </p:nvSpPr>
        <p:spPr>
          <a:xfrm>
            <a:off x="6116666" y="3275214"/>
            <a:ext cx="4654956" cy="124690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15" y="2143653"/>
            <a:ext cx="4285714" cy="428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5055" y="3449781"/>
            <a:ext cx="474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연도에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따른 음주자의 비율은 큰 차이를 보이지 않는다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50%</a:t>
            </a:r>
            <a:r>
              <a:rPr lang="ko-KR" altLang="en-US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의 비율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을 유지하고 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  <a:endParaRPr lang="ko-KR" altLang="en-US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75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음주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3290" y="1373199"/>
            <a:ext cx="454163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음주는 남성 비율이 더 높을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18" name="한쪽 모서리가 잘린 사각형 26">
            <a:extLst>
              <a:ext uri="{FF2B5EF4-FFF2-40B4-BE49-F238E27FC236}">
                <a16:creationId xmlns:a16="http://schemas.microsoft.com/office/drawing/2014/main" id="{59E18FBE-B2BB-418C-867E-5391FEEA0367}"/>
              </a:ext>
            </a:extLst>
          </p:cNvPr>
          <p:cNvSpPr/>
          <p:nvPr/>
        </p:nvSpPr>
        <p:spPr>
          <a:xfrm>
            <a:off x="6721190" y="3465679"/>
            <a:ext cx="3615591" cy="81609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00" y="2147692"/>
            <a:ext cx="3809524" cy="380952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1917478" y="3873729"/>
            <a:ext cx="321023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03973" y="5677593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여자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93827" y="5677593"/>
            <a:ext cx="7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남자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1498" y="3677079"/>
            <a:ext cx="331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전체 음주 비율은 여자가 더 높다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88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음주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63834"/>
              </p:ext>
            </p:extLst>
          </p:nvPr>
        </p:nvGraphicFramePr>
        <p:xfrm>
          <a:off x="1129238" y="2763664"/>
          <a:ext cx="9610371" cy="285798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5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3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혈청지오티</a:t>
                      </a:r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 종류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차이점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공통점</a:t>
                      </a:r>
                      <a:endParaRPr lang="en-US" altLang="ko-KR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570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혈청 </a:t>
                      </a:r>
                      <a:r>
                        <a:rPr lang="en-US" altLang="ko-KR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GOT</a:t>
                      </a:r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 </a:t>
                      </a:r>
                      <a:r>
                        <a:rPr lang="en-US" altLang="ko-KR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AST</a:t>
                      </a:r>
                      <a:endParaRPr lang="ko-KR" altLang="en-US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간세포 이외에 심장</a:t>
                      </a:r>
                      <a:r>
                        <a:rPr lang="en-US" altLang="ko-KR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신장</a:t>
                      </a:r>
                      <a:r>
                        <a:rPr lang="en-US" altLang="ko-KR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뇌</a:t>
                      </a:r>
                      <a:r>
                        <a:rPr lang="en-US" altLang="ko-KR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근육</a:t>
                      </a:r>
                      <a:r>
                        <a:rPr lang="en-US" altLang="ko-KR" b="0" baseline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 </a:t>
                      </a:r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등에도 존재하는 효소</a:t>
                      </a:r>
                      <a:endParaRPr lang="en-US" altLang="ko-KR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en-US" altLang="ko-KR" sz="1400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간기능을 나타내는 혈액 검사상의 수치</a:t>
                      </a:r>
                      <a:endParaRPr lang="en-US" altLang="ko-KR" sz="1800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en-US" altLang="ko-KR" sz="1100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손상을 받는 경우 농도가 증가함</a:t>
                      </a:r>
                      <a:endParaRPr lang="en-US" altLang="ko-KR" sz="1800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en-US" altLang="ko-KR" sz="1200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정상치</a:t>
                      </a:r>
                      <a:r>
                        <a:rPr lang="en-US" altLang="ko-KR" sz="1800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: 0~40IU/L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025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혈청 </a:t>
                      </a:r>
                      <a:r>
                        <a:rPr lang="en-US" altLang="ko-KR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GOT ALT</a:t>
                      </a:r>
                      <a:endParaRPr lang="ko-KR" altLang="en-US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주로 간세포 안에 존재하는 효소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114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감마 </a:t>
                      </a:r>
                      <a:r>
                        <a:rPr lang="en-US" altLang="ko-KR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GTP</a:t>
                      </a:r>
                      <a:endParaRPr lang="ko-KR" altLang="en-US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간 내의 </a:t>
                      </a:r>
                      <a:r>
                        <a:rPr lang="ko-KR" altLang="en-US" b="0" dirty="0" err="1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쓸개관에</a:t>
                      </a:r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 존재하는 효소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en-US" altLang="ko-KR" sz="700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정상치</a:t>
                      </a:r>
                      <a:r>
                        <a:rPr lang="en-US" altLang="ko-KR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: </a:t>
                      </a:r>
                      <a:r>
                        <a:rPr lang="ko-KR" altLang="en-US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여성 </a:t>
                      </a:r>
                      <a:r>
                        <a:rPr lang="en-US" altLang="ko-KR" b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8~35IU/L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0" baseline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                </a:t>
                      </a:r>
                      <a:r>
                        <a:rPr lang="ko-KR" altLang="en-US" b="0" baseline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남성 </a:t>
                      </a:r>
                      <a:r>
                        <a:rPr lang="en-US" altLang="ko-KR" b="0" baseline="0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11~63IU/L</a:t>
                      </a:r>
                      <a:endParaRPr lang="en-US" altLang="ko-KR" b="0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63290" y="1441953"/>
            <a:ext cx="6983177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혈청 </a:t>
            </a:r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지오티와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감마 </a:t>
            </a:r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지티피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이상치는 음주자가 많을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17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361709" cy="6858000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0" y="2917165"/>
            <a:ext cx="5361709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72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INDEX</a:t>
            </a:r>
            <a:endParaRPr lang="ko-KR" altLang="en-US" sz="7200" b="1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96000" y="771316"/>
            <a:ext cx="4785648" cy="1597259"/>
            <a:chOff x="559119" y="1841928"/>
            <a:chExt cx="4785648" cy="1597259"/>
          </a:xfrm>
        </p:grpSpPr>
        <p:sp>
          <p:nvSpPr>
            <p:cNvPr id="7" name="직사각형 6"/>
            <p:cNvSpPr/>
            <p:nvPr/>
          </p:nvSpPr>
          <p:spPr>
            <a:xfrm>
              <a:off x="559119" y="1841928"/>
              <a:ext cx="38320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bg1">
                        <a:alpha val="37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9119" y="2337705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1.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국민건강검진자료 선정 이유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9119" y="2692897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2.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대한 설명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9119" y="3069855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3.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 과정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97ED2F4-253D-4FAF-8CF2-525AD1DB2E38}"/>
              </a:ext>
            </a:extLst>
          </p:cNvPr>
          <p:cNvGrpSpPr/>
          <p:nvPr/>
        </p:nvGrpSpPr>
        <p:grpSpPr>
          <a:xfrm>
            <a:off x="6096000" y="2733886"/>
            <a:ext cx="4785648" cy="1597259"/>
            <a:chOff x="559119" y="1841928"/>
            <a:chExt cx="4785648" cy="159725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99E22D-D73C-4DFD-92A5-A8DAC61E2E80}"/>
                </a:ext>
              </a:extLst>
            </p:cNvPr>
            <p:cNvSpPr/>
            <p:nvPr/>
          </p:nvSpPr>
          <p:spPr>
            <a:xfrm>
              <a:off x="559119" y="1841928"/>
              <a:ext cx="38320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bg1">
                        <a:alpha val="37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965F133-2D82-4302-91AA-D470A3E162B0}"/>
                </a:ext>
              </a:extLst>
            </p:cNvPr>
            <p:cNvSpPr/>
            <p:nvPr/>
          </p:nvSpPr>
          <p:spPr>
            <a:xfrm>
              <a:off x="559119" y="2337705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1.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음주 변수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B2047FF-358D-47EB-BED3-18D71BC50127}"/>
                </a:ext>
              </a:extLst>
            </p:cNvPr>
            <p:cNvSpPr/>
            <p:nvPr/>
          </p:nvSpPr>
          <p:spPr>
            <a:xfrm>
              <a:off x="559119" y="2692897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2.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 흡연 변수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22B8808-8AD8-487C-A3A3-83B876681186}"/>
                </a:ext>
              </a:extLst>
            </p:cNvPr>
            <p:cNvSpPr/>
            <p:nvPr/>
          </p:nvSpPr>
          <p:spPr>
            <a:xfrm>
              <a:off x="559119" y="3069855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3.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혈압 변수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2F1D83-7477-473F-84A9-B6E87236F556}"/>
              </a:ext>
            </a:extLst>
          </p:cNvPr>
          <p:cNvSpPr/>
          <p:nvPr/>
        </p:nvSpPr>
        <p:spPr>
          <a:xfrm>
            <a:off x="6113253" y="4340996"/>
            <a:ext cx="4785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ysClr val="windowText" lastClr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4. </a:t>
            </a:r>
            <a:r>
              <a:rPr lang="ko-KR" altLang="en-US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ysClr val="windowText" lastClr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혈당 변수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8A8A15-6F83-40BD-96C2-620314770C63}"/>
              </a:ext>
            </a:extLst>
          </p:cNvPr>
          <p:cNvSpPr/>
          <p:nvPr/>
        </p:nvSpPr>
        <p:spPr>
          <a:xfrm>
            <a:off x="6096000" y="4720179"/>
            <a:ext cx="4785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ysClr val="windowText" lastClr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5. </a:t>
            </a:r>
            <a:r>
              <a:rPr lang="ko-KR" altLang="en-US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ysClr val="windowText" lastClr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변수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773F18-C93E-4924-80F6-F328A819EF7A}"/>
              </a:ext>
            </a:extLst>
          </p:cNvPr>
          <p:cNvSpPr/>
          <p:nvPr/>
        </p:nvSpPr>
        <p:spPr>
          <a:xfrm>
            <a:off x="6113253" y="5460269"/>
            <a:ext cx="3832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7000"/>
                    </a:schemeClr>
                  </a:solidFill>
                </a:ln>
                <a:solidFill>
                  <a:sysClr val="windowText" lastClr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정리 및 결론</a:t>
            </a:r>
          </a:p>
        </p:txBody>
      </p:sp>
    </p:spTree>
    <p:extLst>
      <p:ext uri="{BB962C8B-B14F-4D97-AF65-F5344CB8AC3E}">
        <p14:creationId xmlns:p14="http://schemas.microsoft.com/office/powerpoint/2010/main" val="4024255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음주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3290" y="1401802"/>
            <a:ext cx="6983177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혈청 </a:t>
            </a:r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지오티와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감마 </a:t>
            </a:r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지티피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이상치는 음주자가 많을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40739" y="2228800"/>
            <a:ext cx="177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혈청 </a:t>
            </a:r>
            <a:r>
              <a:rPr lang="en-US" altLang="ko-KR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GOT AST</a:t>
            </a:r>
            <a:endParaRPr lang="ko-KR" altLang="en-US" dirty="0">
              <a:solidFill>
                <a:srgbClr val="385723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58243" y="2172673"/>
            <a:ext cx="177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감마 </a:t>
            </a:r>
            <a:r>
              <a:rPr lang="en-US" altLang="ko-KR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GTP (</a:t>
            </a:r>
            <a:r>
              <a:rPr lang="ko-KR" altLang="en-US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여성</a:t>
            </a:r>
            <a:r>
              <a:rPr lang="en-US" altLang="ko-KR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)</a:t>
            </a:r>
            <a:endParaRPr lang="ko-KR" altLang="en-US" dirty="0">
              <a:solidFill>
                <a:srgbClr val="385723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8910" y="2211845"/>
            <a:ext cx="177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감마 </a:t>
            </a:r>
            <a:r>
              <a:rPr lang="en-US" altLang="ko-KR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GTP (</a:t>
            </a:r>
            <a:r>
              <a:rPr lang="ko-KR" altLang="en-US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남성</a:t>
            </a:r>
            <a:r>
              <a:rPr lang="en-US" altLang="ko-KR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)</a:t>
            </a:r>
            <a:endParaRPr lang="ko-KR" altLang="en-US" dirty="0">
              <a:solidFill>
                <a:srgbClr val="385723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9421" y="2211845"/>
            <a:ext cx="177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혈청 </a:t>
            </a:r>
            <a:r>
              <a:rPr lang="en-US" altLang="ko-KR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GOT ALT</a:t>
            </a:r>
            <a:endParaRPr lang="ko-KR" altLang="en-US" dirty="0">
              <a:solidFill>
                <a:srgbClr val="385723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0" name="한쪽 모서리가 잘린 사각형 26">
            <a:extLst>
              <a:ext uri="{FF2B5EF4-FFF2-40B4-BE49-F238E27FC236}">
                <a16:creationId xmlns:a16="http://schemas.microsoft.com/office/drawing/2014/main" id="{59E18FBE-B2BB-418C-867E-5391FEEA0367}"/>
              </a:ext>
            </a:extLst>
          </p:cNvPr>
          <p:cNvSpPr/>
          <p:nvPr/>
        </p:nvSpPr>
        <p:spPr>
          <a:xfrm>
            <a:off x="1986903" y="5657983"/>
            <a:ext cx="8083966" cy="916193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2215" y="5784516"/>
            <a:ext cx="771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음주여부와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혈청지오티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감마지티피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수치의 이상 여부는 연관이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없어보인다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algn="ctr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오히려 음주자가 이상치의 비율이 더 낮다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  <a:endParaRPr lang="ko-KR" altLang="en-US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2" y="2582317"/>
            <a:ext cx="2857143" cy="28571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743" y="2582317"/>
            <a:ext cx="2857143" cy="28571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344" y="2582317"/>
            <a:ext cx="2857143" cy="28571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945" y="2581177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4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184662" y="5114588"/>
            <a:ext cx="2836922" cy="70406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흡연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2848" y="5141709"/>
            <a:ext cx="3380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비흡연자 </a:t>
            </a:r>
            <a:r>
              <a:rPr lang="en-US" altLang="ko-KR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: 1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FAB201-1732-40F1-A92A-E83404253527}"/>
              </a:ext>
            </a:extLst>
          </p:cNvPr>
          <p:cNvSpPr/>
          <p:nvPr/>
        </p:nvSpPr>
        <p:spPr>
          <a:xfrm>
            <a:off x="4615184" y="5114588"/>
            <a:ext cx="2785582" cy="70406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56D1C9-479F-4688-8BDA-E54201442565}"/>
              </a:ext>
            </a:extLst>
          </p:cNvPr>
          <p:cNvSpPr/>
          <p:nvPr/>
        </p:nvSpPr>
        <p:spPr>
          <a:xfrm>
            <a:off x="4800222" y="5141709"/>
            <a:ext cx="2415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흡연을 끊은 자 </a:t>
            </a:r>
            <a:r>
              <a:rPr lang="en-US" altLang="ko-KR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: 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DFB256-EFF3-43D4-8CE3-754C94395178}"/>
              </a:ext>
            </a:extLst>
          </p:cNvPr>
          <p:cNvSpPr/>
          <p:nvPr/>
        </p:nvSpPr>
        <p:spPr>
          <a:xfrm>
            <a:off x="7994366" y="5092762"/>
            <a:ext cx="2785582" cy="70405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2AF520-16AD-4C3E-AA38-F095BD7B93EF}"/>
              </a:ext>
            </a:extLst>
          </p:cNvPr>
          <p:cNvSpPr/>
          <p:nvPr/>
        </p:nvSpPr>
        <p:spPr>
          <a:xfrm>
            <a:off x="7696882" y="5141709"/>
            <a:ext cx="3380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흡연자 </a:t>
            </a:r>
            <a:r>
              <a:rPr lang="en-US" altLang="ko-KR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: 3</a:t>
            </a:r>
          </a:p>
        </p:txBody>
      </p:sp>
      <p:pic>
        <p:nvPicPr>
          <p:cNvPr id="1026" name="Picture 2" descr="흡연 아이콘입니다. 담배 기호입니다. 평면 — 스톡 벡터 ©  Vladvm #76652481">
            <a:extLst>
              <a:ext uri="{FF2B5EF4-FFF2-40B4-BE49-F238E27FC236}">
                <a16:creationId xmlns:a16="http://schemas.microsoft.com/office/drawing/2014/main" id="{62AD3DBA-6F54-44DF-9A67-3080A63F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46" y="2236803"/>
            <a:ext cx="2597458" cy="259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금연 흔적 로열티 무료 사진, 그림, 이미지 그리고 스톡포토그래피. Image 36367596.">
            <a:extLst>
              <a:ext uri="{FF2B5EF4-FFF2-40B4-BE49-F238E27FC236}">
                <a16:creationId xmlns:a16="http://schemas.microsoft.com/office/drawing/2014/main" id="{E6CC0869-A3AA-4E46-B84C-6E8896172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59" y="2463317"/>
            <a:ext cx="2288127" cy="228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흡연">
            <a:extLst>
              <a:ext uri="{FF2B5EF4-FFF2-40B4-BE49-F238E27FC236}">
                <a16:creationId xmlns:a16="http://schemas.microsoft.com/office/drawing/2014/main" id="{2721779A-468F-4B1F-8E01-7B1E7A180C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1776" y="2625570"/>
            <a:ext cx="1389991" cy="13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6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43109" y="1454355"/>
            <a:ext cx="493102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흡연자의 수가 점차 감소할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BCF953-CC90-4C06-9E27-121F3DFA1427}"/>
              </a:ext>
            </a:extLst>
          </p:cNvPr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흡연 변수에 관한 가설 검정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10B49C-2238-44CD-B246-EDAE27BDAB62}"/>
              </a:ext>
            </a:extLst>
          </p:cNvPr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19089523-8AC6-4029-A762-60DC822826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69366" y="2214793"/>
            <a:ext cx="5182652" cy="42826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8" name="한쪽 모서리가 잘린 사각형 26">
            <a:extLst>
              <a:ext uri="{FF2B5EF4-FFF2-40B4-BE49-F238E27FC236}">
                <a16:creationId xmlns:a16="http://schemas.microsoft.com/office/drawing/2014/main" id="{7AC4E2AB-C1CA-43D4-AA37-93C2A6A4A511}"/>
              </a:ext>
            </a:extLst>
          </p:cNvPr>
          <p:cNvSpPr/>
          <p:nvPr/>
        </p:nvSpPr>
        <p:spPr>
          <a:xfrm>
            <a:off x="6096000" y="2601776"/>
            <a:ext cx="5509079" cy="2466753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FD2AE-045E-42F3-ACF4-0D21AC551F9A}"/>
              </a:ext>
            </a:extLst>
          </p:cNvPr>
          <p:cNvSpPr txBox="1"/>
          <p:nvPr/>
        </p:nvSpPr>
        <p:spPr>
          <a:xfrm>
            <a:off x="6444690" y="3158288"/>
            <a:ext cx="4811697" cy="128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남성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경우</a:t>
            </a:r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해가 지남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에 따라 흡연자는 </a:t>
            </a:r>
            <a:r>
              <a:rPr lang="ko-KR" altLang="en-US" dirty="0"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줄어들고</a:t>
            </a:r>
            <a:endParaRPr lang="en-US" altLang="ko-KR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금연자는 </a:t>
            </a:r>
            <a:r>
              <a:rPr lang="ko-KR" altLang="en-US" dirty="0"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늘어나는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것을 볼 수 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8052B20-41BB-43C4-81A1-44FF2E2A9197}"/>
              </a:ext>
            </a:extLst>
          </p:cNvPr>
          <p:cNvCxnSpPr>
            <a:cxnSpLocks/>
          </p:cNvCxnSpPr>
          <p:nvPr/>
        </p:nvCxnSpPr>
        <p:spPr>
          <a:xfrm>
            <a:off x="1784412" y="2743200"/>
            <a:ext cx="3648722" cy="4067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05A31B2-6FBB-43E3-9016-C79A927AAF27}"/>
              </a:ext>
            </a:extLst>
          </p:cNvPr>
          <p:cNvCxnSpPr/>
          <p:nvPr/>
        </p:nvCxnSpPr>
        <p:spPr>
          <a:xfrm flipV="1">
            <a:off x="1500326" y="3648722"/>
            <a:ext cx="3737499" cy="1864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0543079-E997-453B-BCEF-F55EFC91104E}"/>
              </a:ext>
            </a:extLst>
          </p:cNvPr>
          <p:cNvSpPr/>
          <p:nvPr/>
        </p:nvSpPr>
        <p:spPr>
          <a:xfrm>
            <a:off x="3160450" y="2975231"/>
            <a:ext cx="656948" cy="8599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43109" y="1454355"/>
            <a:ext cx="493102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흡연자의 수가 점차 감소할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BCF953-CC90-4C06-9E27-121F3DFA1427}"/>
              </a:ext>
            </a:extLst>
          </p:cNvPr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흡연 변수에 관한 가설 검정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10B49C-2238-44CD-B246-EDAE27BDAB62}"/>
              </a:ext>
            </a:extLst>
          </p:cNvPr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8" name="한쪽 모서리가 잘린 사각형 26">
            <a:extLst>
              <a:ext uri="{FF2B5EF4-FFF2-40B4-BE49-F238E27FC236}">
                <a16:creationId xmlns:a16="http://schemas.microsoft.com/office/drawing/2014/main" id="{7AC4E2AB-C1CA-43D4-AA37-93C2A6A4A511}"/>
              </a:ext>
            </a:extLst>
          </p:cNvPr>
          <p:cNvSpPr/>
          <p:nvPr/>
        </p:nvSpPr>
        <p:spPr>
          <a:xfrm>
            <a:off x="6096000" y="2667795"/>
            <a:ext cx="5509079" cy="2466753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FD2AE-045E-42F3-ACF4-0D21AC551F9A}"/>
              </a:ext>
            </a:extLst>
          </p:cNvPr>
          <p:cNvSpPr txBox="1"/>
          <p:nvPr/>
        </p:nvSpPr>
        <p:spPr>
          <a:xfrm>
            <a:off x="6364791" y="3057071"/>
            <a:ext cx="4811697" cy="170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여성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의 경우 비흡연자의 수가 현저히 많아</a:t>
            </a:r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비흡연자를 제외하고 그렸다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해가 지남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에 따라 흡연자와 </a:t>
            </a:r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금연자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모두</a:t>
            </a:r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늘어나는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것을 볼 수 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  <a:endParaRPr lang="ko-KR" altLang="en-US" dirty="0"/>
          </a:p>
        </p:txBody>
      </p:sp>
      <p:pic>
        <p:nvPicPr>
          <p:cNvPr id="17" name="Picture">
            <a:extLst>
              <a:ext uri="{FF2B5EF4-FFF2-40B4-BE49-F238E27FC236}">
                <a16:creationId xmlns:a16="http://schemas.microsoft.com/office/drawing/2014/main" id="{44EC9F64-19AC-401E-BCE0-9B11480A6F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86921" y="2214792"/>
            <a:ext cx="4987208" cy="41238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CDFDAD0-B9AE-4A44-98E4-18C6CF960ECC}"/>
              </a:ext>
            </a:extLst>
          </p:cNvPr>
          <p:cNvCxnSpPr/>
          <p:nvPr/>
        </p:nvCxnSpPr>
        <p:spPr>
          <a:xfrm flipV="1">
            <a:off x="1331650" y="3551068"/>
            <a:ext cx="3551068" cy="7102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896522C-7497-4DC2-BD06-8213273B9EFA}"/>
              </a:ext>
            </a:extLst>
          </p:cNvPr>
          <p:cNvCxnSpPr/>
          <p:nvPr/>
        </p:nvCxnSpPr>
        <p:spPr>
          <a:xfrm flipV="1">
            <a:off x="1740023" y="2734322"/>
            <a:ext cx="3595457" cy="3144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6C839F-3614-42F2-843B-7171DB0819AB}"/>
              </a:ext>
            </a:extLst>
          </p:cNvPr>
          <p:cNvSpPr/>
          <p:nvPr/>
        </p:nvSpPr>
        <p:spPr>
          <a:xfrm>
            <a:off x="2840854" y="2992497"/>
            <a:ext cx="923278" cy="9308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7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43108" y="1454355"/>
            <a:ext cx="5606772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흡연자의 허리둘레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복부비만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)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 클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BCF953-CC90-4C06-9E27-121F3DFA1427}"/>
              </a:ext>
            </a:extLst>
          </p:cNvPr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흡연 변수에 관한 가설 검정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10B49C-2238-44CD-B246-EDAE27BDAB62}"/>
              </a:ext>
            </a:extLst>
          </p:cNvPr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8" name="한쪽 모서리가 잘린 사각형 26">
            <a:extLst>
              <a:ext uri="{FF2B5EF4-FFF2-40B4-BE49-F238E27FC236}">
                <a16:creationId xmlns:a16="http://schemas.microsoft.com/office/drawing/2014/main" id="{7AC4E2AB-C1CA-43D4-AA37-93C2A6A4A511}"/>
              </a:ext>
            </a:extLst>
          </p:cNvPr>
          <p:cNvSpPr/>
          <p:nvPr/>
        </p:nvSpPr>
        <p:spPr>
          <a:xfrm>
            <a:off x="6514242" y="2531912"/>
            <a:ext cx="5106625" cy="2426858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비흡연자에 비해 흡연자와 금연자</a:t>
            </a:r>
            <a:r>
              <a:rPr lang="ko-KR" altLang="en-US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의</a:t>
            </a:r>
            <a:r>
              <a:rPr lang="ko-KR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허리둘레가</a:t>
            </a:r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큰</a:t>
            </a:r>
            <a:r>
              <a:rPr lang="ko-KR" altLang="en-US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경향을 보인다</a:t>
            </a:r>
            <a:r>
              <a:rPr lang="en-US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ko-KR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흡연 습관이 </a:t>
            </a:r>
            <a:r>
              <a:rPr lang="ko-KR" altLang="en-US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복부비만으</a:t>
            </a:r>
            <a:r>
              <a:rPr lang="ko-KR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로 </a:t>
            </a:r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ko-KR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이어진다는 것을 알 수 있다</a:t>
            </a:r>
            <a:r>
              <a:rPr lang="en-US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. </a:t>
            </a:r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8DE42C04-BF95-43C4-9BC6-8C3392CC0E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56342" y="2214793"/>
            <a:ext cx="6057900" cy="42126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9770E7-94A5-44EC-A1AB-FBBB7CA648FA}"/>
              </a:ext>
            </a:extLst>
          </p:cNvPr>
          <p:cNvSpPr/>
          <p:nvPr/>
        </p:nvSpPr>
        <p:spPr>
          <a:xfrm>
            <a:off x="3692240" y="5730254"/>
            <a:ext cx="2587034" cy="62143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WAIST :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허리둘레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10253F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2FFEB993-6A67-48CB-92F6-531DEC4258F2}"/>
              </a:ext>
            </a:extLst>
          </p:cNvPr>
          <p:cNvSpPr/>
          <p:nvPr/>
        </p:nvSpPr>
        <p:spPr>
          <a:xfrm>
            <a:off x="8779034" y="3594421"/>
            <a:ext cx="577039" cy="575772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531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43108" y="1454355"/>
            <a:ext cx="5606772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흡연자의 콜레스테롤 수치가 높을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BCF953-CC90-4C06-9E27-121F3DFA1427}"/>
              </a:ext>
            </a:extLst>
          </p:cNvPr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흡연 변수에 관한 가설 검정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10B49C-2238-44CD-B246-EDAE27BDAB62}"/>
              </a:ext>
            </a:extLst>
          </p:cNvPr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8" name="한쪽 모서리가 잘린 사각형 26">
            <a:extLst>
              <a:ext uri="{FF2B5EF4-FFF2-40B4-BE49-F238E27FC236}">
                <a16:creationId xmlns:a16="http://schemas.microsoft.com/office/drawing/2014/main" id="{7AC4E2AB-C1CA-43D4-AA37-93C2A6A4A511}"/>
              </a:ext>
            </a:extLst>
          </p:cNvPr>
          <p:cNvSpPr/>
          <p:nvPr/>
        </p:nvSpPr>
        <p:spPr>
          <a:xfrm>
            <a:off x="6514242" y="2531912"/>
            <a:ext cx="5106625" cy="2426858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흡연자의 콜레스테롤 수치가 높을 것이라고</a:t>
            </a:r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예상하였으나</a:t>
            </a:r>
            <a:r>
              <a:rPr lang="en-US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분포가 거의 같게 나타났다</a:t>
            </a:r>
            <a:r>
              <a:rPr lang="en-US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흡연과 콜레스테롤 수치는 관련이 없다</a:t>
            </a:r>
            <a:r>
              <a:rPr lang="en-US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</p:txBody>
      </p:sp>
      <p:pic>
        <p:nvPicPr>
          <p:cNvPr id="17" name="shape1028">
            <a:extLst>
              <a:ext uri="{FF2B5EF4-FFF2-40B4-BE49-F238E27FC236}">
                <a16:creationId xmlns:a16="http://schemas.microsoft.com/office/drawing/2014/main" id="{F674FB98-8068-43A3-8D55-A5230D5C50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342" y="2214792"/>
            <a:ext cx="5793538" cy="4123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AE857D-8017-4E5D-830C-8488C7F55C88}"/>
              </a:ext>
            </a:extLst>
          </p:cNvPr>
          <p:cNvSpPr/>
          <p:nvPr/>
        </p:nvSpPr>
        <p:spPr>
          <a:xfrm>
            <a:off x="3508966" y="5403645"/>
            <a:ext cx="2587034" cy="62143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TOT_CHOLE : 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콜레스테롤 수치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10253F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01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혈압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C21C2D-1FB2-43AF-A6D3-1450909F530F}"/>
              </a:ext>
            </a:extLst>
          </p:cNvPr>
          <p:cNvSpPr/>
          <p:nvPr/>
        </p:nvSpPr>
        <p:spPr>
          <a:xfrm>
            <a:off x="2127682" y="4722920"/>
            <a:ext cx="7936636" cy="146481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고혈압은 수축기 혈압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(BP_HIGH)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140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이완기 혈압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(BP_LWST)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10253F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90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이하일 때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(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한국의 고혈압 기준치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로 설정하였다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새로운 변수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HBP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에 고혈압인 경우를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1,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고혈압이 아닌 경우를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0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으로 저장하였다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</p:txBody>
      </p:sp>
      <p:pic>
        <p:nvPicPr>
          <p:cNvPr id="2050" name="Picture 2" descr="[ON! 건강정보] 무서운 고혈압 · 저혈압 예방/일차성고혈압/이차성고혈압/고혈압증상/저혈압증상/온종합병원/저혈압 예방/고혈압예방/고혈압에좋은음식/저혈압에좋은음식/서면온종합병원/">
            <a:extLst>
              <a:ext uri="{FF2B5EF4-FFF2-40B4-BE49-F238E27FC236}">
                <a16:creationId xmlns:a16="http://schemas.microsoft.com/office/drawing/2014/main" id="{71A350DD-3844-4486-A5E6-C6227AF8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36" y="2000389"/>
            <a:ext cx="54768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고혈압의 위험성, 혈압은 120/80mmHg 보다 낮게 유지!">
            <a:extLst>
              <a:ext uri="{FF2B5EF4-FFF2-40B4-BE49-F238E27FC236}">
                <a16:creationId xmlns:a16="http://schemas.microsoft.com/office/drawing/2014/main" id="{794704B1-1B96-4862-8FD7-27F010925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14" y="1969317"/>
            <a:ext cx="3844031" cy="21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87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43108" y="1454355"/>
            <a:ext cx="5748814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고혈압자의 콜레스테롤 수치가 높을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BCF953-CC90-4C06-9E27-121F3DFA1427}"/>
              </a:ext>
            </a:extLst>
          </p:cNvPr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혈압 변수에 관한 가설 검정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10B49C-2238-44CD-B246-EDAE27BDAB62}"/>
              </a:ext>
            </a:extLst>
          </p:cNvPr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8" name="한쪽 모서리가 잘린 사각형 26">
            <a:extLst>
              <a:ext uri="{FF2B5EF4-FFF2-40B4-BE49-F238E27FC236}">
                <a16:creationId xmlns:a16="http://schemas.microsoft.com/office/drawing/2014/main" id="{7AC4E2AB-C1CA-43D4-AA37-93C2A6A4A511}"/>
              </a:ext>
            </a:extLst>
          </p:cNvPr>
          <p:cNvSpPr/>
          <p:nvPr/>
        </p:nvSpPr>
        <p:spPr>
          <a:xfrm>
            <a:off x="6721190" y="2759649"/>
            <a:ext cx="4099210" cy="1481742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8E4A78-51EB-4A84-82D6-7E8BE1D5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08" y="2214792"/>
            <a:ext cx="4515488" cy="450471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9770E7-94A5-44EC-A1AB-FBBB7CA648FA}"/>
              </a:ext>
            </a:extLst>
          </p:cNvPr>
          <p:cNvSpPr/>
          <p:nvPr/>
        </p:nvSpPr>
        <p:spPr>
          <a:xfrm>
            <a:off x="4134156" y="5481680"/>
            <a:ext cx="2587034" cy="62143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TOT_CHOLE : 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콜레스테롤 수치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10253F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3F4A32-8BF2-4FCD-9E7B-071C51C1FFAD}"/>
              </a:ext>
            </a:extLst>
          </p:cNvPr>
          <p:cNvSpPr/>
          <p:nvPr/>
        </p:nvSpPr>
        <p:spPr>
          <a:xfrm>
            <a:off x="6129195" y="3172480"/>
            <a:ext cx="528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고혈압인 경우 콜레스테롤 수치가</a:t>
            </a:r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약간 더 높은 것으로 보인다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686381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43107" y="1454355"/>
            <a:ext cx="5935245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고혈압자의 허리둘레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복부비만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)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 클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BCF953-CC90-4C06-9E27-121F3DFA1427}"/>
              </a:ext>
            </a:extLst>
          </p:cNvPr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혈압 변수에 관한 가설 검정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10B49C-2238-44CD-B246-EDAE27BDAB62}"/>
              </a:ext>
            </a:extLst>
          </p:cNvPr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8" name="한쪽 모서리가 잘린 사각형 26">
            <a:extLst>
              <a:ext uri="{FF2B5EF4-FFF2-40B4-BE49-F238E27FC236}">
                <a16:creationId xmlns:a16="http://schemas.microsoft.com/office/drawing/2014/main" id="{7AC4E2AB-C1CA-43D4-AA37-93C2A6A4A511}"/>
              </a:ext>
            </a:extLst>
          </p:cNvPr>
          <p:cNvSpPr/>
          <p:nvPr/>
        </p:nvSpPr>
        <p:spPr>
          <a:xfrm>
            <a:off x="6644937" y="2449519"/>
            <a:ext cx="5106625" cy="2426858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고혈압자의 </a:t>
            </a:r>
            <a:r>
              <a:rPr lang="ko-KR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허리둘레가</a:t>
            </a:r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큰</a:t>
            </a:r>
            <a:r>
              <a:rPr lang="ko-KR" altLang="en-US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ko-KR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경향을 보인다</a:t>
            </a:r>
            <a:r>
              <a:rPr lang="en-US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복부비만이 고혈압을 유발할 가능성을</a:t>
            </a:r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높인다는 것을 알 수 있다</a:t>
            </a:r>
            <a:r>
              <a:rPr lang="en-US" altLang="ko-KR" dirty="0">
                <a:solidFill>
                  <a:schemeClr val="tx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2FFEB993-6A67-48CB-92F6-531DEC4258F2}"/>
              </a:ext>
            </a:extLst>
          </p:cNvPr>
          <p:cNvSpPr/>
          <p:nvPr/>
        </p:nvSpPr>
        <p:spPr>
          <a:xfrm>
            <a:off x="8909731" y="3429000"/>
            <a:ext cx="577039" cy="575772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">
            <a:extLst>
              <a:ext uri="{FF2B5EF4-FFF2-40B4-BE49-F238E27FC236}">
                <a16:creationId xmlns:a16="http://schemas.microsoft.com/office/drawing/2014/main" id="{0A33F41E-CD16-4382-A30D-E7E65F7DE5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82234" y="2153236"/>
            <a:ext cx="5190597" cy="43984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9770E7-94A5-44EC-A1AB-FBBB7CA648FA}"/>
              </a:ext>
            </a:extLst>
          </p:cNvPr>
          <p:cNvSpPr/>
          <p:nvPr/>
        </p:nvSpPr>
        <p:spPr>
          <a:xfrm>
            <a:off x="4346426" y="5636815"/>
            <a:ext cx="2587034" cy="62143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WAIST :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허리둘레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10253F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442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BCF953-CC90-4C06-9E27-121F3DFA1427}"/>
              </a:ext>
            </a:extLst>
          </p:cNvPr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혈압 변수에 관한 가설 검정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10B49C-2238-44CD-B246-EDAE27BDAB62}"/>
              </a:ext>
            </a:extLst>
          </p:cNvPr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8" name="한쪽 모서리가 잘린 사각형 26">
            <a:extLst>
              <a:ext uri="{FF2B5EF4-FFF2-40B4-BE49-F238E27FC236}">
                <a16:creationId xmlns:a16="http://schemas.microsoft.com/office/drawing/2014/main" id="{7AC4E2AB-C1CA-43D4-AA37-93C2A6A4A511}"/>
              </a:ext>
            </a:extLst>
          </p:cNvPr>
          <p:cNvSpPr/>
          <p:nvPr/>
        </p:nvSpPr>
        <p:spPr>
          <a:xfrm>
            <a:off x="6357706" y="2503364"/>
            <a:ext cx="5287508" cy="2731355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41ECCF2D-05D8-40AF-B559-CF651509D46D}"/>
              </a:ext>
            </a:extLst>
          </p:cNvPr>
          <p:cNvSpPr/>
          <p:nvPr/>
        </p:nvSpPr>
        <p:spPr>
          <a:xfrm>
            <a:off x="8712939" y="3531433"/>
            <a:ext cx="577039" cy="575772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F16589-1395-4810-A730-9AD13CC04F26}"/>
              </a:ext>
            </a:extLst>
          </p:cNvPr>
          <p:cNvSpPr/>
          <p:nvPr/>
        </p:nvSpPr>
        <p:spPr>
          <a:xfrm>
            <a:off x="6677121" y="2469482"/>
            <a:ext cx="46486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고혈압자의 공복 혈당이 더 </a:t>
            </a:r>
            <a:r>
              <a:rPr lang="ko-KR" altLang="en-US" dirty="0"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높은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경향을 보인다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4AF49-D248-4822-B8AC-03B6FC264786}"/>
              </a:ext>
            </a:extLst>
          </p:cNvPr>
          <p:cNvSpPr/>
          <p:nvPr/>
        </p:nvSpPr>
        <p:spPr>
          <a:xfrm>
            <a:off x="7322153" y="4267599"/>
            <a:ext cx="33586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혈당이 </a:t>
            </a:r>
            <a:r>
              <a:rPr lang="ko-KR" altLang="en-US" dirty="0"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높으면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 고혈압일 가능성이 </a:t>
            </a:r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더 </a:t>
            </a:r>
            <a:r>
              <a:rPr lang="ko-KR" altLang="en-US" dirty="0"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크다</a:t>
            </a:r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는 것을 알 수 있다</a:t>
            </a:r>
            <a:r>
              <a:rPr lang="en-US" altLang="ko-KR" dirty="0">
                <a:latin typeface="이화체" panose="02000300000000000000" pitchFamily="2" charset="-127"/>
                <a:ea typeface="이화체" panose="020003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CFC950-A2D0-4710-B2DD-6282B093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86" y="2095075"/>
            <a:ext cx="4510579" cy="434970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63290" y="1384534"/>
            <a:ext cx="4878804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고혈압자의 혈당이 높을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9770E7-94A5-44EC-A1AB-FBBB7CA648FA}"/>
              </a:ext>
            </a:extLst>
          </p:cNvPr>
          <p:cNvSpPr/>
          <p:nvPr/>
        </p:nvSpPr>
        <p:spPr>
          <a:xfrm>
            <a:off x="4450335" y="5486250"/>
            <a:ext cx="2587034" cy="62143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BLDS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: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10253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공복 혈당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10253F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67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73" y="3291570"/>
            <a:ext cx="6144822" cy="8014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54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변수에 관한 설명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05857" y="2196647"/>
            <a:ext cx="5751287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Contents 01</a:t>
            </a:r>
            <a:endParaRPr lang="ko-KR" altLang="en-US" sz="4800" b="1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62516" y="3080435"/>
            <a:ext cx="583474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7538359" y="3057575"/>
            <a:ext cx="174171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97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prstClr val="white">
                        <a:alpha val="4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prstClr val="black">
                      <a:alpha val="3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혈당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prstClr val="black">
                      <a:alpha val="3000"/>
                    </a:prst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4.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1464378" y="2712028"/>
            <a:ext cx="2912272" cy="2811719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4796076" y="2712027"/>
            <a:ext cx="2912272" cy="2811719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7" name="Rectangle 29"/>
          <p:cNvSpPr/>
          <p:nvPr/>
        </p:nvSpPr>
        <p:spPr>
          <a:xfrm>
            <a:off x="8132299" y="2712026"/>
            <a:ext cx="2912272" cy="2811719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96075" y="2828675"/>
            <a:ext cx="2890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kern="0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당뇨병 </a:t>
            </a:r>
            <a:r>
              <a:rPr lang="ko-KR" altLang="en-US" sz="2400" b="1" kern="0" dirty="0" err="1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전단계</a:t>
            </a:r>
            <a:endParaRPr lang="ko-KR" altLang="en-US" sz="2400" b="1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64377" y="2828675"/>
            <a:ext cx="2907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kern="0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정상</a:t>
            </a:r>
            <a:endParaRPr lang="ko-KR" altLang="en-US" sz="2400" b="1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FF68C3-8E54-4634-B72C-BA4431DCF47B}"/>
              </a:ext>
            </a:extLst>
          </p:cNvPr>
          <p:cNvSpPr/>
          <p:nvPr/>
        </p:nvSpPr>
        <p:spPr>
          <a:xfrm>
            <a:off x="643109" y="1592379"/>
            <a:ext cx="224537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당뇨병 진단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26EC0D-B577-48B8-A31E-240118D9FDEE}"/>
              </a:ext>
            </a:extLst>
          </p:cNvPr>
          <p:cNvSpPr/>
          <p:nvPr/>
        </p:nvSpPr>
        <p:spPr>
          <a:xfrm>
            <a:off x="8127773" y="2828675"/>
            <a:ext cx="2890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kern="0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C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당뇨병</a:t>
            </a:r>
            <a:endParaRPr lang="ko-KR" altLang="en-US" sz="2400" b="1" dirty="0">
              <a:ln>
                <a:solidFill>
                  <a:prstClr val="black">
                    <a:alpha val="2000"/>
                  </a:prstClr>
                </a:solidFill>
              </a:ln>
              <a:solidFill>
                <a:srgbClr val="C00000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7314C1-527E-4686-A081-CEE601239D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52" y="3496376"/>
            <a:ext cx="1800000" cy="18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C0BFFD-E0C2-4C0C-A247-64910813A9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25" y="3496376"/>
            <a:ext cx="1800000" cy="18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263F28-6C70-4FEE-8ACD-59E6FF7F44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435" y="3496376"/>
            <a:ext cx="1800000" cy="1800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2EC717-1350-4BD3-90BB-5EAD339CC56C}"/>
              </a:ext>
            </a:extLst>
          </p:cNvPr>
          <p:cNvSpPr/>
          <p:nvPr/>
        </p:nvSpPr>
        <p:spPr>
          <a:xfrm>
            <a:off x="4796075" y="5591626"/>
            <a:ext cx="2890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110 </a:t>
            </a:r>
            <a:r>
              <a:rPr lang="ko-KR" altLang="en-US" sz="2000" b="1" kern="0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≤ 공복혈당 ≤ </a:t>
            </a:r>
            <a:r>
              <a:rPr lang="en-US" altLang="ko-KR" sz="2000" b="1" kern="0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125</a:t>
            </a:r>
            <a:endParaRPr lang="ko-KR" altLang="en-US" sz="2000" b="1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4AD63D-6206-4F46-903B-D308A07C2CEC}"/>
              </a:ext>
            </a:extLst>
          </p:cNvPr>
          <p:cNvSpPr/>
          <p:nvPr/>
        </p:nvSpPr>
        <p:spPr>
          <a:xfrm>
            <a:off x="1464377" y="5591626"/>
            <a:ext cx="2907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공복혈당</a:t>
            </a:r>
            <a:r>
              <a:rPr lang="en-US" altLang="ko-KR" sz="2000" b="1" kern="0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&lt; 110</a:t>
            </a:r>
            <a:endParaRPr lang="ko-KR" altLang="en-US" sz="2000" b="1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D2026C-FA2D-43BC-A7C8-87F4B4D53FCB}"/>
              </a:ext>
            </a:extLst>
          </p:cNvPr>
          <p:cNvSpPr/>
          <p:nvPr/>
        </p:nvSpPr>
        <p:spPr>
          <a:xfrm>
            <a:off x="8127773" y="5591626"/>
            <a:ext cx="2890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126 </a:t>
            </a:r>
            <a:r>
              <a:rPr lang="ko-KR" altLang="en-US" sz="2000" b="1" kern="0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≤ 공복혈당</a:t>
            </a:r>
            <a:endParaRPr lang="ko-KR" altLang="en-US" sz="2000" b="1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377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prstClr val="white">
                        <a:alpha val="4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prstClr val="black">
                      <a:alpha val="3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혈당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prstClr val="black">
                      <a:alpha val="3000"/>
                    </a:prst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4.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7D3E37-CC3A-45A7-9439-1395D9F51138}"/>
              </a:ext>
            </a:extLst>
          </p:cNvPr>
          <p:cNvSpPr/>
          <p:nvPr/>
        </p:nvSpPr>
        <p:spPr>
          <a:xfrm>
            <a:off x="643108" y="1592379"/>
            <a:ext cx="6352051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 </a:t>
            </a:r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연령이 증가할수록 당뇨병 발병률이 증가할 것이다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22" name="Picture">
            <a:extLst>
              <a:ext uri="{FF2B5EF4-FFF2-40B4-BE49-F238E27FC236}">
                <a16:creationId xmlns:a16="http://schemas.microsoft.com/office/drawing/2014/main" id="{A32A9195-824F-4D4A-8082-DFC8C43733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7607" y="2481188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774E41E-BB47-4C72-9CC8-CCDC00601163}"/>
              </a:ext>
            </a:extLst>
          </p:cNvPr>
          <p:cNvSpPr txBox="1"/>
          <p:nvPr/>
        </p:nvSpPr>
        <p:spPr>
          <a:xfrm>
            <a:off x="947607" y="6176888"/>
            <a:ext cx="48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연령이 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C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증가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할수록 공복혈당 수치가 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C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증가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한다</a:t>
            </a:r>
            <a:r>
              <a:rPr lang="en-US" altLang="ko-KR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24" name="Picture">
            <a:extLst>
              <a:ext uri="{FF2B5EF4-FFF2-40B4-BE49-F238E27FC236}">
                <a16:creationId xmlns:a16="http://schemas.microsoft.com/office/drawing/2014/main" id="{9D8B69FE-1F98-4B12-919E-B9EBE4129F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524868" y="2481188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9B35F9-1FAC-444F-BAC3-5AF735410333}"/>
              </a:ext>
            </a:extLst>
          </p:cNvPr>
          <p:cNvSpPr txBox="1"/>
          <p:nvPr/>
        </p:nvSpPr>
        <p:spPr>
          <a:xfrm>
            <a:off x="6424967" y="6176888"/>
            <a:ext cx="48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연령이 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C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증가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할수록 당뇨병 발병률이 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C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증가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한다</a:t>
            </a:r>
            <a:r>
              <a:rPr lang="en-US" altLang="ko-KR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728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66">
            <a:extLst>
              <a:ext uri="{FF2B5EF4-FFF2-40B4-BE49-F238E27FC236}">
                <a16:creationId xmlns:a16="http://schemas.microsoft.com/office/drawing/2014/main" id="{31B676E3-E92F-4D20-B83C-BDBE932C33A1}"/>
              </a:ext>
            </a:extLst>
          </p:cNvPr>
          <p:cNvSpPr/>
          <p:nvPr/>
        </p:nvSpPr>
        <p:spPr>
          <a:xfrm>
            <a:off x="7214614" y="2481188"/>
            <a:ext cx="3520441" cy="32520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endParaRPr lang="ko-KR" altLang="en-US" dirty="0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prstClr val="white">
                        <a:alpha val="4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prstClr val="black">
                      <a:alpha val="3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혈당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prstClr val="black">
                      <a:alpha val="3000"/>
                    </a:prst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4.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7D3E37-CC3A-45A7-9439-1395D9F51138}"/>
              </a:ext>
            </a:extLst>
          </p:cNvPr>
          <p:cNvSpPr/>
          <p:nvPr/>
        </p:nvSpPr>
        <p:spPr>
          <a:xfrm>
            <a:off x="643108" y="1592379"/>
            <a:ext cx="6352051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 </a:t>
            </a:r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당뇨병이 진행될수록 시력이 나빠질 것이다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C2760B-0237-4FE5-93FA-32291B0F0F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69" y="2905751"/>
            <a:ext cx="1683613" cy="16836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F56464-0E9D-465E-B127-DBA4B004D2B6}"/>
              </a:ext>
            </a:extLst>
          </p:cNvPr>
          <p:cNvSpPr txBox="1"/>
          <p:nvPr/>
        </p:nvSpPr>
        <p:spPr>
          <a:xfrm>
            <a:off x="6651162" y="4775398"/>
            <a:ext cx="481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시력이 나빠진 원인이</a:t>
            </a:r>
            <a:endParaRPr lang="en-US" altLang="ko-KR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오로지 당뇨병 때문일까</a:t>
            </a:r>
            <a:r>
              <a:rPr lang="en-US" altLang="ko-KR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?</a:t>
            </a:r>
            <a:endParaRPr lang="ko-KR" altLang="en-US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18" name="Picture">
            <a:extLst>
              <a:ext uri="{FF2B5EF4-FFF2-40B4-BE49-F238E27FC236}">
                <a16:creationId xmlns:a16="http://schemas.microsoft.com/office/drawing/2014/main" id="{7E680F15-B97C-454C-B875-0D25986816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17259" y="2481188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61044E-D908-4092-8013-2E33C203D243}"/>
              </a:ext>
            </a:extLst>
          </p:cNvPr>
          <p:cNvSpPr txBox="1"/>
          <p:nvPr/>
        </p:nvSpPr>
        <p:spPr>
          <a:xfrm>
            <a:off x="947607" y="6176888"/>
            <a:ext cx="48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당뇨병이 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C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진행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될수록 시력이 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C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나빠진다</a:t>
            </a:r>
            <a:r>
              <a:rPr lang="en-US" altLang="ko-KR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53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27">
            <a:extLst>
              <a:ext uri="{FF2B5EF4-FFF2-40B4-BE49-F238E27FC236}">
                <a16:creationId xmlns:a16="http://schemas.microsoft.com/office/drawing/2014/main" id="{5AE32686-8805-4D7C-A951-BBA44FFE7C6F}"/>
              </a:ext>
            </a:extLst>
          </p:cNvPr>
          <p:cNvSpPr/>
          <p:nvPr/>
        </p:nvSpPr>
        <p:spPr>
          <a:xfrm>
            <a:off x="7214614" y="2481188"/>
            <a:ext cx="3520441" cy="325201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prstClr val="black">
                    <a:lumMod val="95000"/>
                    <a:lumOff val="5000"/>
                    <a:alpha val="2000"/>
                  </a:prstClr>
                </a:solidFill>
              </a:ln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prstClr val="white">
                        <a:alpha val="4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prstClr val="black">
                      <a:alpha val="3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혈당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prstClr val="black">
                      <a:alpha val="3000"/>
                    </a:prst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4.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7D3E37-CC3A-45A7-9439-1395D9F51138}"/>
              </a:ext>
            </a:extLst>
          </p:cNvPr>
          <p:cNvSpPr/>
          <p:nvPr/>
        </p:nvSpPr>
        <p:spPr>
          <a:xfrm>
            <a:off x="643108" y="1592379"/>
            <a:ext cx="6352051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 </a:t>
            </a:r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나이가 들수록 시력이 나빠질 것이다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74E41E-BB47-4C72-9CC8-CCDC00601163}"/>
              </a:ext>
            </a:extLst>
          </p:cNvPr>
          <p:cNvSpPr txBox="1"/>
          <p:nvPr/>
        </p:nvSpPr>
        <p:spPr>
          <a:xfrm>
            <a:off x="754702" y="6176888"/>
            <a:ext cx="48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C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나이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 들수록 시력이 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C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나빠진다</a:t>
            </a:r>
            <a:r>
              <a:rPr lang="en-US" altLang="ko-KR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15" name="Picture">
            <a:extLst>
              <a:ext uri="{FF2B5EF4-FFF2-40B4-BE49-F238E27FC236}">
                <a16:creationId xmlns:a16="http://schemas.microsoft.com/office/drawing/2014/main" id="{293C6E4F-094A-45EA-B853-1F462B911F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7259" y="2481188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C5D611-F364-402F-8059-8C6196297842}"/>
              </a:ext>
            </a:extLst>
          </p:cNvPr>
          <p:cNvSpPr txBox="1"/>
          <p:nvPr/>
        </p:nvSpPr>
        <p:spPr>
          <a:xfrm>
            <a:off x="8382818" y="2855993"/>
            <a:ext cx="122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시력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328781-7E1C-4DE2-8971-861FED15178D}"/>
              </a:ext>
            </a:extLst>
          </p:cNvPr>
          <p:cNvSpPr txBox="1"/>
          <p:nvPr/>
        </p:nvSpPr>
        <p:spPr>
          <a:xfrm>
            <a:off x="7440609" y="4740818"/>
            <a:ext cx="122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당뇨병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FAAF83-9CBD-4CEC-BCE2-F0256F3C40C7}"/>
              </a:ext>
            </a:extLst>
          </p:cNvPr>
          <p:cNvSpPr txBox="1"/>
          <p:nvPr/>
        </p:nvSpPr>
        <p:spPr>
          <a:xfrm>
            <a:off x="9321290" y="4740818"/>
            <a:ext cx="122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연령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66943F0-AE61-4C92-A02A-13D9D872CC21}"/>
              </a:ext>
            </a:extLst>
          </p:cNvPr>
          <p:cNvSpPr/>
          <p:nvPr/>
        </p:nvSpPr>
        <p:spPr>
          <a:xfrm>
            <a:off x="8184122" y="3317658"/>
            <a:ext cx="1657657" cy="1429015"/>
          </a:xfrm>
          <a:prstGeom prst="triangl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88D4FD1-89CC-4630-9B63-53D396FD59AC}"/>
              </a:ext>
            </a:extLst>
          </p:cNvPr>
          <p:cNvSpPr/>
          <p:nvPr/>
        </p:nvSpPr>
        <p:spPr>
          <a:xfrm rot="12629759">
            <a:off x="8359357" y="3619059"/>
            <a:ext cx="183265" cy="502755"/>
          </a:xfrm>
          <a:prstGeom prst="downArrow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FE2A1-3DC6-4B25-92B4-9D35374BCBC8}"/>
              </a:ext>
            </a:extLst>
          </p:cNvPr>
          <p:cNvSpPr txBox="1"/>
          <p:nvPr/>
        </p:nvSpPr>
        <p:spPr>
          <a:xfrm>
            <a:off x="8422323" y="4475342"/>
            <a:ext cx="122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C00000"/>
                </a:solidFill>
                <a:cs typeface="조선일보명조" panose="02030304000000000000" pitchFamily="18" charset="-127"/>
              </a:rPr>
              <a:t>?</a:t>
            </a:r>
            <a:endParaRPr lang="ko-KR" altLang="en-US" sz="3200" b="1" dirty="0">
              <a:ln>
                <a:solidFill>
                  <a:prstClr val="black">
                    <a:alpha val="2000"/>
                  </a:prstClr>
                </a:solidFill>
              </a:ln>
              <a:solidFill>
                <a:srgbClr val="C00000"/>
              </a:solidFill>
              <a:cs typeface="조선일보명조" panose="02030304000000000000" pitchFamily="18" charset="-127"/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4CD580D8-C26E-41B8-A6A4-933AAECE112C}"/>
              </a:ext>
            </a:extLst>
          </p:cNvPr>
          <p:cNvSpPr/>
          <p:nvPr/>
        </p:nvSpPr>
        <p:spPr>
          <a:xfrm rot="8963547">
            <a:off x="9454470" y="3619059"/>
            <a:ext cx="183265" cy="502755"/>
          </a:xfrm>
          <a:prstGeom prst="downArrow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23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prstClr val="white">
                        <a:alpha val="4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prstClr val="black">
                      <a:alpha val="3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혈당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prstClr val="black">
                      <a:alpha val="3000"/>
                    </a:prst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4.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7D3E37-CC3A-45A7-9439-1395D9F51138}"/>
              </a:ext>
            </a:extLst>
          </p:cNvPr>
          <p:cNvSpPr/>
          <p:nvPr/>
        </p:nvSpPr>
        <p:spPr>
          <a:xfrm>
            <a:off x="643108" y="1592379"/>
            <a:ext cx="7000959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4. </a:t>
            </a:r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당뇨병이 진행되고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나이가 들수록 시력이 나빠질 것이다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74E41E-BB47-4C72-9CC8-CCDC00601163}"/>
              </a:ext>
            </a:extLst>
          </p:cNvPr>
          <p:cNvSpPr txBox="1"/>
          <p:nvPr/>
        </p:nvSpPr>
        <p:spPr>
          <a:xfrm>
            <a:off x="947607" y="6176888"/>
            <a:ext cx="48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당뇨병과 나이는 상호작용을 한다</a:t>
            </a:r>
            <a:r>
              <a:rPr lang="en-US" altLang="ko-KR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19" name="Picture">
            <a:extLst>
              <a:ext uri="{FF2B5EF4-FFF2-40B4-BE49-F238E27FC236}">
                <a16:creationId xmlns:a16="http://schemas.microsoft.com/office/drawing/2014/main" id="{50855445-BBCC-4D45-9742-C97AB93396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47507" y="2481188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1" name="Picture">
            <a:extLst>
              <a:ext uri="{FF2B5EF4-FFF2-40B4-BE49-F238E27FC236}">
                <a16:creationId xmlns:a16="http://schemas.microsoft.com/office/drawing/2014/main" id="{78DB03C5-7F1C-4D0D-AF21-0B91F57860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524867" y="2481188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452EEF-51F5-4864-A2A8-5F7692C8113C}"/>
              </a:ext>
            </a:extLst>
          </p:cNvPr>
          <p:cNvSpPr txBox="1"/>
          <p:nvPr/>
        </p:nvSpPr>
        <p:spPr>
          <a:xfrm>
            <a:off x="6424967" y="6176888"/>
            <a:ext cx="481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당뇨병과 연령 효과를 제거한 </a:t>
            </a:r>
            <a:r>
              <a:rPr lang="ko-KR" altLang="en-US" dirty="0" err="1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잔차는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endParaRPr lang="en-US" altLang="ko-KR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dirty="0" err="1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랜덤하지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않다</a:t>
            </a:r>
            <a:r>
              <a:rPr lang="en-US" altLang="ko-KR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329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184662" y="5114588"/>
            <a:ext cx="9822676" cy="70406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5.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4662" y="5114588"/>
            <a:ext cx="982267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혈압</a:t>
            </a:r>
            <a:r>
              <a:rPr lang="en-US" altLang="ko-KR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허리둘레</a:t>
            </a:r>
            <a:r>
              <a:rPr lang="en-US" altLang="ko-KR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중성지방</a:t>
            </a:r>
            <a:r>
              <a:rPr lang="en-US" altLang="ko-KR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HDL </a:t>
            </a:r>
            <a:r>
              <a:rPr lang="ko-KR" altLang="en-US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콜레스테롤</a:t>
            </a:r>
            <a:r>
              <a:rPr lang="en-US" altLang="ko-KR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공복혈당 기준 중 </a:t>
            </a:r>
            <a:r>
              <a:rPr lang="ko-KR" altLang="en-US" sz="24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세 가지 이상 이상치</a:t>
            </a:r>
            <a:endParaRPr lang="ko-KR" altLang="en-US" sz="1600" kern="0" spc="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FF0000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3109" y="1592379"/>
            <a:ext cx="224537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대사증후군이란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?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70D011C-6FF2-4090-806C-A1AA194D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98" y="2794394"/>
            <a:ext cx="1614272" cy="16142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B033BA-9010-4CB2-A1F6-6FD31491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31" y="2794394"/>
            <a:ext cx="1614273" cy="16142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0A0FD7-B943-4E47-AD88-8137B0F45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96" y="2794395"/>
            <a:ext cx="1614271" cy="16142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B44B8E-F2B3-4DD4-81F7-967374BAC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29" y="2794394"/>
            <a:ext cx="1614273" cy="16142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E62F68-97F4-406F-8188-5C3B0B722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63" y="2738048"/>
            <a:ext cx="1614274" cy="16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1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잘린 사각형 26">
            <a:extLst>
              <a:ext uri="{FF2B5EF4-FFF2-40B4-BE49-F238E27FC236}">
                <a16:creationId xmlns:a16="http://schemas.microsoft.com/office/drawing/2014/main" id="{AF8E318A-C3CC-4B84-81A0-F70FDE6EB012}"/>
              </a:ext>
            </a:extLst>
          </p:cNvPr>
          <p:cNvSpPr/>
          <p:nvPr/>
        </p:nvSpPr>
        <p:spPr>
          <a:xfrm>
            <a:off x="6319829" y="3048549"/>
            <a:ext cx="5034292" cy="2466753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prstClr val="white">
                        <a:alpha val="4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prstClr val="white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prstClr val="black">
                      <a:alpha val="3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prstClr val="black">
                      <a:alpha val="3000"/>
                    </a:prst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5.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7D3E37-CC3A-45A7-9439-1395D9F51138}"/>
              </a:ext>
            </a:extLst>
          </p:cNvPr>
          <p:cNvSpPr/>
          <p:nvPr/>
        </p:nvSpPr>
        <p:spPr>
          <a:xfrm>
            <a:off x="643108" y="1592379"/>
            <a:ext cx="7000959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 </a:t>
            </a:r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</a:t>
            </a:r>
            <a:r>
              <a:rPr lang="ko-KR" altLang="en-US" sz="2000" b="1" dirty="0" err="1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변수들간의</a:t>
            </a:r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상관성이 존재할 것이다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52EEF-51F5-4864-A2A8-5F7692C8113C}"/>
              </a:ext>
            </a:extLst>
          </p:cNvPr>
          <p:cNvSpPr txBox="1"/>
          <p:nvPr/>
        </p:nvSpPr>
        <p:spPr>
          <a:xfrm>
            <a:off x="6424967" y="3429000"/>
            <a:ext cx="4819426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허리둘레</a:t>
            </a:r>
            <a:r>
              <a:rPr lang="en-US" altLang="ko-KR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공복혈당</a:t>
            </a:r>
            <a:r>
              <a:rPr lang="en-US" altLang="ko-KR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혈압</a:t>
            </a:r>
            <a:r>
              <a:rPr lang="en-US" altLang="ko-KR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중성지방은 </a:t>
            </a:r>
            <a:endParaRPr lang="en-US" altLang="ko-KR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C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양의 상관관계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를 가진다</a:t>
            </a:r>
            <a:r>
              <a:rPr lang="en-US" altLang="ko-KR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HDL 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콜레스테롤은 나머지 변수들과</a:t>
            </a:r>
            <a:endParaRPr lang="en-US" altLang="ko-KR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srgbClr val="C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음의 상관관계</a:t>
            </a:r>
            <a:r>
              <a:rPr lang="ko-KR" altLang="en-US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를 가진다</a:t>
            </a:r>
            <a:r>
              <a:rPr lang="en-US" altLang="ko-KR" dirty="0">
                <a:ln>
                  <a:solidFill>
                    <a:prstClr val="black">
                      <a:alpha val="2000"/>
                    </a:prstClr>
                  </a:solidFill>
                </a:ln>
                <a:solidFill>
                  <a:prstClr val="black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dirty="0">
              <a:ln>
                <a:solidFill>
                  <a:prstClr val="black">
                    <a:alpha val="2000"/>
                  </a:prstClr>
                </a:solidFill>
              </a:ln>
              <a:solidFill>
                <a:prstClr val="black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2AEA47AE-C024-4765-9AD5-710D53DF00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47509" y="2481188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6299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5.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3108" y="1454355"/>
            <a:ext cx="8828695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대사증후군이 해가 지남에 따라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나이가 증가할 수록 발병률이 증가할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 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DFC88A0-A5D6-44BE-BC74-55B446E0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0" y="2251909"/>
            <a:ext cx="4910838" cy="3931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75ABE6-2B57-474A-961E-61CE0D37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76" y="2251909"/>
            <a:ext cx="4910839" cy="39313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D67246-C5FD-48D5-BA2E-815696C19CA9}"/>
              </a:ext>
            </a:extLst>
          </p:cNvPr>
          <p:cNvSpPr txBox="1"/>
          <p:nvPr/>
        </p:nvSpPr>
        <p:spPr>
          <a:xfrm>
            <a:off x="754702" y="6176888"/>
            <a:ext cx="48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해가 지남에 따라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발병률이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증가한다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dirty="0">
              <a:ln>
                <a:solidFill>
                  <a:schemeClr val="tx1">
                    <a:alpha val="2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11C717-50D4-4547-BA0E-9E028972F1CE}"/>
              </a:ext>
            </a:extLst>
          </p:cNvPr>
          <p:cNvSpPr txBox="1"/>
          <p:nvPr/>
        </p:nvSpPr>
        <p:spPr>
          <a:xfrm>
            <a:off x="6244976" y="6183281"/>
            <a:ext cx="54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나이가 증가함에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따라 대사증후군 발병률이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증가한다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dirty="0">
              <a:ln>
                <a:solidFill>
                  <a:schemeClr val="tx1">
                    <a:alpha val="2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C857252-C7F3-422E-98B4-EA9A716166F3}"/>
              </a:ext>
            </a:extLst>
          </p:cNvPr>
          <p:cNvCxnSpPr>
            <a:cxnSpLocks/>
          </p:cNvCxnSpPr>
          <p:nvPr/>
        </p:nvCxnSpPr>
        <p:spPr>
          <a:xfrm flipV="1">
            <a:off x="1466850" y="2482663"/>
            <a:ext cx="3800475" cy="2578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ADFD29D-F87C-4F45-9CA5-C4B91C4DDC02}"/>
              </a:ext>
            </a:extLst>
          </p:cNvPr>
          <p:cNvCxnSpPr>
            <a:cxnSpLocks/>
          </p:cNvCxnSpPr>
          <p:nvPr/>
        </p:nvCxnSpPr>
        <p:spPr>
          <a:xfrm flipV="1">
            <a:off x="6988298" y="2454356"/>
            <a:ext cx="3622552" cy="28743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56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한쪽 모서리가 잘린 사각형 26">
            <a:extLst>
              <a:ext uri="{FF2B5EF4-FFF2-40B4-BE49-F238E27FC236}">
                <a16:creationId xmlns:a16="http://schemas.microsoft.com/office/drawing/2014/main" id="{B9945FF0-00CD-4F70-9B53-D4F042FC5EE2}"/>
              </a:ext>
            </a:extLst>
          </p:cNvPr>
          <p:cNvSpPr/>
          <p:nvPr/>
        </p:nvSpPr>
        <p:spPr>
          <a:xfrm>
            <a:off x="6210100" y="2658918"/>
            <a:ext cx="5509079" cy="2466753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5.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3108" y="1454355"/>
            <a:ext cx="8828695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대사증후군이 해가 지남에 따라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나이가 증가할 수록 발병률이 증가할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 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DAFB8B9-C0BC-4755-9D29-28ACF629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4" y="2287313"/>
            <a:ext cx="5509079" cy="441029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6DCB86-A638-4124-9796-49AAE02A9822}"/>
              </a:ext>
            </a:extLst>
          </p:cNvPr>
          <p:cNvSpPr/>
          <p:nvPr/>
        </p:nvSpPr>
        <p:spPr>
          <a:xfrm>
            <a:off x="2826327" y="5527964"/>
            <a:ext cx="540328" cy="3990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E5EAB-1A6A-4C13-851B-868AEEC2E8CC}"/>
              </a:ext>
            </a:extLst>
          </p:cNvPr>
          <p:cNvSpPr txBox="1"/>
          <p:nvPr/>
        </p:nvSpPr>
        <p:spPr>
          <a:xfrm>
            <a:off x="6554926" y="3153630"/>
            <a:ext cx="4819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해가 지남에 따라 나이대별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발병률은 큰 차이를 보이지 않는다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  <a:p>
            <a:pPr algn="ctr"/>
            <a:endParaRPr lang="en-US" altLang="ko-KR" dirty="0">
              <a:ln>
                <a:solidFill>
                  <a:schemeClr val="tx1">
                    <a:alpha val="2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하지만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AGE_GROUP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 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14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 경우 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2016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년과 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2017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년에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큰 증가가 있음을 확인할 수 있다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dirty="0">
              <a:ln>
                <a:solidFill>
                  <a:schemeClr val="tx1">
                    <a:alpha val="2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267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DED1CC-CCE8-41AD-91D5-976BDCA3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1" y="1993622"/>
            <a:ext cx="6076294" cy="4864378"/>
          </a:xfrm>
          <a:prstGeom prst="rect">
            <a:avLst/>
          </a:prstGeom>
        </p:spPr>
      </p:pic>
      <p:sp>
        <p:nvSpPr>
          <p:cNvPr id="26" name="한쪽 모서리가 잘린 사각형 26">
            <a:extLst>
              <a:ext uri="{FF2B5EF4-FFF2-40B4-BE49-F238E27FC236}">
                <a16:creationId xmlns:a16="http://schemas.microsoft.com/office/drawing/2014/main" id="{EAFA6043-2D35-43FE-9E37-E04AEE4FE738}"/>
              </a:ext>
            </a:extLst>
          </p:cNvPr>
          <p:cNvSpPr/>
          <p:nvPr/>
        </p:nvSpPr>
        <p:spPr>
          <a:xfrm>
            <a:off x="6651280" y="2675544"/>
            <a:ext cx="5124747" cy="2466753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5.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3109" y="1454355"/>
            <a:ext cx="6206266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발병률의 지역간 차가 존재할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2D06062-39E2-4D01-9DA7-A12F7DB46ACA}"/>
              </a:ext>
            </a:extLst>
          </p:cNvPr>
          <p:cNvSpPr txBox="1"/>
          <p:nvPr/>
        </p:nvSpPr>
        <p:spPr>
          <a:xfrm>
            <a:off x="6651280" y="2950790"/>
            <a:ext cx="512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지역에 따라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발병률의 차이가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존재한다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endParaRPr lang="ko-KR" altLang="en-US" dirty="0">
              <a:ln>
                <a:solidFill>
                  <a:schemeClr val="tx1">
                    <a:alpha val="2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37F68C-8923-4CF8-AA1C-C341BC77F79F}"/>
              </a:ext>
            </a:extLst>
          </p:cNvPr>
          <p:cNvSpPr txBox="1"/>
          <p:nvPr/>
        </p:nvSpPr>
        <p:spPr>
          <a:xfrm>
            <a:off x="6803941" y="4300216"/>
            <a:ext cx="481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지역에 따른 평균 연령대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차이에 의한 것인가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?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혹은 단지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 특성에 따른 차이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인가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?  </a:t>
            </a:r>
            <a:endParaRPr lang="ko-KR" altLang="en-US" dirty="0">
              <a:ln>
                <a:solidFill>
                  <a:schemeClr val="tx1">
                    <a:alpha val="2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D022F73-C5EF-4529-993F-1EA6704338B9}"/>
              </a:ext>
            </a:extLst>
          </p:cNvPr>
          <p:cNvSpPr/>
          <p:nvPr/>
        </p:nvSpPr>
        <p:spPr>
          <a:xfrm>
            <a:off x="8925135" y="3504499"/>
            <a:ext cx="577039" cy="575772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6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524000" y="4719200"/>
            <a:ext cx="9305126" cy="83281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국민건강검진자료 선정 이유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2874" y="4755558"/>
            <a:ext cx="9640206" cy="60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건강을 위협하는 요인들이 </a:t>
            </a:r>
            <a:r>
              <a:rPr lang="ko-KR" altLang="en-US" sz="24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전보다 더 악화되거나 개선이 이루어지지 않음</a:t>
            </a:r>
            <a:endParaRPr lang="ko-KR" altLang="en-US" sz="1600" kern="0" spc="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FF0000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80458" y="1553024"/>
            <a:ext cx="3280821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B0600000101010101" charset="-127"/>
                <a:ea typeface="이화체" panose="020B0600000101010101" charset="-127"/>
                <a:cs typeface="조선일보명조" panose="02030304000000000000" pitchFamily="18" charset="-127"/>
              </a:rPr>
              <a:t>국민건강의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악화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4D07DD4-3E30-4CC0-9D28-299721997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41" y="2879519"/>
            <a:ext cx="1235231" cy="12352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0F551-FF7A-4CEF-9685-1592014382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17" y="2783275"/>
            <a:ext cx="1235231" cy="12352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BE7E1D-E776-409A-98EF-4C683B06EE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57" y="2724763"/>
            <a:ext cx="1352256" cy="1352256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6CF0D72F-A051-47EF-9115-183B4F642B6C}"/>
              </a:ext>
            </a:extLst>
          </p:cNvPr>
          <p:cNvGrpSpPr/>
          <p:nvPr/>
        </p:nvGrpSpPr>
        <p:grpSpPr>
          <a:xfrm>
            <a:off x="4043076" y="2743357"/>
            <a:ext cx="1499077" cy="1601686"/>
            <a:chOff x="3355452" y="3524231"/>
            <a:chExt cx="1806076" cy="180607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543AFC9-18EB-4650-8AEC-D5FD735E2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52" y="3524231"/>
              <a:ext cx="1806076" cy="1806076"/>
            </a:xfrm>
            <a:prstGeom prst="rect">
              <a:avLst/>
            </a:prstGeom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17D62C1-BB6A-4EF0-8080-88D86F126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1917" y="3929593"/>
              <a:ext cx="1613849" cy="9777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D58ACC-1DFC-49DA-BAE2-3825D155B8BF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50" y="3987131"/>
              <a:ext cx="1726879" cy="8802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5632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11296BD-D1AC-43F4-B5E0-DD047875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4" y="2039130"/>
            <a:ext cx="5893345" cy="471791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5.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3109" y="1454355"/>
            <a:ext cx="6206266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발병률의 지역간 차가 존재할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26" name="한쪽 모서리가 잘린 사각형 26">
            <a:extLst>
              <a:ext uri="{FF2B5EF4-FFF2-40B4-BE49-F238E27FC236}">
                <a16:creationId xmlns:a16="http://schemas.microsoft.com/office/drawing/2014/main" id="{77E36AC7-90C9-419E-B2A0-A0570787C3D9}"/>
              </a:ext>
            </a:extLst>
          </p:cNvPr>
          <p:cNvSpPr/>
          <p:nvPr/>
        </p:nvSpPr>
        <p:spPr>
          <a:xfrm>
            <a:off x="6210100" y="2214793"/>
            <a:ext cx="5509079" cy="4378511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D32C35-AC99-48C5-91BB-23C2A40471E5}"/>
              </a:ext>
            </a:extLst>
          </p:cNvPr>
          <p:cNvSpPr txBox="1"/>
          <p:nvPr/>
        </p:nvSpPr>
        <p:spPr>
          <a:xfrm>
            <a:off x="6515421" y="2427629"/>
            <a:ext cx="481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나이대별 평균이 전체 평균보다 높은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시점인 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AGE_GROUP 7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이상을 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1,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아닌 경우를 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0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으로 할 때의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시도별 평균 나이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와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시도별 발병률 차이를 봄</a:t>
            </a: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20B741B-A250-4859-9FD3-AB7C4706E3C2}"/>
              </a:ext>
            </a:extLst>
          </p:cNvPr>
          <p:cNvSpPr/>
          <p:nvPr/>
        </p:nvSpPr>
        <p:spPr>
          <a:xfrm>
            <a:off x="8636614" y="3563794"/>
            <a:ext cx="577039" cy="575772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214A84-925A-4AF7-992D-7F03B849AF57}"/>
              </a:ext>
            </a:extLst>
          </p:cNvPr>
          <p:cNvSpPr txBox="1"/>
          <p:nvPr/>
        </p:nvSpPr>
        <p:spPr>
          <a:xfrm>
            <a:off x="6515421" y="4315230"/>
            <a:ext cx="4819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전반적으로 나이 평균과 대사증후군 발병률 평균이 비슷하나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나이 평균에 비교해서 대사증후군 발병률이 높은 곳은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경기도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충청남도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강원도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울산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지역이고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발병률이 낮은 곳은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서울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부산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이다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따라서 나이대에 따른 차이도 있지만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지역간 차이 역시 존재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함을 알 수 있다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7036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5.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3109" y="1454355"/>
            <a:ext cx="6206266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4.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흡연 시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음주 시 대사증후군 발병률이 더 클 것이다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AEA011D-A9C1-43D6-BB3B-7A9E6BBE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13" y="2255494"/>
            <a:ext cx="4763949" cy="38137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20C29F-C875-4717-939B-2C9064F1C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801" y="2263807"/>
            <a:ext cx="4763949" cy="38137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66CA0F-2C91-4D9B-AB3D-F7BDAFC3950C}"/>
              </a:ext>
            </a:extLst>
          </p:cNvPr>
          <p:cNvSpPr txBox="1"/>
          <p:nvPr/>
        </p:nvSpPr>
        <p:spPr>
          <a:xfrm>
            <a:off x="754702" y="6151949"/>
            <a:ext cx="48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음주 여부 따른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발병률의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차이가 없다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dirty="0">
              <a:ln>
                <a:solidFill>
                  <a:schemeClr val="tx1">
                    <a:alpha val="2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37712-AFB1-4F6C-AFD6-81AD6C0BB6A4}"/>
              </a:ext>
            </a:extLst>
          </p:cNvPr>
          <p:cNvSpPr txBox="1"/>
          <p:nvPr/>
        </p:nvSpPr>
        <p:spPr>
          <a:xfrm>
            <a:off x="6264402" y="6135323"/>
            <a:ext cx="481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흡연을 했던 자와 흡연자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의 경우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비흡연자에 비해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발병률이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높다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dirty="0">
              <a:ln>
                <a:solidFill>
                  <a:schemeClr val="tx1">
                    <a:alpha val="2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406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변수에 관한 가설 검정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5.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3109" y="1454355"/>
            <a:ext cx="5671427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대사증후군 발병률 예측에 유의한 변수 확인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802274C-A5D9-4550-BD70-3B235330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2" y="2214793"/>
            <a:ext cx="8173136" cy="4175050"/>
          </a:xfrm>
          <a:prstGeom prst="rect">
            <a:avLst/>
          </a:prstGeom>
        </p:spPr>
      </p:pic>
      <p:sp>
        <p:nvSpPr>
          <p:cNvPr id="12" name="한쪽 모서리가 잘린 사각형 26">
            <a:extLst>
              <a:ext uri="{FF2B5EF4-FFF2-40B4-BE49-F238E27FC236}">
                <a16:creationId xmlns:a16="http://schemas.microsoft.com/office/drawing/2014/main" id="{245C0711-A2C2-42D8-AAD5-DEF70765524F}"/>
              </a:ext>
            </a:extLst>
          </p:cNvPr>
          <p:cNvSpPr/>
          <p:nvPr/>
        </p:nvSpPr>
        <p:spPr>
          <a:xfrm>
            <a:off x="7303636" y="3531755"/>
            <a:ext cx="4380314" cy="1439256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5D956-4C12-4037-8392-F8F792B99E65}"/>
              </a:ext>
            </a:extLst>
          </p:cNvPr>
          <p:cNvSpPr txBox="1"/>
          <p:nvPr/>
        </p:nvSpPr>
        <p:spPr>
          <a:xfrm>
            <a:off x="7567393" y="3796371"/>
            <a:ext cx="3861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그래프와 동일하게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음주 여부와 관련된 변수를 제외한 고혈압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간 건강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당뇨병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 err="1">
                <a:ln>
                  <a:solidFill>
                    <a:schemeClr val="tx1">
                      <a:alpha val="2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근육량</a:t>
            </a:r>
            <a:r>
              <a:rPr lang="ko-KR" altLang="en-US" dirty="0" err="1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과</a:t>
            </a:r>
            <a:r>
              <a:rPr lang="ko-KR" altLang="en-US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연관이 있음을 확인할 수 있다</a:t>
            </a:r>
            <a:r>
              <a:rPr lang="en-US" altLang="ko-KR" dirty="0">
                <a:ln>
                  <a:solidFill>
                    <a:schemeClr val="tx1"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endParaRPr lang="ko-KR" altLang="en-US" dirty="0">
              <a:ln>
                <a:solidFill>
                  <a:schemeClr val="tx1">
                    <a:alpha val="2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244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73" y="3291570"/>
            <a:ext cx="6144822" cy="8014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54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정리 및 결론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05857" y="2196647"/>
            <a:ext cx="5751287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Contents 03</a:t>
            </a:r>
            <a:endParaRPr lang="ko-KR" altLang="en-US" sz="4800" b="1" dirty="0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62516" y="3080435"/>
            <a:ext cx="583474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7538359" y="3057575"/>
            <a:ext cx="174171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변수 간의 연관성 확인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23" name="TextBox 22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37932AD-4818-4A7D-A949-EAD80C6E3483}"/>
              </a:ext>
            </a:extLst>
          </p:cNvPr>
          <p:cNvSpPr txBox="1"/>
          <p:nvPr/>
        </p:nvSpPr>
        <p:spPr>
          <a:xfrm>
            <a:off x="5252346" y="3613356"/>
            <a:ext cx="240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대사증후군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2EAA1F-6863-46F8-9425-62ADD8010FD0}"/>
              </a:ext>
            </a:extLst>
          </p:cNvPr>
          <p:cNvSpPr txBox="1"/>
          <p:nvPr/>
        </p:nvSpPr>
        <p:spPr>
          <a:xfrm>
            <a:off x="5094373" y="1579237"/>
            <a:ext cx="2404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간 건강</a:t>
            </a:r>
            <a:endParaRPr lang="en-US" altLang="ko-KR" sz="2800" dirty="0">
              <a:solidFill>
                <a:srgbClr val="385723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(AST,ALT,GLP)</a:t>
            </a:r>
            <a:endParaRPr lang="ko-KR" altLang="en-US" sz="2800" dirty="0">
              <a:solidFill>
                <a:srgbClr val="385723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33E3D8-A9FD-4F49-9897-541E516ECDBF}"/>
              </a:ext>
            </a:extLst>
          </p:cNvPr>
          <p:cNvSpPr txBox="1"/>
          <p:nvPr/>
        </p:nvSpPr>
        <p:spPr>
          <a:xfrm>
            <a:off x="7962946" y="2887254"/>
            <a:ext cx="210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허리 둘레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02AE4F-79EA-4E5B-9FF6-C200F037C723}"/>
              </a:ext>
            </a:extLst>
          </p:cNvPr>
          <p:cNvSpPr txBox="1"/>
          <p:nvPr/>
        </p:nvSpPr>
        <p:spPr>
          <a:xfrm>
            <a:off x="6858947" y="5092371"/>
            <a:ext cx="210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고혈압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2E5B49-1AA9-4BCA-BA28-4FF4BB361D0E}"/>
              </a:ext>
            </a:extLst>
          </p:cNvPr>
          <p:cNvSpPr txBox="1"/>
          <p:nvPr/>
        </p:nvSpPr>
        <p:spPr>
          <a:xfrm>
            <a:off x="3403675" y="5471046"/>
            <a:ext cx="210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콜레스테롤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4CD68A-5AD1-4F07-B4FF-7C78202226B9}"/>
              </a:ext>
            </a:extLst>
          </p:cNvPr>
          <p:cNvSpPr txBox="1"/>
          <p:nvPr/>
        </p:nvSpPr>
        <p:spPr>
          <a:xfrm>
            <a:off x="2640188" y="2913623"/>
            <a:ext cx="210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공복혈당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BD7C1F-CCA4-4395-AFA3-37684C1DE538}"/>
              </a:ext>
            </a:extLst>
          </p:cNvPr>
          <p:cNvSpPr txBox="1"/>
          <p:nvPr/>
        </p:nvSpPr>
        <p:spPr>
          <a:xfrm>
            <a:off x="1142680" y="1634492"/>
            <a:ext cx="210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고연령</a:t>
            </a:r>
            <a:endParaRPr lang="ko-KR" altLang="en-US" sz="2400" dirty="0">
              <a:solidFill>
                <a:srgbClr val="385723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18397F-51D0-4953-A0B3-66DBC91EC863}"/>
              </a:ext>
            </a:extLst>
          </p:cNvPr>
          <p:cNvSpPr txBox="1"/>
          <p:nvPr/>
        </p:nvSpPr>
        <p:spPr>
          <a:xfrm>
            <a:off x="727739" y="3608228"/>
            <a:ext cx="210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낮은 시력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F703EA-75A3-4003-B8CD-0AD5A445408E}"/>
              </a:ext>
            </a:extLst>
          </p:cNvPr>
          <p:cNvSpPr txBox="1"/>
          <p:nvPr/>
        </p:nvSpPr>
        <p:spPr>
          <a:xfrm>
            <a:off x="9252910" y="5511023"/>
            <a:ext cx="210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흡연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6C568B-8A4D-40BD-BAA8-1558DAF29ABE}"/>
              </a:ext>
            </a:extLst>
          </p:cNvPr>
          <p:cNvSpPr txBox="1"/>
          <p:nvPr/>
        </p:nvSpPr>
        <p:spPr>
          <a:xfrm>
            <a:off x="7442176" y="947827"/>
            <a:ext cx="210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385723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음주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DAE07E1-2D7B-47FA-A748-48ECCC9F0F5E}"/>
              </a:ext>
            </a:extLst>
          </p:cNvPr>
          <p:cNvCxnSpPr>
            <a:cxnSpLocks/>
            <a:stCxn id="66" idx="2"/>
            <a:endCxn id="60" idx="0"/>
          </p:cNvCxnSpPr>
          <p:nvPr/>
        </p:nvCxnSpPr>
        <p:spPr>
          <a:xfrm>
            <a:off x="6296445" y="2533344"/>
            <a:ext cx="157974" cy="1080012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48CDC3E-27B6-4775-B619-5B49132816CA}"/>
              </a:ext>
            </a:extLst>
          </p:cNvPr>
          <p:cNvCxnSpPr>
            <a:cxnSpLocks/>
          </p:cNvCxnSpPr>
          <p:nvPr/>
        </p:nvCxnSpPr>
        <p:spPr>
          <a:xfrm>
            <a:off x="4334791" y="3320643"/>
            <a:ext cx="1021724" cy="487143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F9685BE-4F9A-40DD-B8D5-4082D9D3B191}"/>
              </a:ext>
            </a:extLst>
          </p:cNvPr>
          <p:cNvCxnSpPr>
            <a:cxnSpLocks/>
          </p:cNvCxnSpPr>
          <p:nvPr/>
        </p:nvCxnSpPr>
        <p:spPr>
          <a:xfrm flipH="1">
            <a:off x="4845653" y="4269451"/>
            <a:ext cx="813386" cy="1146950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EFF3D96-CC20-48F7-A4F8-57FCCB6CC744}"/>
              </a:ext>
            </a:extLst>
          </p:cNvPr>
          <p:cNvCxnSpPr>
            <a:cxnSpLocks/>
          </p:cNvCxnSpPr>
          <p:nvPr/>
        </p:nvCxnSpPr>
        <p:spPr>
          <a:xfrm>
            <a:off x="6751517" y="4291269"/>
            <a:ext cx="690659" cy="801101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90633C6-3D53-4666-9519-13EE3535E93D}"/>
              </a:ext>
            </a:extLst>
          </p:cNvPr>
          <p:cNvCxnSpPr>
            <a:cxnSpLocks/>
          </p:cNvCxnSpPr>
          <p:nvPr/>
        </p:nvCxnSpPr>
        <p:spPr>
          <a:xfrm flipH="1">
            <a:off x="7362359" y="3227613"/>
            <a:ext cx="875447" cy="470817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1EDD023-B1D4-4100-A505-7D487ADD1775}"/>
              </a:ext>
            </a:extLst>
          </p:cNvPr>
          <p:cNvCxnSpPr>
            <a:cxnSpLocks/>
          </p:cNvCxnSpPr>
          <p:nvPr/>
        </p:nvCxnSpPr>
        <p:spPr>
          <a:xfrm flipV="1">
            <a:off x="2506319" y="3375288"/>
            <a:ext cx="535808" cy="417052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E7E2A25-254A-47D3-9068-F6FBD1DA6662}"/>
              </a:ext>
            </a:extLst>
          </p:cNvPr>
          <p:cNvCxnSpPr>
            <a:cxnSpLocks/>
          </p:cNvCxnSpPr>
          <p:nvPr/>
        </p:nvCxnSpPr>
        <p:spPr>
          <a:xfrm>
            <a:off x="2670095" y="2090803"/>
            <a:ext cx="555008" cy="814052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F20CA3F-064B-46B4-B8D4-2457C09BC336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1779790" y="2096157"/>
            <a:ext cx="253195" cy="1512071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27195A2-D45F-46ED-B221-F1F08F45981F}"/>
              </a:ext>
            </a:extLst>
          </p:cNvPr>
          <p:cNvCxnSpPr>
            <a:cxnSpLocks/>
          </p:cNvCxnSpPr>
          <p:nvPr/>
        </p:nvCxnSpPr>
        <p:spPr>
          <a:xfrm flipH="1">
            <a:off x="6858947" y="1248462"/>
            <a:ext cx="1178438" cy="395367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CDB9E3D-F21B-4E1E-883F-DD73ED7BCA19}"/>
              </a:ext>
            </a:extLst>
          </p:cNvPr>
          <p:cNvCxnSpPr>
            <a:cxnSpLocks/>
          </p:cNvCxnSpPr>
          <p:nvPr/>
        </p:nvCxnSpPr>
        <p:spPr>
          <a:xfrm>
            <a:off x="9014997" y="3494410"/>
            <a:ext cx="1147961" cy="2032316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B595A84C-173C-4267-8520-93B211D92044}"/>
              </a:ext>
            </a:extLst>
          </p:cNvPr>
          <p:cNvCxnSpPr>
            <a:cxnSpLocks/>
          </p:cNvCxnSpPr>
          <p:nvPr/>
        </p:nvCxnSpPr>
        <p:spPr>
          <a:xfrm>
            <a:off x="5356515" y="5701878"/>
            <a:ext cx="4576944" cy="334689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FAFA7A3-C5D1-4DD1-9C30-6DEAF5F1E885}"/>
              </a:ext>
            </a:extLst>
          </p:cNvPr>
          <p:cNvCxnSpPr>
            <a:cxnSpLocks/>
          </p:cNvCxnSpPr>
          <p:nvPr/>
        </p:nvCxnSpPr>
        <p:spPr>
          <a:xfrm>
            <a:off x="8511902" y="5495363"/>
            <a:ext cx="1228338" cy="310370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0DA9783-AA44-4B34-B9A7-62DC480FB0E4}"/>
              </a:ext>
            </a:extLst>
          </p:cNvPr>
          <p:cNvSpPr txBox="1"/>
          <p:nvPr/>
        </p:nvSpPr>
        <p:spPr>
          <a:xfrm>
            <a:off x="7189940" y="1151694"/>
            <a:ext cx="103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385723"/>
                </a:solidFill>
              </a:rPr>
              <a:t>X</a:t>
            </a:r>
            <a:endParaRPr lang="ko-KR" altLang="en-US" sz="3200" b="1" dirty="0">
              <a:solidFill>
                <a:srgbClr val="385723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BD74B5F-5E3B-4A26-87B7-A62A31CB1DC8}"/>
              </a:ext>
            </a:extLst>
          </p:cNvPr>
          <p:cNvSpPr txBox="1"/>
          <p:nvPr/>
        </p:nvSpPr>
        <p:spPr>
          <a:xfrm>
            <a:off x="6788182" y="5574214"/>
            <a:ext cx="103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385723"/>
                </a:solidFill>
              </a:rPr>
              <a:t>X</a:t>
            </a:r>
            <a:endParaRPr lang="ko-KR" altLang="en-US" sz="3200" b="1" dirty="0">
              <a:solidFill>
                <a:srgbClr val="385723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EE717B1-6ABB-410A-86D8-2EFEFF0D438B}"/>
              </a:ext>
            </a:extLst>
          </p:cNvPr>
          <p:cNvCxnSpPr>
            <a:cxnSpLocks/>
          </p:cNvCxnSpPr>
          <p:nvPr/>
        </p:nvCxnSpPr>
        <p:spPr>
          <a:xfrm flipH="1">
            <a:off x="6751517" y="1400862"/>
            <a:ext cx="1438268" cy="2230736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EC719DE-ACE4-4414-8247-4FB15F0B8215}"/>
              </a:ext>
            </a:extLst>
          </p:cNvPr>
          <p:cNvSpPr txBox="1"/>
          <p:nvPr/>
        </p:nvSpPr>
        <p:spPr>
          <a:xfrm rot="1329464">
            <a:off x="7304713" y="2228770"/>
            <a:ext cx="103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385723"/>
                </a:solidFill>
              </a:rPr>
              <a:t>X</a:t>
            </a:r>
            <a:endParaRPr lang="ko-KR" altLang="en-US" sz="3200" b="1" dirty="0">
              <a:solidFill>
                <a:srgbClr val="385723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81AE47D-AEBC-467B-8E60-47F23FF7438F}"/>
              </a:ext>
            </a:extLst>
          </p:cNvPr>
          <p:cNvCxnSpPr>
            <a:cxnSpLocks/>
          </p:cNvCxnSpPr>
          <p:nvPr/>
        </p:nvCxnSpPr>
        <p:spPr>
          <a:xfrm>
            <a:off x="7442176" y="4258939"/>
            <a:ext cx="2491283" cy="1395677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90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441332" y="1887563"/>
            <a:ext cx="3309332" cy="3082874"/>
            <a:chOff x="4267200" y="682302"/>
            <a:chExt cx="3657600" cy="3454268"/>
          </a:xfrm>
        </p:grpSpPr>
        <p:sp>
          <p:nvSpPr>
            <p:cNvPr id="11" name="TextBox 10"/>
            <p:cNvSpPr txBox="1"/>
            <p:nvPr/>
          </p:nvSpPr>
          <p:spPr>
            <a:xfrm>
              <a:off x="4267200" y="2047338"/>
              <a:ext cx="3657599" cy="72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Q&amp;A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67200" y="682302"/>
              <a:ext cx="3657600" cy="3454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96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변수에 대한 설명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2" name="한쪽 모서리가 잘린 사각형 26">
            <a:extLst>
              <a:ext uri="{FF2B5EF4-FFF2-40B4-BE49-F238E27FC236}">
                <a16:creationId xmlns:a16="http://schemas.microsoft.com/office/drawing/2014/main" id="{48C280B3-1126-4136-902F-5BEDDC2FD34E}"/>
              </a:ext>
            </a:extLst>
          </p:cNvPr>
          <p:cNvSpPr/>
          <p:nvPr/>
        </p:nvSpPr>
        <p:spPr>
          <a:xfrm>
            <a:off x="962492" y="2370253"/>
            <a:ext cx="10373165" cy="3595118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E9BA0-B56F-4A6F-9137-CA364534FE77}"/>
              </a:ext>
            </a:extLst>
          </p:cNvPr>
          <p:cNvSpPr txBox="1"/>
          <p:nvPr/>
        </p:nvSpPr>
        <p:spPr>
          <a:xfrm>
            <a:off x="1922383" y="2737264"/>
            <a:ext cx="83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범주형 변수 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: 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성별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연령대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시도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 err="1">
                <a:latin typeface="이화체" panose="02000300000000000000" charset="-127"/>
                <a:ea typeface="이화체" panose="02000300000000000000" charset="-127"/>
              </a:rPr>
              <a:t>청력좌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 err="1">
                <a:latin typeface="이화체" panose="02000300000000000000" charset="-127"/>
                <a:ea typeface="이화체" panose="02000300000000000000" charset="-127"/>
              </a:rPr>
              <a:t>청력우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 err="1">
                <a:latin typeface="이화체" panose="02000300000000000000" charset="-127"/>
                <a:ea typeface="이화체" panose="02000300000000000000" charset="-127"/>
              </a:rPr>
              <a:t>요단백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흡연상태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음주여부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2000"/>
                  </a:schemeClr>
                </a:solidFill>
              </a:ln>
              <a:latin typeface="이화체" panose="02000300000000000000" charset="-127"/>
              <a:ea typeface="이화체" panose="02000300000000000000" charset="-127"/>
              <a:cs typeface="조선일보명조" panose="02030304000000000000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191FAC9-8069-4D15-9F7A-4422094BE2DC}"/>
              </a:ext>
            </a:extLst>
          </p:cNvPr>
          <p:cNvCxnSpPr/>
          <p:nvPr/>
        </p:nvCxnSpPr>
        <p:spPr>
          <a:xfrm>
            <a:off x="1246861" y="2706428"/>
            <a:ext cx="0" cy="307025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각형 29">
            <a:extLst>
              <a:ext uri="{FF2B5EF4-FFF2-40B4-BE49-F238E27FC236}">
                <a16:creationId xmlns:a16="http://schemas.microsoft.com/office/drawing/2014/main" id="{CA49C955-DC89-4C4D-88F4-AFF25523F4B5}"/>
              </a:ext>
            </a:extLst>
          </p:cNvPr>
          <p:cNvSpPr/>
          <p:nvPr/>
        </p:nvSpPr>
        <p:spPr>
          <a:xfrm>
            <a:off x="1246862" y="2706428"/>
            <a:ext cx="472321" cy="430911"/>
          </a:xfrm>
          <a:prstGeom prst="homePlate">
            <a:avLst>
              <a:gd name="adj" fmla="val 3652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B709CE-445F-4943-9BBC-BED35435396D}"/>
              </a:ext>
            </a:extLst>
          </p:cNvPr>
          <p:cNvSpPr/>
          <p:nvPr/>
        </p:nvSpPr>
        <p:spPr>
          <a:xfrm>
            <a:off x="1246861" y="267567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0" name="오각형 31">
            <a:extLst>
              <a:ext uri="{FF2B5EF4-FFF2-40B4-BE49-F238E27FC236}">
                <a16:creationId xmlns:a16="http://schemas.microsoft.com/office/drawing/2014/main" id="{F78737FA-4E08-40CE-B742-FC41805CFE5E}"/>
              </a:ext>
            </a:extLst>
          </p:cNvPr>
          <p:cNvSpPr/>
          <p:nvPr/>
        </p:nvSpPr>
        <p:spPr>
          <a:xfrm>
            <a:off x="1246862" y="3856643"/>
            <a:ext cx="472321" cy="430911"/>
          </a:xfrm>
          <a:prstGeom prst="homePlate">
            <a:avLst>
              <a:gd name="adj" fmla="val 3652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760347-7E24-4BB2-BBFA-7B652F6C2101}"/>
              </a:ext>
            </a:extLst>
          </p:cNvPr>
          <p:cNvSpPr/>
          <p:nvPr/>
        </p:nvSpPr>
        <p:spPr>
          <a:xfrm>
            <a:off x="1246861" y="38258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2" name="오각형 33">
            <a:extLst>
              <a:ext uri="{FF2B5EF4-FFF2-40B4-BE49-F238E27FC236}">
                <a16:creationId xmlns:a16="http://schemas.microsoft.com/office/drawing/2014/main" id="{8F0C09F6-5A2D-4282-9BD6-0EF97E2C4D43}"/>
              </a:ext>
            </a:extLst>
          </p:cNvPr>
          <p:cNvSpPr/>
          <p:nvPr/>
        </p:nvSpPr>
        <p:spPr>
          <a:xfrm>
            <a:off x="1246862" y="5006858"/>
            <a:ext cx="472321" cy="430911"/>
          </a:xfrm>
          <a:prstGeom prst="homePlate">
            <a:avLst>
              <a:gd name="adj" fmla="val 3652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8C314C-5448-45D1-8EA4-E80045300B47}"/>
              </a:ext>
            </a:extLst>
          </p:cNvPr>
          <p:cNvSpPr/>
          <p:nvPr/>
        </p:nvSpPr>
        <p:spPr>
          <a:xfrm>
            <a:off x="1246861" y="4976104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E86E30-4842-45B9-B8F7-EF1956D72E08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변수 구성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FB6FF2-934A-423D-A289-2B8F94F606A6}"/>
              </a:ext>
            </a:extLst>
          </p:cNvPr>
          <p:cNvSpPr txBox="1"/>
          <p:nvPr/>
        </p:nvSpPr>
        <p:spPr>
          <a:xfrm>
            <a:off x="1922382" y="3872055"/>
            <a:ext cx="785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정수형 변수 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: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 신장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체중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 err="1">
                <a:latin typeface="이화체" panose="02000300000000000000" charset="-127"/>
                <a:ea typeface="이화체" panose="02000300000000000000" charset="-127"/>
              </a:rPr>
              <a:t>수축기혈압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 err="1">
                <a:latin typeface="이화체" panose="02000300000000000000" charset="-127"/>
                <a:ea typeface="이화체" panose="02000300000000000000" charset="-127"/>
              </a:rPr>
              <a:t>이완기혈압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공복혈당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총콜레스테롤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 err="1">
                <a:latin typeface="이화체" panose="02000300000000000000" charset="-127"/>
                <a:ea typeface="이화체" panose="02000300000000000000" charset="-127"/>
              </a:rPr>
              <a:t>트리글리세라이드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HDL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콜레스테롤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LDL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콜레스테롤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AST, ALT, </a:t>
            </a:r>
            <a:r>
              <a:rPr lang="ko-KR" altLang="en-US" dirty="0" err="1">
                <a:latin typeface="이화체" panose="02000300000000000000" charset="-127"/>
                <a:ea typeface="이화체" panose="02000300000000000000" charset="-127"/>
              </a:rPr>
              <a:t>감마지디피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2000"/>
                  </a:schemeClr>
                </a:solidFill>
              </a:ln>
              <a:latin typeface="이화체" panose="02000300000000000000" charset="-127"/>
              <a:ea typeface="이화체" panose="02000300000000000000" charset="-127"/>
              <a:cs typeface="조선일보명조" panose="02030304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6FF77A-6223-499D-9739-C11301226C1B}"/>
              </a:ext>
            </a:extLst>
          </p:cNvPr>
          <p:cNvSpPr txBox="1"/>
          <p:nvPr/>
        </p:nvSpPr>
        <p:spPr>
          <a:xfrm>
            <a:off x="1922383" y="5022270"/>
            <a:ext cx="7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연속형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 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변수 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: 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허리둘레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 err="1">
                <a:latin typeface="이화체" panose="02000300000000000000" charset="-127"/>
                <a:ea typeface="이화체" panose="02000300000000000000" charset="-127"/>
              </a:rPr>
              <a:t>시력좌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 err="1">
                <a:latin typeface="이화체" panose="02000300000000000000" charset="-127"/>
                <a:ea typeface="이화체" panose="02000300000000000000" charset="-127"/>
              </a:rPr>
              <a:t>시력우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>
                <a:latin typeface="이화체" panose="02000300000000000000" charset="-127"/>
                <a:ea typeface="이화체" panose="02000300000000000000" charset="-127"/>
              </a:rPr>
              <a:t>혈색소</a:t>
            </a:r>
            <a:r>
              <a:rPr lang="en-US" altLang="ko-KR" dirty="0">
                <a:latin typeface="이화체" panose="02000300000000000000" charset="-127"/>
                <a:ea typeface="이화체" panose="02000300000000000000" charset="-127"/>
              </a:rPr>
              <a:t>, </a:t>
            </a:r>
            <a:r>
              <a:rPr lang="ko-KR" altLang="en-US" dirty="0" err="1">
                <a:latin typeface="이화체" panose="02000300000000000000" charset="-127"/>
                <a:ea typeface="이화체" panose="02000300000000000000" charset="-127"/>
              </a:rPr>
              <a:t>혈청크레아티닌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2000"/>
                  </a:schemeClr>
                </a:solidFill>
              </a:ln>
              <a:latin typeface="이화체" panose="02000300000000000000" charset="-127"/>
              <a:ea typeface="이화체" panose="0200030000000000000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9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과정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55E10-28C2-4FAA-83A5-F2E003EA97C3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층화추출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FF2B8C0-17F5-44E9-9069-28A6564580C7}"/>
              </a:ext>
            </a:extLst>
          </p:cNvPr>
          <p:cNvSpPr/>
          <p:nvPr/>
        </p:nvSpPr>
        <p:spPr>
          <a:xfrm>
            <a:off x="7788033" y="5236580"/>
            <a:ext cx="335993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내용을 입력해주세요</a:t>
            </a:r>
            <a:r>
              <a:rPr lang="en-US" altLang="ko-KR" sz="1600" kern="0" dirty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내용을 입력해주세요</a:t>
            </a:r>
            <a:r>
              <a:rPr lang="en-US" altLang="ko-KR" sz="1600" kern="0" dirty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1600" kern="0" dirty="0">
              <a:ln>
                <a:solidFill>
                  <a:schemeClr val="bg1">
                    <a:alpha val="17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D516015-9CD6-418D-AF1C-22213C9667B1}"/>
              </a:ext>
            </a:extLst>
          </p:cNvPr>
          <p:cNvSpPr/>
          <p:nvPr/>
        </p:nvSpPr>
        <p:spPr>
          <a:xfrm>
            <a:off x="4318024" y="5236580"/>
            <a:ext cx="335993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내용을 입력해주세요</a:t>
            </a:r>
            <a:r>
              <a:rPr lang="en-US" altLang="ko-KR" sz="1600" kern="0" dirty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sz="1600" kern="0" dirty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내용을 입력해주세요</a:t>
            </a:r>
            <a:r>
              <a:rPr lang="en-US" altLang="ko-KR" sz="1600" kern="0" dirty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  <a:endParaRPr lang="ko-KR" altLang="en-US" sz="1600" kern="0" dirty="0">
              <a:ln>
                <a:solidFill>
                  <a:schemeClr val="bg1">
                    <a:alpha val="17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801767-B754-49C1-83B3-0EEC895E9EB0}"/>
              </a:ext>
            </a:extLst>
          </p:cNvPr>
          <p:cNvGrpSpPr/>
          <p:nvPr/>
        </p:nvGrpSpPr>
        <p:grpSpPr>
          <a:xfrm>
            <a:off x="537686" y="2188464"/>
            <a:ext cx="10551082" cy="2754852"/>
            <a:chOff x="713619" y="2254586"/>
            <a:chExt cx="10551082" cy="2754852"/>
          </a:xfrm>
        </p:grpSpPr>
        <p:sp>
          <p:nvSpPr>
            <p:cNvPr id="23" name="모서리가 둥근 직사각형 26">
              <a:extLst>
                <a:ext uri="{FF2B5EF4-FFF2-40B4-BE49-F238E27FC236}">
                  <a16:creationId xmlns:a16="http://schemas.microsoft.com/office/drawing/2014/main" id="{2CEB27C4-4DF6-44CD-83AC-FC4D311A3717}"/>
                </a:ext>
              </a:extLst>
            </p:cNvPr>
            <p:cNvSpPr/>
            <p:nvPr/>
          </p:nvSpPr>
          <p:spPr>
            <a:xfrm>
              <a:off x="890566" y="2254587"/>
              <a:ext cx="3359939" cy="20997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  <p:sp>
          <p:nvSpPr>
            <p:cNvPr id="24" name="모서리가 둥근 직사각형 27">
              <a:extLst>
                <a:ext uri="{FF2B5EF4-FFF2-40B4-BE49-F238E27FC236}">
                  <a16:creationId xmlns:a16="http://schemas.microsoft.com/office/drawing/2014/main" id="{FFFCCCC7-A96C-40C5-902C-961935FFC788}"/>
                </a:ext>
              </a:extLst>
            </p:cNvPr>
            <p:cNvSpPr/>
            <p:nvPr/>
          </p:nvSpPr>
          <p:spPr>
            <a:xfrm>
              <a:off x="4313029" y="2254587"/>
              <a:ext cx="3359939" cy="209971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  <p:sp>
          <p:nvSpPr>
            <p:cNvPr id="35" name="모서리가 둥근 직사각형 30">
              <a:extLst>
                <a:ext uri="{FF2B5EF4-FFF2-40B4-BE49-F238E27FC236}">
                  <a16:creationId xmlns:a16="http://schemas.microsoft.com/office/drawing/2014/main" id="{9F2935B1-C17C-4171-B9C3-E103E62A416E}"/>
                </a:ext>
              </a:extLst>
            </p:cNvPr>
            <p:cNvSpPr/>
            <p:nvPr/>
          </p:nvSpPr>
          <p:spPr>
            <a:xfrm>
              <a:off x="7730500" y="2254586"/>
              <a:ext cx="3359939" cy="209971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1CB12D6-22F3-4AF7-97AB-018ACC572378}"/>
                </a:ext>
              </a:extLst>
            </p:cNvPr>
            <p:cNvSpPr/>
            <p:nvPr/>
          </p:nvSpPr>
          <p:spPr>
            <a:xfrm>
              <a:off x="4308036" y="2463386"/>
              <a:ext cx="3361479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</a:rPr>
                <a:t>각 계층별로 </a:t>
              </a:r>
              <a:r>
                <a:rPr lang="ko-KR" altLang="en-US" b="1" kern="0" dirty="0" err="1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</a:rPr>
                <a:t>층화추출</a:t>
              </a:r>
              <a:endParaRPr lang="ko-KR" altLang="en-US" b="1" dirty="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DF4EDC-8ED2-4AEC-8F0D-E71893C26865}"/>
                </a:ext>
              </a:extLst>
            </p:cNvPr>
            <p:cNvSpPr/>
            <p:nvPr/>
          </p:nvSpPr>
          <p:spPr>
            <a:xfrm>
              <a:off x="4184780" y="2998499"/>
              <a:ext cx="3708464" cy="122495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60000"/>
                </a:lnSpc>
              </a:pPr>
              <a:r>
                <a:rPr lang="ko-KR" altLang="en-US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이러한 데이터들은 대표성이 떨어질</a:t>
              </a:r>
              <a:endParaRPr lang="en-US" altLang="ko-KR" sz="1600" kern="0" dirty="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  <a:p>
              <a:pPr algn="ctr" fontAlgn="base">
                <a:lnSpc>
                  <a:spcPct val="160000"/>
                </a:lnSpc>
              </a:pPr>
              <a:r>
                <a:rPr lang="ko-KR" altLang="en-US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것을 우려하여 각 계층별로 </a:t>
              </a:r>
              <a:r>
                <a:rPr lang="en-US" altLang="ko-KR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1/50</a:t>
              </a:r>
              <a:r>
                <a:rPr lang="ko-KR" altLang="en-US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개의</a:t>
              </a:r>
              <a:endParaRPr lang="en-US" altLang="ko-KR" sz="1600" kern="0" dirty="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  <a:p>
              <a:pPr algn="ctr" fontAlgn="base">
                <a:lnSpc>
                  <a:spcPct val="160000"/>
                </a:lnSpc>
              </a:pPr>
              <a:r>
                <a:rPr lang="ko-KR" altLang="en-US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</a:t>
              </a:r>
              <a:r>
                <a:rPr lang="en-US" altLang="ko-KR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총 </a:t>
              </a:r>
              <a:r>
                <a:rPr lang="en-US" altLang="ko-KR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20000</a:t>
              </a:r>
              <a:r>
                <a:rPr lang="ko-KR" altLang="en-US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개 데이터 추출</a:t>
              </a:r>
              <a:endParaRPr lang="en-US" altLang="ko-KR" sz="1600" kern="0" dirty="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391FE7B-6A3F-45CE-BE5B-61ABD0BF5145}"/>
                </a:ext>
              </a:extLst>
            </p:cNvPr>
            <p:cNvSpPr/>
            <p:nvPr/>
          </p:nvSpPr>
          <p:spPr>
            <a:xfrm>
              <a:off x="7735492" y="4640106"/>
              <a:ext cx="3354947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kern="0" dirty="0">
                  <a:ln>
                    <a:solidFill>
                      <a:schemeClr val="bg1">
                        <a:alpha val="17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텍스트를 입력해주세요</a:t>
              </a:r>
              <a:r>
                <a:rPr lang="en-US" altLang="ko-KR" b="1" kern="0" dirty="0">
                  <a:ln>
                    <a:solidFill>
                      <a:schemeClr val="bg1">
                        <a:alpha val="17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.</a:t>
              </a:r>
              <a:endParaRPr lang="ko-KR" altLang="en-US" b="1" dirty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843D02-ACA5-4EE8-A0A9-9672B1ACB3F8}"/>
                </a:ext>
              </a:extLst>
            </p:cNvPr>
            <p:cNvSpPr/>
            <p:nvPr/>
          </p:nvSpPr>
          <p:spPr>
            <a:xfrm>
              <a:off x="7735492" y="2459018"/>
              <a:ext cx="3354947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</a:rPr>
                <a:t>연도별 자료에서 </a:t>
              </a:r>
              <a:r>
                <a:rPr lang="ko-KR" altLang="en-US" b="1" kern="0" dirty="0" err="1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</a:rPr>
                <a:t>층화추출</a:t>
              </a:r>
              <a:r>
                <a:rPr lang="ko-KR" altLang="en-US" b="1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</a:rPr>
                <a:t> 진행</a:t>
              </a:r>
              <a:endParaRPr lang="ko-KR" altLang="en-US" b="1" dirty="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4EAD794-23C5-4548-9EC3-7B3A3D7C72FF}"/>
                </a:ext>
              </a:extLst>
            </p:cNvPr>
            <p:cNvSpPr/>
            <p:nvPr/>
          </p:nvSpPr>
          <p:spPr>
            <a:xfrm>
              <a:off x="4308035" y="4639986"/>
              <a:ext cx="3361479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kern="0" dirty="0">
                  <a:ln>
                    <a:solidFill>
                      <a:schemeClr val="bg1">
                        <a:alpha val="17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텍스트를 입력해주세요</a:t>
              </a:r>
              <a:r>
                <a:rPr lang="en-US" altLang="ko-KR" b="1" kern="0" dirty="0">
                  <a:ln>
                    <a:solidFill>
                      <a:schemeClr val="bg1">
                        <a:alpha val="17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.</a:t>
              </a:r>
              <a:endParaRPr lang="ko-KR" altLang="en-US" b="1" dirty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8F15942-A22D-44E4-8415-EEEDD970BDFF}"/>
                </a:ext>
              </a:extLst>
            </p:cNvPr>
            <p:cNvSpPr/>
            <p:nvPr/>
          </p:nvSpPr>
          <p:spPr>
            <a:xfrm>
              <a:off x="887112" y="4639986"/>
              <a:ext cx="3361479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kern="0" dirty="0">
                  <a:ln>
                    <a:solidFill>
                      <a:schemeClr val="bg1">
                        <a:alpha val="17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텍스트를 입력해주세요</a:t>
              </a:r>
              <a:r>
                <a:rPr lang="en-US" altLang="ko-KR" b="1" kern="0" dirty="0">
                  <a:ln>
                    <a:solidFill>
                      <a:schemeClr val="bg1">
                        <a:alpha val="17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.</a:t>
              </a:r>
              <a:endParaRPr lang="ko-KR" altLang="en-US" b="1" dirty="0">
                <a:ln>
                  <a:solidFill>
                    <a:schemeClr val="bg1">
                      <a:alpha val="17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E7AC5E0-140F-4FE2-87C5-32CECA910956}"/>
                </a:ext>
              </a:extLst>
            </p:cNvPr>
            <p:cNvSpPr/>
            <p:nvPr/>
          </p:nvSpPr>
          <p:spPr>
            <a:xfrm>
              <a:off x="713619" y="2998499"/>
              <a:ext cx="3708464" cy="122495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60000"/>
                </a:lnSpc>
              </a:pPr>
              <a:r>
                <a:rPr lang="ko-KR" altLang="en-US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특정 시도의 경우 데이터가 만개보다</a:t>
              </a:r>
              <a:endParaRPr lang="en-US" altLang="ko-KR" sz="1600" kern="0" dirty="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  <a:p>
              <a:pPr algn="ctr" fontAlgn="base">
                <a:lnSpc>
                  <a:spcPct val="160000"/>
                </a:lnSpc>
              </a:pPr>
              <a:r>
                <a:rPr lang="ko-KR" altLang="en-US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적거나 간신히 많은 경우 있었음</a:t>
              </a:r>
              <a:r>
                <a:rPr lang="en-US" altLang="ko-KR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.</a:t>
              </a:r>
            </a:p>
            <a:p>
              <a:pPr algn="ctr" fontAlgn="base">
                <a:lnSpc>
                  <a:spcPct val="160000"/>
                </a:lnSpc>
              </a:pPr>
              <a:endParaRPr lang="en-US" altLang="ko-KR" sz="1600" kern="0" dirty="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A12E747-6F19-4996-89A2-C8A837D1AD9F}"/>
                </a:ext>
              </a:extLst>
            </p:cNvPr>
            <p:cNvSpPr/>
            <p:nvPr/>
          </p:nvSpPr>
          <p:spPr>
            <a:xfrm>
              <a:off x="7556237" y="2998499"/>
              <a:ext cx="3708464" cy="122495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60000"/>
                </a:lnSpc>
              </a:pPr>
              <a:r>
                <a:rPr lang="ko-KR" altLang="en-US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원자료가 연도별로 각각 다르게 </a:t>
              </a:r>
              <a:endParaRPr lang="en-US" altLang="ko-KR" sz="1600" kern="0" dirty="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  <a:p>
              <a:pPr algn="ctr" fontAlgn="base">
                <a:lnSpc>
                  <a:spcPct val="160000"/>
                </a:lnSpc>
              </a:pPr>
              <a:r>
                <a:rPr lang="ko-KR" altLang="en-US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저장되어 있어 각 자료별로</a:t>
              </a:r>
              <a:r>
                <a:rPr lang="en-US" altLang="ko-KR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600" kern="0" dirty="0" err="1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층화추출</a:t>
              </a:r>
              <a:endParaRPr lang="en-US" altLang="ko-KR" sz="1600" kern="0" dirty="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  <a:p>
              <a:pPr algn="ctr" fontAlgn="base">
                <a:lnSpc>
                  <a:spcPct val="160000"/>
                </a:lnSpc>
              </a:pPr>
              <a:r>
                <a:rPr lang="ko-KR" altLang="en-US" sz="1600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진행</a:t>
              </a:r>
              <a:endParaRPr lang="en-US" altLang="ko-KR" sz="1600" kern="0" dirty="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A591BD3-48E1-4EF3-B159-2810EAE86A29}"/>
                </a:ext>
              </a:extLst>
            </p:cNvPr>
            <p:cNvSpPr/>
            <p:nvPr/>
          </p:nvSpPr>
          <p:spPr>
            <a:xfrm>
              <a:off x="915295" y="2456478"/>
              <a:ext cx="3361479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kern="0" dirty="0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</a:rPr>
                <a:t>연도별 자료 지역별로 </a:t>
              </a:r>
              <a:r>
                <a:rPr lang="ko-KR" altLang="en-US" b="1" kern="0" dirty="0" err="1">
                  <a:ln>
                    <a:solidFill>
                      <a:schemeClr val="tx1">
                        <a:lumMod val="95000"/>
                        <a:lumOff val="5000"/>
                        <a:alpha val="2000"/>
                      </a:schemeClr>
                    </a:solidFill>
                  </a:ln>
                  <a:solidFill>
                    <a:srgbClr val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</a:rPr>
                <a:t>층화추출</a:t>
              </a:r>
              <a:endParaRPr lang="ko-KR" altLang="en-US" b="1" dirty="0">
                <a:ln>
                  <a:solidFill>
                    <a:schemeClr val="tx1">
                      <a:lumMod val="95000"/>
                      <a:lumOff val="5000"/>
                      <a:alpha val="2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7B8A60-DB72-4422-A75D-0354298B059F}"/>
              </a:ext>
            </a:extLst>
          </p:cNvPr>
          <p:cNvSpPr/>
          <p:nvPr/>
        </p:nvSpPr>
        <p:spPr>
          <a:xfrm>
            <a:off x="739360" y="4453956"/>
            <a:ext cx="9045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data &lt;-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read.csv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"NHIS_OPEN_GJ_2015.csv"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ko-KR" sz="16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header=</a:t>
            </a:r>
            <a:r>
              <a:rPr lang="en-US" altLang="ko-KR" sz="16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DATA &lt;-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data </a:t>
            </a:r>
            <a:r>
              <a:rPr lang="en-US" altLang="ko-KR" sz="1600" b="1" dirty="0">
                <a:solidFill>
                  <a:srgbClr val="CE5C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%&gt;%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select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ko-KR" sz="1600" b="1" dirty="0">
                <a:solidFill>
                  <a:srgbClr val="CE5C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</a:t>
            </a:r>
            <a:r>
              <a:rPr lang="en-US" altLang="ko-KR" sz="16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28</a:t>
            </a:r>
            <a:r>
              <a:rPr lang="en-US" altLang="ko-KR" sz="1600" b="1" dirty="0">
                <a:solidFill>
                  <a:srgbClr val="CE5C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altLang="ko-KR" sz="16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)) </a:t>
            </a:r>
            <a:r>
              <a:rPr lang="en-US" altLang="ko-KR" sz="1600" b="1" dirty="0">
                <a:solidFill>
                  <a:srgbClr val="CE5C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%&gt;%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arrange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ko-KR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시도코드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ko-KR" altLang="ko-KR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50ED0E-F594-4748-9776-83DE1AD038E9}"/>
              </a:ext>
            </a:extLst>
          </p:cNvPr>
          <p:cNvSpPr/>
          <p:nvPr/>
        </p:nvSpPr>
        <p:spPr>
          <a:xfrm>
            <a:off x="739360" y="5092272"/>
            <a:ext cx="8741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k&lt;-DATA </a:t>
            </a:r>
            <a:r>
              <a:rPr lang="en-US" altLang="ko-KR" sz="1600" b="1" dirty="0">
                <a:solidFill>
                  <a:srgbClr val="CE5C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%&gt;%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group_by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ko-KR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시도코드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  <a:r>
              <a:rPr lang="en-US" altLang="ko-KR" sz="1600" b="1" dirty="0">
                <a:solidFill>
                  <a:srgbClr val="CE5C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%&gt;%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summarise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count =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round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ko-KR" sz="16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altLang="ko-KR" sz="1600" b="1" dirty="0">
                <a:solidFill>
                  <a:srgbClr val="CE5C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ko-KR" sz="16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50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endParaRPr lang="ko-KR" altLang="ko-KR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6AB854-0460-4F14-B52E-0060F8875528}"/>
              </a:ext>
            </a:extLst>
          </p:cNvPr>
          <p:cNvSpPr/>
          <p:nvPr/>
        </p:nvSpPr>
        <p:spPr>
          <a:xfrm>
            <a:off x="739360" y="5526361"/>
            <a:ext cx="10064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idx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&lt;-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strata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=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DATA, </a:t>
            </a:r>
            <a:r>
              <a:rPr lang="en-US" altLang="ko-KR" sz="1600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stratanames</a:t>
            </a:r>
            <a:r>
              <a:rPr lang="en-US" altLang="ko-KR" sz="16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altLang="ko-KR" sz="1600" dirty="0" err="1">
                <a:solidFill>
                  <a:srgbClr val="4E9A0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시도코드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size =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k</a:t>
            </a:r>
            <a:r>
              <a:rPr lang="en-US" altLang="ko-KR" sz="1600" b="1" dirty="0" err="1">
                <a:solidFill>
                  <a:srgbClr val="CE5C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</a:t>
            </a:r>
            <a:r>
              <a:rPr lang="en-US" altLang="ko-KR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count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method =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altLang="ko-KR" sz="1600" dirty="0" err="1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srswor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sample2015 &lt;-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getdata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(DATA, </a:t>
            </a:r>
            <a:r>
              <a:rPr lang="en-US" altLang="ko-KR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idx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sz="16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write.csv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(sample2015, </a:t>
            </a:r>
            <a:r>
              <a:rPr lang="en-US" altLang="ko-KR" sz="16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file=</a:t>
            </a:r>
            <a:r>
              <a:rPr lang="en-US" altLang="ko-KR" sz="16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"Sampling_2015.csv"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ko-KR" altLang="ko-KR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8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과정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55E10-28C2-4FAA-83A5-F2E003EA97C3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이상변수 변환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시도코드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85050"/>
              </p:ext>
            </p:extLst>
          </p:nvPr>
        </p:nvGraphicFramePr>
        <p:xfrm>
          <a:off x="961081" y="2090886"/>
          <a:ext cx="9665732" cy="41698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코드명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시도코드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코드명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시도코드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11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서울특별시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41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경기도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26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부산광역시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42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강원도</a:t>
                      </a:r>
                      <a:endParaRPr lang="en-US" altLang="ko-KR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27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대구광역시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43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충청북도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28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인천광역시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44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충청남도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29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광주광역시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45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전라북도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30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대전광역시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46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전라남도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31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울산광역시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47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경상북도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36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세종특별자치시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48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경상남도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49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제주특별자치도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829000" y="1258071"/>
            <a:ext cx="5421633" cy="5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sort</a:t>
            </a:r>
            <a:r>
              <a:rPr lang="en-US" altLang="ko-KR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ko-KR" sz="12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unique</a:t>
            </a:r>
            <a:r>
              <a:rPr lang="en-US" altLang="ko-KR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  <a:r>
              <a:rPr lang="en-US" altLang="ko-KR" sz="1200" b="1" dirty="0" err="1">
                <a:solidFill>
                  <a:srgbClr val="CE5C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</a:t>
            </a:r>
            <a:r>
              <a:rPr lang="en-US" altLang="ko-KR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SIDO</a:t>
            </a:r>
            <a:r>
              <a:rPr lang="en-US" altLang="ko-KR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##  [1] 11 26 27 28 29 30 31 36 41 42 43 44 45 46 47 48 49 50</a:t>
            </a:r>
            <a:endParaRPr lang="ko-KR" altLang="ko-KR" sz="1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817332" y="1570097"/>
            <a:ext cx="315884" cy="290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과정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55E10-28C2-4FAA-83A5-F2E003EA97C3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이상변수 변환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시도코드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5467" y="3256911"/>
            <a:ext cx="2786773" cy="121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# A 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tibble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: 1 x 2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 HCHK_YEAR count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     &lt;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dbl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&gt; &lt;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1      2017   221</a:t>
            </a:r>
            <a:endParaRPr lang="ko-KR" altLang="ko-KR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63461" y="4121982"/>
            <a:ext cx="656705" cy="290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56169" y="1047859"/>
            <a:ext cx="29039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# A 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tibble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: 17 x 2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   SIDO count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  &lt;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dbl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&gt; &lt;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1    11  3547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2    26  1373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3    27   950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4    28  1174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5    29   570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6    30   605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7    31   507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8    36    94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 9    41  4877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10    42   614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11    43   681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12    44   856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13    45   734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14    46   759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15    47  1083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16    48  1355</a:t>
            </a:r>
            <a:b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## 17    50   221</a:t>
            </a:r>
            <a:endParaRPr lang="ko-KR" altLang="ko-KR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466788" y="6301145"/>
            <a:ext cx="461914" cy="290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65541" y="6255078"/>
            <a:ext cx="66440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49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0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/>
      <p:bldP spid="1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2695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2509" y="78111"/>
            <a:ext cx="11526982" cy="381625"/>
            <a:chOff x="484909" y="78111"/>
            <a:chExt cx="11526982" cy="381625"/>
          </a:xfrm>
        </p:grpSpPr>
        <p:sp>
          <p:nvSpPr>
            <p:cNvPr id="6" name="TextBox 5"/>
            <p:cNvSpPr txBox="1"/>
            <p:nvPr/>
          </p:nvSpPr>
          <p:spPr>
            <a:xfrm>
              <a:off x="4849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변수에 관한 설명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612" y="90404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가설 검정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941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과정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55E10-28C2-4FAA-83A5-F2E003EA97C3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이상변수 변환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연령대코드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00244"/>
              </p:ext>
            </p:extLst>
          </p:nvPr>
        </p:nvGraphicFramePr>
        <p:xfrm>
          <a:off x="961081" y="2090886"/>
          <a:ext cx="9665732" cy="33358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연령대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연령대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20~24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8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55~59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2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25~29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9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60~64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</a:t>
                      </a:r>
                      <a:endParaRPr lang="en-US" altLang="ko-KR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3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30~34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10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65~69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35~39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11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70~74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5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40~44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12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75~79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6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45~49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13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80~84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7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50~54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14</a:t>
                      </a:r>
                      <a:endParaRPr lang="ko-KR" altLang="en-US" dirty="0"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85</a:t>
                      </a:r>
                      <a:r>
                        <a:rPr lang="ko-KR" altLang="en-US" dirty="0"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세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2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2172</TotalTime>
  <Words>2140</Words>
  <Application>Microsoft Office PowerPoint</Application>
  <PresentationFormat>와이드스크린</PresentationFormat>
  <Paragraphs>492</Paragraphs>
  <Slides>45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이화체</vt:lpstr>
      <vt:lpstr>Consolas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장혜수(통계학과)</cp:lastModifiedBy>
  <cp:revision>200</cp:revision>
  <dcterms:created xsi:type="dcterms:W3CDTF">2016-05-08T07:23:19Z</dcterms:created>
  <dcterms:modified xsi:type="dcterms:W3CDTF">2023-04-21T08:11:17Z</dcterms:modified>
</cp:coreProperties>
</file>