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5"/>
  </p:notesMasterIdLst>
  <p:sldIdLst>
    <p:sldId id="354" r:id="rId2"/>
    <p:sldId id="310" r:id="rId3"/>
    <p:sldId id="291" r:id="rId4"/>
    <p:sldId id="368" r:id="rId5"/>
    <p:sldId id="415" r:id="rId6"/>
    <p:sldId id="418" r:id="rId7"/>
    <p:sldId id="417" r:id="rId8"/>
    <p:sldId id="416" r:id="rId9"/>
    <p:sldId id="419" r:id="rId10"/>
    <p:sldId id="461" r:id="rId11"/>
    <p:sldId id="422" r:id="rId12"/>
    <p:sldId id="423" r:id="rId13"/>
    <p:sldId id="424" r:id="rId14"/>
    <p:sldId id="462" r:id="rId15"/>
    <p:sldId id="425" r:id="rId16"/>
    <p:sldId id="426" r:id="rId17"/>
    <p:sldId id="427" r:id="rId18"/>
    <p:sldId id="429" r:id="rId19"/>
    <p:sldId id="428" r:id="rId20"/>
    <p:sldId id="430" r:id="rId21"/>
    <p:sldId id="431" r:id="rId22"/>
    <p:sldId id="433" r:id="rId23"/>
    <p:sldId id="434" r:id="rId24"/>
    <p:sldId id="436" r:id="rId25"/>
    <p:sldId id="435" r:id="rId26"/>
    <p:sldId id="387" r:id="rId27"/>
    <p:sldId id="437" r:id="rId28"/>
    <p:sldId id="439" r:id="rId29"/>
    <p:sldId id="440" r:id="rId30"/>
    <p:sldId id="438" r:id="rId31"/>
    <p:sldId id="441" r:id="rId32"/>
    <p:sldId id="442" r:id="rId33"/>
    <p:sldId id="443" r:id="rId34"/>
    <p:sldId id="444" r:id="rId35"/>
    <p:sldId id="463" r:id="rId36"/>
    <p:sldId id="464" r:id="rId37"/>
    <p:sldId id="445" r:id="rId38"/>
    <p:sldId id="449" r:id="rId39"/>
    <p:sldId id="446" r:id="rId40"/>
    <p:sldId id="448" r:id="rId41"/>
    <p:sldId id="447" r:id="rId42"/>
    <p:sldId id="450" r:id="rId43"/>
    <p:sldId id="451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362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72F"/>
    <a:srgbClr val="E6E6E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762A-B292-4B76-A778-1B376969B26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02F1-7069-44B5-A62A-57CB02818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4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8B19-7170-4A5B-A32B-BB06914DED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8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8B19-7170-4A5B-A32B-BB06914DED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5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98B19-7170-4A5B-A32B-BB06914DEDA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404E6-CA48-6FD4-3038-B01B64D2D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0FCDE4-976F-BE87-B0B2-06756750F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5C20A-E526-62D3-E1A7-6393EE97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1E4E2-B31E-271D-5E62-65ADE477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52AC-E7AC-D158-55FF-C1A9D6F9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9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47F3D-4BEA-C098-3EFF-6DDD6BF1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3047C5-3C60-3413-15AB-842C46C3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4882A-32D8-71C3-9E2B-8C6004D6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0A69A-4A3B-5694-FDCA-18D78766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A8155-0486-03FE-4A18-9389C6A5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E90F42-5D60-74E9-EB5F-E0E671A83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896B4-8C8D-FA33-581E-EEB17443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9552C-DECC-303B-5D7D-A4E33876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4BE50-4098-AD53-0273-FA0536A6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E26CB-0FD6-6DAA-1DC4-22362003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50AF0-4FF1-2334-382A-B6CC56A7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C7B9D-3957-4F75-62F4-CA2E5C5D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CE104-6B29-F2B2-4D96-F9684B45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4D5BB-085F-DC23-3514-B46E5B1D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C2E40-3BBA-3F15-5820-3A4866B8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0CBD0-B706-B89F-7CA5-357855BB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F98FA-F3E4-30F8-DF4F-051FA422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FDC6D-B000-E4DF-A646-25EEE80F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F5B7B-BA36-BC0C-93CE-80C928F2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10EE8-F989-2E60-0A62-34D63C29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24132-43FE-A837-EF33-282FD329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87BDA-40D7-9ADF-D12E-D2A39439D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98215-49EE-0D0E-971A-7F533A72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E95B6-B0BF-00FB-A10F-1E8C06F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1244F-CF2E-6560-3C6A-CC69669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A4C624-3977-A0BE-A0E1-480E2193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5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1696-1DCE-A50A-A150-66DB9C6D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F3193-437F-C54D-5755-7C0D86AA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9C701-0489-4181-884B-0B6D2268E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029C9-62CF-04FA-30F2-C2D438DFE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16038E-898B-D703-01B4-5AD2F39AD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C884CC-F5C4-A79F-97B2-0923CD87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FE9D5F-E1B6-EAD6-80BF-AA4EA55C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A31F1-E9B2-C46B-4AC2-5781E185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0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C76F3-5843-A2B5-08F4-A56D24E7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E9416F-6D7A-26B4-4AF7-626781D1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81A65D-44B0-F7C8-2E7A-9C32F45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474AF-66ED-E9A9-BD3A-F4368D58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3B75F-999C-57B0-D86E-3853F363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C12E48-5062-D839-1836-2FCA8DBD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E6416-28B1-528C-81DE-1461AFE4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8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7C3A2-F453-9C93-CE22-B8159751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FF5F1-BDAA-B88F-5D6B-9684C435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52C117-A88C-B8DA-8776-914112AFF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0AD2A9-B174-2F9C-D3BB-BF728BEE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306D6-FDEB-5082-C292-F2ABDC5F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74ECA-EE93-3ACC-7443-666BA05E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7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766FB-5B0F-251F-E778-0D86192E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8E92E2-D0FC-AAD7-23E1-A54D7A295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60A1F-2D7D-CDCE-95F5-F95B154C6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9A17E-6316-6959-BB56-02301C5E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3E0C3-3445-2429-467D-41383CA2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DE81A-7431-C001-CC87-D0B0DB3C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4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23C5E7-A9F6-8878-5F9B-74B1B04F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D29D5-7E1A-E156-3F3B-46999AA6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B2299-A0F5-F3B9-8629-5637B4AEE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220E-4475-4C97-B19E-C5B29B7B336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C9EFA-E216-F146-B903-EE760C38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017A8-9FC7-3D6C-82A9-0D186C196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797C-F9CF-48EF-A917-444FAFA6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1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114025" y="1971413"/>
            <a:ext cx="7449425" cy="1868580"/>
            <a:chOff x="4267200" y="682302"/>
            <a:chExt cx="3657600" cy="3454268"/>
          </a:xfrm>
        </p:grpSpPr>
        <p:sp>
          <p:nvSpPr>
            <p:cNvPr id="25" name="TextBox 24"/>
            <p:cNvSpPr txBox="1"/>
            <p:nvPr/>
          </p:nvSpPr>
          <p:spPr>
            <a:xfrm>
              <a:off x="4267200" y="1426601"/>
              <a:ext cx="3657599" cy="176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게임 데이터 분석</a:t>
              </a:r>
              <a:endParaRPr lang="en-US" altLang="ko-KR" sz="3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다음에 설계할 게임은</a:t>
              </a:r>
              <a:r>
                <a:rPr lang="en-US" altLang="ko-KR" sz="2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?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67200" y="682302"/>
              <a:ext cx="3657600" cy="3454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5748843" y="5261091"/>
            <a:ext cx="694314" cy="0"/>
          </a:xfrm>
          <a:prstGeom prst="line">
            <a:avLst/>
          </a:prstGeom>
          <a:ln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31958" y="5236244"/>
            <a:ext cx="728084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장혜수</a:t>
            </a:r>
            <a:endParaRPr lang="en-US" altLang="ko-KR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B97B8-FEE1-49BD-A823-1569BDDC6069}"/>
              </a:ext>
            </a:extLst>
          </p:cNvPr>
          <p:cNvSpPr txBox="1"/>
          <p:nvPr/>
        </p:nvSpPr>
        <p:spPr>
          <a:xfrm>
            <a:off x="0" y="21265"/>
            <a:ext cx="334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AI Bootcamp 18</a:t>
            </a:r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기 </a:t>
            </a:r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Section1 Project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C3F563-9878-F182-DFDD-9FAE645DA897}"/>
              </a:ext>
            </a:extLst>
          </p:cNvPr>
          <p:cNvCxnSpPr>
            <a:cxnSpLocks/>
          </p:cNvCxnSpPr>
          <p:nvPr/>
        </p:nvCxnSpPr>
        <p:spPr>
          <a:xfrm>
            <a:off x="5748843" y="5711945"/>
            <a:ext cx="694314" cy="0"/>
          </a:xfrm>
          <a:prstGeom prst="line">
            <a:avLst/>
          </a:prstGeom>
          <a:ln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6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제거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...?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11DB36-1912-65FA-60F7-20B93779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95" y="3872969"/>
            <a:ext cx="2168004" cy="21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20AE32B-075B-4CF2-6AB2-6E62C8416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69" y="990600"/>
            <a:ext cx="570782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2DE5E0-B467-DF61-3E9A-6299A8341CD0}"/>
              </a:ext>
            </a:extLst>
          </p:cNvPr>
          <p:cNvSpPr txBox="1"/>
          <p:nvPr/>
        </p:nvSpPr>
        <p:spPr>
          <a:xfrm>
            <a:off x="5157755" y="2395641"/>
            <a:ext cx="498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출고량이 높은 게임을</a:t>
            </a:r>
            <a:endParaRPr lang="en-US" altLang="ko-KR" sz="3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30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3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있다고 제거해 버리긴</a:t>
            </a:r>
            <a:endParaRPr lang="en-US" altLang="ko-KR" sz="3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좀 그런데</a:t>
            </a:r>
            <a:r>
              <a:rPr lang="en-US" altLang="ko-KR" sz="3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…</a:t>
            </a:r>
            <a:endParaRPr lang="ko-KR" altLang="en-US" sz="3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92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 확인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889C4C-34DC-18F4-7FA2-13495BB4FABC}"/>
              </a:ext>
            </a:extLst>
          </p:cNvPr>
          <p:cNvGrpSpPr/>
          <p:nvPr/>
        </p:nvGrpSpPr>
        <p:grpSpPr>
          <a:xfrm>
            <a:off x="284635" y="2654617"/>
            <a:ext cx="11622730" cy="3024288"/>
            <a:chOff x="222438" y="2538663"/>
            <a:chExt cx="10280452" cy="267502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713F0-91D5-EE8E-CA9D-3501931E3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11" r="57645"/>
            <a:stretch/>
          </p:blipFill>
          <p:spPr>
            <a:xfrm>
              <a:off x="222438" y="2538663"/>
              <a:ext cx="4670404" cy="267502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A192CBB-1809-9267-CA0C-CE921E1D2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302"/>
            <a:stretch/>
          </p:blipFill>
          <p:spPr>
            <a:xfrm>
              <a:off x="4892842" y="2538663"/>
              <a:ext cx="5610048" cy="2675021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B1AA8F-9C70-ED88-87E1-858F0EFA905C}"/>
              </a:ext>
            </a:extLst>
          </p:cNvPr>
          <p:cNvSpPr/>
          <p:nvPr/>
        </p:nvSpPr>
        <p:spPr>
          <a:xfrm>
            <a:off x="7730835" y="3224463"/>
            <a:ext cx="4128656" cy="2029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5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 정제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5210F-A4C2-7147-BFB4-2691393CB4AA}"/>
              </a:ext>
            </a:extLst>
          </p:cNvPr>
          <p:cNvSpPr txBox="1"/>
          <p:nvPr/>
        </p:nvSpPr>
        <p:spPr>
          <a:xfrm>
            <a:off x="1779790" y="2952061"/>
            <a:ext cx="292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480K</a:t>
            </a:r>
          </a:p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0.33M</a:t>
            </a:r>
            <a:endParaRPr lang="ko-KR" altLang="en-US" sz="6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E0299-E6B4-B2EE-77A2-1E4669F1B183}"/>
              </a:ext>
            </a:extLst>
          </p:cNvPr>
          <p:cNvSpPr txBox="1"/>
          <p:nvPr/>
        </p:nvSpPr>
        <p:spPr>
          <a:xfrm>
            <a:off x="6969411" y="2952061"/>
            <a:ext cx="292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0.48</a:t>
            </a:r>
          </a:p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0.33</a:t>
            </a:r>
            <a:endParaRPr lang="ko-KR" altLang="en-US" sz="6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56CA6D-DD05-D314-6030-8F29464A4F6D}"/>
              </a:ext>
            </a:extLst>
          </p:cNvPr>
          <p:cNvCxnSpPr>
            <a:cxnSpLocks/>
          </p:cNvCxnSpPr>
          <p:nvPr/>
        </p:nvCxnSpPr>
        <p:spPr>
          <a:xfrm>
            <a:off x="5340855" y="3888260"/>
            <a:ext cx="1166422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95E0F3-C69F-3516-3A60-52CC7B226C4E}"/>
              </a:ext>
            </a:extLst>
          </p:cNvPr>
          <p:cNvSpPr txBox="1"/>
          <p:nvPr/>
        </p:nvSpPr>
        <p:spPr>
          <a:xfrm>
            <a:off x="4065550" y="1527808"/>
            <a:ext cx="30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단위 </a:t>
            </a:r>
            <a:r>
              <a:rPr lang="en-US" altLang="ko-KR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100</a:t>
            </a:r>
            <a:r>
              <a:rPr lang="ko-KR" altLang="en-US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</a:t>
            </a:r>
            <a:r>
              <a:rPr lang="en-US" altLang="ko-KR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(million)</a:t>
            </a:r>
            <a:endParaRPr lang="ko-KR" altLang="en-US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2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Total_Sales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9234A1-EE56-830E-8653-1C76B5A26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59" b="77278"/>
          <a:stretch/>
        </p:blipFill>
        <p:spPr>
          <a:xfrm>
            <a:off x="191686" y="3113063"/>
            <a:ext cx="8226363" cy="15943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B2B4AC-3B3C-0760-2F30-D3B7479FF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84" b="77278"/>
          <a:stretch/>
        </p:blipFill>
        <p:spPr>
          <a:xfrm>
            <a:off x="9131795" y="3113062"/>
            <a:ext cx="2727696" cy="1594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52C4AA-2F36-0CC9-C405-E2FB2E529B81}"/>
              </a:ext>
            </a:extLst>
          </p:cNvPr>
          <p:cNvSpPr txBox="1"/>
          <p:nvPr/>
        </p:nvSpPr>
        <p:spPr>
          <a:xfrm>
            <a:off x="2265173" y="3999575"/>
            <a:ext cx="591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6A595-2A90-448E-A79A-B336DC8D2F62}"/>
              </a:ext>
            </a:extLst>
          </p:cNvPr>
          <p:cNvSpPr txBox="1"/>
          <p:nvPr/>
        </p:nvSpPr>
        <p:spPr>
          <a:xfrm>
            <a:off x="4284078" y="3999575"/>
            <a:ext cx="582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DC85D-F5CC-4EDC-4C8E-B9D47D55BBB3}"/>
              </a:ext>
            </a:extLst>
          </p:cNvPr>
          <p:cNvSpPr txBox="1"/>
          <p:nvPr/>
        </p:nvSpPr>
        <p:spPr>
          <a:xfrm>
            <a:off x="6425689" y="4001875"/>
            <a:ext cx="591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2B878D-C465-9688-D1E2-F19184532B73}"/>
              </a:ext>
            </a:extLst>
          </p:cNvPr>
          <p:cNvSpPr txBox="1"/>
          <p:nvPr/>
        </p:nvSpPr>
        <p:spPr>
          <a:xfrm>
            <a:off x="8586491" y="4020716"/>
            <a:ext cx="591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=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55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Total_Sales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 통계량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498DFE-94B7-670E-3988-DC7BFEA5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54" y="2394066"/>
            <a:ext cx="2257835" cy="4119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D8E81-BE6E-3F00-0E4C-9C2931667C88}"/>
              </a:ext>
            </a:extLst>
          </p:cNvPr>
          <p:cNvSpPr txBox="1"/>
          <p:nvPr/>
        </p:nvSpPr>
        <p:spPr>
          <a:xfrm>
            <a:off x="6317379" y="4165321"/>
            <a:ext cx="3776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Total_Sales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 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</a:t>
            </a:r>
            <a:endParaRPr lang="en-US" altLang="ko-KR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대략 상위 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10%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3FE9F7-83EB-5413-CA11-5D2686859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539" y="2402440"/>
            <a:ext cx="3459235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 방식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C6F797-DEC8-13F5-2627-33ED8576C778}"/>
              </a:ext>
            </a:extLst>
          </p:cNvPr>
          <p:cNvGrpSpPr/>
          <p:nvPr/>
        </p:nvGrpSpPr>
        <p:grpSpPr>
          <a:xfrm>
            <a:off x="663290" y="3179960"/>
            <a:ext cx="11012330" cy="1325623"/>
            <a:chOff x="-379098" y="2668755"/>
            <a:chExt cx="17143457" cy="20636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FA47FF-7285-F5C1-9169-D54B65332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824"/>
            <a:stretch/>
          </p:blipFill>
          <p:spPr>
            <a:xfrm>
              <a:off x="-379098" y="2668755"/>
              <a:ext cx="6210746" cy="206366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43AA30A-3BDB-26C2-0A17-C7AEBB2BC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61"/>
            <a:stretch/>
          </p:blipFill>
          <p:spPr>
            <a:xfrm>
              <a:off x="5831648" y="2668755"/>
              <a:ext cx="10932711" cy="2063666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246ACDF-5C28-DD3D-0882-3FED70CA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62" y="620806"/>
            <a:ext cx="2951984" cy="592676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8FD38-AACB-647E-7EB9-46CB80CA2F5C}"/>
              </a:ext>
            </a:extLst>
          </p:cNvPr>
          <p:cNvCxnSpPr>
            <a:cxnSpLocks/>
          </p:cNvCxnSpPr>
          <p:nvPr/>
        </p:nvCxnSpPr>
        <p:spPr>
          <a:xfrm flipH="1" flipV="1">
            <a:off x="3227072" y="3914274"/>
            <a:ext cx="5884844" cy="19731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FDFD181A-1D28-433E-FEA8-93128F58BB46}"/>
              </a:ext>
            </a:extLst>
          </p:cNvPr>
          <p:cNvSpPr/>
          <p:nvPr/>
        </p:nvSpPr>
        <p:spPr>
          <a:xfrm>
            <a:off x="9095874" y="5678905"/>
            <a:ext cx="513347" cy="4010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C7355-11A3-60B4-9F3C-B781A89F3802}"/>
              </a:ext>
            </a:extLst>
          </p:cNvPr>
          <p:cNvSpPr txBox="1"/>
          <p:nvPr/>
        </p:nvSpPr>
        <p:spPr>
          <a:xfrm>
            <a:off x="10924607" y="2871016"/>
            <a:ext cx="83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&gt;=1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33D8D-54A8-FEE8-5FDC-4422B5DAE268}"/>
              </a:ext>
            </a:extLst>
          </p:cNvPr>
          <p:cNvSpPr txBox="1"/>
          <p:nvPr/>
        </p:nvSpPr>
        <p:spPr>
          <a:xfrm rot="1065774">
            <a:off x="4637031" y="5182697"/>
            <a:ext cx="38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 </a:t>
            </a:r>
            <a:r>
              <a:rPr lang="ko-KR" altLang="en-US" sz="20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직접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C00218-262D-B83E-680A-530B71799D84}"/>
              </a:ext>
            </a:extLst>
          </p:cNvPr>
          <p:cNvSpPr/>
          <p:nvPr/>
        </p:nvSpPr>
        <p:spPr>
          <a:xfrm>
            <a:off x="2807208" y="3255264"/>
            <a:ext cx="649224" cy="390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 방식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3F4BF7-334D-A98A-14F0-C604C6B9DEE6}"/>
              </a:ext>
            </a:extLst>
          </p:cNvPr>
          <p:cNvGrpSpPr/>
          <p:nvPr/>
        </p:nvGrpSpPr>
        <p:grpSpPr>
          <a:xfrm>
            <a:off x="353826" y="2905627"/>
            <a:ext cx="11631335" cy="1714660"/>
            <a:chOff x="1481254" y="2857500"/>
            <a:chExt cx="7753500" cy="1143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EA6D23C-EC69-51DD-3A64-695733E10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679" r="61377"/>
            <a:stretch/>
          </p:blipFill>
          <p:spPr>
            <a:xfrm>
              <a:off x="1481254" y="2857500"/>
              <a:ext cx="2609483" cy="1143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ADECAB4-25CE-F180-9D7C-7FAF94D1A2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603"/>
            <a:stretch/>
          </p:blipFill>
          <p:spPr>
            <a:xfrm>
              <a:off x="4065093" y="2857500"/>
              <a:ext cx="5169661" cy="1143000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14B963F-1B7E-9F79-765F-A3BD9268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41" y="620806"/>
            <a:ext cx="2951984" cy="577029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8FD38-AACB-647E-7EB9-46CB80CA2F5C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3914274" y="4394048"/>
            <a:ext cx="4459707" cy="15976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38D32D-CCF5-1B13-2776-13CA0DA94665}"/>
              </a:ext>
            </a:extLst>
          </p:cNvPr>
          <p:cNvSpPr txBox="1"/>
          <p:nvPr/>
        </p:nvSpPr>
        <p:spPr>
          <a:xfrm>
            <a:off x="11003985" y="2443962"/>
            <a:ext cx="83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&gt;=1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D282121-EA66-B07E-437B-090FEDBEA555}"/>
              </a:ext>
            </a:extLst>
          </p:cNvPr>
          <p:cNvSpPr/>
          <p:nvPr/>
        </p:nvSpPr>
        <p:spPr>
          <a:xfrm>
            <a:off x="8373981" y="5791200"/>
            <a:ext cx="513347" cy="4010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A1906-6EFC-6D8E-95CB-E3FB90D54AD6}"/>
              </a:ext>
            </a:extLst>
          </p:cNvPr>
          <p:cNvSpPr txBox="1"/>
          <p:nvPr/>
        </p:nvSpPr>
        <p:spPr>
          <a:xfrm rot="1065774">
            <a:off x="4611189" y="5448556"/>
            <a:ext cx="38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 </a:t>
            </a:r>
            <a:r>
              <a:rPr lang="ko-KR" altLang="en-US" sz="20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직접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025B9D-CB25-D3A0-C74A-0540963692F0}"/>
              </a:ext>
            </a:extLst>
          </p:cNvPr>
          <p:cNvSpPr/>
          <p:nvPr/>
        </p:nvSpPr>
        <p:spPr>
          <a:xfrm>
            <a:off x="3552530" y="2844070"/>
            <a:ext cx="649224" cy="390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중복 데이터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4.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중복된 데이터 합치기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0AF9EF-365A-6973-763A-99003685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6" y="2576382"/>
            <a:ext cx="11834115" cy="13548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554C81-7940-97B5-D3D4-5E36A40E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43" y="4540656"/>
            <a:ext cx="11834114" cy="517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57C8FD-6036-4FDF-0205-5F62288AAC43}"/>
              </a:ext>
            </a:extLst>
          </p:cNvPr>
          <p:cNvSpPr txBox="1"/>
          <p:nvPr/>
        </p:nvSpPr>
        <p:spPr>
          <a:xfrm>
            <a:off x="6532373" y="3228646"/>
            <a:ext cx="59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20DCE-7DB7-F554-585F-DF56D45B0B57}"/>
              </a:ext>
            </a:extLst>
          </p:cNvPr>
          <p:cNvSpPr txBox="1"/>
          <p:nvPr/>
        </p:nvSpPr>
        <p:spPr>
          <a:xfrm>
            <a:off x="7626375" y="3228645"/>
            <a:ext cx="59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078D9-C1A3-5F4E-7D22-B2772A0FA08E}"/>
              </a:ext>
            </a:extLst>
          </p:cNvPr>
          <p:cNvSpPr txBox="1"/>
          <p:nvPr/>
        </p:nvSpPr>
        <p:spPr>
          <a:xfrm>
            <a:off x="10132459" y="3230307"/>
            <a:ext cx="59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7B235-5A3B-EA28-EC48-75FABB93AB36}"/>
              </a:ext>
            </a:extLst>
          </p:cNvPr>
          <p:cNvSpPr txBox="1"/>
          <p:nvPr/>
        </p:nvSpPr>
        <p:spPr>
          <a:xfrm>
            <a:off x="11498967" y="3237551"/>
            <a:ext cx="59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EF8393-5C5C-82F5-D402-1AA8072F4098}"/>
              </a:ext>
            </a:extLst>
          </p:cNvPr>
          <p:cNvSpPr txBox="1"/>
          <p:nvPr/>
        </p:nvSpPr>
        <p:spPr>
          <a:xfrm>
            <a:off x="8704807" y="3230306"/>
            <a:ext cx="59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+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7087B5-4821-47AD-23BE-A1ABE99B2368}"/>
              </a:ext>
            </a:extLst>
          </p:cNvPr>
          <p:cNvSpPr txBox="1"/>
          <p:nvPr/>
        </p:nvSpPr>
        <p:spPr>
          <a:xfrm>
            <a:off x="6513872" y="3971509"/>
            <a:ext cx="59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||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E53764-1345-8E09-4F31-75C2B0A351AC}"/>
              </a:ext>
            </a:extLst>
          </p:cNvPr>
          <p:cNvSpPr txBox="1"/>
          <p:nvPr/>
        </p:nvSpPr>
        <p:spPr>
          <a:xfrm>
            <a:off x="7572656" y="3977561"/>
            <a:ext cx="59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||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19F641-A575-ADC7-0B14-5C417F6E8FF9}"/>
              </a:ext>
            </a:extLst>
          </p:cNvPr>
          <p:cNvSpPr txBox="1"/>
          <p:nvPr/>
        </p:nvSpPr>
        <p:spPr>
          <a:xfrm>
            <a:off x="8704807" y="3985846"/>
            <a:ext cx="59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||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DA2E06-CDC2-78F0-22E8-01141917516C}"/>
              </a:ext>
            </a:extLst>
          </p:cNvPr>
          <p:cNvSpPr txBox="1"/>
          <p:nvPr/>
        </p:nvSpPr>
        <p:spPr>
          <a:xfrm>
            <a:off x="10132459" y="3977561"/>
            <a:ext cx="59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||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9C2C7-C264-8690-9FBE-CEFF36C83A57}"/>
              </a:ext>
            </a:extLst>
          </p:cNvPr>
          <p:cNvSpPr txBox="1"/>
          <p:nvPr/>
        </p:nvSpPr>
        <p:spPr>
          <a:xfrm>
            <a:off x="11498967" y="4004030"/>
            <a:ext cx="59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||</a:t>
            </a:r>
            <a:endParaRPr lang="ko-KR" altLang="en-US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8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20" grpId="0"/>
      <p:bldP spid="22" grpId="0"/>
      <p:bldP spid="2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Company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열 생성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5.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Platform 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분류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A52DB-1AE7-A6C4-071F-CCD57D631DFD}"/>
              </a:ext>
            </a:extLst>
          </p:cNvPr>
          <p:cNvSpPr txBox="1"/>
          <p:nvPr/>
        </p:nvSpPr>
        <p:spPr>
          <a:xfrm>
            <a:off x="441844" y="2556057"/>
            <a:ext cx="50296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Platform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DS, 3DS, Wii, … 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PS, PS2, PSP, … 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XB, X360, …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…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90B1D-1363-02E0-E640-17E4B78CCCCA}"/>
              </a:ext>
            </a:extLst>
          </p:cNvPr>
          <p:cNvSpPr txBox="1"/>
          <p:nvPr/>
        </p:nvSpPr>
        <p:spPr>
          <a:xfrm>
            <a:off x="6611147" y="2556056"/>
            <a:ext cx="51390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Company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Nintendo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Sony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Microsoft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…</a:t>
            </a:r>
            <a:endParaRPr lang="ko-KR" altLang="en-US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C39A8C-9DF5-D353-1D5A-5688041E6922}"/>
              </a:ext>
            </a:extLst>
          </p:cNvPr>
          <p:cNvCxnSpPr>
            <a:cxnSpLocks/>
          </p:cNvCxnSpPr>
          <p:nvPr/>
        </p:nvCxnSpPr>
        <p:spPr>
          <a:xfrm>
            <a:off x="5512789" y="4227387"/>
            <a:ext cx="1166422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8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6.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삭제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4FEAFB-A850-18EC-7B1C-8FE37A0EBD1D}"/>
              </a:ext>
            </a:extLst>
          </p:cNvPr>
          <p:cNvCxnSpPr>
            <a:cxnSpLocks/>
          </p:cNvCxnSpPr>
          <p:nvPr/>
        </p:nvCxnSpPr>
        <p:spPr>
          <a:xfrm>
            <a:off x="2615081" y="2346602"/>
            <a:ext cx="0" cy="369437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31F039-AB1C-59F0-B887-365DE39A3A6F}"/>
              </a:ext>
            </a:extLst>
          </p:cNvPr>
          <p:cNvSpPr txBox="1"/>
          <p:nvPr/>
        </p:nvSpPr>
        <p:spPr>
          <a:xfrm>
            <a:off x="4264328" y="1484737"/>
            <a:ext cx="39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11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개의 열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16403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개의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ED448E-2CDD-A970-CE34-9FE8BF7F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87" y="2255441"/>
            <a:ext cx="5321336" cy="38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361709" cy="6858000"/>
          </a:xfrm>
          <a:prstGeom prst="rect">
            <a:avLst/>
          </a:prstGeom>
          <a:solidFill>
            <a:srgbClr val="304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0" y="2917165"/>
            <a:ext cx="5361709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2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목차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096000" y="979862"/>
            <a:ext cx="4785648" cy="1220301"/>
            <a:chOff x="559119" y="1841928"/>
            <a:chExt cx="4785648" cy="1220301"/>
          </a:xfrm>
        </p:grpSpPr>
        <p:sp>
          <p:nvSpPr>
            <p:cNvPr id="7" name="직사각형 6"/>
            <p:cNvSpPr/>
            <p:nvPr/>
          </p:nvSpPr>
          <p:spPr>
            <a:xfrm>
              <a:off x="559119" y="1841928"/>
              <a:ext cx="38320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bg1">
                        <a:alpha val="37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9119" y="2337705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1.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기획 배경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9119" y="2692897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2.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설명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773F18-C93E-4924-80F6-F328A819EF7A}"/>
              </a:ext>
            </a:extLst>
          </p:cNvPr>
          <p:cNvSpPr/>
          <p:nvPr/>
        </p:nvSpPr>
        <p:spPr>
          <a:xfrm>
            <a:off x="6096000" y="2555355"/>
            <a:ext cx="3832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7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2400" b="1" dirty="0" err="1">
                <a:ln>
                  <a:solidFill>
                    <a:schemeClr val="bg1">
                      <a:alpha val="37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endParaRPr lang="ko-KR" altLang="en-US" sz="2400" b="1" dirty="0">
              <a:ln>
                <a:solidFill>
                  <a:schemeClr val="bg1">
                    <a:alpha val="37000"/>
                  </a:schemeClr>
                </a:solidFill>
              </a:ln>
              <a:solidFill>
                <a:sysClr val="windowText" lastClr="00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1169DB-B81E-AF81-A9D2-42C94F336849}"/>
              </a:ext>
            </a:extLst>
          </p:cNvPr>
          <p:cNvGrpSpPr/>
          <p:nvPr/>
        </p:nvGrpSpPr>
        <p:grpSpPr>
          <a:xfrm>
            <a:off x="6096000" y="3372212"/>
            <a:ext cx="4785648" cy="1589633"/>
            <a:chOff x="6096000" y="3163666"/>
            <a:chExt cx="4785648" cy="15896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B7035B1-67A2-0799-BABD-6F1B55F9F96F}"/>
                </a:ext>
              </a:extLst>
            </p:cNvPr>
            <p:cNvSpPr/>
            <p:nvPr/>
          </p:nvSpPr>
          <p:spPr>
            <a:xfrm>
              <a:off x="6096000" y="3163666"/>
              <a:ext cx="38320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bg1">
                        <a:alpha val="37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F0CCEA-38DA-E50C-771A-0143E4366DAF}"/>
                </a:ext>
              </a:extLst>
            </p:cNvPr>
            <p:cNvSpPr/>
            <p:nvPr/>
          </p:nvSpPr>
          <p:spPr>
            <a:xfrm>
              <a:off x="6096000" y="3659443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1.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지역에 따른 선호 게임 장르 차이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25AFA2-7DCF-1B68-010F-0FA89282A1D6}"/>
                </a:ext>
              </a:extLst>
            </p:cNvPr>
            <p:cNvSpPr/>
            <p:nvPr/>
          </p:nvSpPr>
          <p:spPr>
            <a:xfrm>
              <a:off x="6096000" y="4014635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2.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연도별 게임 트렌드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163F7D-2914-107A-7DB5-48B6443C5DC6}"/>
                </a:ext>
              </a:extLst>
            </p:cNvPr>
            <p:cNvSpPr/>
            <p:nvPr/>
          </p:nvSpPr>
          <p:spPr>
            <a:xfrm>
              <a:off x="6096000" y="4383967"/>
              <a:ext cx="47856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3. </a:t>
              </a:r>
              <a:r>
                <a:rPr lang="ko-KR" altLang="en-US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ysClr val="windowText" lastClr="000000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인기 게임 판단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7674A6-4E14-9C68-6DEF-5D8AA19B1CE4}"/>
              </a:ext>
            </a:extLst>
          </p:cNvPr>
          <p:cNvSpPr/>
          <p:nvPr/>
        </p:nvSpPr>
        <p:spPr>
          <a:xfrm>
            <a:off x="6096000" y="5317037"/>
            <a:ext cx="3832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7000"/>
                    </a:schemeClr>
                  </a:solidFill>
                </a:ln>
                <a:solidFill>
                  <a:sysClr val="windowText" lastClr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정리 및 결론</a:t>
            </a:r>
          </a:p>
        </p:txBody>
      </p:sp>
    </p:spTree>
    <p:extLst>
      <p:ext uri="{BB962C8B-B14F-4D97-AF65-F5344CB8AC3E}">
        <p14:creationId xmlns:p14="http://schemas.microsoft.com/office/powerpoint/2010/main" val="402425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통계량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9145B-42F9-A0BC-9061-EC37B879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03" y="2152449"/>
            <a:ext cx="10095543" cy="42483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41FA6A-CDB1-33FE-DBF7-AAE7F1D4AEF4}"/>
              </a:ext>
            </a:extLst>
          </p:cNvPr>
          <p:cNvSpPr/>
          <p:nvPr/>
        </p:nvSpPr>
        <p:spPr>
          <a:xfrm>
            <a:off x="2105252" y="4074695"/>
            <a:ext cx="1510022" cy="40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Year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05CC7-7C4A-DEB4-864C-A1FC8FB1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31" y="2152449"/>
            <a:ext cx="6057899" cy="39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5BD1CD-35B5-8DA7-45AD-F1241B644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78"/>
          <a:stretch/>
        </p:blipFill>
        <p:spPr>
          <a:xfrm>
            <a:off x="720998" y="2950003"/>
            <a:ext cx="10788932" cy="15917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196CC2-9DE2-DBD9-B1A7-A96B64258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69" y="731929"/>
            <a:ext cx="3243523" cy="5535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07905-C291-1098-7D5E-6BC229997DBA}"/>
              </a:ext>
            </a:extLst>
          </p:cNvPr>
          <p:cNvSpPr txBox="1"/>
          <p:nvPr/>
        </p:nvSpPr>
        <p:spPr>
          <a:xfrm>
            <a:off x="5779478" y="2650503"/>
            <a:ext cx="153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&lt;=250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C28825-9B3C-165F-C194-B276019FB864}"/>
              </a:ext>
            </a:extLst>
          </p:cNvPr>
          <p:cNvSpPr/>
          <p:nvPr/>
        </p:nvSpPr>
        <p:spPr>
          <a:xfrm>
            <a:off x="9091409" y="5783241"/>
            <a:ext cx="596090" cy="264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5D80583-F253-D93B-7AA5-DA3EDA0AC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206" y="620806"/>
            <a:ext cx="2768082" cy="59938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A046B4-5B73-8BDF-46ED-CD98C8548852}"/>
              </a:ext>
            </a:extLst>
          </p:cNvPr>
          <p:cNvSpPr/>
          <p:nvPr/>
        </p:nvSpPr>
        <p:spPr>
          <a:xfrm>
            <a:off x="9336864" y="6343951"/>
            <a:ext cx="495185" cy="264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Year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A11E9F-EB93-C518-95BF-DF4DE43DB709}"/>
              </a:ext>
            </a:extLst>
          </p:cNvPr>
          <p:cNvGrpSpPr/>
          <p:nvPr/>
        </p:nvGrpSpPr>
        <p:grpSpPr>
          <a:xfrm>
            <a:off x="1747167" y="1966948"/>
            <a:ext cx="8686800" cy="4660145"/>
            <a:chOff x="2139282" y="2223735"/>
            <a:chExt cx="8686800" cy="466014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FB19FDD-F4CD-254E-9A92-EAEF60632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962" b="93807"/>
            <a:stretch/>
          </p:blipFill>
          <p:spPr>
            <a:xfrm>
              <a:off x="2139282" y="2223735"/>
              <a:ext cx="7387103" cy="33388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5CB97D8-4277-3E39-2656-34BB28956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438"/>
            <a:stretch/>
          </p:blipFill>
          <p:spPr>
            <a:xfrm>
              <a:off x="2139282" y="2648473"/>
              <a:ext cx="8686800" cy="4235407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31FF07-D006-E651-CE8E-471819342324}"/>
              </a:ext>
            </a:extLst>
          </p:cNvPr>
          <p:cNvSpPr/>
          <p:nvPr/>
        </p:nvSpPr>
        <p:spPr>
          <a:xfrm>
            <a:off x="8762688" y="5371852"/>
            <a:ext cx="438082" cy="264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9394A6-82EA-BEE1-66EF-F56CDD82EBB4}"/>
              </a:ext>
            </a:extLst>
          </p:cNvPr>
          <p:cNvCxnSpPr>
            <a:cxnSpLocks/>
          </p:cNvCxnSpPr>
          <p:nvPr/>
        </p:nvCxnSpPr>
        <p:spPr>
          <a:xfrm>
            <a:off x="5440718" y="3108960"/>
            <a:ext cx="9767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1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Year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CBF13-1415-5F6A-9B7D-6B1B72033E47}"/>
              </a:ext>
            </a:extLst>
          </p:cNvPr>
          <p:cNvSpPr txBox="1"/>
          <p:nvPr/>
        </p:nvSpPr>
        <p:spPr>
          <a:xfrm>
            <a:off x="1779790" y="2952061"/>
            <a:ext cx="292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96</a:t>
            </a:r>
          </a:p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11</a:t>
            </a:r>
            <a:endParaRPr lang="ko-KR" altLang="en-US" sz="6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9084F-A713-4026-0EEF-F6D6CFD05C80}"/>
              </a:ext>
            </a:extLst>
          </p:cNvPr>
          <p:cNvSpPr txBox="1"/>
          <p:nvPr/>
        </p:nvSpPr>
        <p:spPr>
          <a:xfrm>
            <a:off x="7734182" y="2918764"/>
            <a:ext cx="2929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1996</a:t>
            </a:r>
          </a:p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2011</a:t>
            </a:r>
            <a:endParaRPr lang="ko-KR" altLang="en-US" sz="6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8F04B3-D8AA-C2F5-D32D-69CD49AAD4ED}"/>
              </a:ext>
            </a:extLst>
          </p:cNvPr>
          <p:cNvCxnSpPr>
            <a:cxnSpLocks/>
          </p:cNvCxnSpPr>
          <p:nvPr/>
        </p:nvCxnSpPr>
        <p:spPr>
          <a:xfrm>
            <a:off x="4073236" y="3888260"/>
            <a:ext cx="3873731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41DDBD-FD17-9313-238D-E476B99425C6}"/>
              </a:ext>
            </a:extLst>
          </p:cNvPr>
          <p:cNvSpPr txBox="1"/>
          <p:nvPr/>
        </p:nvSpPr>
        <p:spPr>
          <a:xfrm>
            <a:off x="4459098" y="2879507"/>
            <a:ext cx="292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&gt;= 58, +1900</a:t>
            </a:r>
            <a:endParaRPr lang="ko-KR" altLang="en-US" sz="36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5C438-01AA-945F-6B1C-8EC8EEDEAC00}"/>
              </a:ext>
            </a:extLst>
          </p:cNvPr>
          <p:cNvSpPr txBox="1"/>
          <p:nvPr/>
        </p:nvSpPr>
        <p:spPr>
          <a:xfrm>
            <a:off x="4479813" y="4187785"/>
            <a:ext cx="292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&lt; 58, +2000</a:t>
            </a:r>
            <a:endParaRPr lang="ko-KR" altLang="en-US" sz="36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3A6648-27E3-87EB-A057-20A2DE69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223" y="2152449"/>
            <a:ext cx="6211685" cy="41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B80A832-3DFF-959E-2D3A-7CC4FFC0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6" y="2049316"/>
            <a:ext cx="10158570" cy="435148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통계량 확인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3E5F6D-8781-F1E9-31C1-E68C5024D75D}"/>
              </a:ext>
            </a:extLst>
          </p:cNvPr>
          <p:cNvSpPr/>
          <p:nvPr/>
        </p:nvSpPr>
        <p:spPr>
          <a:xfrm>
            <a:off x="2025042" y="4026569"/>
            <a:ext cx="1510022" cy="40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A1E8CD-66F6-AE4A-F01E-261F57CE615A}"/>
              </a:ext>
            </a:extLst>
          </p:cNvPr>
          <p:cNvSpPr/>
          <p:nvPr/>
        </p:nvSpPr>
        <p:spPr>
          <a:xfrm>
            <a:off x="3820558" y="5446296"/>
            <a:ext cx="7483188" cy="906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2222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이상치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0618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7.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-1068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2222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Sales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53E951-990D-1AB3-2F67-F6C61819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3" y="3213257"/>
            <a:ext cx="11563451" cy="9489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77158E-E44D-1C65-4D21-070ED65CB81E}"/>
              </a:ext>
            </a:extLst>
          </p:cNvPr>
          <p:cNvSpPr/>
          <p:nvPr/>
        </p:nvSpPr>
        <p:spPr>
          <a:xfrm>
            <a:off x="9541944" y="3213257"/>
            <a:ext cx="1399996" cy="838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8D28FD-1D0F-2374-D621-2FA3A21EF054}"/>
              </a:ext>
            </a:extLst>
          </p:cNvPr>
          <p:cNvSpPr/>
          <p:nvPr/>
        </p:nvSpPr>
        <p:spPr>
          <a:xfrm>
            <a:off x="317588" y="3230250"/>
            <a:ext cx="1094508" cy="838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F10E8-184C-FD5A-A0A6-AFF4351CA851}"/>
              </a:ext>
            </a:extLst>
          </p:cNvPr>
          <p:cNvGrpSpPr/>
          <p:nvPr/>
        </p:nvGrpSpPr>
        <p:grpSpPr>
          <a:xfrm>
            <a:off x="140743" y="2137803"/>
            <a:ext cx="8548195" cy="4121085"/>
            <a:chOff x="2762250" y="2179405"/>
            <a:chExt cx="6667500" cy="32144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F1A37A-5C4E-8D9D-CAF3-4675D65A0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1401"/>
            <a:stretch/>
          </p:blipFill>
          <p:spPr>
            <a:xfrm>
              <a:off x="2762250" y="2179405"/>
              <a:ext cx="6667500" cy="111414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7C4811E-F6B7-7648-9314-954CEBBDE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6088"/>
            <a:stretch/>
          </p:blipFill>
          <p:spPr>
            <a:xfrm>
              <a:off x="2762250" y="3293545"/>
              <a:ext cx="6667500" cy="2100262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EF68D2-658A-8DB6-700E-E9CFD6F18712}"/>
              </a:ext>
            </a:extLst>
          </p:cNvPr>
          <p:cNvSpPr/>
          <p:nvPr/>
        </p:nvSpPr>
        <p:spPr>
          <a:xfrm>
            <a:off x="5378338" y="4303552"/>
            <a:ext cx="1383188" cy="338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Wii Sports (Video Game 2006) - IMDb">
            <a:extLst>
              <a:ext uri="{FF2B5EF4-FFF2-40B4-BE49-F238E27FC236}">
                <a16:creationId xmlns:a16="http://schemas.microsoft.com/office/drawing/2014/main" id="{711CDDE4-563C-A35E-35FF-FE79E5AF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533" y="1340249"/>
            <a:ext cx="3326063" cy="49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03182D-301C-386F-BCEC-83048C52DAA6}"/>
              </a:ext>
            </a:extLst>
          </p:cNvPr>
          <p:cNvSpPr/>
          <p:nvPr/>
        </p:nvSpPr>
        <p:spPr>
          <a:xfrm>
            <a:off x="4247409" y="3766981"/>
            <a:ext cx="878579" cy="328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분석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03</a:t>
            </a:r>
            <a:endParaRPr lang="ko-KR" altLang="en-US" sz="4800" b="1" dirty="0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62516" y="3080435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86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 차이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53197-53EE-5D3E-303F-A41DE055E4FD}"/>
              </a:ext>
            </a:extLst>
          </p:cNvPr>
          <p:cNvSpPr txBox="1"/>
          <p:nvPr/>
        </p:nvSpPr>
        <p:spPr>
          <a:xfrm>
            <a:off x="1033804" y="2546558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 구분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북미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유럽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일본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기타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90F14-0707-739D-CC80-0474E3C4A649}"/>
              </a:ext>
            </a:extLst>
          </p:cNvPr>
          <p:cNvSpPr txBox="1"/>
          <p:nvPr/>
        </p:nvSpPr>
        <p:spPr>
          <a:xfrm>
            <a:off x="3347261" y="3713750"/>
            <a:ext cx="5497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출고량↑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	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구매 ↑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	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선호도 ↑</a:t>
            </a:r>
          </a:p>
        </p:txBody>
      </p:sp>
    </p:spTree>
    <p:extLst>
      <p:ext uri="{BB962C8B-B14F-4D97-AF65-F5344CB8AC3E}">
        <p14:creationId xmlns:p14="http://schemas.microsoft.com/office/powerpoint/2010/main" val="37878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C170388-84EB-A76B-05A6-9091A4BA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642" y="0"/>
            <a:ext cx="9416716" cy="696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C744A-E024-9621-F5C7-2251CC3F59C7}"/>
              </a:ext>
            </a:extLst>
          </p:cNvPr>
          <p:cNvSpPr txBox="1"/>
          <p:nvPr/>
        </p:nvSpPr>
        <p:spPr>
          <a:xfrm>
            <a:off x="4141322" y="985703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E851E-B519-6069-3DD3-8F985B887972}"/>
              </a:ext>
            </a:extLst>
          </p:cNvPr>
          <p:cNvSpPr txBox="1"/>
          <p:nvPr/>
        </p:nvSpPr>
        <p:spPr>
          <a:xfrm>
            <a:off x="8032923" y="946930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F8F4A-09E2-C559-EE3F-1AE42199BEE4}"/>
              </a:ext>
            </a:extLst>
          </p:cNvPr>
          <p:cNvSpPr txBox="1"/>
          <p:nvPr/>
        </p:nvSpPr>
        <p:spPr>
          <a:xfrm>
            <a:off x="5171122" y="417784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0AFBA-7606-7949-4EEA-9A4A3D0076EF}"/>
              </a:ext>
            </a:extLst>
          </p:cNvPr>
          <p:cNvSpPr txBox="1"/>
          <p:nvPr/>
        </p:nvSpPr>
        <p:spPr>
          <a:xfrm>
            <a:off x="8050679" y="4177848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2F512-CA84-5CB4-85AE-2DCA6C2CFD13}"/>
              </a:ext>
            </a:extLst>
          </p:cNvPr>
          <p:cNvSpPr txBox="1"/>
          <p:nvPr/>
        </p:nvSpPr>
        <p:spPr>
          <a:xfrm>
            <a:off x="3103597" y="1253182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67915D-1D9E-7EA8-4F99-3733B1F3A4B8}"/>
              </a:ext>
            </a:extLst>
          </p:cNvPr>
          <p:cNvSpPr txBox="1"/>
          <p:nvPr/>
        </p:nvSpPr>
        <p:spPr>
          <a:xfrm>
            <a:off x="9056771" y="1064325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393E8-B84A-6871-34EF-5AE8324B550A}"/>
              </a:ext>
            </a:extLst>
          </p:cNvPr>
          <p:cNvSpPr txBox="1"/>
          <p:nvPr/>
        </p:nvSpPr>
        <p:spPr>
          <a:xfrm>
            <a:off x="4133301" y="510117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28E08-822E-6158-E489-51860B71F363}"/>
              </a:ext>
            </a:extLst>
          </p:cNvPr>
          <p:cNvSpPr txBox="1"/>
          <p:nvPr/>
        </p:nvSpPr>
        <p:spPr>
          <a:xfrm>
            <a:off x="8708405" y="4639512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7D83D-A6A9-1C51-3B99-BA8E195193E2}"/>
              </a:ext>
            </a:extLst>
          </p:cNvPr>
          <p:cNvSpPr txBox="1"/>
          <p:nvPr/>
        </p:nvSpPr>
        <p:spPr>
          <a:xfrm>
            <a:off x="2783517" y="1991205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C7DA7-1F61-FEF1-1931-81AB96002136}"/>
              </a:ext>
            </a:extLst>
          </p:cNvPr>
          <p:cNvSpPr txBox="1"/>
          <p:nvPr/>
        </p:nvSpPr>
        <p:spPr>
          <a:xfrm>
            <a:off x="8708405" y="1472535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47ECB-A26E-F351-1CC0-C96B4E48830C}"/>
              </a:ext>
            </a:extLst>
          </p:cNvPr>
          <p:cNvSpPr txBox="1"/>
          <p:nvPr/>
        </p:nvSpPr>
        <p:spPr>
          <a:xfrm>
            <a:off x="3455976" y="5562842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0E05C-6739-F2D9-3A2C-941762EC7E31}"/>
              </a:ext>
            </a:extLst>
          </p:cNvPr>
          <p:cNvSpPr txBox="1"/>
          <p:nvPr/>
        </p:nvSpPr>
        <p:spPr>
          <a:xfrm>
            <a:off x="9056771" y="482221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C98D72-B9E2-4203-D0C2-2212ABF24BA0}"/>
              </a:ext>
            </a:extLst>
          </p:cNvPr>
          <p:cNvSpPr txBox="1"/>
          <p:nvPr/>
        </p:nvSpPr>
        <p:spPr>
          <a:xfrm>
            <a:off x="3810519" y="202000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882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 차이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상관계수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A9A846-DD79-3F03-EBDC-80B80EAB21BD}"/>
              </a:ext>
            </a:extLst>
          </p:cNvPr>
          <p:cNvGrpSpPr/>
          <p:nvPr/>
        </p:nvGrpSpPr>
        <p:grpSpPr>
          <a:xfrm>
            <a:off x="1332497" y="2152449"/>
            <a:ext cx="9527006" cy="3819790"/>
            <a:chOff x="1332497" y="2152449"/>
            <a:chExt cx="9527006" cy="381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6D085C-4BFD-7A80-E704-7C798347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497" y="2152449"/>
              <a:ext cx="9527006" cy="381979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8AE0B3-3FB5-36E9-B538-777B19CD5035}"/>
                </a:ext>
              </a:extLst>
            </p:cNvPr>
            <p:cNvSpPr/>
            <p:nvPr/>
          </p:nvSpPr>
          <p:spPr>
            <a:xfrm>
              <a:off x="6721190" y="3829733"/>
              <a:ext cx="3930768" cy="465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B2A565-C57F-12AF-F8E5-1DE7339CD50F}"/>
                </a:ext>
              </a:extLst>
            </p:cNvPr>
            <p:cNvSpPr/>
            <p:nvPr/>
          </p:nvSpPr>
          <p:spPr>
            <a:xfrm>
              <a:off x="5120640" y="3120780"/>
              <a:ext cx="5531318" cy="46522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157342-DEC1-4085-22D8-8A512262A09F}"/>
                </a:ext>
              </a:extLst>
            </p:cNvPr>
            <p:cNvSpPr/>
            <p:nvPr/>
          </p:nvSpPr>
          <p:spPr>
            <a:xfrm>
              <a:off x="8641776" y="4511254"/>
              <a:ext cx="2162761" cy="46522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3E46E4-C5D9-FF70-F9E6-1169A27B7699}"/>
              </a:ext>
            </a:extLst>
          </p:cNvPr>
          <p:cNvSpPr/>
          <p:nvPr/>
        </p:nvSpPr>
        <p:spPr>
          <a:xfrm>
            <a:off x="3451662" y="4573363"/>
            <a:ext cx="3269528" cy="40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FA234D-0230-764F-7681-5262883C72AB}"/>
              </a:ext>
            </a:extLst>
          </p:cNvPr>
          <p:cNvSpPr/>
          <p:nvPr/>
        </p:nvSpPr>
        <p:spPr>
          <a:xfrm>
            <a:off x="6838157" y="5259322"/>
            <a:ext cx="1556085" cy="40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도입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01</a:t>
            </a:r>
            <a:endParaRPr lang="ko-KR" altLang="en-US" sz="4800" b="1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5738" y="3103294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 차이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23A55-56E3-B13B-E770-549273E3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91" y="1210027"/>
            <a:ext cx="5531919" cy="5647973"/>
          </a:xfrm>
          <a:prstGeom prst="rect">
            <a:avLst/>
          </a:prstGeom>
        </p:spPr>
      </p:pic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49CC81DE-27C0-6E2E-AF98-C0AC078E67F0}"/>
              </a:ext>
            </a:extLst>
          </p:cNvPr>
          <p:cNvSpPr/>
          <p:nvPr/>
        </p:nvSpPr>
        <p:spPr>
          <a:xfrm>
            <a:off x="4892040" y="2112264"/>
            <a:ext cx="329184" cy="4544568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6CE0E863-E8D4-53BF-A2D5-2638E25A1E51}"/>
              </a:ext>
            </a:extLst>
          </p:cNvPr>
          <p:cNvSpPr/>
          <p:nvPr/>
        </p:nvSpPr>
        <p:spPr>
          <a:xfrm rot="5400000">
            <a:off x="8497898" y="-1312803"/>
            <a:ext cx="329184" cy="4544568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63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잘린 사각형 26">
            <a:extLst>
              <a:ext uri="{FF2B5EF4-FFF2-40B4-BE49-F238E27FC236}">
                <a16:creationId xmlns:a16="http://schemas.microsoft.com/office/drawing/2014/main" id="{3373F9D9-5A53-E4AE-3C5A-6C57D6D3CE9A}"/>
              </a:ext>
            </a:extLst>
          </p:cNvPr>
          <p:cNvSpPr/>
          <p:nvPr/>
        </p:nvSpPr>
        <p:spPr>
          <a:xfrm>
            <a:off x="343157" y="3812032"/>
            <a:ext cx="10732168" cy="273839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지역에 따른 선호 게임 장르 차이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가설 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66AE3-3BC7-652D-DD6D-072C34F1E031}"/>
              </a:ext>
            </a:extLst>
          </p:cNvPr>
          <p:cNvSpPr txBox="1"/>
          <p:nvPr/>
        </p:nvSpPr>
        <p:spPr>
          <a:xfrm>
            <a:off x="310645" y="2310602"/>
            <a:ext cx="107321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(α = 0.05)</a:t>
            </a:r>
          </a:p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H0: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두 변수는 독립이다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지역과 선호 게임 장르는 관련이 없다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H1: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두 변수는 독립이 아니다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지역과 선호 게임 장르는 관련이 있다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70FFC-F783-67FC-800A-CD495D8107BF}"/>
              </a:ext>
            </a:extLst>
          </p:cNvPr>
          <p:cNvSpPr txBox="1"/>
          <p:nvPr/>
        </p:nvSpPr>
        <p:spPr>
          <a:xfrm>
            <a:off x="3846023" y="1513048"/>
            <a:ext cx="80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이원 </a:t>
            </a:r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카이제곱검정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독립성 검정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Two-way Chi-Squared Test)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BA1EC-ACAD-5D34-4042-9482E997051A}"/>
              </a:ext>
            </a:extLst>
          </p:cNvPr>
          <p:cNvSpPr txBox="1"/>
          <p:nvPr/>
        </p:nvSpPr>
        <p:spPr>
          <a:xfrm>
            <a:off x="563538" y="4020401"/>
            <a:ext cx="10226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Test Statistic: 695.82</a:t>
            </a:r>
          </a:p>
          <a:p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p-value: 3.98e-125 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&lt; 0.05</a:t>
            </a:r>
          </a:p>
          <a:p>
            <a:endParaRPr lang="en-US" altLang="ko-KR" sz="28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</a:t>
            </a:r>
            <a:r>
              <a:rPr lang="ko-KR" altLang="en-US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값이 유의 수준</a:t>
            </a:r>
            <a:r>
              <a:rPr lang="en-US" altLang="ko-KR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(0.05)</a:t>
            </a:r>
            <a:r>
              <a:rPr lang="ko-KR" altLang="en-US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보다 작으므로 </a:t>
            </a:r>
            <a:r>
              <a:rPr lang="ko-KR" altLang="en-US" sz="2800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귀무가설을</a:t>
            </a:r>
            <a:r>
              <a:rPr lang="ko-KR" altLang="en-US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기각하고</a:t>
            </a:r>
            <a:endParaRPr lang="en-US" altLang="ko-KR" sz="2800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ko-KR" altLang="en-US" sz="2800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지역과 선호 게임 장르는 관련이 있다</a:t>
            </a:r>
            <a:r>
              <a:rPr lang="ko-KR" altLang="en-US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고 결론을 내릴 수 있다</a:t>
            </a:r>
            <a:r>
              <a:rPr lang="en-US" altLang="ko-KR" sz="2800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0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DD886F23-8D1D-FBFE-026E-F33FDEFE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70" y="1288897"/>
            <a:ext cx="6755225" cy="48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게임 트렌드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70FDD51-BD76-02FD-3749-2FAF88CDCDB2}"/>
              </a:ext>
            </a:extLst>
          </p:cNvPr>
          <p:cNvCxnSpPr>
            <a:cxnSpLocks/>
          </p:cNvCxnSpPr>
          <p:nvPr/>
        </p:nvCxnSpPr>
        <p:spPr>
          <a:xfrm flipV="1">
            <a:off x="6721190" y="2082421"/>
            <a:ext cx="1577566" cy="2441453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37052D-368A-B1FE-7311-331DB26B6B80}"/>
              </a:ext>
            </a:extLst>
          </p:cNvPr>
          <p:cNvCxnSpPr>
            <a:cxnSpLocks/>
          </p:cNvCxnSpPr>
          <p:nvPr/>
        </p:nvCxnSpPr>
        <p:spPr>
          <a:xfrm>
            <a:off x="9400674" y="1966948"/>
            <a:ext cx="689810" cy="2556926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2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ACF636A-7E41-DC35-C717-584CE52A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12" y="1047859"/>
            <a:ext cx="8285479" cy="54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게임 트렌드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Top1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C5C87EE-1028-B060-1F71-A4A7215854F9}"/>
              </a:ext>
            </a:extLst>
          </p:cNvPr>
          <p:cNvCxnSpPr>
            <a:cxnSpLocks/>
          </p:cNvCxnSpPr>
          <p:nvPr/>
        </p:nvCxnSpPr>
        <p:spPr>
          <a:xfrm>
            <a:off x="5234256" y="1715570"/>
            <a:ext cx="4776018" cy="2080643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게임 트렌드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Top1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회사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B1D3E17-B40D-B761-4D2C-8B5EC26F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72" y="1278692"/>
            <a:ext cx="8378354" cy="55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95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게임 트렌드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장르별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회사별</a:t>
            </a:r>
          </a:p>
        </p:txBody>
      </p:sp>
      <p:sp>
        <p:nvSpPr>
          <p:cNvPr id="4" name="한쪽 모서리가 잘린 사각형 26">
            <a:extLst>
              <a:ext uri="{FF2B5EF4-FFF2-40B4-BE49-F238E27FC236}">
                <a16:creationId xmlns:a16="http://schemas.microsoft.com/office/drawing/2014/main" id="{12D4E0F0-25F2-3B1C-60BB-53BA0BE7C8B1}"/>
              </a:ext>
            </a:extLst>
          </p:cNvPr>
          <p:cNvSpPr/>
          <p:nvPr/>
        </p:nvSpPr>
        <p:spPr>
          <a:xfrm>
            <a:off x="729916" y="2510445"/>
            <a:ext cx="10732168" cy="3530528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1A86E-2D9A-7C22-744A-D3AC0D90DB1B}"/>
              </a:ext>
            </a:extLst>
          </p:cNvPr>
          <p:cNvSpPr txBox="1"/>
          <p:nvPr/>
        </p:nvSpPr>
        <p:spPr>
          <a:xfrm>
            <a:off x="1048445" y="2790875"/>
            <a:ext cx="1002410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게임 트렌드는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존재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한다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1990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년대 초반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~2000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년대 후반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증가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그 이후로 감소</a:t>
            </a:r>
            <a:endParaRPr lang="en-US" altLang="ko-KR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Top1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- 2000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년대 이후에는 액션 장르가 우세</a:t>
            </a:r>
            <a:endParaRPr lang="en-US" altLang="ko-KR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Top1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회사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닌텐도와 소니 회사가 시장 점유율의 대부분 차지</a:t>
            </a:r>
          </a:p>
        </p:txBody>
      </p:sp>
    </p:spTree>
    <p:extLst>
      <p:ext uri="{BB962C8B-B14F-4D97-AF65-F5344CB8AC3E}">
        <p14:creationId xmlns:p14="http://schemas.microsoft.com/office/powerpoint/2010/main" val="223659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판단기준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48345-14DA-BC40-8A3D-E7D67FB751BD}"/>
              </a:ext>
            </a:extLst>
          </p:cNvPr>
          <p:cNvSpPr txBox="1"/>
          <p:nvPr/>
        </p:nvSpPr>
        <p:spPr>
          <a:xfrm>
            <a:off x="2915831" y="3160282"/>
            <a:ext cx="605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총 출고량 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&gt;= 1	(100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 이상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32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군집화</a:t>
            </a:r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출고량이 가장 높은 군집</a:t>
            </a:r>
          </a:p>
        </p:txBody>
      </p:sp>
    </p:spTree>
    <p:extLst>
      <p:ext uri="{BB962C8B-B14F-4D97-AF65-F5344CB8AC3E}">
        <p14:creationId xmlns:p14="http://schemas.microsoft.com/office/powerpoint/2010/main" val="661793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100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 기준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플랫폼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top5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67ED9B-04B8-BFF5-4026-EB58FD45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92" y="1966948"/>
            <a:ext cx="6353977" cy="45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344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100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 기준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top5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04F3F62-27FC-D7CC-E628-A86D6D2E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85" y="1843906"/>
            <a:ext cx="6764031" cy="48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78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100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 기준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게임 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top10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40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443437" y="5304976"/>
            <a:ext cx="9305126" cy="83281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기획 배경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82311" y="5341334"/>
            <a:ext cx="964020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4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다음 분기에 </a:t>
            </a:r>
            <a:r>
              <a:rPr lang="ko-KR" altLang="en-US" sz="24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어떤 게임</a:t>
            </a:r>
            <a:r>
              <a:rPr lang="ko-KR" altLang="en-US" sz="24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을 설계해야 할까</a:t>
            </a:r>
            <a:r>
              <a:rPr lang="en-US" altLang="ko-KR" sz="2400" kern="0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00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?</a:t>
            </a:r>
            <a:endParaRPr lang="ko-KR" altLang="en-US" sz="2400" kern="0" spc="0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rgbClr val="FF0000"/>
              </a:solidFill>
              <a:effectLst/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7149052-DE46-179B-A6CD-A31CC118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90" y="3915886"/>
            <a:ext cx="1080000" cy="108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B4A2885-48B3-DCBA-CD67-F659F8FE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79" y="3915886"/>
            <a:ext cx="1080000" cy="108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0BBF121-490E-312C-66B4-2CABF567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910" y="3920566"/>
            <a:ext cx="1080000" cy="1080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2C4363-9A8C-D199-6AE9-F79E4256CEAA}"/>
              </a:ext>
            </a:extLst>
          </p:cNvPr>
          <p:cNvGrpSpPr/>
          <p:nvPr/>
        </p:nvGrpSpPr>
        <p:grpSpPr>
          <a:xfrm>
            <a:off x="1779790" y="2304121"/>
            <a:ext cx="8460179" cy="1085079"/>
            <a:chOff x="1779790" y="2304121"/>
            <a:chExt cx="8460179" cy="10850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5BEB590-053E-FFF2-AE63-48D7F35C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9790" y="2309200"/>
              <a:ext cx="1080000" cy="1080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5765B8E-2562-459E-D7A1-83772225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99910" y="2307507"/>
              <a:ext cx="1080000" cy="10800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833522D-9736-3185-64B8-6DF75FB0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59969" y="2304121"/>
              <a:ext cx="1080000" cy="1080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4138559-4536-AE3E-B3D9-30728ACF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39850" y="2305814"/>
              <a:ext cx="1080000" cy="1080000"/>
            </a:xfrm>
            <a:prstGeom prst="rect">
              <a:avLst/>
            </a:prstGeom>
          </p:spPr>
        </p:pic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C8350C1B-6B3E-FB4D-46C3-2458EDA1D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9969" y="3912067"/>
            <a:ext cx="1080000" cy="10800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4C9C6D1-4DA7-5C7D-9E8D-09B77F3F7900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게임 회사 데이터 팀</a:t>
            </a:r>
          </a:p>
        </p:txBody>
      </p:sp>
    </p:spTree>
    <p:extLst>
      <p:ext uri="{BB962C8B-B14F-4D97-AF65-F5344CB8AC3E}">
        <p14:creationId xmlns:p14="http://schemas.microsoft.com/office/powerpoint/2010/main" val="3895632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34B8DCA-E345-BFEB-3C23-A1FC195A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590" y="-5455"/>
            <a:ext cx="8678778" cy="685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2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같은 게임 합쳐주기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596751-C7AB-0732-FFB0-85F350B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1" y="2152449"/>
            <a:ext cx="11178698" cy="27386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8D2F0F-4E66-D89A-6E63-8BCDCE57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23" y="5374259"/>
            <a:ext cx="9902354" cy="110177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2E9000-2738-31BA-AB3D-772D46639919}"/>
              </a:ext>
            </a:extLst>
          </p:cNvPr>
          <p:cNvCxnSpPr>
            <a:cxnSpLocks/>
          </p:cNvCxnSpPr>
          <p:nvPr/>
        </p:nvCxnSpPr>
        <p:spPr>
          <a:xfrm>
            <a:off x="8113439" y="4764505"/>
            <a:ext cx="0" cy="7539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589933-BAD3-8298-74F2-6F4756422013}"/>
              </a:ext>
            </a:extLst>
          </p:cNvPr>
          <p:cNvCxnSpPr>
            <a:cxnSpLocks/>
          </p:cNvCxnSpPr>
          <p:nvPr/>
        </p:nvCxnSpPr>
        <p:spPr>
          <a:xfrm>
            <a:off x="9345998" y="4764505"/>
            <a:ext cx="0" cy="7539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69EECE-FBE7-B513-6746-D523922E2FCA}"/>
              </a:ext>
            </a:extLst>
          </p:cNvPr>
          <p:cNvCxnSpPr>
            <a:cxnSpLocks/>
          </p:cNvCxnSpPr>
          <p:nvPr/>
        </p:nvCxnSpPr>
        <p:spPr>
          <a:xfrm>
            <a:off x="7192048" y="4764505"/>
            <a:ext cx="0" cy="7539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6EBA9C-5330-B72A-0467-31DF921C0C80}"/>
              </a:ext>
            </a:extLst>
          </p:cNvPr>
          <p:cNvCxnSpPr>
            <a:cxnSpLocks/>
          </p:cNvCxnSpPr>
          <p:nvPr/>
        </p:nvCxnSpPr>
        <p:spPr>
          <a:xfrm>
            <a:off x="6245490" y="4764505"/>
            <a:ext cx="0" cy="753979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PCA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088F03E-7952-4AE6-2AC8-A7C1D8426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44" y="1047859"/>
            <a:ext cx="7450555" cy="58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328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Elbow Method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D948B6B-B1B5-6AE4-5F4B-5C8A73F0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93" y="1326632"/>
            <a:ext cx="7788393" cy="545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DD7929-01B1-1A5C-3DF4-49C5F735C423}"/>
              </a:ext>
            </a:extLst>
          </p:cNvPr>
          <p:cNvCxnSpPr>
            <a:cxnSpLocks/>
          </p:cNvCxnSpPr>
          <p:nvPr/>
        </p:nvCxnSpPr>
        <p:spPr>
          <a:xfrm>
            <a:off x="5835467" y="4973053"/>
            <a:ext cx="0" cy="1025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K-Means Clustering</a:t>
            </a:r>
            <a:endParaRPr lang="ko-KR" altLang="en-US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CCDF4-A7CB-AA90-62CA-64CA1D76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60" y="2530390"/>
            <a:ext cx="8667441" cy="32608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A43C57-6CC7-7DEC-5C1B-B155829119F4}"/>
              </a:ext>
            </a:extLst>
          </p:cNvPr>
          <p:cNvSpPr/>
          <p:nvPr/>
        </p:nvSpPr>
        <p:spPr>
          <a:xfrm>
            <a:off x="1946246" y="5125673"/>
            <a:ext cx="8196044" cy="595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7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회사별 시각화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DD4756E-A4AA-ABDD-674B-0332F305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74" y="1030179"/>
            <a:ext cx="7845051" cy="57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DCD45F21-A3B2-3B8D-B254-D875302207A0}"/>
              </a:ext>
            </a:extLst>
          </p:cNvPr>
          <p:cNvSpPr/>
          <p:nvPr/>
        </p:nvSpPr>
        <p:spPr>
          <a:xfrm>
            <a:off x="7709483" y="1464193"/>
            <a:ext cx="285225" cy="3577590"/>
          </a:xfrm>
          <a:prstGeom prst="leftBrace">
            <a:avLst/>
          </a:prstGeom>
          <a:ln w="28575">
            <a:solidFill>
              <a:srgbClr val="3047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게임 판단 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- Clustering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Cluster 2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특징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BAFAD-7C36-62DE-2CAF-8DB2A800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181729"/>
            <a:ext cx="2951983" cy="385924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7A1181-623B-03D8-EB68-A6CDC55BB977}"/>
              </a:ext>
            </a:extLst>
          </p:cNvPr>
          <p:cNvGrpSpPr/>
          <p:nvPr/>
        </p:nvGrpSpPr>
        <p:grpSpPr>
          <a:xfrm>
            <a:off x="4220685" y="2586513"/>
            <a:ext cx="2951983" cy="3377853"/>
            <a:chOff x="4048125" y="2717130"/>
            <a:chExt cx="2047875" cy="23433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524FD65-6728-3F95-7B72-423D881B5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8125" y="2717130"/>
              <a:ext cx="2047875" cy="9048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9A8A1AC-BBA7-05F1-6D92-C86EF553B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2900" y="3612643"/>
              <a:ext cx="1943100" cy="144780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918AEB-4531-0C3D-483F-0C6017D96C9E}"/>
              </a:ext>
            </a:extLst>
          </p:cNvPr>
          <p:cNvGrpSpPr/>
          <p:nvPr/>
        </p:nvGrpSpPr>
        <p:grpSpPr>
          <a:xfrm>
            <a:off x="7919207" y="2586513"/>
            <a:ext cx="3192603" cy="3320907"/>
            <a:chOff x="7097663" y="2986335"/>
            <a:chExt cx="2019300" cy="199273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C11B17-A72A-6E32-DD37-08B3E8199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7663" y="2986335"/>
              <a:ext cx="2019300" cy="6096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8B10E47-A3B6-05BC-712B-8B201395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4838" y="3531271"/>
              <a:ext cx="1762125" cy="144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082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정리 및 결론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prstClr val="white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04</a:t>
            </a:r>
            <a:endParaRPr lang="ko-KR" altLang="en-US" sz="4800" b="1" dirty="0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62516" y="3080435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51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Business Insight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연도별 총 매출 트렌드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091D565-F0DC-2678-2D48-D5C2A4C14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70" y="1288897"/>
            <a:ext cx="6755225" cy="48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557F7E1-3CF2-48DF-5BB4-12EAF4B3E139}"/>
              </a:ext>
            </a:extLst>
          </p:cNvPr>
          <p:cNvCxnSpPr>
            <a:cxnSpLocks/>
          </p:cNvCxnSpPr>
          <p:nvPr/>
        </p:nvCxnSpPr>
        <p:spPr>
          <a:xfrm flipV="1">
            <a:off x="6721190" y="2082421"/>
            <a:ext cx="1577566" cy="2441453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C8FD33-ECFB-0464-0001-37472B3C6C9C}"/>
              </a:ext>
            </a:extLst>
          </p:cNvPr>
          <p:cNvCxnSpPr>
            <a:cxnSpLocks/>
          </p:cNvCxnSpPr>
          <p:nvPr/>
        </p:nvCxnSpPr>
        <p:spPr>
          <a:xfrm>
            <a:off x="9400674" y="1966948"/>
            <a:ext cx="689810" cy="2556926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8F448F-3CA2-92B3-A022-4F8477D1CA9F}"/>
              </a:ext>
            </a:extLst>
          </p:cNvPr>
          <p:cNvCxnSpPr>
            <a:cxnSpLocks/>
          </p:cNvCxnSpPr>
          <p:nvPr/>
        </p:nvCxnSpPr>
        <p:spPr>
          <a:xfrm>
            <a:off x="8775032" y="1874075"/>
            <a:ext cx="0" cy="35962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Watch iconic moment Steve Jobs unveils Apple iPhone at MacWorld 10 years  ago - Daily Star">
            <a:extLst>
              <a:ext uri="{FF2B5EF4-FFF2-40B4-BE49-F238E27FC236}">
                <a16:creationId xmlns:a16="http://schemas.microsoft.com/office/drawing/2014/main" id="{FE9C0202-12C1-935D-7C63-03FE5A62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66" y="1288897"/>
            <a:ext cx="7603667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Business Insight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인기 있는 장르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416106-0EF4-5DD4-B510-345238C3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2" y="1972763"/>
            <a:ext cx="6764031" cy="48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EBC814C8-26C9-5320-2033-D0348F84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95" y="480628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C6DBAE8C-055A-B7A7-8608-4B5D40DD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95" y="300077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996D4F8A-0227-C1A4-D2D5-B762E386F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95" y="119527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5545C-B658-487C-AAA8-8C2BB955E35C}"/>
              </a:ext>
            </a:extLst>
          </p:cNvPr>
          <p:cNvSpPr txBox="1"/>
          <p:nvPr/>
        </p:nvSpPr>
        <p:spPr>
          <a:xfrm>
            <a:off x="8318204" y="1715570"/>
            <a:ext cx="20686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</a:p>
          <a:p>
            <a:endParaRPr lang="en-US" altLang="ko-KR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endParaRPr lang="en-US" altLang="ko-KR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</a:p>
          <a:p>
            <a:endParaRPr lang="en-US" altLang="ko-KR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endParaRPr lang="en-US" altLang="ko-KR" sz="40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en-US" altLang="ko-KR" sz="40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3.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10F2552-4FE9-B88A-6B11-854943D9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1970506"/>
            <a:ext cx="7447143" cy="494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35941F-CD0D-1F71-A765-090DC6138931}"/>
              </a:ext>
            </a:extLst>
          </p:cNvPr>
          <p:cNvCxnSpPr>
            <a:cxnSpLocks/>
          </p:cNvCxnSpPr>
          <p:nvPr/>
        </p:nvCxnSpPr>
        <p:spPr>
          <a:xfrm flipH="1">
            <a:off x="6437376" y="2084832"/>
            <a:ext cx="1880828" cy="2423160"/>
          </a:xfrm>
          <a:prstGeom prst="straightConnector1">
            <a:avLst/>
          </a:prstGeom>
          <a:ln w="2857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4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설명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4" name="한쪽 모서리가 잘린 사각형 26">
            <a:extLst>
              <a:ext uri="{FF2B5EF4-FFF2-40B4-BE49-F238E27FC236}">
                <a16:creationId xmlns:a16="http://schemas.microsoft.com/office/drawing/2014/main" id="{1AF781F1-A358-1977-2EBC-99B403C78DBF}"/>
              </a:ext>
            </a:extLst>
          </p:cNvPr>
          <p:cNvSpPr/>
          <p:nvPr/>
        </p:nvSpPr>
        <p:spPr>
          <a:xfrm>
            <a:off x="3280594" y="2322126"/>
            <a:ext cx="5630813" cy="4078673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1DD7D-B42D-7662-A7DD-35DBA24E4BE7}"/>
              </a:ext>
            </a:extLst>
          </p:cNvPr>
          <p:cNvSpPr txBox="1"/>
          <p:nvPr/>
        </p:nvSpPr>
        <p:spPr>
          <a:xfrm>
            <a:off x="4193417" y="2500953"/>
            <a:ext cx="4717538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Name: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게임 이름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Platform: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지원 플랫폼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Year: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출시 연도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Genre: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게임 장르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Publisher: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배급 회사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 err="1">
                <a:latin typeface="이화체" panose="02000300000000000000" charset="-127"/>
                <a:ea typeface="이화체" panose="02000300000000000000" charset="-127"/>
              </a:rPr>
              <a:t>NA_Sales</a:t>
            </a: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북미 지역 출고량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 err="1">
                <a:latin typeface="이화체" panose="02000300000000000000" charset="-127"/>
                <a:ea typeface="이화체" panose="02000300000000000000" charset="-127"/>
              </a:rPr>
              <a:t>EU_Sales</a:t>
            </a: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 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유럽 지역 출고량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 err="1">
                <a:latin typeface="이화체" panose="02000300000000000000" charset="-127"/>
                <a:ea typeface="이화체" panose="02000300000000000000" charset="-127"/>
              </a:rPr>
              <a:t>JP_Sales</a:t>
            </a: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 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일본 지역 출고량</a:t>
            </a:r>
            <a:endParaRPr lang="en-US" altLang="ko-KR" sz="2400" dirty="0">
              <a:latin typeface="이화체" panose="02000300000000000000" charset="-127"/>
              <a:ea typeface="이화체" panose="0200030000000000000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dirty="0" err="1">
                <a:latin typeface="이화체" panose="02000300000000000000" charset="-127"/>
                <a:ea typeface="이화체" panose="02000300000000000000" charset="-127"/>
              </a:rPr>
              <a:t>Other_Sales</a:t>
            </a:r>
            <a:r>
              <a:rPr lang="en-US" altLang="ko-KR" sz="2400" dirty="0">
                <a:latin typeface="이화체" panose="02000300000000000000" charset="-127"/>
                <a:ea typeface="이화체" panose="02000300000000000000" charset="-127"/>
              </a:rPr>
              <a:t>: </a:t>
            </a:r>
            <a:r>
              <a:rPr lang="ko-KR" altLang="en-US" sz="2400" dirty="0">
                <a:latin typeface="이화체" panose="02000300000000000000" charset="-127"/>
                <a:ea typeface="이화체" panose="02000300000000000000" charset="-127"/>
              </a:rPr>
              <a:t>기타 지역 출고량</a:t>
            </a:r>
            <a:endParaRPr lang="en-US" altLang="ko-KR" dirty="0">
              <a:latin typeface="이화체" panose="02000300000000000000" charset="-127"/>
              <a:ea typeface="이화체" panose="0200030000000000000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126B06-64E4-6CAE-8614-35978A98C040}"/>
              </a:ext>
            </a:extLst>
          </p:cNvPr>
          <p:cNvCxnSpPr>
            <a:cxnSpLocks/>
          </p:cNvCxnSpPr>
          <p:nvPr/>
        </p:nvCxnSpPr>
        <p:spPr>
          <a:xfrm>
            <a:off x="3692240" y="2500953"/>
            <a:ext cx="0" cy="369437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변수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6C93C-E92C-BEDB-9B61-0B8E1AB8145C}"/>
              </a:ext>
            </a:extLst>
          </p:cNvPr>
          <p:cNvSpPr txBox="1"/>
          <p:nvPr/>
        </p:nvSpPr>
        <p:spPr>
          <a:xfrm>
            <a:off x="8728990" y="5135479"/>
            <a:ext cx="30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단위 </a:t>
            </a:r>
            <a:r>
              <a:rPr lang="en-US" altLang="ko-KR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– 100</a:t>
            </a:r>
            <a:r>
              <a:rPr lang="ko-KR" altLang="en-US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</a:t>
            </a:r>
            <a:r>
              <a:rPr lang="en-US" altLang="ko-KR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(million)</a:t>
            </a:r>
            <a:endParaRPr lang="ko-KR" altLang="en-US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75471D18-653D-ACAB-9D01-CF3138199179}"/>
              </a:ext>
            </a:extLst>
          </p:cNvPr>
          <p:cNvSpPr/>
          <p:nvPr/>
        </p:nvSpPr>
        <p:spPr>
          <a:xfrm>
            <a:off x="8296102" y="4588625"/>
            <a:ext cx="366388" cy="1463040"/>
          </a:xfrm>
          <a:prstGeom prst="rightBracket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33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Business Insight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시장 점유율 높은 회사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A8D7A2-2F31-3CDD-89C0-9A4ED4612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72" y="1278692"/>
            <a:ext cx="8378354" cy="55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E1719B31-F9A9-360A-ABA1-F882C2AC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4" y="146419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81B37E1B-EF1A-D772-8CF5-06D041EA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10" y="146419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Business Insight</a:t>
            </a:r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출고량이 높은 게임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4BCE7927-B011-FB93-6281-0ADE21FF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1" y="2772168"/>
            <a:ext cx="2440621" cy="244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Call of Duty Logo Vector – Brand Logo Collection">
            <a:extLst>
              <a:ext uri="{FF2B5EF4-FFF2-40B4-BE49-F238E27FC236}">
                <a16:creationId xmlns:a16="http://schemas.microsoft.com/office/drawing/2014/main" id="{827DFD33-EDBA-F25B-CA4B-5702F6123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t="-1302" r="26424" b="1938"/>
          <a:stretch/>
        </p:blipFill>
        <p:spPr bwMode="auto">
          <a:xfrm>
            <a:off x="4395787" y="2332119"/>
            <a:ext cx="3400425" cy="33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Shop Super Mario Clothing &amp; Merchandise | Wicked Things">
            <a:extLst>
              <a:ext uri="{FF2B5EF4-FFF2-40B4-BE49-F238E27FC236}">
                <a16:creationId xmlns:a16="http://schemas.microsoft.com/office/drawing/2014/main" id="{267CF84A-D47F-075C-FB98-8563E860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338" y="3354302"/>
            <a:ext cx="34004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C8B14-5D5E-B7AF-3042-B96931A1CC95}"/>
              </a:ext>
            </a:extLst>
          </p:cNvPr>
          <p:cNvSpPr txBox="1"/>
          <p:nvPr/>
        </p:nvSpPr>
        <p:spPr>
          <a:xfrm>
            <a:off x="4395787" y="1449664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Cluster 2</a:t>
            </a:r>
            <a:endParaRPr lang="ko-KR" altLang="en-US" sz="3200" b="1" dirty="0">
              <a:ln>
                <a:solidFill>
                  <a:schemeClr val="tx1">
                    <a:alpha val="3000"/>
                  </a:schemeClr>
                </a:solidFill>
              </a:ln>
              <a:solidFill>
                <a:srgbClr val="FF0000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741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결론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4" name="한쪽 모서리가 잘린 사각형 26">
            <a:extLst>
              <a:ext uri="{FF2B5EF4-FFF2-40B4-BE49-F238E27FC236}">
                <a16:creationId xmlns:a16="http://schemas.microsoft.com/office/drawing/2014/main" id="{4ED7EAED-E877-24A9-8164-8F597518350A}"/>
              </a:ext>
            </a:extLst>
          </p:cNvPr>
          <p:cNvSpPr/>
          <p:nvPr/>
        </p:nvSpPr>
        <p:spPr>
          <a:xfrm>
            <a:off x="1431071" y="1832857"/>
            <a:ext cx="9329857" cy="3886684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64217-2979-03A1-554E-22BB99BFF9F9}"/>
              </a:ext>
            </a:extLst>
          </p:cNvPr>
          <p:cNvSpPr txBox="1"/>
          <p:nvPr/>
        </p:nvSpPr>
        <p:spPr>
          <a:xfrm>
            <a:off x="1756167" y="2237390"/>
            <a:ext cx="8679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새로운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액션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스포츠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슈팅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장르의 게임을 디자인하면 좋은 결과를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볼 수 있을 것 같습니다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endParaRPr lang="en-US" altLang="ko-KR" sz="28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  <a:p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만약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닌텐도 또는 소니처럼 규모가 큰 회사임을 가정한다면 시리즈물 게임의 보통 발매 주기인 </a:t>
            </a:r>
            <a:r>
              <a:rPr lang="en-US" altLang="ko-KR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1-2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년 후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를 다음 분기로 잡고 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FF0000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다음 시리즈</a:t>
            </a:r>
            <a:r>
              <a:rPr lang="ko-KR" altLang="en-US" sz="28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의 게임을 디자인 하는 것도 좋은 선택이 될 수 있을 것 같습니다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.</a:t>
            </a:r>
          </a:p>
          <a:p>
            <a:endParaRPr lang="ko-KR" altLang="en-US" sz="2400" b="1" dirty="0">
              <a:ln>
                <a:solidFill>
                  <a:schemeClr val="tx1">
                    <a:alpha val="3000"/>
                  </a:schemeClr>
                </a:solidFill>
              </a:ln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689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441332" y="1887563"/>
            <a:ext cx="3309332" cy="3082874"/>
            <a:chOff x="4267200" y="682302"/>
            <a:chExt cx="3657600" cy="3454268"/>
          </a:xfrm>
        </p:grpSpPr>
        <p:sp>
          <p:nvSpPr>
            <p:cNvPr id="11" name="TextBox 10"/>
            <p:cNvSpPr txBox="1"/>
            <p:nvPr/>
          </p:nvSpPr>
          <p:spPr>
            <a:xfrm>
              <a:off x="4267200" y="2047338"/>
              <a:ext cx="3657599" cy="72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감사합니다</a:t>
              </a:r>
              <a:endParaRPr lang="en-US" altLang="ko-KR" sz="3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67200" y="682302"/>
              <a:ext cx="3657600" cy="3454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이화체" panose="02000300000000000000" pitchFamily="2" charset="-127"/>
                <a:ea typeface="이화체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96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설명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2.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미리보기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FB1480-9A85-48E3-F7A8-F74E979A8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4" b="38765"/>
          <a:stretch/>
        </p:blipFill>
        <p:spPr>
          <a:xfrm>
            <a:off x="780856" y="2152449"/>
            <a:ext cx="10630287" cy="4248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21353A-F437-2DB0-F348-C32FC575173A}"/>
              </a:ext>
            </a:extLst>
          </p:cNvPr>
          <p:cNvSpPr txBox="1"/>
          <p:nvPr/>
        </p:nvSpPr>
        <p:spPr>
          <a:xfrm>
            <a:off x="4264328" y="1484737"/>
            <a:ext cx="39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9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개의 열</a:t>
            </a:r>
            <a:r>
              <a:rPr lang="en-US" altLang="ko-KR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, 16598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개의 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CD367F-AD12-D3EA-C196-BCEF215C8D58}"/>
              </a:ext>
            </a:extLst>
          </p:cNvPr>
          <p:cNvSpPr/>
          <p:nvPr/>
        </p:nvSpPr>
        <p:spPr>
          <a:xfrm>
            <a:off x="720998" y="2080174"/>
            <a:ext cx="2687221" cy="432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Why consider cross-platform gaming accounts? - FusionAuth">
            <a:extLst>
              <a:ext uri="{FF2B5EF4-FFF2-40B4-BE49-F238E27FC236}">
                <a16:creationId xmlns:a16="http://schemas.microsoft.com/office/drawing/2014/main" id="{7A62CCD4-2F44-F0FA-8C37-4AFE3C0A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28" y="2627839"/>
            <a:ext cx="6603736" cy="32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3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3" y="3291570"/>
            <a:ext cx="6144822" cy="8014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데이터 </a:t>
            </a:r>
            <a:r>
              <a:rPr lang="ko-KR" altLang="en-US" sz="5400" b="1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전처리</a:t>
            </a:r>
            <a:endParaRPr lang="ko-KR" altLang="en-US" sz="5400" b="1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505857" y="2196647"/>
            <a:ext cx="5751287" cy="80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Contents 02</a:t>
            </a:r>
            <a:endParaRPr lang="ko-KR" altLang="en-US" sz="4800" b="1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5738" y="3103294"/>
            <a:ext cx="583474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flipV="1">
            <a:off x="7538359" y="3057575"/>
            <a:ext cx="174171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73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126B06-64E4-6CAE-8614-35978A98C040}"/>
              </a:ext>
            </a:extLst>
          </p:cNvPr>
          <p:cNvCxnSpPr>
            <a:cxnSpLocks/>
          </p:cNvCxnSpPr>
          <p:nvPr/>
        </p:nvCxnSpPr>
        <p:spPr>
          <a:xfrm>
            <a:off x="3692240" y="2500953"/>
            <a:ext cx="0" cy="369437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FCE284-47ED-484F-D607-4116FEC7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81" y="2503163"/>
            <a:ext cx="3201575" cy="36717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3F2417-8A4E-DF30-BDA6-9D73E4DF835B}"/>
              </a:ext>
            </a:extLst>
          </p:cNvPr>
          <p:cNvSpPr/>
          <p:nvPr/>
        </p:nvSpPr>
        <p:spPr>
          <a:xfrm>
            <a:off x="4402381" y="3380875"/>
            <a:ext cx="3201573" cy="1175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2F862-FDEF-923B-0561-EE8DBA125E77}"/>
              </a:ext>
            </a:extLst>
          </p:cNvPr>
          <p:cNvSpPr txBox="1"/>
          <p:nvPr/>
        </p:nvSpPr>
        <p:spPr>
          <a:xfrm>
            <a:off x="7904388" y="3737584"/>
            <a:ext cx="188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116249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63290" y="817027"/>
            <a:ext cx="605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400" b="1" dirty="0">
                <a:ln>
                  <a:solidFill>
                    <a:schemeClr val="tx1">
                      <a:alpha val="3000"/>
                    </a:schemeClr>
                  </a:solidFill>
                </a:ln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1686" y="755474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3000"/>
                    </a:schemeClr>
                  </a:solidFill>
                </a:ln>
                <a:solidFill>
                  <a:srgbClr val="30472F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1.</a:t>
            </a:r>
            <a:endParaRPr lang="ko-KR" altLang="en-US" sz="3200" b="1" dirty="0">
              <a:solidFill>
                <a:srgbClr val="30472F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FC0893-C503-47F9-689E-6CD6933EC212}"/>
              </a:ext>
            </a:extLst>
          </p:cNvPr>
          <p:cNvGrpSpPr/>
          <p:nvPr/>
        </p:nvGrpSpPr>
        <p:grpSpPr>
          <a:xfrm>
            <a:off x="0" y="0"/>
            <a:ext cx="12192000" cy="542695"/>
            <a:chOff x="0" y="0"/>
            <a:chExt cx="12192000" cy="542695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12192000" cy="542695"/>
            </a:xfrm>
            <a:prstGeom prst="rect">
              <a:avLst/>
            </a:prstGeom>
            <a:solidFill>
              <a:srgbClr val="304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509" y="78111"/>
              <a:ext cx="289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4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도입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357" y="75637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</a:t>
              </a:r>
              <a:r>
                <a:rPr lang="ko-KR" altLang="en-US" b="1" dirty="0" err="1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전처리</a:t>
              </a:r>
              <a:endPara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41776" y="78111"/>
              <a:ext cx="321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정리 및 결론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52BDBA-2689-6219-2052-2131C9D81F21}"/>
                </a:ext>
              </a:extLst>
            </p:cNvPr>
            <p:cNvSpPr txBox="1"/>
            <p:nvPr/>
          </p:nvSpPr>
          <p:spPr>
            <a:xfrm>
              <a:off x="5924066" y="82513"/>
              <a:ext cx="273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이화체" panose="02000300000000000000" pitchFamily="2" charset="-127"/>
                  <a:ea typeface="이화체" panose="02000300000000000000" pitchFamily="2" charset="-127"/>
                  <a:cs typeface="조선일보명조" panose="02030304000000000000" pitchFamily="18" charset="-127"/>
                </a:rPr>
                <a:t>데이터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E51B2-0283-976C-294C-374D726AB7E7}"/>
              </a:ext>
            </a:extLst>
          </p:cNvPr>
          <p:cNvSpPr/>
          <p:nvPr/>
        </p:nvSpPr>
        <p:spPr>
          <a:xfrm>
            <a:off x="663290" y="1464193"/>
            <a:ext cx="2951984" cy="50275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결측치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조선일보명조" panose="02030304000000000000" pitchFamily="18" charset="-127"/>
              </a:rPr>
              <a:t> 처리 방식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1E5E3CC-A7A9-6B74-099A-E488C455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90" y="2090892"/>
            <a:ext cx="8764420" cy="4245740"/>
          </a:xfrm>
          <a:prstGeom prst="rect">
            <a:avLst/>
          </a:prstGeom>
        </p:spPr>
      </p:pic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1D1C1516-00AF-94C9-DBC3-26FFC63F930A}"/>
              </a:ext>
            </a:extLst>
          </p:cNvPr>
          <p:cNvSpPr/>
          <p:nvPr/>
        </p:nvSpPr>
        <p:spPr>
          <a:xfrm>
            <a:off x="1171074" y="2566737"/>
            <a:ext cx="542716" cy="1379621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8C5C3EA6-0EE8-6550-9702-CDF7A8A6B1F9}"/>
              </a:ext>
            </a:extLst>
          </p:cNvPr>
          <p:cNvSpPr/>
          <p:nvPr/>
        </p:nvSpPr>
        <p:spPr>
          <a:xfrm>
            <a:off x="1171074" y="4926090"/>
            <a:ext cx="542716" cy="1379621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8D5CDF7A-5345-BB8A-F037-AD364DBC7EB2}"/>
              </a:ext>
            </a:extLst>
          </p:cNvPr>
          <p:cNvSpPr/>
          <p:nvPr/>
        </p:nvSpPr>
        <p:spPr>
          <a:xfrm>
            <a:off x="1171074" y="4070302"/>
            <a:ext cx="542716" cy="753337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E7C9AC7-E2E2-C390-84C0-5633222D06C6}"/>
              </a:ext>
            </a:extLst>
          </p:cNvPr>
          <p:cNvCxnSpPr>
            <a:cxnSpLocks/>
          </p:cNvCxnSpPr>
          <p:nvPr/>
        </p:nvCxnSpPr>
        <p:spPr>
          <a:xfrm>
            <a:off x="7357446" y="3429000"/>
            <a:ext cx="0" cy="340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8F1D2D2-7736-7D14-5623-0D68F0FE2D14}"/>
              </a:ext>
            </a:extLst>
          </p:cNvPr>
          <p:cNvCxnSpPr>
            <a:cxnSpLocks/>
          </p:cNvCxnSpPr>
          <p:nvPr/>
        </p:nvCxnSpPr>
        <p:spPr>
          <a:xfrm>
            <a:off x="9434900" y="4354727"/>
            <a:ext cx="0" cy="340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B89C99-FDD2-3AFA-7E76-E44B7CF9FAAB}"/>
              </a:ext>
            </a:extLst>
          </p:cNvPr>
          <p:cNvCxnSpPr>
            <a:cxnSpLocks/>
          </p:cNvCxnSpPr>
          <p:nvPr/>
        </p:nvCxnSpPr>
        <p:spPr>
          <a:xfrm>
            <a:off x="6146268" y="5811253"/>
            <a:ext cx="0" cy="340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1167</Words>
  <Application>Microsoft Office PowerPoint</Application>
  <PresentationFormat>와이드스크린</PresentationFormat>
  <Paragraphs>437</Paragraphs>
  <Slides>53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이화체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장혜수(통계학과)</dc:creator>
  <cp:lastModifiedBy>장혜수(통계학과)</cp:lastModifiedBy>
  <cp:revision>18</cp:revision>
  <dcterms:created xsi:type="dcterms:W3CDTF">2023-03-10T14:07:21Z</dcterms:created>
  <dcterms:modified xsi:type="dcterms:W3CDTF">2023-03-16T00:40:47Z</dcterms:modified>
</cp:coreProperties>
</file>