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6" r:id="rId1"/>
  </p:sldMasterIdLst>
  <p:sldIdLst>
    <p:sldId id="256" r:id="rId2"/>
    <p:sldId id="257" r:id="rId3"/>
    <p:sldId id="259" r:id="rId4"/>
    <p:sldId id="260" r:id="rId5"/>
    <p:sldId id="261" r:id="rId6"/>
    <p:sldId id="267" r:id="rId7"/>
    <p:sldId id="266" r:id="rId8"/>
    <p:sldId id="282" r:id="rId9"/>
    <p:sldId id="268" r:id="rId10"/>
    <p:sldId id="269" r:id="rId11"/>
    <p:sldId id="270" r:id="rId12"/>
    <p:sldId id="283" r:id="rId13"/>
    <p:sldId id="272" r:id="rId14"/>
    <p:sldId id="275" r:id="rId15"/>
    <p:sldId id="271" r:id="rId16"/>
    <p:sldId id="274" r:id="rId17"/>
    <p:sldId id="273" r:id="rId18"/>
    <p:sldId id="276" r:id="rId19"/>
    <p:sldId id="277" r:id="rId20"/>
    <p:sldId id="278" r:id="rId21"/>
    <p:sldId id="279" r:id="rId22"/>
    <p:sldId id="280" r:id="rId23"/>
    <p:sldId id="281" r:id="rId24"/>
    <p:sldId id="258" r:id="rId25"/>
    <p:sldId id="263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B733"/>
    <a:srgbClr val="FFC000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18" autoAdjust="0"/>
    <p:restoredTop sz="94660"/>
  </p:normalViewPr>
  <p:slideViewPr>
    <p:cSldViewPr snapToGrid="0">
      <p:cViewPr varScale="1">
        <p:scale>
          <a:sx n="80" d="100"/>
          <a:sy n="80" d="100"/>
        </p:scale>
        <p:origin x="67" y="187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D10901-A50E-4E5D-906E-A0E20544F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3A9700-B1F6-4C0A-BF9A-3591E67A2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994E6D-B263-4472-B3EC-BC42A72D9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322A79-17FC-406B-B521-41EFA715F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7CD3D7-EDF5-4118-BAEB-B38FBBB2D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55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D1500-B931-4291-B477-E237E0CD5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FA29DD-3ADF-49EF-ADFD-7EC854547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5E3B2B-BE37-42DD-BC91-55E6ED221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31C3AE-B824-43FD-836B-12FA53E11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4CD091-B7BB-4BAD-A5FC-CF2141003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43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39AEE1-3ACA-46D8-8986-B945A35F31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0D8AB7-3A8E-4FAE-AE0F-BAE05DE5E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ACB00A-0216-4902-BF61-044E27CA2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3EA41-D857-4637-822B-9FD944592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ACF4FC-BB58-41C1-96A5-686EA0F90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974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2D39C2-816C-4A3D-B757-C1534F866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CAE1C6-3879-4284-ABC4-1A86BF932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C686AF-E5CB-4460-A209-F5A9A108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CBBD5C-E5B7-404F-B667-16F05F196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B0CC21-9231-4377-B18F-5CB0591D7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613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84DAD2-EE08-440B-A395-52F79E891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0FDF9F-42E6-404C-ACE3-7E8049695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374812-440E-4EB1-B191-52CF8F0AC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8C77BC-7683-4606-A808-DEDFAC2F9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49D518-D5A9-4917-AB5A-F749EF160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696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E70954-83CF-4878-8C42-5E4F706FD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521799-CFBE-4758-BD4F-2372514D70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58A98F-CBEB-4EB8-8385-151E21994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C2D160-D835-4206-A07D-55758DF98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A39C92-161F-4EC4-A29F-9130C1463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50B351-B25C-4DB6-86AD-B162904E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495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8064DA-39D3-4E12-AA69-83D0C5C34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8578F3-99DF-4BEE-88CE-9BA3A1752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A6521E-AB0D-41EE-A2EF-6902BBD49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4DAE21-DC0A-41EC-9590-6BF34A694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E54CD8C-292D-43A9-928C-B1B6F1475F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EF0B32-A701-4BCF-9BD9-388E1D4D7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2426897-4FB5-4978-BA74-E02A48D2A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F51D0D-62A7-4224-A061-D1C5C4C77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38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9B5EBB-3A4E-4214-9374-D5058218E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884714-F82D-4C10-8A24-8DDF5F8F1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D9A14C-BCD5-486C-9CE2-A4659E519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E8330C-157E-4662-AEDC-630814FE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003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C91782C-3364-47D9-96DE-9585BD1E4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736248-F288-4B11-BE63-AD2C8236A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7A5953-0F67-4F6F-B108-B3B56424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872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66C9A-C8B6-4ED6-B571-82DE33977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7F93A9-A9A1-4694-80F9-00161F60A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539D83-4891-46CC-956D-1F08DEF04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F64013-AF0A-4121-AE94-89B1891D7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4BC43A-6595-45DC-94E4-9CC94E74D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ACA9B5-1362-48B4-B1AD-C44595C42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237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E9116-5B17-430C-B2F5-6B67ED9AC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6C54D8-7861-44CB-95B4-E94B00EB83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4314BE-727F-437A-916A-89D53762A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B38B5B-3673-40D1-9D86-BA7B62A5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16AFFF-8F5F-42A1-AC65-FD63F1C63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F181A7-8624-4D4E-8A9D-9BD3EA5B3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66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E3F93C-0561-488A-B221-B2CC4D5D1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1D947F-0174-43BB-91B1-3325444B8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FD4417-4215-41C6-9EDE-43226F91F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287E6-343F-44AF-9998-ADBF016BA9F2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DC306E-52D4-4F21-9E66-09CE98DE6F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DF5531-C92F-4AB0-A4D2-C71B999C62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798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3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jpeg"/><Relationship Id="rId7" Type="http://schemas.openxmlformats.org/officeDocument/2006/relationships/image" Target="../media/image4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44.png"/><Relationship Id="rId4" Type="http://schemas.openxmlformats.org/officeDocument/2006/relationships/image" Target="../media/image39.png"/><Relationship Id="rId9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2889587" y="1607198"/>
            <a:ext cx="6955751" cy="2406077"/>
            <a:chOff x="2880062" y="1511948"/>
            <a:chExt cx="6955751" cy="2406077"/>
          </a:xfrm>
        </p:grpSpPr>
        <p:sp>
          <p:nvSpPr>
            <p:cNvPr id="9" name="TextBox 8"/>
            <p:cNvSpPr txBox="1"/>
            <p:nvPr/>
          </p:nvSpPr>
          <p:spPr>
            <a:xfrm>
              <a:off x="4551996" y="3016834"/>
              <a:ext cx="3068955" cy="90119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5400" b="1" dirty="0">
                  <a:ln w="31750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dist="76200" dir="3360000" algn="bl" rotWithShape="0">
                      <a:schemeClr val="tx2">
                        <a:lumMod val="75000"/>
                      </a:schemeClr>
                    </a:outerShdw>
                  </a:effectLst>
                  <a:latin typeface="둥근모꼴"/>
                  <a:ea typeface="둥근모꼴"/>
                  <a:cs typeface="둥근모꼴"/>
                </a:rPr>
                <a:t>최종 발표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80062" y="1511948"/>
              <a:ext cx="6955751" cy="149271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9100" b="1" dirty="0">
                  <a:ln w="254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rgbClr val="F8B733"/>
                  </a:solidFill>
                  <a:effectLst>
                    <a:outerShdw dist="63500" dir="3360000" algn="bl" rotWithShape="0">
                      <a:schemeClr val="tx2">
                        <a:lumMod val="75000"/>
                      </a:schemeClr>
                    </a:outerShdw>
                  </a:effectLst>
                  <a:latin typeface="둥근모꼴"/>
                  <a:ea typeface="둥근모꼴"/>
                  <a:cs typeface="둥근모꼴"/>
                </a:rPr>
                <a:t>Flappy Bird</a:t>
              </a:r>
              <a:r>
                <a:rPr lang="ko-KR" altLang="en-US" sz="5500" dirty="0">
                  <a:solidFill>
                    <a:srgbClr val="F8B733"/>
                  </a:solidFill>
                  <a:latin typeface="둥근모꼴"/>
                  <a:ea typeface="둥근모꼴"/>
                  <a:cs typeface="둥근모꼴"/>
                </a:rPr>
                <a:t> </a:t>
              </a: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884379" y="4110221"/>
            <a:ext cx="4423241" cy="584775"/>
            <a:chOff x="3884379" y="3948857"/>
            <a:chExt cx="4423241" cy="584775"/>
          </a:xfrm>
        </p:grpSpPr>
        <p:grpSp>
          <p:nvGrpSpPr>
            <p:cNvPr id="7" name="그룹 6"/>
            <p:cNvGrpSpPr/>
            <p:nvPr/>
          </p:nvGrpSpPr>
          <p:grpSpPr>
            <a:xfrm>
              <a:off x="3884379" y="4042801"/>
              <a:ext cx="4423241" cy="490267"/>
              <a:chOff x="3844038" y="3971083"/>
              <a:chExt cx="4423241" cy="490267"/>
            </a:xfrm>
          </p:grpSpPr>
          <p:pic>
            <p:nvPicPr>
              <p:cNvPr id="4" name="그림 3" descr="유리이(가) 표시된 사진  자동 생성된 설명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3844038" y="3971083"/>
                <a:ext cx="3356442" cy="490267"/>
              </a:xfrm>
              <a:prstGeom prst="rect">
                <a:avLst/>
              </a:prstGeom>
            </p:spPr>
          </p:pic>
          <p:pic>
            <p:nvPicPr>
              <p:cNvPr id="8" name="그림 7" descr="유리이(가) 표시된 사진  자동 생성된 설명"/>
              <p:cNvPicPr>
                <a:picLocks noChangeAspect="1"/>
              </p:cNvPicPr>
              <p:nvPr/>
            </p:nvPicPr>
            <p:blipFill rotWithShape="1">
              <a:blip r:embed="rId2"/>
              <a:srcRect l="9940"/>
              <a:stretch>
                <a:fillRect/>
              </a:stretch>
            </p:blipFill>
            <p:spPr>
              <a:xfrm>
                <a:off x="5244352" y="3971083"/>
                <a:ext cx="3022927" cy="490267"/>
              </a:xfrm>
              <a:prstGeom prst="rect">
                <a:avLst/>
              </a:prstGeom>
            </p:spPr>
          </p:pic>
        </p:grpSp>
        <p:sp>
          <p:nvSpPr>
            <p:cNvPr id="10" name="이등변 삼각형 9"/>
            <p:cNvSpPr/>
            <p:nvPr/>
          </p:nvSpPr>
          <p:spPr>
            <a:xfrm rot="5400000">
              <a:off x="4188145" y="4135534"/>
              <a:ext cx="261657" cy="304800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0880" y="3948857"/>
              <a:ext cx="351434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>
                <a:defRPr/>
              </a:pPr>
              <a:r>
                <a:rPr lang="en-US" altLang="ko-KR" sz="3200" spc="600">
                  <a:solidFill>
                    <a:srgbClr val="FFC000"/>
                  </a:solidFill>
                  <a:latin typeface="둥근모꼴"/>
                  <a:ea typeface="둥근모꼴"/>
                  <a:cs typeface="둥근모꼴"/>
                </a:rPr>
                <a:t>GAME START!</a:t>
              </a:r>
              <a:endParaRPr lang="ko-KR" altLang="en-US" sz="3200" spc="600">
                <a:solidFill>
                  <a:srgbClr val="FFC000"/>
                </a:solidFill>
                <a:latin typeface="둥근모꼴"/>
                <a:ea typeface="둥근모꼴"/>
                <a:cs typeface="둥근모꼴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829964" y="1331568"/>
            <a:ext cx="253207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spc="300">
                <a:ln w="22225">
                  <a:solidFill>
                    <a:srgbClr val="FFC000"/>
                  </a:solidFill>
                  <a:prstDash val="solid"/>
                </a:ln>
                <a:solidFill>
                  <a:schemeClr val="bg1"/>
                </a:solidFill>
                <a:latin typeface="둥근모꼴"/>
                <a:ea typeface="둥근모꼴"/>
                <a:cs typeface="둥근모꼴"/>
              </a:rPr>
              <a:t>공개 </a:t>
            </a:r>
            <a:r>
              <a:rPr lang="en-US" altLang="ko-KR" sz="2800" b="1" spc="300">
                <a:ln w="22225">
                  <a:solidFill>
                    <a:srgbClr val="FFC000"/>
                  </a:solidFill>
                  <a:prstDash val="solid"/>
                </a:ln>
                <a:solidFill>
                  <a:schemeClr val="bg1"/>
                </a:solidFill>
                <a:latin typeface="둥근모꼴"/>
                <a:ea typeface="둥근모꼴"/>
                <a:cs typeface="둥근모꼴"/>
              </a:rPr>
              <a:t>SW</a:t>
            </a:r>
            <a:r>
              <a:rPr lang="ko-KR" altLang="en-US" sz="2800" b="1" spc="300">
                <a:ln w="22225">
                  <a:solidFill>
                    <a:srgbClr val="FFC000"/>
                  </a:solidFill>
                  <a:prstDash val="solid"/>
                </a:ln>
                <a:solidFill>
                  <a:schemeClr val="bg1"/>
                </a:solidFill>
                <a:latin typeface="둥근모꼴"/>
                <a:ea typeface="둥근모꼴"/>
                <a:cs typeface="둥근모꼴"/>
              </a:rPr>
              <a:t>실무</a:t>
            </a:r>
            <a:endParaRPr lang="en-US" altLang="ko-KR" sz="2800" b="1" spc="300">
              <a:ln w="22225">
                <a:solidFill>
                  <a:srgbClr val="FFC000"/>
                </a:solidFill>
                <a:prstDash val="solid"/>
              </a:ln>
              <a:solidFill>
                <a:schemeClr val="bg1"/>
              </a:solidFill>
              <a:latin typeface="둥근모꼴"/>
              <a:ea typeface="둥근모꼴"/>
              <a:cs typeface="둥근모꼴"/>
            </a:endParaRPr>
          </a:p>
        </p:txBody>
      </p:sp>
      <p:pic>
        <p:nvPicPr>
          <p:cNvPr id="21" name="그림 20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577878" y="3848388"/>
            <a:ext cx="495300" cy="136664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2" name="그림 21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1606742" y="3429000"/>
            <a:ext cx="441960" cy="3048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5" name="TextBox 8"/>
          <p:cNvSpPr txBox="1"/>
          <p:nvPr/>
        </p:nvSpPr>
        <p:spPr>
          <a:xfrm>
            <a:off x="9104526" y="3947670"/>
            <a:ext cx="2297130" cy="13102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en-US" altLang="ko-KR" sz="1600" spc="300">
                <a:solidFill>
                  <a:srgbClr val="404040"/>
                </a:solidFill>
                <a:latin typeface="둥근모꼴"/>
                <a:ea typeface="둥근모꼴"/>
                <a:cs typeface="둥근모꼴"/>
              </a:rPr>
              <a:t>6</a:t>
            </a:r>
            <a:r>
              <a:rPr lang="ko-KR" altLang="en-US" sz="1600" spc="300">
                <a:solidFill>
                  <a:srgbClr val="404040"/>
                </a:solidFill>
                <a:latin typeface="둥근모꼴"/>
                <a:ea typeface="둥근모꼴"/>
                <a:cs typeface="둥근모꼴"/>
              </a:rPr>
              <a:t>조</a:t>
            </a:r>
          </a:p>
          <a:p>
            <a:pPr lvl="0" algn="r">
              <a:defRPr/>
            </a:pPr>
            <a:r>
              <a:rPr lang="en-US" altLang="ko-KR" sz="1600" spc="300">
                <a:solidFill>
                  <a:srgbClr val="404040"/>
                </a:solidFill>
                <a:latin typeface="둥근모꼴"/>
                <a:ea typeface="둥근모꼴"/>
                <a:cs typeface="둥근모꼴"/>
              </a:rPr>
              <a:t>60171533</a:t>
            </a:r>
            <a:r>
              <a:rPr lang="ko-KR" altLang="en-US" sz="1600" spc="300">
                <a:solidFill>
                  <a:srgbClr val="404040"/>
                </a:solidFill>
                <a:latin typeface="둥근모꼴"/>
                <a:ea typeface="둥근모꼴"/>
                <a:cs typeface="둥근모꼴"/>
              </a:rPr>
              <a:t> 마혜경</a:t>
            </a:r>
          </a:p>
          <a:p>
            <a:pPr lvl="0" algn="r">
              <a:defRPr/>
            </a:pPr>
            <a:r>
              <a:rPr lang="en-US" altLang="ko-KR" sz="1600" spc="300">
                <a:solidFill>
                  <a:srgbClr val="404040"/>
                </a:solidFill>
                <a:latin typeface="둥근모꼴"/>
                <a:ea typeface="둥근모꼴"/>
                <a:cs typeface="둥근모꼴"/>
              </a:rPr>
              <a:t>60192158</a:t>
            </a:r>
            <a:r>
              <a:rPr lang="ko-KR" altLang="en-US" sz="1600" spc="300">
                <a:solidFill>
                  <a:srgbClr val="404040"/>
                </a:solidFill>
                <a:latin typeface="둥근모꼴"/>
                <a:ea typeface="둥근모꼴"/>
                <a:cs typeface="둥근모꼴"/>
              </a:rPr>
              <a:t> 강주희</a:t>
            </a:r>
          </a:p>
          <a:p>
            <a:pPr lvl="0" algn="r">
              <a:defRPr/>
            </a:pPr>
            <a:r>
              <a:rPr lang="en-US" altLang="ko-KR" sz="1600" spc="300">
                <a:solidFill>
                  <a:srgbClr val="404040"/>
                </a:solidFill>
                <a:latin typeface="둥근모꼴"/>
                <a:ea typeface="둥근모꼴"/>
                <a:cs typeface="둥근모꼴"/>
              </a:rPr>
              <a:t>60162117</a:t>
            </a:r>
            <a:r>
              <a:rPr lang="ko-KR" altLang="en-US" sz="1600" spc="300">
                <a:solidFill>
                  <a:srgbClr val="404040"/>
                </a:solidFill>
                <a:latin typeface="둥근모꼴"/>
                <a:ea typeface="둥근모꼴"/>
                <a:cs typeface="둥근모꼴"/>
              </a:rPr>
              <a:t> 문정환</a:t>
            </a:r>
          </a:p>
          <a:p>
            <a:pPr lvl="0" algn="r">
              <a:defRPr/>
            </a:pPr>
            <a:r>
              <a:rPr lang="en-US" altLang="ko-KR" sz="1600" spc="300">
                <a:solidFill>
                  <a:srgbClr val="404040"/>
                </a:solidFill>
                <a:latin typeface="둥근모꼴"/>
                <a:ea typeface="둥근모꼴"/>
                <a:cs typeface="둥근모꼴"/>
              </a:rPr>
              <a:t>60172192</a:t>
            </a:r>
            <a:r>
              <a:rPr lang="ko-KR" altLang="en-US" sz="1600" spc="300">
                <a:solidFill>
                  <a:srgbClr val="404040"/>
                </a:solidFill>
                <a:latin typeface="둥근모꼴"/>
                <a:ea typeface="둥근모꼴"/>
                <a:cs typeface="둥근모꼴"/>
              </a:rPr>
              <a:t> 정문규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789397" y="2057588"/>
            <a:ext cx="5306603" cy="314194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47ACF8-F77A-4EED-9798-35DB084E11FF}"/>
              </a:ext>
            </a:extLst>
          </p:cNvPr>
          <p:cNvSpPr txBox="1"/>
          <p:nvPr/>
        </p:nvSpPr>
        <p:spPr>
          <a:xfrm>
            <a:off x="1180527" y="953309"/>
            <a:ext cx="50858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1" i="0" u="none" strike="noStrike" kern="1200" cap="none" spc="0" normalizeH="0" baseline="0" noProof="0" dirty="0">
                <a:ln w="31750">
                  <a:solidFill>
                    <a:prstClr val="black">
                      <a:lumMod val="85000"/>
                      <a:lumOff val="15000"/>
                    </a:prstClr>
                  </a:solidFill>
                  <a:prstDash val="solid"/>
                </a:ln>
                <a:solidFill>
                  <a:srgbClr val="FFC000">
                    <a:lumMod val="60000"/>
                    <a:lumOff val="40000"/>
                  </a:srgbClr>
                </a:solidFill>
                <a:effectLst>
                  <a:outerShdw dist="76200" dir="3360000" algn="bl" rotWithShape="0">
                    <a:srgbClr val="44546A">
                      <a:lumMod val="75000"/>
                    </a:srgbClr>
                  </a:outerShdw>
                </a:effectLst>
                <a:uLnTx/>
                <a:uFillTx/>
                <a:latin typeface="둥근모꼴"/>
                <a:ea typeface="둥근모꼴"/>
                <a:cs typeface="둥근모꼴"/>
              </a:rPr>
              <a:t>랭킹 시스템</a:t>
            </a:r>
          </a:p>
        </p:txBody>
      </p:sp>
      <p:pic>
        <p:nvPicPr>
          <p:cNvPr id="10" name="Picture 13">
            <a:extLst>
              <a:ext uri="{FF2B5EF4-FFF2-40B4-BE49-F238E27FC236}">
                <a16:creationId xmlns:a16="http://schemas.microsoft.com/office/drawing/2014/main" id="{DD3C845A-AC1E-44D6-A700-B859F0FE10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8404" y="2064997"/>
            <a:ext cx="5287455" cy="3127121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Picture 13">
            <a:extLst>
              <a:ext uri="{FF2B5EF4-FFF2-40B4-BE49-F238E27FC236}">
                <a16:creationId xmlns:a16="http://schemas.microsoft.com/office/drawing/2014/main" id="{17EC9E83-B691-4C20-8271-6BAE59BE46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069" t="5529" r="25869" b="22486"/>
          <a:stretch/>
        </p:blipFill>
        <p:spPr>
          <a:xfrm>
            <a:off x="7491931" y="2143723"/>
            <a:ext cx="2660400" cy="2570554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/>
        </p:spPr>
      </p:pic>
      <p:sp>
        <p:nvSpPr>
          <p:cNvPr id="7" name="TextBox 8">
            <a:extLst>
              <a:ext uri="{FF2B5EF4-FFF2-40B4-BE49-F238E27FC236}">
                <a16:creationId xmlns:a16="http://schemas.microsoft.com/office/drawing/2014/main" id="{FF6441A6-687A-4B2F-B27B-100C46AE9C9A}"/>
              </a:ext>
            </a:extLst>
          </p:cNvPr>
          <p:cNvSpPr txBox="1"/>
          <p:nvPr/>
        </p:nvSpPr>
        <p:spPr>
          <a:xfrm>
            <a:off x="1335229" y="5049686"/>
            <a:ext cx="4214937" cy="6761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>
              <a:lnSpc>
                <a:spcPct val="180000"/>
              </a:lnSpc>
              <a:buClr>
                <a:schemeClr val="tx1"/>
              </a:buClr>
              <a:buFont typeface="Arial"/>
              <a:buNone/>
              <a:defRPr/>
            </a:pPr>
            <a:r>
              <a:rPr lang="en-US" altLang="ko-KR" sz="2400" spc="300" dirty="0">
                <a:solidFill>
                  <a:srgbClr val="404040"/>
                </a:solidFill>
                <a:latin typeface="나눔스퀘어 Bold"/>
                <a:ea typeface="나눔스퀘어 Bold"/>
                <a:cs typeface="둥근모꼴"/>
              </a:rPr>
              <a:t>[</a:t>
            </a:r>
            <a:r>
              <a:rPr lang="ko-KR" altLang="en-US" sz="2400" spc="300" dirty="0">
                <a:solidFill>
                  <a:srgbClr val="404040"/>
                </a:solidFill>
                <a:latin typeface="나눔스퀘어 Bold"/>
                <a:ea typeface="나눔스퀘어 Bold"/>
                <a:cs typeface="둥근모꼴"/>
              </a:rPr>
              <a:t>게임도중 최고기록 표시</a:t>
            </a:r>
            <a:r>
              <a:rPr lang="en-US" altLang="ko-KR" sz="2400" spc="300" dirty="0">
                <a:solidFill>
                  <a:srgbClr val="404040"/>
                </a:solidFill>
                <a:latin typeface="나눔스퀘어 Bold"/>
                <a:ea typeface="나눔스퀘어 Bold"/>
                <a:cs typeface="둥근모꼴"/>
              </a:rPr>
              <a:t>]</a:t>
            </a:r>
            <a:endParaRPr lang="ko-KR" altLang="en-US" sz="2400" spc="300" dirty="0">
              <a:solidFill>
                <a:srgbClr val="404040"/>
              </a:solidFill>
              <a:latin typeface="나눔스퀘어 Bold"/>
              <a:ea typeface="나눔스퀘어 Bold"/>
              <a:cs typeface="둥근모꼴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781DBD0B-A0C1-4748-9113-1784D3DF4310}"/>
              </a:ext>
            </a:extLst>
          </p:cNvPr>
          <p:cNvSpPr txBox="1"/>
          <p:nvPr/>
        </p:nvSpPr>
        <p:spPr>
          <a:xfrm>
            <a:off x="6714662" y="5199529"/>
            <a:ext cx="421493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>
              <a:buClr>
                <a:schemeClr val="tx1"/>
              </a:buClr>
              <a:buFont typeface="Arial"/>
              <a:buNone/>
              <a:defRPr/>
            </a:pPr>
            <a:r>
              <a:rPr lang="en-US" altLang="ko-KR" sz="2400" spc="300" dirty="0">
                <a:solidFill>
                  <a:srgbClr val="404040"/>
                </a:solidFill>
                <a:latin typeface="나눔스퀘어 Bold"/>
                <a:ea typeface="나눔스퀘어 Bold"/>
                <a:cs typeface="둥근모꼴"/>
              </a:rPr>
              <a:t>[</a:t>
            </a:r>
            <a:r>
              <a:rPr lang="ko-KR" altLang="en-US" sz="2400" spc="300" dirty="0">
                <a:solidFill>
                  <a:srgbClr val="404040"/>
                </a:solidFill>
                <a:latin typeface="나눔스퀘어 Bold"/>
                <a:ea typeface="나눔스퀘어 Bold"/>
                <a:cs typeface="둥근모꼴"/>
              </a:rPr>
              <a:t>게임종료후 최고기록 </a:t>
            </a:r>
            <a:endParaRPr lang="en-US" altLang="ko-KR" sz="2400" spc="300" dirty="0">
              <a:solidFill>
                <a:srgbClr val="404040"/>
              </a:solidFill>
              <a:latin typeface="나눔스퀘어 Bold"/>
              <a:ea typeface="나눔스퀘어 Bold"/>
              <a:cs typeface="둥근모꼴"/>
            </a:endParaRPr>
          </a:p>
          <a:p>
            <a:pPr marL="0" lvl="0" indent="0" algn="ctr">
              <a:buClr>
                <a:schemeClr val="tx1"/>
              </a:buClr>
              <a:buFont typeface="Arial"/>
              <a:buNone/>
              <a:defRPr/>
            </a:pPr>
            <a:r>
              <a:rPr lang="ko-KR" altLang="en-US" sz="2400" spc="300" dirty="0" err="1">
                <a:solidFill>
                  <a:srgbClr val="404040"/>
                </a:solidFill>
                <a:latin typeface="나눔스퀘어 Bold"/>
                <a:ea typeface="나눔스퀘어 Bold"/>
                <a:cs typeface="둥근모꼴"/>
              </a:rPr>
              <a:t>갱신시</a:t>
            </a:r>
            <a:r>
              <a:rPr lang="ko-KR" altLang="en-US" sz="2400" spc="300" dirty="0">
                <a:solidFill>
                  <a:srgbClr val="404040"/>
                </a:solidFill>
                <a:latin typeface="나눔스퀘어 Bold"/>
                <a:ea typeface="나눔스퀘어 Bold"/>
                <a:cs typeface="둥근모꼴"/>
              </a:rPr>
              <a:t> </a:t>
            </a:r>
            <a:r>
              <a:rPr lang="en-US" altLang="ko-KR" sz="2400" spc="300" dirty="0">
                <a:solidFill>
                  <a:srgbClr val="404040"/>
                </a:solidFill>
                <a:latin typeface="나눔스퀘어 Bold"/>
                <a:ea typeface="나눔스퀘어 Bold"/>
                <a:cs typeface="둥근모꼴"/>
              </a:rPr>
              <a:t>HIGH SCORE</a:t>
            </a:r>
            <a:r>
              <a:rPr lang="ko-KR" altLang="en-US" sz="2400" spc="300" dirty="0">
                <a:solidFill>
                  <a:srgbClr val="404040"/>
                </a:solidFill>
                <a:latin typeface="나눔스퀘어 Bold"/>
                <a:ea typeface="나눔스퀘어 Bold"/>
                <a:cs typeface="둥근모꼴"/>
              </a:rPr>
              <a:t>표시</a:t>
            </a:r>
            <a:r>
              <a:rPr lang="en-US" altLang="ko-KR" sz="2400" spc="300" dirty="0">
                <a:solidFill>
                  <a:srgbClr val="404040"/>
                </a:solidFill>
                <a:latin typeface="나눔스퀘어 Bold"/>
                <a:ea typeface="나눔스퀘어 Bold"/>
                <a:cs typeface="둥근모꼴"/>
              </a:rPr>
              <a:t>]</a:t>
            </a:r>
            <a:endParaRPr lang="ko-KR" altLang="en-US" sz="2400" spc="300" dirty="0">
              <a:solidFill>
                <a:srgbClr val="404040"/>
              </a:solidFill>
              <a:latin typeface="나눔스퀘어 Bold"/>
              <a:ea typeface="나눔스퀘어 Bold"/>
              <a:cs typeface="둥근모꼴"/>
            </a:endParaRPr>
          </a:p>
        </p:txBody>
      </p:sp>
    </p:spTree>
    <p:extLst>
      <p:ext uri="{BB962C8B-B14F-4D97-AF65-F5344CB8AC3E}">
        <p14:creationId xmlns:p14="http://schemas.microsoft.com/office/powerpoint/2010/main" val="2483675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>
            <a:extLst>
              <a:ext uri="{FF2B5EF4-FFF2-40B4-BE49-F238E27FC236}">
                <a16:creationId xmlns:a16="http://schemas.microsoft.com/office/drawing/2014/main" id="{36C4DEAC-A7F6-4C67-AF71-C3EC2A6B468A}"/>
              </a:ext>
            </a:extLst>
          </p:cNvPr>
          <p:cNvSpPr txBox="1"/>
          <p:nvPr/>
        </p:nvSpPr>
        <p:spPr>
          <a:xfrm>
            <a:off x="3947202" y="753019"/>
            <a:ext cx="42975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ln w="254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635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자료 구조</a:t>
            </a:r>
            <a:endParaRPr lang="en-US" altLang="ko-KR" sz="36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4C00902-5299-4803-8BAD-931DB9724653}"/>
              </a:ext>
            </a:extLst>
          </p:cNvPr>
          <p:cNvSpPr/>
          <p:nvPr/>
        </p:nvSpPr>
        <p:spPr>
          <a:xfrm>
            <a:off x="1441070" y="1636758"/>
            <a:ext cx="4024993" cy="2111534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7BD1DB3-36EA-4317-8651-B53B864C6153}"/>
              </a:ext>
            </a:extLst>
          </p:cNvPr>
          <p:cNvSpPr/>
          <p:nvPr/>
        </p:nvSpPr>
        <p:spPr>
          <a:xfrm>
            <a:off x="1441069" y="3901560"/>
            <a:ext cx="4024993" cy="2111534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3F512B6-9742-4AB5-A344-1D7A5CA757DE}"/>
              </a:ext>
            </a:extLst>
          </p:cNvPr>
          <p:cNvSpPr/>
          <p:nvPr/>
        </p:nvSpPr>
        <p:spPr>
          <a:xfrm>
            <a:off x="6622670" y="1626858"/>
            <a:ext cx="4024993" cy="2111534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BAB5C93-45DE-4D19-86D0-AA68138C87B0}"/>
              </a:ext>
            </a:extLst>
          </p:cNvPr>
          <p:cNvSpPr/>
          <p:nvPr/>
        </p:nvSpPr>
        <p:spPr>
          <a:xfrm>
            <a:off x="6622669" y="3883630"/>
            <a:ext cx="4024993" cy="2111534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3" name="그림 72" descr="그리기이(가) 표시된 사진  자동 생성된 설명">
            <a:extLst>
              <a:ext uri="{FF2B5EF4-FFF2-40B4-BE49-F238E27FC236}">
                <a16:creationId xmlns:a16="http://schemas.microsoft.com/office/drawing/2014/main" id="{B44F5ED7-2369-442A-BBFC-38E237F5D5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67963" y="2442313"/>
            <a:ext cx="672780" cy="672780"/>
          </a:xfrm>
          <a:prstGeom prst="rect">
            <a:avLst/>
          </a:prstGeom>
        </p:spPr>
      </p:pic>
      <p:pic>
        <p:nvPicPr>
          <p:cNvPr id="74" name="Picture 16">
            <a:extLst>
              <a:ext uri="{FF2B5EF4-FFF2-40B4-BE49-F238E27FC236}">
                <a16:creationId xmlns:a16="http://schemas.microsoft.com/office/drawing/2014/main" id="{A166453F-BD92-4D6F-888B-7BBD4BE05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242" y="2758053"/>
            <a:ext cx="1567401" cy="43246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5" name="Picture 19">
            <a:extLst>
              <a:ext uri="{FF2B5EF4-FFF2-40B4-BE49-F238E27FC236}">
                <a16:creationId xmlns:a16="http://schemas.microsoft.com/office/drawing/2014/main" id="{2AD8BE52-92AC-450B-8FC7-D3C44B12ED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9910" y="2294751"/>
            <a:ext cx="480060" cy="48006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DDA81B5-46FE-47D7-B610-805A2ADD54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640" y="3196227"/>
            <a:ext cx="1380606" cy="230101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697CFA66-B0CE-4FD4-B85B-171BD11C027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170345" y="4515815"/>
            <a:ext cx="883024" cy="883024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C830906-15D9-4567-A5B7-B8AB2FFB5AF8}"/>
              </a:ext>
            </a:extLst>
          </p:cNvPr>
          <p:cNvCxnSpPr>
            <a:cxnSpLocks/>
          </p:cNvCxnSpPr>
          <p:nvPr/>
        </p:nvCxnSpPr>
        <p:spPr>
          <a:xfrm>
            <a:off x="3453565" y="1849320"/>
            <a:ext cx="0" cy="168641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F12C5A59-481F-458E-8EF5-7D6D8FC8FB1E}"/>
              </a:ext>
            </a:extLst>
          </p:cNvPr>
          <p:cNvSpPr txBox="1"/>
          <p:nvPr/>
        </p:nvSpPr>
        <p:spPr>
          <a:xfrm>
            <a:off x="1883160" y="1891621"/>
            <a:ext cx="1351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추가된 사운드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4352CF6-1B63-425C-AF47-4FE0FC9B854E}"/>
              </a:ext>
            </a:extLst>
          </p:cNvPr>
          <p:cNvSpPr txBox="1"/>
          <p:nvPr/>
        </p:nvSpPr>
        <p:spPr>
          <a:xfrm>
            <a:off x="3769926" y="1882654"/>
            <a:ext cx="1351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추가된 이미지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D142E88-FA0C-41D4-831D-D866EE57CC5A}"/>
              </a:ext>
            </a:extLst>
          </p:cNvPr>
          <p:cNvSpPr txBox="1"/>
          <p:nvPr/>
        </p:nvSpPr>
        <p:spPr>
          <a:xfrm>
            <a:off x="6754495" y="1818414"/>
            <a:ext cx="2967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변경된 게임 구성 기본 데이터 값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441E27B4-4A54-4EDC-91C2-3DF9C47E88F1}"/>
              </a:ext>
            </a:extLst>
          </p:cNvPr>
          <p:cNvSpPr/>
          <p:nvPr/>
        </p:nvSpPr>
        <p:spPr>
          <a:xfrm>
            <a:off x="6811347" y="2117226"/>
            <a:ext cx="2867073" cy="156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 FPS(1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초당 </a:t>
            </a:r>
            <a:r>
              <a:rPr lang="ko-KR" altLang="en-US" sz="16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프레임값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</a:p>
          <a:p>
            <a:pPr marL="0" lvl="1"/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FPS = 60</a:t>
            </a:r>
          </a:p>
          <a:p>
            <a:pPr marL="0" lvl="1"/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화면 너비 및 높이</a:t>
            </a:r>
          </a:p>
          <a:p>
            <a:pPr marL="0" lvl="1"/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SCREENWIDTH  = 864</a:t>
            </a:r>
          </a:p>
          <a:p>
            <a:pPr marL="0" lvl="1"/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SCREENHEIGHT = 512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5356C3E-CBAA-4E38-8FD9-10F3AAE7E9EB}"/>
              </a:ext>
            </a:extLst>
          </p:cNvPr>
          <p:cNvSpPr txBox="1"/>
          <p:nvPr/>
        </p:nvSpPr>
        <p:spPr>
          <a:xfrm>
            <a:off x="1544338" y="4004039"/>
            <a:ext cx="305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변경된 플레이어의 기본 데이터 값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DC06E84A-34F8-4EDC-87CF-45827AA2533E}"/>
              </a:ext>
            </a:extLst>
          </p:cNvPr>
          <p:cNvSpPr/>
          <p:nvPr/>
        </p:nvSpPr>
        <p:spPr>
          <a:xfrm>
            <a:off x="1544339" y="4311816"/>
            <a:ext cx="2232302" cy="186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105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-Y</a:t>
            </a:r>
            <a:r>
              <a:rPr lang="ko-KR" altLang="en-US" sz="105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축에서의 플레이어의 속력</a:t>
            </a:r>
          </a:p>
          <a:p>
            <a:pPr marL="0" lvl="1"/>
            <a:r>
              <a:rPr lang="en-US" altLang="ko-KR" sz="105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playerVelY</a:t>
            </a:r>
            <a:r>
              <a:rPr lang="en-US" altLang="ko-KR" sz="105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= -2</a:t>
            </a:r>
          </a:p>
          <a:p>
            <a:pPr marL="0" lvl="1"/>
            <a:r>
              <a:rPr lang="en-US" altLang="ko-KR" sz="105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-Y</a:t>
            </a:r>
            <a:r>
              <a:rPr lang="ko-KR" altLang="en-US" sz="105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축에서의 플레이어의 최대 속력</a:t>
            </a:r>
          </a:p>
          <a:p>
            <a:pPr marL="0" lvl="1"/>
            <a:r>
              <a:rPr lang="en-US" altLang="ko-KR" sz="105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playerMaxVelY</a:t>
            </a:r>
            <a:r>
              <a:rPr lang="en-US" altLang="ko-KR" sz="105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= 10</a:t>
            </a:r>
          </a:p>
          <a:p>
            <a:pPr marL="0" lvl="1"/>
            <a:r>
              <a:rPr lang="en-US" altLang="ko-KR" sz="105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-Y</a:t>
            </a:r>
            <a:r>
              <a:rPr lang="ko-KR" altLang="en-US" sz="105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축에서의 플레이어의 최소 속력</a:t>
            </a:r>
          </a:p>
          <a:p>
            <a:pPr marL="0" lvl="1"/>
            <a:r>
              <a:rPr lang="en-US" altLang="ko-KR" sz="105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playerMinVelY</a:t>
            </a:r>
            <a:r>
              <a:rPr lang="en-US" altLang="ko-KR" sz="105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= -4</a:t>
            </a:r>
          </a:p>
          <a:p>
            <a:pPr marL="0" lvl="1"/>
            <a:r>
              <a:rPr lang="en-US" altLang="ko-KR" sz="105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</a:t>
            </a:r>
            <a:r>
              <a:rPr lang="ko-KR" altLang="en-US" sz="105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플레이어의 아랫방향으로의 가속도</a:t>
            </a:r>
          </a:p>
          <a:p>
            <a:pPr marL="0" lvl="1"/>
            <a:r>
              <a:rPr lang="ko-KR" altLang="en-US" sz="105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05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playerAccY</a:t>
            </a:r>
            <a:r>
              <a:rPr lang="en-US" altLang="ko-KR" sz="105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= 0.5</a:t>
            </a:r>
          </a:p>
          <a:p>
            <a:pPr marL="0" lvl="1"/>
            <a:r>
              <a:rPr lang="en-US" altLang="ko-KR" sz="105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</a:t>
            </a:r>
            <a:r>
              <a:rPr lang="ko-KR" altLang="en-US" sz="105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플레이어의 </a:t>
            </a:r>
            <a:r>
              <a:rPr lang="ko-KR" altLang="en-US" sz="105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위치값</a:t>
            </a:r>
            <a:endParaRPr lang="ko-KR" altLang="en-US" sz="105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r>
              <a:rPr lang="en-US" altLang="ko-KR" sz="105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playerRot</a:t>
            </a:r>
            <a:r>
              <a:rPr lang="en-US" altLang="ko-KR" sz="105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= 45 </a:t>
            </a:r>
          </a:p>
          <a:p>
            <a:pPr marL="0" lvl="1"/>
            <a:endParaRPr lang="en-US" altLang="ko-KR" sz="105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2E718181-D02F-416D-BE14-AC763B5935EF}"/>
              </a:ext>
            </a:extLst>
          </p:cNvPr>
          <p:cNvSpPr/>
          <p:nvPr/>
        </p:nvSpPr>
        <p:spPr>
          <a:xfrm>
            <a:off x="3573819" y="4367654"/>
            <a:ext cx="2232302" cy="138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105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</a:t>
            </a:r>
            <a:r>
              <a:rPr lang="ko-KR" altLang="en-US" sz="105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각속도</a:t>
            </a:r>
          </a:p>
          <a:p>
            <a:pPr marL="0" lvl="1"/>
            <a:r>
              <a:rPr lang="en-US" altLang="ko-KR" sz="105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playerVelRot</a:t>
            </a:r>
            <a:r>
              <a:rPr lang="en-US" altLang="ko-KR" sz="105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= 3</a:t>
            </a:r>
          </a:p>
          <a:p>
            <a:pPr marL="0" lvl="1"/>
            <a:r>
              <a:rPr lang="en-US" altLang="ko-KR" sz="105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</a:t>
            </a:r>
            <a:r>
              <a:rPr lang="ko-KR" altLang="en-US" sz="105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회전 </a:t>
            </a:r>
            <a:r>
              <a:rPr lang="ko-KR" altLang="en-US" sz="105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임계값</a:t>
            </a:r>
            <a:endParaRPr lang="ko-KR" altLang="en-US" sz="105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r>
              <a:rPr lang="en-US" altLang="ko-KR" sz="105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playerRotThr</a:t>
            </a:r>
            <a:r>
              <a:rPr lang="en-US" altLang="ko-KR" sz="105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= 20</a:t>
            </a:r>
          </a:p>
          <a:p>
            <a:pPr marL="0" lvl="1"/>
            <a:r>
              <a:rPr lang="en-US" altLang="ko-KR" sz="105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</a:t>
            </a:r>
            <a:r>
              <a:rPr lang="ko-KR" altLang="en-US" sz="105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플레이어가 펄럭 일 때 속도</a:t>
            </a:r>
          </a:p>
          <a:p>
            <a:pPr marL="0" lvl="1"/>
            <a:r>
              <a:rPr lang="en-US" altLang="ko-KR" sz="105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playerFlapAcc</a:t>
            </a:r>
            <a:r>
              <a:rPr lang="en-US" altLang="ko-KR" sz="105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= -7.5</a:t>
            </a:r>
          </a:p>
          <a:p>
            <a:pPr marL="0" lvl="1"/>
            <a:r>
              <a:rPr lang="en-US" altLang="ko-KR" sz="105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</a:t>
            </a:r>
            <a:r>
              <a:rPr lang="ko-KR" altLang="en-US" sz="105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플레이어가 펄럭일 때 </a:t>
            </a:r>
            <a:r>
              <a:rPr lang="en-US" altLang="ko-KR" sz="105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True</a:t>
            </a:r>
          </a:p>
          <a:p>
            <a:pPr marL="0" lvl="1"/>
            <a:r>
              <a:rPr lang="en-US" altLang="ko-KR" sz="105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playerFlapped</a:t>
            </a:r>
            <a:r>
              <a:rPr lang="en-US" altLang="ko-KR" sz="105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= False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3BC5081-EE1A-4DD5-B2E9-8CF7458DE9A6}"/>
              </a:ext>
            </a:extLst>
          </p:cNvPr>
          <p:cNvSpPr txBox="1"/>
          <p:nvPr/>
        </p:nvSpPr>
        <p:spPr>
          <a:xfrm>
            <a:off x="6703438" y="4004039"/>
            <a:ext cx="1172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추가된 파일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7A0308E-52A3-4D43-BC34-DFA0BE1E99BD}"/>
              </a:ext>
            </a:extLst>
          </p:cNvPr>
          <p:cNvSpPr/>
          <p:nvPr/>
        </p:nvSpPr>
        <p:spPr>
          <a:xfrm>
            <a:off x="8048296" y="4772661"/>
            <a:ext cx="1762984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highscore.txt</a:t>
            </a:r>
          </a:p>
        </p:txBody>
      </p:sp>
    </p:spTree>
    <p:extLst>
      <p:ext uri="{BB962C8B-B14F-4D97-AF65-F5344CB8AC3E}">
        <p14:creationId xmlns:p14="http://schemas.microsoft.com/office/powerpoint/2010/main" val="4032930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8D7EFD7-DD42-4FDF-914B-46372B6DCDB3}"/>
              </a:ext>
            </a:extLst>
          </p:cNvPr>
          <p:cNvSpPr txBox="1"/>
          <p:nvPr/>
        </p:nvSpPr>
        <p:spPr>
          <a:xfrm>
            <a:off x="866763" y="899520"/>
            <a:ext cx="511269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0" normalizeH="0" baseline="0" noProof="0" dirty="0">
                <a:ln w="31750">
                  <a:solidFill>
                    <a:prstClr val="black">
                      <a:lumMod val="85000"/>
                      <a:lumOff val="15000"/>
                    </a:prstClr>
                  </a:solidFill>
                  <a:prstDash val="solid"/>
                </a:ln>
                <a:solidFill>
                  <a:srgbClr val="FFC000">
                    <a:lumMod val="60000"/>
                    <a:lumOff val="40000"/>
                  </a:srgbClr>
                </a:solidFill>
                <a:effectLst>
                  <a:outerShdw dist="76200" dir="3360000" algn="bl" rotWithShape="0">
                    <a:srgbClr val="44546A">
                      <a:lumMod val="75000"/>
                    </a:srgbClr>
                  </a:outerShdw>
                </a:effectLst>
                <a:uLnTx/>
                <a:uFillTx/>
                <a:latin typeface="둥근모꼴"/>
                <a:ea typeface="둥근모꼴"/>
                <a:cs typeface="둥근모꼴"/>
              </a:rPr>
              <a:t>기존 함수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E1D5E17-09FD-4AC8-BE02-B71A8C9F81FA}"/>
              </a:ext>
            </a:extLst>
          </p:cNvPr>
          <p:cNvCxnSpPr>
            <a:cxnSpLocks/>
          </p:cNvCxnSpPr>
          <p:nvPr/>
        </p:nvCxnSpPr>
        <p:spPr>
          <a:xfrm flipV="1">
            <a:off x="1875760" y="2063174"/>
            <a:ext cx="8451115" cy="63477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A1481A6-0A0F-44C1-9C8D-F8535B800D5B}"/>
              </a:ext>
            </a:extLst>
          </p:cNvPr>
          <p:cNvCxnSpPr>
            <a:cxnSpLocks/>
          </p:cNvCxnSpPr>
          <p:nvPr/>
        </p:nvCxnSpPr>
        <p:spPr>
          <a:xfrm flipV="1">
            <a:off x="4400576" y="1652417"/>
            <a:ext cx="0" cy="4043081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7A257F4-7403-447A-BDB3-40BC7AF4D14E}"/>
              </a:ext>
            </a:extLst>
          </p:cNvPr>
          <p:cNvSpPr txBox="1"/>
          <p:nvPr/>
        </p:nvSpPr>
        <p:spPr>
          <a:xfrm>
            <a:off x="2778300" y="170411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함수명</a:t>
            </a:r>
            <a:endParaRPr lang="ko-KR" altLang="en-US" sz="14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C84502-9943-40D1-9234-B6885B9D91F2}"/>
              </a:ext>
            </a:extLst>
          </p:cNvPr>
          <p:cNvSpPr txBox="1"/>
          <p:nvPr/>
        </p:nvSpPr>
        <p:spPr>
          <a:xfrm>
            <a:off x="7145251" y="171004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설명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9AB301F-62A8-46DF-970A-4CC50273397F}"/>
              </a:ext>
            </a:extLst>
          </p:cNvPr>
          <p:cNvSpPr/>
          <p:nvPr/>
        </p:nvSpPr>
        <p:spPr>
          <a:xfrm>
            <a:off x="2858718" y="2221268"/>
            <a:ext cx="763828" cy="33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main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284215C-B672-4451-8A66-D0F841EAF0F0}"/>
              </a:ext>
            </a:extLst>
          </p:cNvPr>
          <p:cNvSpPr/>
          <p:nvPr/>
        </p:nvSpPr>
        <p:spPr>
          <a:xfrm>
            <a:off x="1872230" y="2534296"/>
            <a:ext cx="2635149" cy="33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 algn="ctr"/>
            <a:r>
              <a:rPr lang="en-US" altLang="ko-KR" sz="16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showWelcomeAnimation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79E733-C99B-4745-BE37-A77FD8930AF0}"/>
              </a:ext>
            </a:extLst>
          </p:cNvPr>
          <p:cNvSpPr/>
          <p:nvPr/>
        </p:nvSpPr>
        <p:spPr>
          <a:xfrm>
            <a:off x="1856463" y="2872850"/>
            <a:ext cx="2635149" cy="33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 algn="ctr"/>
            <a:r>
              <a:rPr lang="en-US" altLang="ko-KR" sz="16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showGameOverScreen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F3E0451-44E3-4174-8175-495635F5EFF2}"/>
              </a:ext>
            </a:extLst>
          </p:cNvPr>
          <p:cNvSpPr/>
          <p:nvPr/>
        </p:nvSpPr>
        <p:spPr>
          <a:xfrm>
            <a:off x="1856462" y="3211404"/>
            <a:ext cx="2635149" cy="33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 algn="ctr"/>
            <a:r>
              <a:rPr lang="en-US" altLang="ko-KR" sz="16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mainGame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C2959E3-C2A7-4BE5-82D0-F38183DF272C}"/>
              </a:ext>
            </a:extLst>
          </p:cNvPr>
          <p:cNvSpPr/>
          <p:nvPr/>
        </p:nvSpPr>
        <p:spPr>
          <a:xfrm>
            <a:off x="1856461" y="3504680"/>
            <a:ext cx="2635149" cy="33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 algn="ctr"/>
            <a:r>
              <a:rPr lang="en-US" altLang="ko-KR" sz="16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playerShm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537CC0F-CE47-4ACC-9B02-2C4A94D6BD04}"/>
              </a:ext>
            </a:extLst>
          </p:cNvPr>
          <p:cNvSpPr/>
          <p:nvPr/>
        </p:nvSpPr>
        <p:spPr>
          <a:xfrm>
            <a:off x="1824928" y="3862986"/>
            <a:ext cx="2635149" cy="33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 algn="ctr"/>
            <a:r>
              <a:rPr lang="en-US" altLang="ko-KR" sz="16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getRandomPipe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913F9D6-5897-46B8-AC1C-3DCB97A17ADA}"/>
              </a:ext>
            </a:extLst>
          </p:cNvPr>
          <p:cNvSpPr/>
          <p:nvPr/>
        </p:nvSpPr>
        <p:spPr>
          <a:xfrm>
            <a:off x="1872231" y="4221292"/>
            <a:ext cx="2635149" cy="33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 algn="ctr"/>
            <a:r>
              <a:rPr lang="en-US" altLang="ko-KR" sz="16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showScore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DB6214F-2FFB-4777-981B-56E6D353B782}"/>
              </a:ext>
            </a:extLst>
          </p:cNvPr>
          <p:cNvSpPr/>
          <p:nvPr/>
        </p:nvSpPr>
        <p:spPr>
          <a:xfrm>
            <a:off x="1887992" y="4577258"/>
            <a:ext cx="2635149" cy="33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 algn="ctr"/>
            <a:r>
              <a:rPr lang="en-US" altLang="ko-KR" sz="16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checkCrash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04D0477-3BF7-45DB-B7ED-53F92CC5F614}"/>
              </a:ext>
            </a:extLst>
          </p:cNvPr>
          <p:cNvSpPr/>
          <p:nvPr/>
        </p:nvSpPr>
        <p:spPr>
          <a:xfrm>
            <a:off x="1887992" y="4926419"/>
            <a:ext cx="2635149" cy="33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 algn="ctr"/>
            <a:r>
              <a:rPr lang="en-US" altLang="ko-KR" sz="16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pixelCollision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CAF0AEF-1682-48EA-9A36-279B0FBF09F6}"/>
              </a:ext>
            </a:extLst>
          </p:cNvPr>
          <p:cNvSpPr/>
          <p:nvPr/>
        </p:nvSpPr>
        <p:spPr>
          <a:xfrm>
            <a:off x="1887991" y="5239447"/>
            <a:ext cx="2635149" cy="33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 algn="ctr"/>
            <a:r>
              <a:rPr lang="en-US" altLang="ko-KR" sz="16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GetHitmask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1A8AA58-5A6A-4A20-A6CE-990639B3B974}"/>
              </a:ext>
            </a:extLst>
          </p:cNvPr>
          <p:cNvSpPr/>
          <p:nvPr/>
        </p:nvSpPr>
        <p:spPr>
          <a:xfrm>
            <a:off x="4510008" y="2226427"/>
            <a:ext cx="4372801" cy="33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게임에 이미지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사운드 파일을 적용하는 함수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291A903-FAB7-4FC9-B98E-0B80811BE578}"/>
              </a:ext>
            </a:extLst>
          </p:cNvPr>
          <p:cNvSpPr/>
          <p:nvPr/>
        </p:nvSpPr>
        <p:spPr>
          <a:xfrm>
            <a:off x="4507374" y="2567474"/>
            <a:ext cx="4372801" cy="33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처음 시작 화면을 보여주는 함수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F45784A-46E6-465A-98A1-AB2C6EBC7404}"/>
              </a:ext>
            </a:extLst>
          </p:cNvPr>
          <p:cNvSpPr/>
          <p:nvPr/>
        </p:nvSpPr>
        <p:spPr>
          <a:xfrm>
            <a:off x="4507376" y="2913910"/>
            <a:ext cx="4372801" cy="33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플레이어가 죽으면 게임오버 화면을 보여주는 함수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25CDE64-118F-4809-AEC2-87E665C5A0D3}"/>
              </a:ext>
            </a:extLst>
          </p:cNvPr>
          <p:cNvSpPr/>
          <p:nvPr/>
        </p:nvSpPr>
        <p:spPr>
          <a:xfrm>
            <a:off x="4491607" y="3225413"/>
            <a:ext cx="4372801" cy="33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전체적인 게임의 설계 및 화면을 출력하는 함수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18AE04D-96F6-4F55-B3C6-391FFDD19D55}"/>
              </a:ext>
            </a:extLst>
          </p:cNvPr>
          <p:cNvSpPr/>
          <p:nvPr/>
        </p:nvSpPr>
        <p:spPr>
          <a:xfrm>
            <a:off x="4491143" y="3552451"/>
            <a:ext cx="5819507" cy="33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-8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과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8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사이의 값을 이용하여 플레이어의 </a:t>
            </a:r>
            <a:r>
              <a:rPr lang="ko-KR" altLang="en-US" sz="16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진동값을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할당해주는 함수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4EA5F3-623B-4F56-952C-78ECEF599B67}"/>
              </a:ext>
            </a:extLst>
          </p:cNvPr>
          <p:cNvSpPr/>
          <p:nvPr/>
        </p:nvSpPr>
        <p:spPr>
          <a:xfrm>
            <a:off x="4491142" y="3894212"/>
            <a:ext cx="5819507" cy="33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무작위로 위 아래 파이프의 </a:t>
            </a:r>
            <a:r>
              <a:rPr lang="en-US" altLang="ko-KR" sz="16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x,y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좌표를 생성하여 </a:t>
            </a:r>
            <a:r>
              <a:rPr lang="ko-KR" altLang="en-US" sz="16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리턴하는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함수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CC414A6-7C95-4B11-9E6F-B06F873826A4}"/>
              </a:ext>
            </a:extLst>
          </p:cNvPr>
          <p:cNvSpPr/>
          <p:nvPr/>
        </p:nvSpPr>
        <p:spPr>
          <a:xfrm>
            <a:off x="4491608" y="4218818"/>
            <a:ext cx="5819507" cy="33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점수를 화면 중앙에 표시하는 함수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EAD388F-64C0-43D3-A2BD-FAC26BB21921}"/>
              </a:ext>
            </a:extLst>
          </p:cNvPr>
          <p:cNvSpPr/>
          <p:nvPr/>
        </p:nvSpPr>
        <p:spPr>
          <a:xfrm>
            <a:off x="4491608" y="4573562"/>
            <a:ext cx="5819507" cy="33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캐릭터와 지면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파이프의 충돌을 처리하는 함수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E142488-3EA9-49A7-812C-BFFDF9DCAF8A}"/>
              </a:ext>
            </a:extLst>
          </p:cNvPr>
          <p:cNvSpPr/>
          <p:nvPr/>
        </p:nvSpPr>
        <p:spPr>
          <a:xfrm>
            <a:off x="4507368" y="4911795"/>
            <a:ext cx="5819507" cy="33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두 개체가 부딪히는지 판단하는 함수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7657E31-D344-4065-8FC9-4E6307E3818B}"/>
              </a:ext>
            </a:extLst>
          </p:cNvPr>
          <p:cNvSpPr/>
          <p:nvPr/>
        </p:nvSpPr>
        <p:spPr>
          <a:xfrm>
            <a:off x="4491141" y="5255213"/>
            <a:ext cx="5819507" cy="33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이미지로부터 </a:t>
            </a:r>
            <a:r>
              <a:rPr lang="en-US" altLang="ko-KR" sz="16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hitmask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구하는 함수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1836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8D7EFD7-DD42-4FDF-914B-46372B6DCDB3}"/>
              </a:ext>
            </a:extLst>
          </p:cNvPr>
          <p:cNvSpPr txBox="1"/>
          <p:nvPr/>
        </p:nvSpPr>
        <p:spPr>
          <a:xfrm>
            <a:off x="866763" y="899520"/>
            <a:ext cx="511269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0" normalizeH="0" baseline="0" noProof="0" dirty="0">
                <a:ln w="31750">
                  <a:solidFill>
                    <a:prstClr val="black">
                      <a:lumMod val="85000"/>
                      <a:lumOff val="15000"/>
                    </a:prstClr>
                  </a:solidFill>
                  <a:prstDash val="solid"/>
                </a:ln>
                <a:solidFill>
                  <a:srgbClr val="FFC000">
                    <a:lumMod val="60000"/>
                    <a:lumOff val="40000"/>
                  </a:srgbClr>
                </a:solidFill>
                <a:effectLst>
                  <a:outerShdw dist="76200" dir="3360000" algn="bl" rotWithShape="0">
                    <a:srgbClr val="44546A">
                      <a:lumMod val="75000"/>
                    </a:srgbClr>
                  </a:outerShdw>
                </a:effectLst>
                <a:uLnTx/>
                <a:uFillTx/>
                <a:latin typeface="둥근모꼴"/>
                <a:ea typeface="둥근모꼴"/>
                <a:cs typeface="둥근모꼴"/>
              </a:rPr>
              <a:t>개선한 </a:t>
            </a:r>
            <a:r>
              <a:rPr kumimoji="0" lang="en-US" altLang="ko-KR" sz="4000" b="1" i="0" u="none" strike="noStrike" kern="1200" cap="none" spc="0" normalizeH="0" baseline="0" noProof="0" dirty="0">
                <a:ln w="31750">
                  <a:solidFill>
                    <a:prstClr val="black">
                      <a:lumMod val="85000"/>
                      <a:lumOff val="15000"/>
                    </a:prstClr>
                  </a:solidFill>
                  <a:prstDash val="solid"/>
                </a:ln>
                <a:solidFill>
                  <a:srgbClr val="FFC000">
                    <a:lumMod val="60000"/>
                    <a:lumOff val="40000"/>
                  </a:srgbClr>
                </a:solidFill>
                <a:effectLst>
                  <a:outerShdw dist="76200" dir="3360000" algn="bl" rotWithShape="0">
                    <a:srgbClr val="44546A">
                      <a:lumMod val="75000"/>
                    </a:srgbClr>
                  </a:outerShdw>
                </a:effectLst>
                <a:uLnTx/>
                <a:uFillTx/>
                <a:latin typeface="둥근모꼴"/>
                <a:ea typeface="둥근모꼴"/>
                <a:cs typeface="둥근모꼴"/>
              </a:rPr>
              <a:t>Flappy.py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0" normalizeH="0" baseline="0" noProof="0" dirty="0">
                <a:ln w="31750">
                  <a:solidFill>
                    <a:prstClr val="black">
                      <a:lumMod val="85000"/>
                      <a:lumOff val="15000"/>
                    </a:prstClr>
                  </a:solidFill>
                  <a:prstDash val="solid"/>
                </a:ln>
                <a:solidFill>
                  <a:srgbClr val="FFC000">
                    <a:lumMod val="60000"/>
                    <a:lumOff val="40000"/>
                  </a:srgbClr>
                </a:solidFill>
                <a:effectLst>
                  <a:outerShdw dist="76200" dir="3360000" algn="bl" rotWithShape="0">
                    <a:srgbClr val="44546A">
                      <a:lumMod val="75000"/>
                    </a:srgbClr>
                  </a:outerShdw>
                </a:effectLst>
                <a:uLnTx/>
                <a:uFillTx/>
                <a:latin typeface="둥근모꼴"/>
                <a:ea typeface="둥근모꼴"/>
                <a:cs typeface="둥근모꼴"/>
              </a:rPr>
              <a:t>함수 분석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BB5DAFE-D996-4888-8D85-23D791335BB2}"/>
              </a:ext>
            </a:extLst>
          </p:cNvPr>
          <p:cNvSpPr/>
          <p:nvPr/>
        </p:nvSpPr>
        <p:spPr>
          <a:xfrm>
            <a:off x="5677195" y="1098222"/>
            <a:ext cx="5315011" cy="4911222"/>
          </a:xfrm>
          <a:prstGeom prst="roundRect">
            <a:avLst>
              <a:gd name="adj" fmla="val 2181"/>
            </a:avLst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4B324F3-555D-4AA5-B976-A6FC2DB5576E}"/>
              </a:ext>
            </a:extLst>
          </p:cNvPr>
          <p:cNvSpPr/>
          <p:nvPr/>
        </p:nvSpPr>
        <p:spPr>
          <a:xfrm>
            <a:off x="5620721" y="1047258"/>
            <a:ext cx="5315272" cy="4911222"/>
          </a:xfrm>
          <a:prstGeom prst="roundRect">
            <a:avLst>
              <a:gd name="adj" fmla="val 218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3EC5693-5F8F-4595-93EE-AECD437D3586}"/>
              </a:ext>
            </a:extLst>
          </p:cNvPr>
          <p:cNvGrpSpPr/>
          <p:nvPr/>
        </p:nvGrpSpPr>
        <p:grpSpPr>
          <a:xfrm>
            <a:off x="10533109" y="1130918"/>
            <a:ext cx="268648" cy="268646"/>
            <a:chOff x="8569839" y="1038666"/>
            <a:chExt cx="268648" cy="268646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C3B8A8D4-1DAF-447E-A0FA-9C2B4D2C7B8C}"/>
                </a:ext>
              </a:extLst>
            </p:cNvPr>
            <p:cNvSpPr/>
            <p:nvPr/>
          </p:nvSpPr>
          <p:spPr>
            <a:xfrm>
              <a:off x="8569839" y="1038666"/>
              <a:ext cx="268648" cy="26864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8E940349-843D-4D64-B2D3-04417959C44E}"/>
                </a:ext>
              </a:extLst>
            </p:cNvPr>
            <p:cNvGrpSpPr/>
            <p:nvPr/>
          </p:nvGrpSpPr>
          <p:grpSpPr>
            <a:xfrm>
              <a:off x="8620898" y="1089724"/>
              <a:ext cx="166530" cy="166530"/>
              <a:chOff x="11466247" y="375381"/>
              <a:chExt cx="156210" cy="156210"/>
            </a:xfrm>
          </p:grpSpPr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BC37BA45-26A4-4B7E-9CE9-C446598F6B74}"/>
                  </a:ext>
                </a:extLst>
              </p:cNvPr>
              <p:cNvCxnSpPr/>
              <p:nvPr/>
            </p:nvCxnSpPr>
            <p:spPr>
              <a:xfrm>
                <a:off x="11466247" y="375381"/>
                <a:ext cx="156210" cy="156210"/>
              </a:xfrm>
              <a:prstGeom prst="line">
                <a:avLst/>
              </a:prstGeom>
              <a:ln w="3175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5C6722CB-8D7C-403F-BA4D-1B68BABF94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466247" y="375381"/>
                <a:ext cx="156210" cy="156210"/>
              </a:xfrm>
              <a:prstGeom prst="line">
                <a:avLst/>
              </a:prstGeom>
              <a:ln w="3175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DE986AA-5052-4ADF-B790-B6CF39331FA8}"/>
              </a:ext>
            </a:extLst>
          </p:cNvPr>
          <p:cNvSpPr txBox="1"/>
          <p:nvPr/>
        </p:nvSpPr>
        <p:spPr>
          <a:xfrm>
            <a:off x="5729644" y="1086439"/>
            <a:ext cx="1808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 err="1">
                <a:solidFill>
                  <a:prstClr val="black"/>
                </a:solidFill>
                <a:latin typeface="페이북 Bold" panose="00000800000000000000" pitchFamily="2" charset="-127"/>
                <a:ea typeface="페이북 Bold" panose="00000800000000000000" pitchFamily="2" charset="-127"/>
              </a:rPr>
              <a:t>getRandomJelly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페이북 Bold" panose="00000800000000000000" pitchFamily="2" charset="-127"/>
              <a:ea typeface="페이북 Bold" panose="00000800000000000000" pitchFamily="2" charset="-127"/>
              <a:cs typeface="+mn-cs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E1D5E17-09FD-4AC8-BE02-B71A8C9F81FA}"/>
              </a:ext>
            </a:extLst>
          </p:cNvPr>
          <p:cNvCxnSpPr>
            <a:cxnSpLocks/>
          </p:cNvCxnSpPr>
          <p:nvPr/>
        </p:nvCxnSpPr>
        <p:spPr>
          <a:xfrm flipV="1">
            <a:off x="5620721" y="1464174"/>
            <a:ext cx="5315272" cy="5644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22F8D3-722B-4F5C-A603-0584C9DCD44E}"/>
              </a:ext>
            </a:extLst>
          </p:cNvPr>
          <p:cNvSpPr/>
          <p:nvPr/>
        </p:nvSpPr>
        <p:spPr>
          <a:xfrm>
            <a:off x="5798335" y="1561239"/>
            <a:ext cx="4935083" cy="313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# </a:t>
            </a:r>
            <a:r>
              <a:rPr lang="ko-KR" altLang="en-US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젤리의 </a:t>
            </a:r>
            <a:r>
              <a:rPr lang="en-US" altLang="ko-KR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y</a:t>
            </a:r>
            <a:r>
              <a:rPr lang="ko-KR" altLang="en-US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좌표를 랜덤하게 설정</a:t>
            </a:r>
          </a:p>
          <a:p>
            <a:pPr marL="0" lvl="1"/>
            <a:r>
              <a:rPr lang="en-US" altLang="ko-KR" b="1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jellyY</a:t>
            </a:r>
            <a:r>
              <a:rPr lang="en-US" altLang="ko-KR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= </a:t>
            </a:r>
            <a:r>
              <a:rPr lang="en-US" altLang="ko-KR" b="1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random.randrange</a:t>
            </a:r>
            <a:r>
              <a:rPr lang="en-US" altLang="ko-KR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en-US" altLang="ko-KR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</a:t>
            </a:r>
            <a:r>
              <a:rPr lang="en-US" altLang="ko-KR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en-US" altLang="ko-KR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0CC99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int</a:t>
            </a:r>
            <a:r>
              <a:rPr lang="en-US" altLang="ko-KR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(BASEY * </a:t>
            </a:r>
            <a:r>
              <a:rPr lang="en-US" altLang="ko-KR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0.6</a:t>
            </a:r>
            <a:r>
              <a:rPr lang="en-US" altLang="ko-KR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))</a:t>
            </a:r>
          </a:p>
          <a:p>
            <a:pPr marL="0" lvl="1"/>
            <a:endParaRPr lang="en-US" altLang="ko-KR" b="1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r>
              <a:rPr lang="en-US" altLang="ko-KR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# </a:t>
            </a:r>
            <a:r>
              <a:rPr lang="ko-KR" altLang="en-US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젤리의 </a:t>
            </a:r>
            <a:r>
              <a:rPr lang="en-US" altLang="ko-KR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</a:t>
            </a:r>
            <a:r>
              <a:rPr lang="ko-KR" altLang="en-US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좌표를 랜덤하게 설정</a:t>
            </a:r>
          </a:p>
          <a:p>
            <a:pPr marL="0" lvl="1"/>
            <a:r>
              <a:rPr lang="en-US" altLang="ko-KR" b="1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jellyX</a:t>
            </a:r>
            <a:r>
              <a:rPr lang="en-US" altLang="ko-KR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= SCREENWIDTH + </a:t>
            </a:r>
            <a:r>
              <a:rPr lang="en-US" altLang="ko-KR" b="1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random.randrange</a:t>
            </a:r>
            <a:r>
              <a:rPr lang="en-US" altLang="ko-KR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en-US" altLang="ko-KR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200</a:t>
            </a:r>
            <a:r>
              <a:rPr lang="en-US" altLang="ko-KR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en-US" altLang="ko-KR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400</a:t>
            </a:r>
            <a:r>
              <a:rPr lang="en-US" altLang="ko-KR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en-US" altLang="ko-KR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50</a:t>
            </a:r>
            <a:r>
              <a:rPr lang="en-US" altLang="ko-KR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</a:p>
          <a:p>
            <a:pPr marL="0" lvl="1"/>
            <a:endParaRPr lang="en-US" altLang="ko-KR" b="1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r>
              <a:rPr lang="en-US" altLang="ko-KR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# </a:t>
            </a:r>
            <a:r>
              <a:rPr lang="ko-KR" altLang="en-US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설정된 젤리의 좌표를 돌려준다</a:t>
            </a:r>
            <a:r>
              <a:rPr lang="en-US" altLang="ko-KR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pPr marL="0" lvl="1"/>
            <a:r>
              <a:rPr lang="en-US" altLang="ko-KR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7030A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return</a:t>
            </a:r>
            <a:r>
              <a:rPr lang="en-US" altLang="ko-KR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[</a:t>
            </a:r>
          </a:p>
          <a:p>
            <a:pPr marL="0" lvl="1"/>
            <a:r>
              <a:rPr lang="en-US" altLang="ko-KR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{</a:t>
            </a:r>
            <a:r>
              <a:rPr lang="en-US" altLang="ko-KR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'x'</a:t>
            </a:r>
            <a:r>
              <a:rPr lang="en-US" altLang="ko-KR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en-US" altLang="ko-KR" b="1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jellyX</a:t>
            </a:r>
            <a:r>
              <a:rPr lang="en-US" altLang="ko-KR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en-US" altLang="ko-KR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'y'</a:t>
            </a:r>
            <a:r>
              <a:rPr lang="en-US" altLang="ko-KR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en-US" altLang="ko-KR" b="1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jellyY</a:t>
            </a:r>
            <a:r>
              <a:rPr lang="en-US" altLang="ko-KR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},</a:t>
            </a:r>
          </a:p>
          <a:p>
            <a:pPr marL="0" lvl="1"/>
            <a:r>
              <a:rPr lang="en-US" altLang="ko-KR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</a:t>
            </a:r>
            <a:endParaRPr kumimoji="0" lang="en-US" altLang="ko-KR" b="1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effectLst/>
              <a:uLnTx/>
              <a:uFillTx/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35CB637-E942-4967-8622-999B310C6ED6}"/>
              </a:ext>
            </a:extLst>
          </p:cNvPr>
          <p:cNvPicPr/>
          <p:nvPr/>
        </p:nvPicPr>
        <p:blipFill rotWithShape="1">
          <a:blip r:embed="rId3"/>
          <a:srcRect l="68198" t="35476" r="10608" b="35127"/>
          <a:stretch/>
        </p:blipFill>
        <p:spPr>
          <a:xfrm>
            <a:off x="1881396" y="2710650"/>
            <a:ext cx="2358912" cy="2402486"/>
          </a:xfrm>
          <a:prstGeom prst="ellipse">
            <a:avLst/>
          </a:prstGeom>
          <a:noFill/>
          <a:ln w="57150"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8906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8D7EFD7-DD42-4FDF-914B-46372B6DCDB3}"/>
              </a:ext>
            </a:extLst>
          </p:cNvPr>
          <p:cNvSpPr txBox="1"/>
          <p:nvPr/>
        </p:nvSpPr>
        <p:spPr>
          <a:xfrm>
            <a:off x="866763" y="899520"/>
            <a:ext cx="511269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0" normalizeH="0" baseline="0" noProof="0" dirty="0">
                <a:ln w="31750">
                  <a:solidFill>
                    <a:prstClr val="black">
                      <a:lumMod val="85000"/>
                      <a:lumOff val="15000"/>
                    </a:prstClr>
                  </a:solidFill>
                  <a:prstDash val="solid"/>
                </a:ln>
                <a:solidFill>
                  <a:srgbClr val="FFC000">
                    <a:lumMod val="60000"/>
                    <a:lumOff val="40000"/>
                  </a:srgbClr>
                </a:solidFill>
                <a:effectLst>
                  <a:outerShdw dist="76200" dir="3360000" algn="bl" rotWithShape="0">
                    <a:srgbClr val="44546A">
                      <a:lumMod val="75000"/>
                    </a:srgbClr>
                  </a:outerShdw>
                </a:effectLst>
                <a:uLnTx/>
                <a:uFillTx/>
                <a:latin typeface="둥근모꼴"/>
                <a:ea typeface="둥근모꼴"/>
                <a:cs typeface="둥근모꼴"/>
              </a:rPr>
              <a:t>개선한 </a:t>
            </a:r>
            <a:r>
              <a:rPr kumimoji="0" lang="en-US" altLang="ko-KR" sz="4000" b="1" i="0" u="none" strike="noStrike" kern="1200" cap="none" spc="0" normalizeH="0" baseline="0" noProof="0" dirty="0">
                <a:ln w="31750">
                  <a:solidFill>
                    <a:prstClr val="black">
                      <a:lumMod val="85000"/>
                      <a:lumOff val="15000"/>
                    </a:prstClr>
                  </a:solidFill>
                  <a:prstDash val="solid"/>
                </a:ln>
                <a:solidFill>
                  <a:srgbClr val="FFC000">
                    <a:lumMod val="60000"/>
                    <a:lumOff val="40000"/>
                  </a:srgbClr>
                </a:solidFill>
                <a:effectLst>
                  <a:outerShdw dist="76200" dir="3360000" algn="bl" rotWithShape="0">
                    <a:srgbClr val="44546A">
                      <a:lumMod val="75000"/>
                    </a:srgbClr>
                  </a:outerShdw>
                </a:effectLst>
                <a:uLnTx/>
                <a:uFillTx/>
                <a:latin typeface="둥근모꼴"/>
                <a:ea typeface="둥근모꼴"/>
                <a:cs typeface="둥근모꼴"/>
              </a:rPr>
              <a:t>Flappy.py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0" normalizeH="0" baseline="0" noProof="0" dirty="0">
                <a:ln w="31750">
                  <a:solidFill>
                    <a:prstClr val="black">
                      <a:lumMod val="85000"/>
                      <a:lumOff val="15000"/>
                    </a:prstClr>
                  </a:solidFill>
                  <a:prstDash val="solid"/>
                </a:ln>
                <a:solidFill>
                  <a:srgbClr val="FFC000">
                    <a:lumMod val="60000"/>
                    <a:lumOff val="40000"/>
                  </a:srgbClr>
                </a:solidFill>
                <a:effectLst>
                  <a:outerShdw dist="76200" dir="3360000" algn="bl" rotWithShape="0">
                    <a:srgbClr val="44546A">
                      <a:lumMod val="75000"/>
                    </a:srgbClr>
                  </a:outerShdw>
                </a:effectLst>
                <a:uLnTx/>
                <a:uFillTx/>
                <a:latin typeface="둥근모꼴"/>
                <a:ea typeface="둥근모꼴"/>
                <a:cs typeface="둥근모꼴"/>
              </a:rPr>
              <a:t>함수 분석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BB5DAFE-D996-4888-8D85-23D791335BB2}"/>
              </a:ext>
            </a:extLst>
          </p:cNvPr>
          <p:cNvSpPr/>
          <p:nvPr/>
        </p:nvSpPr>
        <p:spPr>
          <a:xfrm>
            <a:off x="5677195" y="1098222"/>
            <a:ext cx="5315011" cy="4911222"/>
          </a:xfrm>
          <a:prstGeom prst="roundRect">
            <a:avLst>
              <a:gd name="adj" fmla="val 2181"/>
            </a:avLst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4B324F3-555D-4AA5-B976-A6FC2DB5576E}"/>
              </a:ext>
            </a:extLst>
          </p:cNvPr>
          <p:cNvSpPr/>
          <p:nvPr/>
        </p:nvSpPr>
        <p:spPr>
          <a:xfrm>
            <a:off x="5620721" y="1047258"/>
            <a:ext cx="5315272" cy="4911222"/>
          </a:xfrm>
          <a:prstGeom prst="roundRect">
            <a:avLst>
              <a:gd name="adj" fmla="val 218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3EC5693-5F8F-4595-93EE-AECD437D3586}"/>
              </a:ext>
            </a:extLst>
          </p:cNvPr>
          <p:cNvGrpSpPr/>
          <p:nvPr/>
        </p:nvGrpSpPr>
        <p:grpSpPr>
          <a:xfrm>
            <a:off x="10533109" y="1130918"/>
            <a:ext cx="268648" cy="268646"/>
            <a:chOff x="8569839" y="1038666"/>
            <a:chExt cx="268648" cy="268646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C3B8A8D4-1DAF-447E-A0FA-9C2B4D2C7B8C}"/>
                </a:ext>
              </a:extLst>
            </p:cNvPr>
            <p:cNvSpPr/>
            <p:nvPr/>
          </p:nvSpPr>
          <p:spPr>
            <a:xfrm>
              <a:off x="8569839" y="1038666"/>
              <a:ext cx="268648" cy="26864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8E940349-843D-4D64-B2D3-04417959C44E}"/>
                </a:ext>
              </a:extLst>
            </p:cNvPr>
            <p:cNvGrpSpPr/>
            <p:nvPr/>
          </p:nvGrpSpPr>
          <p:grpSpPr>
            <a:xfrm>
              <a:off x="8620898" y="1089724"/>
              <a:ext cx="166530" cy="166530"/>
              <a:chOff x="11466247" y="375381"/>
              <a:chExt cx="156210" cy="156210"/>
            </a:xfrm>
          </p:grpSpPr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BC37BA45-26A4-4B7E-9CE9-C446598F6B74}"/>
                  </a:ext>
                </a:extLst>
              </p:cNvPr>
              <p:cNvCxnSpPr/>
              <p:nvPr/>
            </p:nvCxnSpPr>
            <p:spPr>
              <a:xfrm>
                <a:off x="11466247" y="375381"/>
                <a:ext cx="156210" cy="156210"/>
              </a:xfrm>
              <a:prstGeom prst="line">
                <a:avLst/>
              </a:prstGeom>
              <a:ln w="3175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5C6722CB-8D7C-403F-BA4D-1B68BABF94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466247" y="375381"/>
                <a:ext cx="156210" cy="156210"/>
              </a:xfrm>
              <a:prstGeom prst="line">
                <a:avLst/>
              </a:prstGeom>
              <a:ln w="3175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DE986AA-5052-4ADF-B790-B6CF39331FA8}"/>
              </a:ext>
            </a:extLst>
          </p:cNvPr>
          <p:cNvSpPr txBox="1"/>
          <p:nvPr/>
        </p:nvSpPr>
        <p:spPr>
          <a:xfrm>
            <a:off x="5729644" y="1086439"/>
            <a:ext cx="27414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 err="1">
                <a:solidFill>
                  <a:prstClr val="black"/>
                </a:solidFill>
                <a:latin typeface="페이북 Bold" panose="00000800000000000000" pitchFamily="2" charset="-127"/>
                <a:ea typeface="페이북 Bold" panose="00000800000000000000" pitchFamily="2" charset="-127"/>
              </a:rPr>
              <a:t>checkJelly</a:t>
            </a:r>
            <a:r>
              <a:rPr lang="en-US" altLang="ko-KR" sz="1600" dirty="0">
                <a:solidFill>
                  <a:prstClr val="black"/>
                </a:solidFill>
                <a:latin typeface="페이북 Bold" panose="00000800000000000000" pitchFamily="2" charset="-127"/>
                <a:ea typeface="페이북 Bold" panose="00000800000000000000" pitchFamily="2" charset="-127"/>
              </a:rPr>
              <a:t>(player, </a:t>
            </a:r>
            <a:r>
              <a:rPr lang="en-US" altLang="ko-KR" sz="1600" dirty="0" err="1">
                <a:solidFill>
                  <a:prstClr val="black"/>
                </a:solidFill>
                <a:latin typeface="페이북 Bold" panose="00000800000000000000" pitchFamily="2" charset="-127"/>
                <a:ea typeface="페이북 Bold" panose="00000800000000000000" pitchFamily="2" charset="-127"/>
              </a:rPr>
              <a:t>jellys</a:t>
            </a:r>
            <a:r>
              <a:rPr lang="en-US" altLang="ko-KR" sz="1600" dirty="0">
                <a:solidFill>
                  <a:prstClr val="black"/>
                </a:solidFill>
                <a:latin typeface="페이북 Bold" panose="00000800000000000000" pitchFamily="2" charset="-127"/>
                <a:ea typeface="페이북 Bold" panose="00000800000000000000" pitchFamily="2" charset="-127"/>
              </a:rPr>
              <a:t>)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페이북 Bold" panose="00000800000000000000" pitchFamily="2" charset="-127"/>
              <a:ea typeface="페이북 Bold" panose="00000800000000000000" pitchFamily="2" charset="-127"/>
              <a:cs typeface="+mn-cs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E1D5E17-09FD-4AC8-BE02-B71A8C9F81FA}"/>
              </a:ext>
            </a:extLst>
          </p:cNvPr>
          <p:cNvCxnSpPr>
            <a:cxnSpLocks/>
          </p:cNvCxnSpPr>
          <p:nvPr/>
        </p:nvCxnSpPr>
        <p:spPr>
          <a:xfrm flipV="1">
            <a:off x="5620721" y="1464174"/>
            <a:ext cx="5315272" cy="5644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22F8D3-722B-4F5C-A603-0584C9DCD44E}"/>
              </a:ext>
            </a:extLst>
          </p:cNvPr>
          <p:cNvSpPr/>
          <p:nvPr/>
        </p:nvSpPr>
        <p:spPr>
          <a:xfrm>
            <a:off x="5798335" y="1561239"/>
            <a:ext cx="5250345" cy="4401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pi = player[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'index'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</a:t>
            </a:r>
          </a:p>
          <a:p>
            <a:pPr marL="0" lvl="1"/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player[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'w'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 = IMAGES[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'player'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][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].</a:t>
            </a:r>
            <a:r>
              <a:rPr lang="en-US" altLang="ko-KR" sz="1000" b="1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get_width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   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#</a:t>
            </a:r>
            <a:r>
              <a:rPr lang="ko-KR" altLang="en-US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플레이어 캐릭터의 </a:t>
            </a:r>
            <a:r>
              <a:rPr lang="ko-KR" altLang="en-US" sz="1000" b="1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넓이값</a:t>
            </a:r>
            <a:endParaRPr lang="en-US" altLang="ko-KR" sz="1000" b="1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accent6">
                  <a:lumMod val="7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player[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'h'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 = IMAGES[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'player'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][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].</a:t>
            </a:r>
            <a:r>
              <a:rPr lang="en-US" altLang="ko-KR" sz="1000" b="1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get_height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   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#</a:t>
            </a:r>
            <a:r>
              <a:rPr lang="ko-KR" altLang="en-US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플레이어 캐릭터의 </a:t>
            </a:r>
            <a:r>
              <a:rPr lang="ko-KR" altLang="en-US" sz="1000" b="1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높이값</a:t>
            </a:r>
            <a:endParaRPr lang="ko-KR" altLang="en-US" sz="1000" b="1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accent6">
                  <a:lumMod val="7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sz="1000" b="1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#</a:t>
            </a:r>
            <a:r>
              <a:rPr lang="ko-KR" altLang="en-US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캐릭터의 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y </a:t>
            </a:r>
            <a:r>
              <a:rPr lang="ko-KR" altLang="en-US" sz="1000" b="1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좌표값과</a:t>
            </a:r>
            <a:r>
              <a:rPr lang="ko-KR" altLang="en-US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 </a:t>
            </a:r>
            <a:r>
              <a:rPr lang="ko-KR" altLang="en-US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좌표 값을 이용하여 지면 충돌 여부 판정</a:t>
            </a:r>
          </a:p>
          <a:p>
            <a:pPr marL="0" lvl="1"/>
            <a:r>
              <a:rPr lang="ko-KR" altLang="en-US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7030A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if 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player[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'y'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 + player[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'h'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 &gt;= BASEY - 1:</a:t>
            </a:r>
          </a:p>
          <a:p>
            <a:pPr marL="0" lvl="1"/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    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7030A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return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[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True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True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</a:t>
            </a:r>
          </a:p>
          <a:p>
            <a:pPr marL="0" lvl="1"/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7030A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else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</a:t>
            </a:r>
          </a:p>
          <a:p>
            <a:pPr marL="0" lvl="1"/>
            <a:endParaRPr lang="en-US" altLang="ko-KR" sz="1000" b="1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#</a:t>
            </a:r>
            <a:r>
              <a:rPr lang="ko-KR" altLang="en-US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플레이어의 충돌 범위 설정</a:t>
            </a:r>
          </a:p>
          <a:p>
            <a:pPr marL="0" lvl="1"/>
            <a:r>
              <a:rPr lang="en-US" altLang="ko-KR" sz="1000" b="1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playerRect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= </a:t>
            </a:r>
            <a:r>
              <a:rPr lang="en-US" altLang="ko-KR" sz="1000" b="1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pygame.Rect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(player[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'x'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], player[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'y'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], player[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'w'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], player[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'h’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])</a:t>
            </a:r>
          </a:p>
          <a:p>
            <a:pPr marL="0" lvl="1"/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#</a:t>
            </a:r>
            <a:r>
              <a:rPr lang="ko-KR" altLang="en-US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젤리의 가로 및 세로 길이 설정</a:t>
            </a:r>
          </a:p>
          <a:p>
            <a:pPr marL="0" lvl="1"/>
            <a:r>
              <a:rPr lang="en-US" altLang="ko-KR" sz="1000" b="1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jellyW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= IMAGES[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'jelly'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].</a:t>
            </a:r>
            <a:r>
              <a:rPr lang="en-US" altLang="ko-KR" sz="1000" b="1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get_width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</a:t>
            </a:r>
          </a:p>
          <a:p>
            <a:pPr marL="0" lvl="1"/>
            <a:r>
              <a:rPr lang="en-US" altLang="ko-KR" sz="1000" b="1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jellyH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= IMAGES[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'jelly'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].</a:t>
            </a:r>
            <a:r>
              <a:rPr lang="en-US" altLang="ko-KR" sz="1000" b="1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get_height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</a:t>
            </a:r>
          </a:p>
          <a:p>
            <a:pPr marL="0" lvl="1"/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</a:p>
          <a:p>
            <a:pPr marL="0" lvl="1"/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7030A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for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jelly 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7030A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000" b="1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jellys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 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# </a:t>
            </a:r>
            <a:r>
              <a:rPr lang="ko-KR" altLang="en-US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젤리의 충돌 범위 설정</a:t>
            </a:r>
            <a:endParaRPr lang="en-US" altLang="ko-KR" sz="1000" b="1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accent6">
                  <a:lumMod val="7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  </a:t>
            </a:r>
            <a:r>
              <a:rPr lang="en-US" altLang="ko-KR" sz="1000" b="1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jellyRect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= </a:t>
            </a:r>
            <a:r>
              <a:rPr lang="en-US" altLang="ko-KR" sz="1000" b="1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pygame.Rect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(jelly[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'x'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], jelly[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'y'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], </a:t>
            </a:r>
            <a:r>
              <a:rPr lang="en-US" altLang="ko-KR" sz="1000" b="1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jellyW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en-US" altLang="ko-KR" sz="1000" b="1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jellyH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</a:p>
          <a:p>
            <a:pPr marL="0" lvl="1"/>
            <a:endParaRPr lang="en-US" altLang="ko-KR" sz="1000" b="1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  </a:t>
            </a:r>
            <a:r>
              <a:rPr lang="en-US" altLang="ko-KR" sz="1000" b="1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pHitMask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= HITMASKS[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'player'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][pi]</a:t>
            </a:r>
          </a:p>
          <a:p>
            <a:pPr marL="0" lvl="1"/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  </a:t>
            </a:r>
            <a:r>
              <a:rPr lang="en-US" altLang="ko-KR" sz="1000" b="1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jHitMask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= HITMASKS[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'jelly’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</a:t>
            </a:r>
          </a:p>
          <a:p>
            <a:pPr marL="0" lvl="1"/>
            <a:endParaRPr lang="en-US" altLang="ko-KR" sz="1000" b="1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  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# </a:t>
            </a:r>
            <a:r>
              <a:rPr lang="ko-KR" altLang="en-US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플레이어가 젤리와 충돌했을 때 </a:t>
            </a:r>
            <a:r>
              <a:rPr lang="en-US" altLang="ko-KR" sz="1000" b="1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pixelCollision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함수 호출</a:t>
            </a:r>
          </a:p>
          <a:p>
            <a:pPr marL="0" lvl="1"/>
            <a:r>
              <a:rPr lang="ko-KR" altLang="en-US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  </a:t>
            </a:r>
            <a:r>
              <a:rPr lang="en-US" altLang="ko-KR" sz="1000" b="1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jCollide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= </a:t>
            </a:r>
            <a:r>
              <a:rPr lang="en-US" altLang="ko-KR" sz="1000" b="1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pixelCollision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en-US" altLang="ko-KR" sz="1000" b="1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playerRect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en-US" altLang="ko-KR" sz="1000" b="1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jellyRect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en-US" altLang="ko-KR" sz="1000" b="1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pHitMask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en-US" altLang="ko-KR" sz="1000" b="1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jHitMask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</a:p>
          <a:p>
            <a:pPr marL="0" lvl="1"/>
            <a:endParaRPr lang="en-US" altLang="ko-KR" sz="1000" b="1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  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7030A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if </a:t>
            </a:r>
            <a:r>
              <a:rPr lang="en-US" altLang="ko-KR" sz="1000" b="1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jCollide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:</a:t>
            </a:r>
          </a:p>
          <a:p>
            <a:pPr marL="0" lvl="1"/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      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7030A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return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[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True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False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</a:t>
            </a:r>
          </a:p>
          <a:p>
            <a:pPr marL="0" lvl="1"/>
            <a:endParaRPr lang="en-US" altLang="ko-KR" sz="1000" b="1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7030A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return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[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False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False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</a:t>
            </a:r>
            <a:endParaRPr kumimoji="0" lang="en-US" altLang="ko-KR" sz="1000" b="1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effectLst/>
              <a:uLnTx/>
              <a:uFillTx/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C3055EA-9A52-40A5-BFA4-3AF5E2C99A89}"/>
              </a:ext>
            </a:extLst>
          </p:cNvPr>
          <p:cNvPicPr/>
          <p:nvPr/>
        </p:nvPicPr>
        <p:blipFill rotWithShape="1">
          <a:blip r:embed="rId3"/>
          <a:srcRect l="68198" t="35476" r="10608" b="35127"/>
          <a:stretch/>
        </p:blipFill>
        <p:spPr>
          <a:xfrm>
            <a:off x="1881396" y="2710650"/>
            <a:ext cx="2358912" cy="2402486"/>
          </a:xfrm>
          <a:prstGeom prst="ellipse">
            <a:avLst/>
          </a:prstGeom>
          <a:noFill/>
          <a:ln w="57150"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8651480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8D7EFD7-DD42-4FDF-914B-46372B6DCDB3}"/>
              </a:ext>
            </a:extLst>
          </p:cNvPr>
          <p:cNvSpPr txBox="1"/>
          <p:nvPr/>
        </p:nvSpPr>
        <p:spPr>
          <a:xfrm>
            <a:off x="866763" y="899520"/>
            <a:ext cx="511269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dirty="0">
                <a:ln w="31750">
                  <a:solidFill>
                    <a:prstClr val="black">
                      <a:lumMod val="85000"/>
                      <a:lumOff val="15000"/>
                    </a:prstClr>
                  </a:solidFill>
                  <a:prstDash val="solid"/>
                </a:ln>
                <a:solidFill>
                  <a:srgbClr val="FFC000">
                    <a:lumMod val="60000"/>
                    <a:lumOff val="40000"/>
                  </a:srgbClr>
                </a:solidFill>
                <a:effectLst>
                  <a:outerShdw dist="76200" dir="3360000" algn="bl" rotWithShape="0">
                    <a:srgbClr val="44546A">
                      <a:lumMod val="75000"/>
                    </a:srgbClr>
                  </a:outerShdw>
                </a:effectLst>
                <a:latin typeface="둥근모꼴"/>
                <a:ea typeface="둥근모꼴"/>
                <a:cs typeface="둥근모꼴"/>
              </a:rPr>
              <a:t>개선한 </a:t>
            </a:r>
            <a:r>
              <a:rPr lang="en-US" altLang="ko-KR" sz="4000" b="1" dirty="0">
                <a:ln w="31750">
                  <a:solidFill>
                    <a:prstClr val="black">
                      <a:lumMod val="85000"/>
                      <a:lumOff val="15000"/>
                    </a:prstClr>
                  </a:solidFill>
                  <a:prstDash val="solid"/>
                </a:ln>
                <a:solidFill>
                  <a:srgbClr val="FFC000">
                    <a:lumMod val="60000"/>
                    <a:lumOff val="40000"/>
                  </a:srgbClr>
                </a:solidFill>
                <a:effectLst>
                  <a:outerShdw dist="76200" dir="3360000" algn="bl" rotWithShape="0">
                    <a:srgbClr val="44546A">
                      <a:lumMod val="75000"/>
                    </a:srgbClr>
                  </a:outerShdw>
                </a:effectLst>
                <a:latin typeface="둥근모꼴"/>
                <a:ea typeface="둥근모꼴"/>
                <a:cs typeface="둥근모꼴"/>
              </a:rPr>
              <a:t>Flappy.py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dirty="0">
                <a:ln w="31750">
                  <a:solidFill>
                    <a:prstClr val="black">
                      <a:lumMod val="85000"/>
                      <a:lumOff val="15000"/>
                    </a:prstClr>
                  </a:solidFill>
                  <a:prstDash val="solid"/>
                </a:ln>
                <a:solidFill>
                  <a:srgbClr val="FFC000">
                    <a:lumMod val="60000"/>
                    <a:lumOff val="40000"/>
                  </a:srgbClr>
                </a:solidFill>
                <a:effectLst>
                  <a:outerShdw dist="76200" dir="3360000" algn="bl" rotWithShape="0">
                    <a:srgbClr val="44546A">
                      <a:lumMod val="75000"/>
                    </a:srgbClr>
                  </a:outerShdw>
                </a:effectLst>
                <a:latin typeface="둥근모꼴"/>
                <a:ea typeface="둥근모꼴"/>
                <a:cs typeface="둥근모꼴"/>
              </a:rPr>
              <a:t>함수 분석</a:t>
            </a:r>
            <a:endParaRPr kumimoji="0" lang="ko-KR" altLang="en-US" sz="4000" b="1" i="0" u="none" strike="noStrike" kern="1200" cap="none" spc="0" normalizeH="0" baseline="0" noProof="0" dirty="0">
              <a:ln w="31750">
                <a:solidFill>
                  <a:prstClr val="black">
                    <a:lumMod val="85000"/>
                    <a:lumOff val="15000"/>
                  </a:prstClr>
                </a:solidFill>
                <a:prstDash val="solid"/>
              </a:ln>
              <a:solidFill>
                <a:srgbClr val="FFC000">
                  <a:lumMod val="60000"/>
                  <a:lumOff val="40000"/>
                </a:srgbClr>
              </a:solidFill>
              <a:effectLst>
                <a:outerShdw dist="76200" dir="3360000" algn="bl" rotWithShape="0">
                  <a:srgbClr val="44546A">
                    <a:lumMod val="75000"/>
                  </a:srgbClr>
                </a:outerShdw>
              </a:effectLst>
              <a:uLnTx/>
              <a:uFillTx/>
              <a:latin typeface="둥근모꼴"/>
              <a:ea typeface="둥근모꼴"/>
              <a:cs typeface="둥근모꼴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BB5DAFE-D996-4888-8D85-23D791335BB2}"/>
              </a:ext>
            </a:extLst>
          </p:cNvPr>
          <p:cNvSpPr/>
          <p:nvPr/>
        </p:nvSpPr>
        <p:spPr>
          <a:xfrm>
            <a:off x="5677195" y="1098222"/>
            <a:ext cx="5315011" cy="4911222"/>
          </a:xfrm>
          <a:prstGeom prst="roundRect">
            <a:avLst>
              <a:gd name="adj" fmla="val 2181"/>
            </a:avLst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4B324F3-555D-4AA5-B976-A6FC2DB5576E}"/>
              </a:ext>
            </a:extLst>
          </p:cNvPr>
          <p:cNvSpPr/>
          <p:nvPr/>
        </p:nvSpPr>
        <p:spPr>
          <a:xfrm>
            <a:off x="5620721" y="1047258"/>
            <a:ext cx="5315272" cy="4911222"/>
          </a:xfrm>
          <a:prstGeom prst="roundRect">
            <a:avLst>
              <a:gd name="adj" fmla="val 218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3EC5693-5F8F-4595-93EE-AECD437D3586}"/>
              </a:ext>
            </a:extLst>
          </p:cNvPr>
          <p:cNvGrpSpPr/>
          <p:nvPr/>
        </p:nvGrpSpPr>
        <p:grpSpPr>
          <a:xfrm>
            <a:off x="10533109" y="1130918"/>
            <a:ext cx="268648" cy="268646"/>
            <a:chOff x="8569839" y="1038666"/>
            <a:chExt cx="268648" cy="268646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C3B8A8D4-1DAF-447E-A0FA-9C2B4D2C7B8C}"/>
                </a:ext>
              </a:extLst>
            </p:cNvPr>
            <p:cNvSpPr/>
            <p:nvPr/>
          </p:nvSpPr>
          <p:spPr>
            <a:xfrm>
              <a:off x="8569839" y="1038666"/>
              <a:ext cx="268648" cy="26864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8E940349-843D-4D64-B2D3-04417959C44E}"/>
                </a:ext>
              </a:extLst>
            </p:cNvPr>
            <p:cNvGrpSpPr/>
            <p:nvPr/>
          </p:nvGrpSpPr>
          <p:grpSpPr>
            <a:xfrm>
              <a:off x="8620898" y="1089724"/>
              <a:ext cx="166530" cy="166530"/>
              <a:chOff x="11466247" y="375381"/>
              <a:chExt cx="156210" cy="156210"/>
            </a:xfrm>
          </p:grpSpPr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BC37BA45-26A4-4B7E-9CE9-C446598F6B74}"/>
                  </a:ext>
                </a:extLst>
              </p:cNvPr>
              <p:cNvCxnSpPr/>
              <p:nvPr/>
            </p:nvCxnSpPr>
            <p:spPr>
              <a:xfrm>
                <a:off x="11466247" y="375381"/>
                <a:ext cx="156210" cy="156210"/>
              </a:xfrm>
              <a:prstGeom prst="line">
                <a:avLst/>
              </a:prstGeom>
              <a:ln w="3175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5C6722CB-8D7C-403F-BA4D-1B68BABF94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466247" y="375381"/>
                <a:ext cx="156210" cy="156210"/>
              </a:xfrm>
              <a:prstGeom prst="line">
                <a:avLst/>
              </a:prstGeom>
              <a:ln w="3175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DE986AA-5052-4ADF-B790-B6CF39331FA8}"/>
              </a:ext>
            </a:extLst>
          </p:cNvPr>
          <p:cNvSpPr txBox="1"/>
          <p:nvPr/>
        </p:nvSpPr>
        <p:spPr>
          <a:xfrm>
            <a:off x="5729644" y="1086439"/>
            <a:ext cx="3643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latin typeface="페이북 Bold" panose="00000800000000000000" pitchFamily="2" charset="-127"/>
                <a:ea typeface="페이북 Bold" panose="00000800000000000000" pitchFamily="2" charset="-127"/>
              </a:rPr>
              <a:t>showGameOverScreen</a:t>
            </a:r>
            <a:r>
              <a:rPr lang="en-US" altLang="ko-KR" sz="1600" dirty="0">
                <a:latin typeface="페이북 Bold" panose="00000800000000000000" pitchFamily="2" charset="-127"/>
                <a:ea typeface="페이북 Bold" panose="00000800000000000000" pitchFamily="2" charset="-127"/>
              </a:rPr>
              <a:t>(</a:t>
            </a:r>
            <a:r>
              <a:rPr lang="en-US" altLang="ko-KR" sz="1600" dirty="0" err="1">
                <a:latin typeface="페이북 Bold" panose="00000800000000000000" pitchFamily="2" charset="-127"/>
                <a:ea typeface="페이북 Bold" panose="00000800000000000000" pitchFamily="2" charset="-127"/>
              </a:rPr>
              <a:t>crashInfo</a:t>
            </a:r>
            <a:r>
              <a:rPr lang="en-US" altLang="ko-KR" sz="1600" dirty="0">
                <a:latin typeface="페이북 Bold" panose="00000800000000000000" pitchFamily="2" charset="-127"/>
                <a:ea typeface="페이북 Bold" panose="00000800000000000000" pitchFamily="2" charset="-127"/>
              </a:rPr>
              <a:t>)</a:t>
            </a:r>
            <a:endParaRPr lang="ko-KR" altLang="en-US" sz="1600" dirty="0">
              <a:latin typeface="페이북 Bold" panose="00000800000000000000" pitchFamily="2" charset="-127"/>
              <a:ea typeface="페이북 Bold" panose="00000800000000000000" pitchFamily="2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E1D5E17-09FD-4AC8-BE02-B71A8C9F81FA}"/>
              </a:ext>
            </a:extLst>
          </p:cNvPr>
          <p:cNvCxnSpPr>
            <a:cxnSpLocks/>
          </p:cNvCxnSpPr>
          <p:nvPr/>
        </p:nvCxnSpPr>
        <p:spPr>
          <a:xfrm flipV="1">
            <a:off x="5620721" y="1464174"/>
            <a:ext cx="5315272" cy="5644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22F8D3-722B-4F5C-A603-0584C9DCD44E}"/>
              </a:ext>
            </a:extLst>
          </p:cNvPr>
          <p:cNvSpPr/>
          <p:nvPr/>
        </p:nvSpPr>
        <p:spPr>
          <a:xfrm>
            <a:off x="5798335" y="1561239"/>
            <a:ext cx="4935083" cy="4185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# </a:t>
            </a:r>
            <a:r>
              <a:rPr lang="ko-KR" altLang="en-US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키 이벤트가 발생할 경우 </a:t>
            </a:r>
            <a:r>
              <a:rPr lang="en-US" altLang="ko-KR" sz="14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Highscore</a:t>
            </a:r>
            <a:r>
              <a:rPr lang="ko-KR" altLang="en-US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기록을 저장하고 키 이벤트에 맞는 이벤트를 실행시킨다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pPr marL="0" lvl="1"/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7030A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if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4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event.type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== QUIT 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or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(</a:t>
            </a:r>
            <a:r>
              <a:rPr lang="en-US" altLang="ko-KR" sz="14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event.type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== KEYDOWN</a:t>
            </a:r>
          </a:p>
          <a:p>
            <a:pPr marL="0" lvl="1"/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and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4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event.key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== K_ESCAPE):</a:t>
            </a:r>
          </a:p>
          <a:p>
            <a:pPr marL="0" lvl="1"/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 </a:t>
            </a:r>
            <a:r>
              <a:rPr lang="en-US" altLang="ko-KR" sz="14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highscoreSave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(score)</a:t>
            </a:r>
          </a:p>
          <a:p>
            <a:pPr marL="0" lvl="1"/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 </a:t>
            </a:r>
            <a:r>
              <a:rPr lang="en-US" altLang="ko-KR" sz="14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pygame.quit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</a:t>
            </a:r>
          </a:p>
          <a:p>
            <a:pPr marL="0" lvl="1"/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 </a:t>
            </a:r>
            <a:r>
              <a:rPr lang="en-US" altLang="ko-KR" sz="14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sys.exit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 </a:t>
            </a:r>
          </a:p>
          <a:p>
            <a:pPr marL="0" lvl="1"/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7030A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if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4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event.type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== KEYDOWN 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and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(</a:t>
            </a:r>
            <a:r>
              <a:rPr lang="en-US" altLang="ko-KR" sz="14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event.key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==</a:t>
            </a:r>
          </a:p>
          <a:p>
            <a:pPr marL="0" lvl="1"/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K_SPACE 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or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4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event.key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== K_UP):</a:t>
            </a:r>
          </a:p>
          <a:p>
            <a:pPr marL="0" lvl="1"/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 </a:t>
            </a:r>
            <a:r>
              <a:rPr lang="en-US" altLang="ko-KR" sz="14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highscoreSave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(score)</a:t>
            </a:r>
          </a:p>
          <a:p>
            <a:pPr marL="0" lvl="1"/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     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7030A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if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4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playery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+ </a:t>
            </a:r>
            <a:r>
              <a:rPr lang="en-US" altLang="ko-KR" sz="14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playerHeight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&gt;= BASEY - 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</a:t>
            </a:r>
          </a:p>
          <a:p>
            <a:pPr marL="0" lvl="1"/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           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7030A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return</a:t>
            </a:r>
          </a:p>
          <a:p>
            <a:pPr marL="0" lvl="1"/>
            <a:endParaRPr lang="en-US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# </a:t>
            </a:r>
            <a:r>
              <a:rPr lang="ko-KR" altLang="en-US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기존의 최고기록보다 좋은 기록을 세우면</a:t>
            </a:r>
            <a:endParaRPr lang="en-US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r>
              <a:rPr lang="en-US" altLang="ko-KR" sz="14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Highscore_end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이미지를 출력한다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pPr marL="0" lvl="1"/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7030A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if </a:t>
            </a:r>
            <a:r>
              <a:rPr lang="en-US" altLang="ko-KR" sz="14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highscore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&lt; score:</a:t>
            </a:r>
          </a:p>
          <a:p>
            <a:pPr marL="0" lvl="1"/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7030A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  </a:t>
            </a:r>
            <a:r>
              <a:rPr lang="en-US" altLang="ko-KR" sz="14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SCREEN.blit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(IMAGES[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'</a:t>
            </a:r>
            <a:r>
              <a:rPr lang="en-US" altLang="ko-KR" sz="14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Highscore_end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'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],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250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180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))</a:t>
            </a:r>
          </a:p>
          <a:p>
            <a:pPr marL="0" lvl="1"/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7030A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else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</a:t>
            </a:r>
          </a:p>
          <a:p>
            <a:pPr marL="0" lvl="1"/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  </a:t>
            </a:r>
            <a:r>
              <a:rPr lang="en-US" altLang="ko-KR" sz="14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SCREEN.blit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(IMAGES[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'</a:t>
            </a:r>
            <a:r>
              <a:rPr lang="en-US" altLang="ko-KR" sz="14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gameover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'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], (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336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180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)) 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202F0065-5822-459C-9C5F-14F762102BCE}"/>
              </a:ext>
            </a:extLst>
          </p:cNvPr>
          <p:cNvPicPr/>
          <p:nvPr/>
        </p:nvPicPr>
        <p:blipFill rotWithShape="1">
          <a:blip r:embed="rId3"/>
          <a:srcRect l="-3568" t="-7418" r="74057" b="66485"/>
          <a:stretch/>
        </p:blipFill>
        <p:spPr>
          <a:xfrm>
            <a:off x="957292" y="2804923"/>
            <a:ext cx="2052000" cy="2052000"/>
          </a:xfrm>
          <a:prstGeom prst="ellipse">
            <a:avLst/>
          </a:prstGeom>
          <a:noFill/>
          <a:ln w="57150">
            <a:solidFill>
              <a:schemeClr val="tx1"/>
            </a:solidFill>
          </a:ln>
          <a:effectLst/>
        </p:spPr>
      </p:pic>
      <p:pic>
        <p:nvPicPr>
          <p:cNvPr id="28" name="Picture 13">
            <a:extLst>
              <a:ext uri="{FF2B5EF4-FFF2-40B4-BE49-F238E27FC236}">
                <a16:creationId xmlns:a16="http://schemas.microsoft.com/office/drawing/2014/main" id="{62052FEC-A923-4DD1-A902-FBA092FE83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069" t="5529" r="25869" b="22486"/>
          <a:stretch/>
        </p:blipFill>
        <p:spPr>
          <a:xfrm>
            <a:off x="3289006" y="2804923"/>
            <a:ext cx="2052000" cy="1982701"/>
          </a:xfrm>
          <a:prstGeom prst="ellipse">
            <a:avLst/>
          </a:prstGeom>
          <a:noFill/>
          <a:ln w="57150"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948649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8D7EFD7-DD42-4FDF-914B-46372B6DCDB3}"/>
              </a:ext>
            </a:extLst>
          </p:cNvPr>
          <p:cNvSpPr txBox="1"/>
          <p:nvPr/>
        </p:nvSpPr>
        <p:spPr>
          <a:xfrm>
            <a:off x="866763" y="899520"/>
            <a:ext cx="511269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0" normalizeH="0" baseline="0" noProof="0" dirty="0">
                <a:ln w="31750">
                  <a:solidFill>
                    <a:prstClr val="black">
                      <a:lumMod val="85000"/>
                      <a:lumOff val="15000"/>
                    </a:prstClr>
                  </a:solidFill>
                  <a:prstDash val="solid"/>
                </a:ln>
                <a:solidFill>
                  <a:srgbClr val="FFC000">
                    <a:lumMod val="60000"/>
                    <a:lumOff val="40000"/>
                  </a:srgbClr>
                </a:solidFill>
                <a:effectLst>
                  <a:outerShdw dist="76200" dir="3360000" algn="bl" rotWithShape="0">
                    <a:srgbClr val="44546A">
                      <a:lumMod val="75000"/>
                    </a:srgbClr>
                  </a:outerShdw>
                </a:effectLst>
                <a:uLnTx/>
                <a:uFillTx/>
                <a:latin typeface="둥근모꼴"/>
                <a:ea typeface="둥근모꼴"/>
                <a:cs typeface="둥근모꼴"/>
              </a:rPr>
              <a:t>개선한 </a:t>
            </a:r>
            <a:r>
              <a:rPr kumimoji="0" lang="en-US" altLang="ko-KR" sz="4000" b="1" i="0" u="none" strike="noStrike" kern="1200" cap="none" spc="0" normalizeH="0" baseline="0" noProof="0" dirty="0">
                <a:ln w="31750">
                  <a:solidFill>
                    <a:prstClr val="black">
                      <a:lumMod val="85000"/>
                      <a:lumOff val="15000"/>
                    </a:prstClr>
                  </a:solidFill>
                  <a:prstDash val="solid"/>
                </a:ln>
                <a:solidFill>
                  <a:srgbClr val="FFC000">
                    <a:lumMod val="60000"/>
                    <a:lumOff val="40000"/>
                  </a:srgbClr>
                </a:solidFill>
                <a:effectLst>
                  <a:outerShdw dist="76200" dir="3360000" algn="bl" rotWithShape="0">
                    <a:srgbClr val="44546A">
                      <a:lumMod val="75000"/>
                    </a:srgbClr>
                  </a:outerShdw>
                </a:effectLst>
                <a:uLnTx/>
                <a:uFillTx/>
                <a:latin typeface="둥근모꼴"/>
                <a:ea typeface="둥근모꼴"/>
                <a:cs typeface="둥근모꼴"/>
              </a:rPr>
              <a:t>Flappy.py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0" normalizeH="0" baseline="0" noProof="0" dirty="0">
                <a:ln w="31750">
                  <a:solidFill>
                    <a:prstClr val="black">
                      <a:lumMod val="85000"/>
                      <a:lumOff val="15000"/>
                    </a:prstClr>
                  </a:solidFill>
                  <a:prstDash val="solid"/>
                </a:ln>
                <a:solidFill>
                  <a:srgbClr val="FFC000">
                    <a:lumMod val="60000"/>
                    <a:lumOff val="40000"/>
                  </a:srgbClr>
                </a:solidFill>
                <a:effectLst>
                  <a:outerShdw dist="76200" dir="3360000" algn="bl" rotWithShape="0">
                    <a:srgbClr val="44546A">
                      <a:lumMod val="75000"/>
                    </a:srgbClr>
                  </a:outerShdw>
                </a:effectLst>
                <a:uLnTx/>
                <a:uFillTx/>
                <a:latin typeface="둥근모꼴"/>
                <a:ea typeface="둥근모꼴"/>
                <a:cs typeface="둥근모꼴"/>
              </a:rPr>
              <a:t>함수 분석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BB5DAFE-D996-4888-8D85-23D791335BB2}"/>
              </a:ext>
            </a:extLst>
          </p:cNvPr>
          <p:cNvSpPr/>
          <p:nvPr/>
        </p:nvSpPr>
        <p:spPr>
          <a:xfrm>
            <a:off x="5677195" y="1098222"/>
            <a:ext cx="5315011" cy="4911222"/>
          </a:xfrm>
          <a:prstGeom prst="roundRect">
            <a:avLst>
              <a:gd name="adj" fmla="val 2181"/>
            </a:avLst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4B324F3-555D-4AA5-B976-A6FC2DB5576E}"/>
              </a:ext>
            </a:extLst>
          </p:cNvPr>
          <p:cNvSpPr/>
          <p:nvPr/>
        </p:nvSpPr>
        <p:spPr>
          <a:xfrm>
            <a:off x="5620721" y="1047258"/>
            <a:ext cx="5315272" cy="4911222"/>
          </a:xfrm>
          <a:prstGeom prst="roundRect">
            <a:avLst>
              <a:gd name="adj" fmla="val 218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3EC5693-5F8F-4595-93EE-AECD437D3586}"/>
              </a:ext>
            </a:extLst>
          </p:cNvPr>
          <p:cNvGrpSpPr/>
          <p:nvPr/>
        </p:nvGrpSpPr>
        <p:grpSpPr>
          <a:xfrm>
            <a:off x="10533109" y="1130918"/>
            <a:ext cx="268648" cy="268646"/>
            <a:chOff x="8569839" y="1038666"/>
            <a:chExt cx="268648" cy="268646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C3B8A8D4-1DAF-447E-A0FA-9C2B4D2C7B8C}"/>
                </a:ext>
              </a:extLst>
            </p:cNvPr>
            <p:cNvSpPr/>
            <p:nvPr/>
          </p:nvSpPr>
          <p:spPr>
            <a:xfrm>
              <a:off x="8569839" y="1038666"/>
              <a:ext cx="268648" cy="26864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8E940349-843D-4D64-B2D3-04417959C44E}"/>
                </a:ext>
              </a:extLst>
            </p:cNvPr>
            <p:cNvGrpSpPr/>
            <p:nvPr/>
          </p:nvGrpSpPr>
          <p:grpSpPr>
            <a:xfrm>
              <a:off x="8620898" y="1089724"/>
              <a:ext cx="166530" cy="166530"/>
              <a:chOff x="11466247" y="375381"/>
              <a:chExt cx="156210" cy="156210"/>
            </a:xfrm>
          </p:grpSpPr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BC37BA45-26A4-4B7E-9CE9-C446598F6B74}"/>
                  </a:ext>
                </a:extLst>
              </p:cNvPr>
              <p:cNvCxnSpPr/>
              <p:nvPr/>
            </p:nvCxnSpPr>
            <p:spPr>
              <a:xfrm>
                <a:off x="11466247" y="375381"/>
                <a:ext cx="156210" cy="156210"/>
              </a:xfrm>
              <a:prstGeom prst="line">
                <a:avLst/>
              </a:prstGeom>
              <a:ln w="3175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5C6722CB-8D7C-403F-BA4D-1B68BABF94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466247" y="375381"/>
                <a:ext cx="156210" cy="156210"/>
              </a:xfrm>
              <a:prstGeom prst="line">
                <a:avLst/>
              </a:prstGeom>
              <a:ln w="3175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DE986AA-5052-4ADF-B790-B6CF39331FA8}"/>
              </a:ext>
            </a:extLst>
          </p:cNvPr>
          <p:cNvSpPr txBox="1"/>
          <p:nvPr/>
        </p:nvSpPr>
        <p:spPr>
          <a:xfrm>
            <a:off x="5729644" y="1086439"/>
            <a:ext cx="29690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페이북 Bold" panose="00000800000000000000" pitchFamily="2" charset="-127"/>
                <a:ea typeface="페이북 Bold" panose="00000800000000000000" pitchFamily="2" charset="-127"/>
                <a:cs typeface="+mn-cs"/>
              </a:rPr>
              <a:t>showHighScore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페이북 Bold" panose="00000800000000000000" pitchFamily="2" charset="-127"/>
                <a:ea typeface="페이북 Bold" panose="00000800000000000000" pitchFamily="2" charset="-127"/>
                <a:cs typeface="+mn-cs"/>
              </a:rPr>
              <a:t>(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페이북 Bold" panose="00000800000000000000" pitchFamily="2" charset="-127"/>
                <a:ea typeface="페이북 Bold" panose="00000800000000000000" pitchFamily="2" charset="-127"/>
                <a:cs typeface="+mn-cs"/>
              </a:rPr>
              <a:t>highscore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페이북 Bold" panose="00000800000000000000" pitchFamily="2" charset="-127"/>
                <a:ea typeface="페이북 Bold" panose="00000800000000000000" pitchFamily="2" charset="-127"/>
                <a:cs typeface="+mn-cs"/>
              </a:rPr>
              <a:t>)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페이북 Bold" panose="00000800000000000000" pitchFamily="2" charset="-127"/>
              <a:ea typeface="페이북 Bold" panose="00000800000000000000" pitchFamily="2" charset="-127"/>
              <a:cs typeface="+mn-cs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E1D5E17-09FD-4AC8-BE02-B71A8C9F81FA}"/>
              </a:ext>
            </a:extLst>
          </p:cNvPr>
          <p:cNvCxnSpPr>
            <a:cxnSpLocks/>
          </p:cNvCxnSpPr>
          <p:nvPr/>
        </p:nvCxnSpPr>
        <p:spPr>
          <a:xfrm flipV="1">
            <a:off x="5620721" y="1464174"/>
            <a:ext cx="5315272" cy="5644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22F8D3-722B-4F5C-A603-0584C9DCD44E}"/>
              </a:ext>
            </a:extLst>
          </p:cNvPr>
          <p:cNvSpPr/>
          <p:nvPr/>
        </p:nvSpPr>
        <p:spPr>
          <a:xfrm>
            <a:off x="5798335" y="1561239"/>
            <a:ext cx="5250345" cy="218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17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# </a:t>
            </a:r>
            <a:r>
              <a:rPr lang="ko-KR" altLang="en-US" sz="17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주어진 최고점수로부터 각 숫자의 리스트 만든다</a:t>
            </a:r>
            <a:r>
              <a:rPr lang="en-US" altLang="ko-KR" sz="17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pPr marL="0" lvl="1"/>
            <a:r>
              <a:rPr lang="en-US" altLang="ko-KR" sz="1700" b="1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highscoreDigits</a:t>
            </a:r>
            <a:r>
              <a:rPr lang="en-US" altLang="ko-KR" sz="17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= [</a:t>
            </a:r>
            <a:r>
              <a:rPr lang="en-US" altLang="ko-KR" sz="17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0CC99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int</a:t>
            </a:r>
            <a:r>
              <a:rPr lang="en-US" altLang="ko-KR" sz="17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(x) </a:t>
            </a:r>
            <a:r>
              <a:rPr lang="en-US" altLang="ko-KR" sz="17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7030A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for </a:t>
            </a:r>
            <a:r>
              <a:rPr lang="en-US" altLang="ko-KR" sz="17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 </a:t>
            </a:r>
            <a:r>
              <a:rPr lang="en-US" altLang="ko-KR" sz="17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7030A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 </a:t>
            </a:r>
            <a:r>
              <a:rPr lang="en-US" altLang="ko-KR" sz="17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0CC99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list</a:t>
            </a:r>
            <a:r>
              <a:rPr lang="en-US" altLang="ko-KR" sz="17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en-US" altLang="ko-KR" sz="17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0CC99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str</a:t>
            </a:r>
            <a:r>
              <a:rPr lang="en-US" altLang="ko-KR" sz="17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en-US" altLang="ko-KR" sz="1700" b="1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highscore</a:t>
            </a:r>
            <a:r>
              <a:rPr lang="en-US" altLang="ko-KR" sz="17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))]</a:t>
            </a:r>
          </a:p>
          <a:p>
            <a:pPr marL="0" lvl="1"/>
            <a:r>
              <a:rPr lang="en-US" altLang="ko-KR" sz="1700" b="1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totalWidth</a:t>
            </a:r>
            <a:r>
              <a:rPr lang="en-US" altLang="ko-KR" sz="17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= 0</a:t>
            </a:r>
          </a:p>
          <a:p>
            <a:pPr marL="0" lvl="1"/>
            <a:endParaRPr lang="en-US" altLang="ko-KR" sz="1700" b="1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r>
              <a:rPr lang="en-US" altLang="ko-KR" sz="17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# </a:t>
            </a:r>
            <a:r>
              <a:rPr lang="ko-KR" altLang="en-US" sz="17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최고점수를 표시한다</a:t>
            </a:r>
            <a:r>
              <a:rPr lang="en-US" altLang="ko-KR" sz="17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sz="1700" b="1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accent6">
                  <a:lumMod val="7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r>
              <a:rPr lang="en-US" altLang="ko-KR" sz="17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7030A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for</a:t>
            </a:r>
            <a:r>
              <a:rPr lang="en-US" altLang="ko-KR" sz="17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digit </a:t>
            </a:r>
            <a:r>
              <a:rPr lang="en-US" altLang="ko-KR" sz="17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7030A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</a:t>
            </a:r>
            <a:r>
              <a:rPr lang="en-US" altLang="ko-KR" sz="17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700" b="1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highscoreDigits</a:t>
            </a:r>
            <a:r>
              <a:rPr lang="en-US" altLang="ko-KR" sz="17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</a:t>
            </a:r>
          </a:p>
          <a:p>
            <a:pPr marL="0" lvl="1"/>
            <a:r>
              <a:rPr lang="en-US" altLang="ko-KR" sz="17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</a:t>
            </a:r>
            <a:r>
              <a:rPr lang="en-US" altLang="ko-KR" sz="1700" b="1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SCREEN.blit</a:t>
            </a:r>
            <a:r>
              <a:rPr lang="en-US" altLang="ko-KR" sz="17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(IMAGES[</a:t>
            </a:r>
            <a:r>
              <a:rPr lang="en-US" altLang="ko-KR" sz="17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'numbers'</a:t>
            </a:r>
            <a:r>
              <a:rPr lang="en-US" altLang="ko-KR" sz="17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][digit], (</a:t>
            </a:r>
            <a:r>
              <a:rPr lang="en-US" altLang="ko-KR" sz="17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53</a:t>
            </a:r>
            <a:r>
              <a:rPr lang="en-US" altLang="ko-KR" sz="17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SCREENHEIGHT * </a:t>
            </a:r>
            <a:r>
              <a:rPr lang="en-US" altLang="ko-KR" sz="17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0.1</a:t>
            </a:r>
            <a:r>
              <a:rPr lang="en-US" altLang="ko-KR" sz="17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))</a:t>
            </a:r>
            <a:endParaRPr kumimoji="0" lang="en-US" altLang="ko-KR" sz="1700" b="1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effectLst/>
              <a:uLnTx/>
              <a:uFillTx/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A0952D0-F1EB-4557-BEB4-635778BB7103}"/>
              </a:ext>
            </a:extLst>
          </p:cNvPr>
          <p:cNvPicPr/>
          <p:nvPr/>
        </p:nvPicPr>
        <p:blipFill rotWithShape="1">
          <a:blip r:embed="rId3"/>
          <a:srcRect l="-3568" t="-7418" r="74057" b="66485"/>
          <a:stretch/>
        </p:blipFill>
        <p:spPr>
          <a:xfrm>
            <a:off x="957292" y="2804923"/>
            <a:ext cx="2052000" cy="2052000"/>
          </a:xfrm>
          <a:prstGeom prst="ellipse">
            <a:avLst/>
          </a:prstGeom>
          <a:noFill/>
          <a:ln w="57150">
            <a:solidFill>
              <a:schemeClr val="tx1"/>
            </a:solidFill>
          </a:ln>
          <a:effectLst/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376DC9B-8F79-4194-AADF-84A7DEF2C5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069" t="5529" r="25869" b="22486"/>
          <a:stretch/>
        </p:blipFill>
        <p:spPr>
          <a:xfrm>
            <a:off x="3289006" y="2804923"/>
            <a:ext cx="2052000" cy="1982701"/>
          </a:xfrm>
          <a:prstGeom prst="ellipse">
            <a:avLst/>
          </a:prstGeom>
          <a:noFill/>
          <a:ln w="57150"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051726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8D7EFD7-DD42-4FDF-914B-46372B6DCDB3}"/>
              </a:ext>
            </a:extLst>
          </p:cNvPr>
          <p:cNvSpPr txBox="1"/>
          <p:nvPr/>
        </p:nvSpPr>
        <p:spPr>
          <a:xfrm>
            <a:off x="866763" y="899520"/>
            <a:ext cx="511269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0" normalizeH="0" baseline="0" noProof="0" dirty="0">
                <a:ln w="31750">
                  <a:solidFill>
                    <a:prstClr val="black">
                      <a:lumMod val="85000"/>
                      <a:lumOff val="15000"/>
                    </a:prstClr>
                  </a:solidFill>
                  <a:prstDash val="solid"/>
                </a:ln>
                <a:solidFill>
                  <a:srgbClr val="FFC000">
                    <a:lumMod val="60000"/>
                    <a:lumOff val="40000"/>
                  </a:srgbClr>
                </a:solidFill>
                <a:effectLst>
                  <a:outerShdw dist="76200" dir="3360000" algn="bl" rotWithShape="0">
                    <a:srgbClr val="44546A">
                      <a:lumMod val="75000"/>
                    </a:srgbClr>
                  </a:outerShdw>
                </a:effectLst>
                <a:uLnTx/>
                <a:uFillTx/>
                <a:latin typeface="둥근모꼴"/>
                <a:ea typeface="둥근모꼴"/>
                <a:cs typeface="둥근모꼴"/>
              </a:rPr>
              <a:t>개선한 </a:t>
            </a:r>
            <a:r>
              <a:rPr kumimoji="0" lang="en-US" altLang="ko-KR" sz="4000" b="1" i="0" u="none" strike="noStrike" kern="1200" cap="none" spc="0" normalizeH="0" baseline="0" noProof="0" dirty="0">
                <a:ln w="31750">
                  <a:solidFill>
                    <a:prstClr val="black">
                      <a:lumMod val="85000"/>
                      <a:lumOff val="15000"/>
                    </a:prstClr>
                  </a:solidFill>
                  <a:prstDash val="solid"/>
                </a:ln>
                <a:solidFill>
                  <a:srgbClr val="FFC000">
                    <a:lumMod val="60000"/>
                    <a:lumOff val="40000"/>
                  </a:srgbClr>
                </a:solidFill>
                <a:effectLst>
                  <a:outerShdw dist="76200" dir="3360000" algn="bl" rotWithShape="0">
                    <a:srgbClr val="44546A">
                      <a:lumMod val="75000"/>
                    </a:srgbClr>
                  </a:outerShdw>
                </a:effectLst>
                <a:uLnTx/>
                <a:uFillTx/>
                <a:latin typeface="둥근모꼴"/>
                <a:ea typeface="둥근모꼴"/>
                <a:cs typeface="둥근모꼴"/>
              </a:rPr>
              <a:t>Flappy.py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0" normalizeH="0" baseline="0" noProof="0" dirty="0">
                <a:ln w="31750">
                  <a:solidFill>
                    <a:prstClr val="black">
                      <a:lumMod val="85000"/>
                      <a:lumOff val="15000"/>
                    </a:prstClr>
                  </a:solidFill>
                  <a:prstDash val="solid"/>
                </a:ln>
                <a:solidFill>
                  <a:srgbClr val="FFC000">
                    <a:lumMod val="60000"/>
                    <a:lumOff val="40000"/>
                  </a:srgbClr>
                </a:solidFill>
                <a:effectLst>
                  <a:outerShdw dist="76200" dir="3360000" algn="bl" rotWithShape="0">
                    <a:srgbClr val="44546A">
                      <a:lumMod val="75000"/>
                    </a:srgbClr>
                  </a:outerShdw>
                </a:effectLst>
                <a:uLnTx/>
                <a:uFillTx/>
                <a:latin typeface="둥근모꼴"/>
                <a:ea typeface="둥근모꼴"/>
                <a:cs typeface="둥근모꼴"/>
              </a:rPr>
              <a:t>함수 분석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BB5DAFE-D996-4888-8D85-23D791335BB2}"/>
              </a:ext>
            </a:extLst>
          </p:cNvPr>
          <p:cNvSpPr/>
          <p:nvPr/>
        </p:nvSpPr>
        <p:spPr>
          <a:xfrm>
            <a:off x="5677195" y="1098222"/>
            <a:ext cx="5315011" cy="4911222"/>
          </a:xfrm>
          <a:prstGeom prst="roundRect">
            <a:avLst>
              <a:gd name="adj" fmla="val 2181"/>
            </a:avLst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4B324F3-555D-4AA5-B976-A6FC2DB5576E}"/>
              </a:ext>
            </a:extLst>
          </p:cNvPr>
          <p:cNvSpPr/>
          <p:nvPr/>
        </p:nvSpPr>
        <p:spPr>
          <a:xfrm>
            <a:off x="5620721" y="1047258"/>
            <a:ext cx="5315272" cy="4911222"/>
          </a:xfrm>
          <a:prstGeom prst="roundRect">
            <a:avLst>
              <a:gd name="adj" fmla="val 218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3EC5693-5F8F-4595-93EE-AECD437D3586}"/>
              </a:ext>
            </a:extLst>
          </p:cNvPr>
          <p:cNvGrpSpPr/>
          <p:nvPr/>
        </p:nvGrpSpPr>
        <p:grpSpPr>
          <a:xfrm>
            <a:off x="10533109" y="1130918"/>
            <a:ext cx="268648" cy="268646"/>
            <a:chOff x="8569839" y="1038666"/>
            <a:chExt cx="268648" cy="268646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C3B8A8D4-1DAF-447E-A0FA-9C2B4D2C7B8C}"/>
                </a:ext>
              </a:extLst>
            </p:cNvPr>
            <p:cNvSpPr/>
            <p:nvPr/>
          </p:nvSpPr>
          <p:spPr>
            <a:xfrm>
              <a:off x="8569839" y="1038666"/>
              <a:ext cx="268648" cy="26864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8E940349-843D-4D64-B2D3-04417959C44E}"/>
                </a:ext>
              </a:extLst>
            </p:cNvPr>
            <p:cNvGrpSpPr/>
            <p:nvPr/>
          </p:nvGrpSpPr>
          <p:grpSpPr>
            <a:xfrm>
              <a:off x="8620898" y="1089724"/>
              <a:ext cx="166530" cy="166530"/>
              <a:chOff x="11466247" y="375381"/>
              <a:chExt cx="156210" cy="156210"/>
            </a:xfrm>
          </p:grpSpPr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BC37BA45-26A4-4B7E-9CE9-C446598F6B74}"/>
                  </a:ext>
                </a:extLst>
              </p:cNvPr>
              <p:cNvCxnSpPr/>
              <p:nvPr/>
            </p:nvCxnSpPr>
            <p:spPr>
              <a:xfrm>
                <a:off x="11466247" y="375381"/>
                <a:ext cx="156210" cy="156210"/>
              </a:xfrm>
              <a:prstGeom prst="line">
                <a:avLst/>
              </a:prstGeom>
              <a:ln w="3175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5C6722CB-8D7C-403F-BA4D-1B68BABF94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466247" y="375381"/>
                <a:ext cx="156210" cy="156210"/>
              </a:xfrm>
              <a:prstGeom prst="line">
                <a:avLst/>
              </a:prstGeom>
              <a:ln w="3175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DE986AA-5052-4ADF-B790-B6CF39331FA8}"/>
              </a:ext>
            </a:extLst>
          </p:cNvPr>
          <p:cNvSpPr txBox="1"/>
          <p:nvPr/>
        </p:nvSpPr>
        <p:spPr>
          <a:xfrm>
            <a:off x="5729644" y="1086439"/>
            <a:ext cx="2448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페이북 Bold" panose="00000800000000000000" pitchFamily="2" charset="-127"/>
                <a:ea typeface="페이북 Bold" panose="00000800000000000000" pitchFamily="2" charset="-127"/>
                <a:cs typeface="+mn-cs"/>
              </a:rPr>
              <a:t>highscoreSave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페이북 Bold" panose="00000800000000000000" pitchFamily="2" charset="-127"/>
                <a:ea typeface="페이북 Bold" panose="00000800000000000000" pitchFamily="2" charset="-127"/>
                <a:cs typeface="+mn-cs"/>
              </a:rPr>
              <a:t>(score)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페이북 Bold" panose="00000800000000000000" pitchFamily="2" charset="-127"/>
              <a:ea typeface="페이북 Bold" panose="00000800000000000000" pitchFamily="2" charset="-127"/>
              <a:cs typeface="+mn-cs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E1D5E17-09FD-4AC8-BE02-B71A8C9F81FA}"/>
              </a:ext>
            </a:extLst>
          </p:cNvPr>
          <p:cNvCxnSpPr>
            <a:cxnSpLocks/>
          </p:cNvCxnSpPr>
          <p:nvPr/>
        </p:nvCxnSpPr>
        <p:spPr>
          <a:xfrm flipV="1">
            <a:off x="5620721" y="1464174"/>
            <a:ext cx="5315272" cy="5644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22F8D3-722B-4F5C-A603-0584C9DCD44E}"/>
              </a:ext>
            </a:extLst>
          </p:cNvPr>
          <p:cNvSpPr/>
          <p:nvPr/>
        </p:nvSpPr>
        <p:spPr>
          <a:xfrm>
            <a:off x="5798335" y="1561239"/>
            <a:ext cx="4935083" cy="313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#</a:t>
            </a:r>
            <a:r>
              <a:rPr lang="en-US" altLang="ko-KR" b="1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hidgscore</a:t>
            </a:r>
            <a:r>
              <a:rPr lang="ko-KR" altLang="en-US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값을 저장하는 변수</a:t>
            </a:r>
          </a:p>
          <a:p>
            <a:pPr marL="0" lvl="1"/>
            <a:r>
              <a:rPr lang="en-US" altLang="ko-KR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global</a:t>
            </a:r>
            <a:r>
              <a:rPr lang="en-US" altLang="ko-KR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b="1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highscore</a:t>
            </a:r>
            <a:endParaRPr lang="en-US" altLang="ko-KR" b="1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b="1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r>
              <a:rPr lang="en-US" altLang="ko-KR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#</a:t>
            </a:r>
            <a:r>
              <a:rPr lang="ko-KR" altLang="en-US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현재 기록한 </a:t>
            </a:r>
            <a:r>
              <a:rPr lang="en-US" altLang="ko-KR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score</a:t>
            </a:r>
            <a:r>
              <a:rPr lang="ko-KR" altLang="en-US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</a:t>
            </a:r>
            <a:r>
              <a:rPr lang="en-US" altLang="ko-KR" b="1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highscore</a:t>
            </a:r>
            <a:r>
              <a:rPr lang="en-US" altLang="ko-KR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값보다 높으면 </a:t>
            </a:r>
            <a:r>
              <a:rPr lang="en-US" altLang="ko-KR" b="1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highscore</a:t>
            </a:r>
            <a:r>
              <a:rPr lang="ko-KR" altLang="en-US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값을 저장하고 텍스트파일에 그 값을 저장</a:t>
            </a:r>
          </a:p>
          <a:p>
            <a:pPr marL="0" lvl="1"/>
            <a:r>
              <a:rPr lang="en-US" altLang="ko-KR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7030A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if</a:t>
            </a:r>
            <a:r>
              <a:rPr lang="en-US" altLang="ko-KR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score &gt;= </a:t>
            </a:r>
            <a:r>
              <a:rPr lang="en-US" altLang="ko-KR" b="1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highscore</a:t>
            </a:r>
            <a:r>
              <a:rPr lang="en-US" altLang="ko-KR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</a:t>
            </a:r>
          </a:p>
          <a:p>
            <a:pPr marL="0" lvl="1"/>
            <a:r>
              <a:rPr lang="en-US" altLang="ko-KR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</a:t>
            </a:r>
            <a:r>
              <a:rPr lang="en-US" altLang="ko-KR" b="1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highscore</a:t>
            </a:r>
            <a:r>
              <a:rPr lang="en-US" altLang="ko-KR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= score</a:t>
            </a:r>
          </a:p>
          <a:p>
            <a:pPr marL="0" lvl="1"/>
            <a:r>
              <a:rPr lang="en-US" altLang="ko-KR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f = </a:t>
            </a:r>
            <a:r>
              <a:rPr lang="en-US" altLang="ko-KR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open</a:t>
            </a:r>
            <a:r>
              <a:rPr lang="en-US" altLang="ko-KR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en-US" altLang="ko-KR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"highscore.txt"</a:t>
            </a:r>
            <a:r>
              <a:rPr lang="en-US" altLang="ko-KR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r>
              <a:rPr lang="en-US" altLang="ko-KR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'w'</a:t>
            </a:r>
            <a:r>
              <a:rPr lang="en-US" altLang="ko-KR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</a:p>
          <a:p>
            <a:pPr marL="0" lvl="1"/>
            <a:r>
              <a:rPr lang="en-US" altLang="ko-KR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</a:t>
            </a:r>
            <a:r>
              <a:rPr lang="en-US" altLang="ko-KR" b="1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f.write</a:t>
            </a:r>
            <a:r>
              <a:rPr lang="en-US" altLang="ko-KR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en-US" altLang="ko-KR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0CC99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str</a:t>
            </a:r>
            <a:r>
              <a:rPr lang="en-US" altLang="ko-KR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en-US" altLang="ko-KR" b="1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highscore</a:t>
            </a:r>
            <a:r>
              <a:rPr lang="en-US" altLang="ko-KR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))</a:t>
            </a:r>
          </a:p>
          <a:p>
            <a:pPr marL="0" lvl="1"/>
            <a:r>
              <a:rPr lang="en-US" altLang="ko-KR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</a:t>
            </a:r>
            <a:r>
              <a:rPr lang="en-US" altLang="ko-KR" b="1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f.close</a:t>
            </a:r>
            <a:r>
              <a:rPr lang="en-US" altLang="ko-KR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</a:t>
            </a:r>
            <a:endParaRPr kumimoji="0" lang="en-US" altLang="ko-KR" sz="1800" b="1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effectLst/>
              <a:uLnTx/>
              <a:uFillTx/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3AD1B93-E09B-4E61-8D62-870BF06FB3CF}"/>
              </a:ext>
            </a:extLst>
          </p:cNvPr>
          <p:cNvPicPr/>
          <p:nvPr/>
        </p:nvPicPr>
        <p:blipFill rotWithShape="1">
          <a:blip r:embed="rId3"/>
          <a:srcRect l="-3568" t="-7418" r="74057" b="66485"/>
          <a:stretch/>
        </p:blipFill>
        <p:spPr>
          <a:xfrm>
            <a:off x="957292" y="2804923"/>
            <a:ext cx="2052000" cy="2052000"/>
          </a:xfrm>
          <a:prstGeom prst="ellipse">
            <a:avLst/>
          </a:prstGeom>
          <a:noFill/>
          <a:ln w="57150">
            <a:solidFill>
              <a:schemeClr val="tx1"/>
            </a:solidFill>
          </a:ln>
          <a:effectLst/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6276FD2-B602-4A73-86E2-529C15486D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069" t="5529" r="25869" b="22486"/>
          <a:stretch/>
        </p:blipFill>
        <p:spPr>
          <a:xfrm>
            <a:off x="3289006" y="2804923"/>
            <a:ext cx="2052000" cy="1982701"/>
          </a:xfrm>
          <a:prstGeom prst="ellipse">
            <a:avLst/>
          </a:prstGeom>
          <a:noFill/>
          <a:ln w="57150"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160597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8D7EFD7-DD42-4FDF-914B-46372B6DCDB3}"/>
              </a:ext>
            </a:extLst>
          </p:cNvPr>
          <p:cNvSpPr txBox="1"/>
          <p:nvPr/>
        </p:nvSpPr>
        <p:spPr>
          <a:xfrm>
            <a:off x="1180527" y="953309"/>
            <a:ext cx="2495002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1" i="0" u="none" strike="noStrike" kern="1200" cap="none" spc="0" normalizeH="0" baseline="0" noProof="0" dirty="0">
                <a:ln w="31750">
                  <a:solidFill>
                    <a:prstClr val="black">
                      <a:lumMod val="85000"/>
                      <a:lumOff val="15000"/>
                    </a:prstClr>
                  </a:solidFill>
                  <a:prstDash val="solid"/>
                </a:ln>
                <a:solidFill>
                  <a:srgbClr val="FFC000">
                    <a:lumMod val="60000"/>
                    <a:lumOff val="40000"/>
                  </a:srgbClr>
                </a:solidFill>
                <a:effectLst>
                  <a:outerShdw dist="76200" dir="3360000" algn="bl" rotWithShape="0">
                    <a:srgbClr val="44546A">
                      <a:lumMod val="75000"/>
                    </a:srgbClr>
                  </a:outerShdw>
                </a:effectLst>
                <a:uLnTx/>
                <a:uFillTx/>
                <a:latin typeface="둥근모꼴"/>
                <a:ea typeface="둥근모꼴"/>
                <a:cs typeface="둥근모꼴"/>
              </a:rPr>
              <a:t>흐름도</a:t>
            </a:r>
            <a:endParaRPr kumimoji="0" lang="en-US" altLang="ko-KR" sz="4800" b="1" i="0" u="none" strike="noStrike" kern="1200" cap="none" spc="0" normalizeH="0" baseline="0" noProof="0" dirty="0">
              <a:ln w="31750">
                <a:solidFill>
                  <a:prstClr val="black">
                    <a:lumMod val="85000"/>
                    <a:lumOff val="15000"/>
                  </a:prstClr>
                </a:solidFill>
                <a:prstDash val="solid"/>
              </a:ln>
              <a:solidFill>
                <a:srgbClr val="FFC000">
                  <a:lumMod val="60000"/>
                  <a:lumOff val="40000"/>
                </a:srgbClr>
              </a:solidFill>
              <a:effectLst>
                <a:outerShdw dist="76200" dir="3360000" algn="bl" rotWithShape="0">
                  <a:srgbClr val="44546A">
                    <a:lumMod val="75000"/>
                  </a:srgbClr>
                </a:outerShdw>
              </a:effectLst>
              <a:uLnTx/>
              <a:uFillTx/>
              <a:latin typeface="둥근모꼴"/>
              <a:ea typeface="둥근모꼴"/>
              <a:cs typeface="둥근모꼴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b="1" dirty="0">
                <a:ln w="31750">
                  <a:solidFill>
                    <a:prstClr val="black">
                      <a:lumMod val="85000"/>
                      <a:lumOff val="15000"/>
                    </a:prstClr>
                  </a:solidFill>
                  <a:prstDash val="solid"/>
                </a:ln>
                <a:solidFill>
                  <a:srgbClr val="FFC000">
                    <a:lumMod val="60000"/>
                    <a:lumOff val="40000"/>
                  </a:srgbClr>
                </a:solidFill>
                <a:effectLst>
                  <a:outerShdw dist="76200" dir="3360000" algn="bl" rotWithShape="0">
                    <a:srgbClr val="44546A">
                      <a:lumMod val="75000"/>
                    </a:srgbClr>
                  </a:outerShdw>
                </a:effectLst>
                <a:latin typeface="둥근모꼴"/>
                <a:ea typeface="둥근모꼴"/>
                <a:cs typeface="둥근모꼴"/>
              </a:rPr>
              <a:t>- main</a:t>
            </a:r>
            <a:endParaRPr kumimoji="0" lang="ko-KR" altLang="en-US" sz="4400" b="1" i="0" u="none" strike="noStrike" kern="1200" cap="none" spc="0" normalizeH="0" baseline="0" noProof="0" dirty="0">
              <a:ln w="31750">
                <a:solidFill>
                  <a:prstClr val="black">
                    <a:lumMod val="85000"/>
                    <a:lumOff val="15000"/>
                  </a:prstClr>
                </a:solidFill>
                <a:prstDash val="solid"/>
              </a:ln>
              <a:solidFill>
                <a:srgbClr val="FFC000">
                  <a:lumMod val="60000"/>
                  <a:lumOff val="40000"/>
                </a:srgbClr>
              </a:solidFill>
              <a:effectLst>
                <a:outerShdw dist="76200" dir="3360000" algn="bl" rotWithShape="0">
                  <a:srgbClr val="44546A">
                    <a:lumMod val="75000"/>
                  </a:srgbClr>
                </a:outerShdw>
              </a:effectLst>
              <a:uLnTx/>
              <a:uFillTx/>
              <a:latin typeface="둥근모꼴"/>
              <a:ea typeface="둥근모꼴"/>
              <a:cs typeface="둥근모꼴"/>
            </a:endParaRPr>
          </a:p>
        </p:txBody>
      </p:sp>
      <p:pic>
        <p:nvPicPr>
          <p:cNvPr id="4" name="Picture 21">
            <a:extLst>
              <a:ext uri="{FF2B5EF4-FFF2-40B4-BE49-F238E27FC236}">
                <a16:creationId xmlns:a16="http://schemas.microsoft.com/office/drawing/2014/main" id="{C3B926B6-F503-4663-AB75-907A51BAB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5741" y="1180359"/>
            <a:ext cx="4440517" cy="4826086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2505101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8D7EFD7-DD42-4FDF-914B-46372B6DCDB3}"/>
              </a:ext>
            </a:extLst>
          </p:cNvPr>
          <p:cNvSpPr txBox="1"/>
          <p:nvPr/>
        </p:nvSpPr>
        <p:spPr>
          <a:xfrm>
            <a:off x="1180526" y="953309"/>
            <a:ext cx="3642485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1" i="0" u="none" strike="noStrike" kern="1200" cap="none" spc="0" normalizeH="0" baseline="0" noProof="0" dirty="0">
                <a:ln w="31750">
                  <a:solidFill>
                    <a:prstClr val="black">
                      <a:lumMod val="85000"/>
                      <a:lumOff val="15000"/>
                    </a:prstClr>
                  </a:solidFill>
                  <a:prstDash val="solid"/>
                </a:ln>
                <a:solidFill>
                  <a:srgbClr val="FFC000">
                    <a:lumMod val="60000"/>
                    <a:lumOff val="40000"/>
                  </a:srgbClr>
                </a:solidFill>
                <a:effectLst>
                  <a:outerShdw dist="76200" dir="3360000" algn="bl" rotWithShape="0">
                    <a:srgbClr val="44546A">
                      <a:lumMod val="75000"/>
                    </a:srgbClr>
                  </a:outerShdw>
                </a:effectLst>
                <a:uLnTx/>
                <a:uFillTx/>
                <a:latin typeface="둥근모꼴"/>
                <a:ea typeface="둥근모꼴"/>
                <a:cs typeface="둥근모꼴"/>
              </a:rPr>
              <a:t>흐름도</a:t>
            </a:r>
            <a:endParaRPr kumimoji="0" lang="en-US" altLang="ko-KR" sz="4800" b="1" i="0" u="none" strike="noStrike" kern="1200" cap="none" spc="0" normalizeH="0" baseline="0" noProof="0" dirty="0">
              <a:ln w="31750">
                <a:solidFill>
                  <a:prstClr val="black">
                    <a:lumMod val="85000"/>
                    <a:lumOff val="15000"/>
                  </a:prstClr>
                </a:solidFill>
                <a:prstDash val="solid"/>
              </a:ln>
              <a:solidFill>
                <a:srgbClr val="FFC000">
                  <a:lumMod val="60000"/>
                  <a:lumOff val="40000"/>
                </a:srgbClr>
              </a:solidFill>
              <a:effectLst>
                <a:outerShdw dist="76200" dir="3360000" algn="bl" rotWithShape="0">
                  <a:srgbClr val="44546A">
                    <a:lumMod val="75000"/>
                  </a:srgbClr>
                </a:outerShdw>
              </a:effectLst>
              <a:uLnTx/>
              <a:uFillTx/>
              <a:latin typeface="둥근모꼴"/>
              <a:ea typeface="둥근모꼴"/>
              <a:cs typeface="둥근모꼴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 w="31750">
                  <a:solidFill>
                    <a:prstClr val="black">
                      <a:lumMod val="85000"/>
                      <a:lumOff val="15000"/>
                    </a:prstClr>
                  </a:solidFill>
                  <a:prstDash val="solid"/>
                </a:ln>
                <a:solidFill>
                  <a:srgbClr val="FFC000">
                    <a:lumMod val="60000"/>
                    <a:lumOff val="40000"/>
                  </a:srgbClr>
                </a:solidFill>
                <a:effectLst>
                  <a:outerShdw dist="76200" dir="3360000" algn="bl" rotWithShape="0">
                    <a:srgbClr val="44546A">
                      <a:lumMod val="75000"/>
                    </a:srgbClr>
                  </a:outerShdw>
                </a:effectLst>
                <a:uLnTx/>
                <a:uFillTx/>
                <a:latin typeface="둥근모꼴"/>
                <a:ea typeface="둥근모꼴"/>
                <a:cs typeface="둥근모꼴"/>
              </a:rPr>
              <a:t>- </a:t>
            </a:r>
            <a:r>
              <a:rPr kumimoji="0" lang="en-US" altLang="ko-KR" sz="4400" b="1" i="0" u="none" strike="noStrike" kern="1200" cap="none" spc="0" normalizeH="0" baseline="0" noProof="0" dirty="0" err="1">
                <a:ln w="31750">
                  <a:solidFill>
                    <a:prstClr val="black">
                      <a:lumMod val="85000"/>
                      <a:lumOff val="15000"/>
                    </a:prstClr>
                  </a:solidFill>
                  <a:prstDash val="solid"/>
                </a:ln>
                <a:solidFill>
                  <a:srgbClr val="FFC000">
                    <a:lumMod val="60000"/>
                    <a:lumOff val="40000"/>
                  </a:srgbClr>
                </a:solidFill>
                <a:effectLst>
                  <a:outerShdw dist="76200" dir="3360000" algn="bl" rotWithShape="0">
                    <a:srgbClr val="44546A">
                      <a:lumMod val="75000"/>
                    </a:srgbClr>
                  </a:outerShdw>
                </a:effectLst>
                <a:uLnTx/>
                <a:uFillTx/>
                <a:latin typeface="둥근모꼴"/>
                <a:ea typeface="둥근모꼴"/>
                <a:cs typeface="둥근모꼴"/>
              </a:rPr>
              <a:t>mainGame</a:t>
            </a:r>
            <a:endParaRPr kumimoji="0" lang="ko-KR" altLang="en-US" sz="4400" b="1" i="0" u="none" strike="noStrike" kern="1200" cap="none" spc="0" normalizeH="0" baseline="0" noProof="0" dirty="0">
              <a:ln w="31750">
                <a:solidFill>
                  <a:prstClr val="black">
                    <a:lumMod val="85000"/>
                    <a:lumOff val="15000"/>
                  </a:prstClr>
                </a:solidFill>
                <a:prstDash val="solid"/>
              </a:ln>
              <a:solidFill>
                <a:srgbClr val="FFC000">
                  <a:lumMod val="60000"/>
                  <a:lumOff val="40000"/>
                </a:srgbClr>
              </a:solidFill>
              <a:effectLst>
                <a:outerShdw dist="76200" dir="3360000" algn="bl" rotWithShape="0">
                  <a:srgbClr val="44546A">
                    <a:lumMod val="75000"/>
                  </a:srgbClr>
                </a:outerShdw>
              </a:effectLst>
              <a:uLnTx/>
              <a:uFillTx/>
              <a:latin typeface="둥근모꼴"/>
              <a:ea typeface="둥근모꼴"/>
              <a:cs typeface="둥근모꼴"/>
            </a:endParaRPr>
          </a:p>
        </p:txBody>
      </p:sp>
      <p:pic>
        <p:nvPicPr>
          <p:cNvPr id="5" name="Picture 22">
            <a:extLst>
              <a:ext uri="{FF2B5EF4-FFF2-40B4-BE49-F238E27FC236}">
                <a16:creationId xmlns:a16="http://schemas.microsoft.com/office/drawing/2014/main" id="{1003D173-0F0F-4E3C-8F70-DE6299AA9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473" y="1063483"/>
            <a:ext cx="3086844" cy="50311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" name="Picture 25">
            <a:extLst>
              <a:ext uri="{FF2B5EF4-FFF2-40B4-BE49-F238E27FC236}">
                <a16:creationId xmlns:a16="http://schemas.microsoft.com/office/drawing/2014/main" id="{A012045D-3195-4D03-9FBC-F45E11183C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7671" y="1060718"/>
            <a:ext cx="2064870" cy="5033915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713085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/>
          <p:cNvGrpSpPr/>
          <p:nvPr/>
        </p:nvGrpSpPr>
        <p:grpSpPr>
          <a:xfrm>
            <a:off x="3509363" y="2139172"/>
            <a:ext cx="5173274" cy="759858"/>
            <a:chOff x="3894885" y="2019962"/>
            <a:chExt cx="6188487" cy="908975"/>
          </a:xfrm>
        </p:grpSpPr>
        <p:pic>
          <p:nvPicPr>
            <p:cNvPr id="5" name="그림 4" descr="조류이(가) 표시된 사진  자동 생성된 설명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042802" y="2019962"/>
              <a:ext cx="5893138" cy="789913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9845247" y="2482767"/>
              <a:ext cx="238125" cy="238125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9692847" y="2110068"/>
              <a:ext cx="271462" cy="271462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3894885" y="2263205"/>
              <a:ext cx="223837" cy="223837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9639280" y="2690812"/>
              <a:ext cx="238125" cy="238125"/>
            </a:xfrm>
            <a:prstGeom prst="rect">
              <a:avLst/>
            </a:prstGeom>
          </p:spPr>
        </p:pic>
      </p:grpSp>
      <p:sp>
        <p:nvSpPr>
          <p:cNvPr id="56" name="TextBox 55"/>
          <p:cNvSpPr txBox="1"/>
          <p:nvPr/>
        </p:nvSpPr>
        <p:spPr>
          <a:xfrm>
            <a:off x="4023360" y="803773"/>
            <a:ext cx="4135754" cy="126124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7700" b="1">
                <a:ln w="254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6"/>
                </a:solidFill>
                <a:effectLst>
                  <a:outerShdw dist="635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/>
                <a:ea typeface="둥근모꼴"/>
                <a:cs typeface="둥근모꼴"/>
              </a:rPr>
              <a:t>Content</a:t>
            </a:r>
            <a:r>
              <a:rPr lang="ko-KR" altLang="en-US" sz="6300">
                <a:latin typeface="둥근모꼴"/>
                <a:ea typeface="둥근모꼴"/>
                <a:cs typeface="둥근모꼴"/>
              </a:rPr>
              <a:t> </a:t>
            </a:r>
          </a:p>
        </p:txBody>
      </p:sp>
      <p:grpSp>
        <p:nvGrpSpPr>
          <p:cNvPr id="57" name="그룹 56"/>
          <p:cNvGrpSpPr/>
          <p:nvPr/>
        </p:nvGrpSpPr>
        <p:grpSpPr>
          <a:xfrm>
            <a:off x="3509363" y="2955601"/>
            <a:ext cx="5173274" cy="759858"/>
            <a:chOff x="3894885" y="2019962"/>
            <a:chExt cx="6188487" cy="908975"/>
          </a:xfrm>
        </p:grpSpPr>
        <p:pic>
          <p:nvPicPr>
            <p:cNvPr id="58" name="그림 57" descr="조류이(가) 표시된 사진  자동 생성된 설명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042802" y="2019962"/>
              <a:ext cx="5893138" cy="789913"/>
            </a:xfrm>
            <a:prstGeom prst="rect">
              <a:avLst/>
            </a:prstGeom>
          </p:spPr>
        </p:pic>
        <p:pic>
          <p:nvPicPr>
            <p:cNvPr id="59" name="그림 58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9845247" y="2482767"/>
              <a:ext cx="238125" cy="238125"/>
            </a:xfrm>
            <a:prstGeom prst="rect">
              <a:avLst/>
            </a:prstGeom>
          </p:spPr>
        </p:pic>
        <p:pic>
          <p:nvPicPr>
            <p:cNvPr id="61" name="그림 6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9692847" y="2110068"/>
              <a:ext cx="271462" cy="271462"/>
            </a:xfrm>
            <a:prstGeom prst="rect">
              <a:avLst/>
            </a:prstGeom>
          </p:spPr>
        </p:pic>
        <p:pic>
          <p:nvPicPr>
            <p:cNvPr id="62" name="그림 61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3894885" y="2263205"/>
              <a:ext cx="223837" cy="223837"/>
            </a:xfrm>
            <a:prstGeom prst="rect">
              <a:avLst/>
            </a:prstGeom>
          </p:spPr>
        </p:pic>
        <p:pic>
          <p:nvPicPr>
            <p:cNvPr id="63" name="그림 62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9639280" y="2690812"/>
              <a:ext cx="238125" cy="238125"/>
            </a:xfrm>
            <a:prstGeom prst="rect">
              <a:avLst/>
            </a:prstGeom>
          </p:spPr>
        </p:pic>
      </p:grpSp>
      <p:grpSp>
        <p:nvGrpSpPr>
          <p:cNvPr id="64" name="그룹 63"/>
          <p:cNvGrpSpPr/>
          <p:nvPr/>
        </p:nvGrpSpPr>
        <p:grpSpPr>
          <a:xfrm>
            <a:off x="3509363" y="3845508"/>
            <a:ext cx="5173274" cy="759858"/>
            <a:chOff x="3894885" y="2019962"/>
            <a:chExt cx="6188487" cy="908975"/>
          </a:xfrm>
        </p:grpSpPr>
        <p:pic>
          <p:nvPicPr>
            <p:cNvPr id="65" name="그림 64" descr="조류이(가) 표시된 사진  자동 생성된 설명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042802" y="2019962"/>
              <a:ext cx="5893138" cy="789913"/>
            </a:xfrm>
            <a:prstGeom prst="rect">
              <a:avLst/>
            </a:prstGeom>
          </p:spPr>
        </p:pic>
        <p:pic>
          <p:nvPicPr>
            <p:cNvPr id="66" name="그림 6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9845247" y="2482767"/>
              <a:ext cx="238125" cy="238125"/>
            </a:xfrm>
            <a:prstGeom prst="rect">
              <a:avLst/>
            </a:prstGeom>
          </p:spPr>
        </p:pic>
        <p:pic>
          <p:nvPicPr>
            <p:cNvPr id="68" name="그림 67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9692847" y="2110068"/>
              <a:ext cx="271462" cy="271462"/>
            </a:xfrm>
            <a:prstGeom prst="rect">
              <a:avLst/>
            </a:prstGeom>
          </p:spPr>
        </p:pic>
        <p:pic>
          <p:nvPicPr>
            <p:cNvPr id="69" name="그림 6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3894885" y="2263205"/>
              <a:ext cx="223837" cy="223837"/>
            </a:xfrm>
            <a:prstGeom prst="rect">
              <a:avLst/>
            </a:prstGeom>
          </p:spPr>
        </p:pic>
        <p:pic>
          <p:nvPicPr>
            <p:cNvPr id="70" name="그림 69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9639280" y="2690812"/>
              <a:ext cx="238125" cy="238125"/>
            </a:xfrm>
            <a:prstGeom prst="rect">
              <a:avLst/>
            </a:prstGeom>
          </p:spPr>
        </p:pic>
      </p:grpSp>
      <p:grpSp>
        <p:nvGrpSpPr>
          <p:cNvPr id="71" name="그룹 70"/>
          <p:cNvGrpSpPr/>
          <p:nvPr/>
        </p:nvGrpSpPr>
        <p:grpSpPr>
          <a:xfrm>
            <a:off x="3509363" y="4678265"/>
            <a:ext cx="5173274" cy="759858"/>
            <a:chOff x="3894885" y="2019962"/>
            <a:chExt cx="6188487" cy="908975"/>
          </a:xfrm>
        </p:grpSpPr>
        <p:pic>
          <p:nvPicPr>
            <p:cNvPr id="72" name="그림 71" descr="조류이(가) 표시된 사진  자동 생성된 설명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042802" y="2019962"/>
              <a:ext cx="5893138" cy="789913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9845247" y="2482767"/>
              <a:ext cx="238125" cy="238125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9692847" y="2110068"/>
              <a:ext cx="271462" cy="271462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3894885" y="2263205"/>
              <a:ext cx="223837" cy="223837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9639280" y="2690812"/>
              <a:ext cx="238125" cy="238125"/>
            </a:xfrm>
            <a:prstGeom prst="rect">
              <a:avLst/>
            </a:prstGeom>
          </p:spPr>
        </p:pic>
      </p:grpSp>
      <p:sp>
        <p:nvSpPr>
          <p:cNvPr id="78" name="TextBox 77"/>
          <p:cNvSpPr txBox="1"/>
          <p:nvPr/>
        </p:nvSpPr>
        <p:spPr>
          <a:xfrm>
            <a:off x="3931304" y="2057913"/>
            <a:ext cx="1789410" cy="6357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spc="600">
                <a:solidFill>
                  <a:srgbClr val="FFC000"/>
                </a:solidFill>
                <a:latin typeface="둥근모꼴"/>
                <a:ea typeface="둥근모꼴"/>
                <a:cs typeface="둥근모꼴"/>
              </a:rPr>
              <a:t>1.</a:t>
            </a:r>
            <a:r>
              <a:rPr lang="ko-KR" altLang="en-US" sz="3600" spc="600">
                <a:solidFill>
                  <a:srgbClr val="FFC000"/>
                </a:solidFill>
                <a:latin typeface="둥근모꼴"/>
                <a:ea typeface="둥근모꼴"/>
                <a:cs typeface="둥근모꼴"/>
              </a:rPr>
              <a:t>개요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931304" y="2899030"/>
            <a:ext cx="302766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spc="600">
                <a:solidFill>
                  <a:srgbClr val="FFC000"/>
                </a:solidFill>
                <a:latin typeface="둥근모꼴"/>
                <a:ea typeface="둥근모꼴"/>
                <a:cs typeface="둥근모꼴"/>
              </a:rPr>
              <a:t>2.</a:t>
            </a:r>
            <a:r>
              <a:rPr lang="ko-KR" altLang="en-US" sz="3600" spc="600">
                <a:solidFill>
                  <a:srgbClr val="FFC000"/>
                </a:solidFill>
                <a:latin typeface="둥근모꼴"/>
                <a:ea typeface="둥근모꼴"/>
                <a:cs typeface="둥근모꼴"/>
              </a:rPr>
              <a:t>제안 내용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931304" y="3807949"/>
            <a:ext cx="302766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spc="600">
                <a:solidFill>
                  <a:srgbClr val="FFC000"/>
                </a:solidFill>
                <a:latin typeface="둥근모꼴"/>
                <a:ea typeface="둥근모꼴"/>
                <a:cs typeface="둥근모꼴"/>
              </a:rPr>
              <a:t>3.</a:t>
            </a:r>
            <a:r>
              <a:rPr lang="ko-KR" altLang="en-US" sz="3600" spc="600">
                <a:solidFill>
                  <a:srgbClr val="FFC000"/>
                </a:solidFill>
                <a:latin typeface="둥근모꼴"/>
                <a:ea typeface="둥근모꼴"/>
                <a:cs typeface="둥근모꼴"/>
              </a:rPr>
              <a:t>수행 내용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931304" y="4650393"/>
            <a:ext cx="178941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spc="600">
                <a:solidFill>
                  <a:srgbClr val="FFC000"/>
                </a:solidFill>
                <a:latin typeface="둥근모꼴"/>
                <a:ea typeface="둥근모꼴"/>
                <a:cs typeface="둥근모꼴"/>
              </a:rPr>
              <a:t>4.</a:t>
            </a:r>
            <a:r>
              <a:rPr lang="ko-KR" altLang="en-US" sz="3600" spc="600">
                <a:solidFill>
                  <a:srgbClr val="FFC000"/>
                </a:solidFill>
                <a:latin typeface="둥근모꼴"/>
                <a:ea typeface="둥근모꼴"/>
                <a:cs typeface="둥근모꼴"/>
              </a:rPr>
              <a:t>결론</a:t>
            </a:r>
          </a:p>
        </p:txBody>
      </p:sp>
      <p:pic>
        <p:nvPicPr>
          <p:cNvPr id="82" name="그림 81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3598022" y="1922369"/>
            <a:ext cx="530411" cy="530411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580466" y="2775137"/>
            <a:ext cx="549088" cy="549088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3599890" y="3647887"/>
            <a:ext cx="549088" cy="549088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3627343" y="4489076"/>
            <a:ext cx="511735" cy="511735"/>
          </a:xfrm>
          <a:prstGeom prst="rect">
            <a:avLst/>
          </a:prstGeom>
        </p:spPr>
      </p:pic>
      <p:pic>
        <p:nvPicPr>
          <p:cNvPr id="86" name="그림 85"/>
          <p:cNvPicPr/>
          <p:nvPr/>
        </p:nvPicPr>
        <p:blipFill rotWithShape="1">
          <a:blip r:embed="rId11"/>
          <a:stretch>
            <a:fillRect/>
          </a:stretch>
        </p:blipFill>
        <p:spPr>
          <a:xfrm>
            <a:off x="1048712" y="3838767"/>
            <a:ext cx="495300" cy="136664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7" name="그림 86"/>
          <p:cNvPicPr/>
          <p:nvPr/>
        </p:nvPicPr>
        <p:blipFill rotWithShape="1">
          <a:blip r:embed="rId11"/>
          <a:stretch>
            <a:fillRect/>
          </a:stretch>
        </p:blipFill>
        <p:spPr>
          <a:xfrm>
            <a:off x="2365280" y="4414496"/>
            <a:ext cx="495300" cy="79899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8" name="그림 87"/>
          <p:cNvPicPr/>
          <p:nvPr/>
        </p:nvPicPr>
        <p:blipFill rotWithShape="1">
          <a:blip r:embed="rId11"/>
          <a:stretch>
            <a:fillRect/>
          </a:stretch>
        </p:blipFill>
        <p:spPr>
          <a:xfrm>
            <a:off x="10108816" y="3429000"/>
            <a:ext cx="495300" cy="178295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9" name="그림 88"/>
          <p:cNvPicPr/>
          <p:nvPr/>
        </p:nvPicPr>
        <p:blipFill rotWithShape="1">
          <a:blip r:embed="rId12"/>
          <a:stretch>
            <a:fillRect/>
          </a:stretch>
        </p:blipFill>
        <p:spPr>
          <a:xfrm>
            <a:off x="2391876" y="3920832"/>
            <a:ext cx="441960" cy="3048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8D7EFD7-DD42-4FDF-914B-46372B6DCDB3}"/>
              </a:ext>
            </a:extLst>
          </p:cNvPr>
          <p:cNvSpPr txBox="1"/>
          <p:nvPr/>
        </p:nvSpPr>
        <p:spPr>
          <a:xfrm>
            <a:off x="1180526" y="953309"/>
            <a:ext cx="3642485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1" i="0" u="none" strike="noStrike" kern="1200" cap="none" spc="0" normalizeH="0" baseline="0" noProof="0" dirty="0">
                <a:ln w="31750">
                  <a:solidFill>
                    <a:prstClr val="black">
                      <a:lumMod val="85000"/>
                      <a:lumOff val="15000"/>
                    </a:prstClr>
                  </a:solidFill>
                  <a:prstDash val="solid"/>
                </a:ln>
                <a:solidFill>
                  <a:srgbClr val="FFC000">
                    <a:lumMod val="60000"/>
                    <a:lumOff val="40000"/>
                  </a:srgbClr>
                </a:solidFill>
                <a:effectLst>
                  <a:outerShdw dist="76200" dir="3360000" algn="bl" rotWithShape="0">
                    <a:srgbClr val="44546A">
                      <a:lumMod val="75000"/>
                    </a:srgbClr>
                  </a:outerShdw>
                </a:effectLst>
                <a:uLnTx/>
                <a:uFillTx/>
                <a:latin typeface="둥근모꼴"/>
                <a:ea typeface="둥근모꼴"/>
                <a:cs typeface="둥근모꼴"/>
              </a:rPr>
              <a:t>흐름도</a:t>
            </a:r>
            <a:endParaRPr kumimoji="0" lang="en-US" altLang="ko-KR" sz="4800" b="1" i="0" u="none" strike="noStrike" kern="1200" cap="none" spc="0" normalizeH="0" baseline="0" noProof="0" dirty="0">
              <a:ln w="31750">
                <a:solidFill>
                  <a:prstClr val="black">
                    <a:lumMod val="85000"/>
                    <a:lumOff val="15000"/>
                  </a:prstClr>
                </a:solidFill>
                <a:prstDash val="solid"/>
              </a:ln>
              <a:solidFill>
                <a:srgbClr val="FFC000">
                  <a:lumMod val="60000"/>
                  <a:lumOff val="40000"/>
                </a:srgbClr>
              </a:solidFill>
              <a:effectLst>
                <a:outerShdw dist="76200" dir="3360000" algn="bl" rotWithShape="0">
                  <a:srgbClr val="44546A">
                    <a:lumMod val="75000"/>
                  </a:srgbClr>
                </a:outerShdw>
              </a:effectLst>
              <a:uLnTx/>
              <a:uFillTx/>
              <a:latin typeface="둥근모꼴"/>
              <a:ea typeface="둥근모꼴"/>
              <a:cs typeface="둥근모꼴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 w="31750">
                  <a:solidFill>
                    <a:prstClr val="black">
                      <a:lumMod val="85000"/>
                      <a:lumOff val="15000"/>
                    </a:prstClr>
                  </a:solidFill>
                  <a:prstDash val="solid"/>
                </a:ln>
                <a:solidFill>
                  <a:srgbClr val="FFC000">
                    <a:lumMod val="60000"/>
                    <a:lumOff val="40000"/>
                  </a:srgbClr>
                </a:solidFill>
                <a:effectLst>
                  <a:outerShdw dist="76200" dir="3360000" algn="bl" rotWithShape="0">
                    <a:srgbClr val="44546A">
                      <a:lumMod val="75000"/>
                    </a:srgbClr>
                  </a:outerShdw>
                </a:effectLst>
                <a:uLnTx/>
                <a:uFillTx/>
                <a:latin typeface="둥근모꼴"/>
                <a:ea typeface="둥근모꼴"/>
                <a:cs typeface="둥근모꼴"/>
              </a:rPr>
              <a:t>- </a:t>
            </a:r>
            <a:r>
              <a:rPr kumimoji="0" lang="en-US" altLang="ko-KR" sz="4400" b="1" i="0" u="none" strike="noStrike" kern="1200" cap="none" spc="0" normalizeH="0" baseline="0" noProof="0" dirty="0" err="1">
                <a:ln w="31750">
                  <a:solidFill>
                    <a:prstClr val="black">
                      <a:lumMod val="85000"/>
                      <a:lumOff val="15000"/>
                    </a:prstClr>
                  </a:solidFill>
                  <a:prstDash val="solid"/>
                </a:ln>
                <a:solidFill>
                  <a:srgbClr val="FFC000">
                    <a:lumMod val="60000"/>
                    <a:lumOff val="40000"/>
                  </a:srgbClr>
                </a:solidFill>
                <a:effectLst>
                  <a:outerShdw dist="76200" dir="3360000" algn="bl" rotWithShape="0">
                    <a:srgbClr val="44546A">
                      <a:lumMod val="75000"/>
                    </a:srgbClr>
                  </a:outerShdw>
                </a:effectLst>
                <a:uLnTx/>
                <a:uFillTx/>
                <a:latin typeface="둥근모꼴"/>
                <a:ea typeface="둥근모꼴"/>
                <a:cs typeface="둥근모꼴"/>
              </a:rPr>
              <a:t>mainGame</a:t>
            </a:r>
            <a:endParaRPr kumimoji="0" lang="ko-KR" altLang="en-US" sz="4400" b="1" i="0" u="none" strike="noStrike" kern="1200" cap="none" spc="0" normalizeH="0" baseline="0" noProof="0" dirty="0">
              <a:ln w="31750">
                <a:solidFill>
                  <a:prstClr val="black">
                    <a:lumMod val="85000"/>
                    <a:lumOff val="15000"/>
                  </a:prstClr>
                </a:solidFill>
                <a:prstDash val="solid"/>
              </a:ln>
              <a:solidFill>
                <a:srgbClr val="FFC000">
                  <a:lumMod val="60000"/>
                  <a:lumOff val="40000"/>
                </a:srgbClr>
              </a:solidFill>
              <a:effectLst>
                <a:outerShdw dist="76200" dir="3360000" algn="bl" rotWithShape="0">
                  <a:srgbClr val="44546A">
                    <a:lumMod val="75000"/>
                  </a:srgbClr>
                </a:outerShdw>
              </a:effectLst>
              <a:uLnTx/>
              <a:uFillTx/>
              <a:latin typeface="둥근모꼴"/>
              <a:ea typeface="둥근모꼴"/>
              <a:cs typeface="둥근모꼴"/>
            </a:endParaRPr>
          </a:p>
        </p:txBody>
      </p:sp>
      <p:pic>
        <p:nvPicPr>
          <p:cNvPr id="8" name="Picture 27">
            <a:extLst>
              <a:ext uri="{FF2B5EF4-FFF2-40B4-BE49-F238E27FC236}">
                <a16:creationId xmlns:a16="http://schemas.microsoft.com/office/drawing/2014/main" id="{37BB040F-DA4A-4DAA-A88C-1DAE4E240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965" y="953309"/>
            <a:ext cx="2791011" cy="509546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Picture 30">
            <a:extLst>
              <a:ext uri="{FF2B5EF4-FFF2-40B4-BE49-F238E27FC236}">
                <a16:creationId xmlns:a16="http://schemas.microsoft.com/office/drawing/2014/main" id="{AFDCB052-0A7D-403D-B6E4-BCE4698BE0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1177" y="953309"/>
            <a:ext cx="3273984" cy="4964093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54139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8D7EFD7-DD42-4FDF-914B-46372B6DCDB3}"/>
              </a:ext>
            </a:extLst>
          </p:cNvPr>
          <p:cNvSpPr txBox="1"/>
          <p:nvPr/>
        </p:nvSpPr>
        <p:spPr>
          <a:xfrm>
            <a:off x="1180526" y="953309"/>
            <a:ext cx="3642485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1" i="0" u="none" strike="noStrike" kern="1200" cap="none" spc="0" normalizeH="0" baseline="0" noProof="0" dirty="0">
                <a:ln w="31750">
                  <a:solidFill>
                    <a:prstClr val="black">
                      <a:lumMod val="85000"/>
                      <a:lumOff val="15000"/>
                    </a:prstClr>
                  </a:solidFill>
                  <a:prstDash val="solid"/>
                </a:ln>
                <a:solidFill>
                  <a:srgbClr val="FFC000">
                    <a:lumMod val="60000"/>
                    <a:lumOff val="40000"/>
                  </a:srgbClr>
                </a:solidFill>
                <a:effectLst>
                  <a:outerShdw dist="76200" dir="3360000" algn="bl" rotWithShape="0">
                    <a:srgbClr val="44546A">
                      <a:lumMod val="75000"/>
                    </a:srgbClr>
                  </a:outerShdw>
                </a:effectLst>
                <a:uLnTx/>
                <a:uFillTx/>
                <a:latin typeface="둥근모꼴"/>
                <a:ea typeface="둥근모꼴"/>
                <a:cs typeface="둥근모꼴"/>
              </a:rPr>
              <a:t>흐름도</a:t>
            </a:r>
            <a:endParaRPr kumimoji="0" lang="en-US" altLang="ko-KR" sz="4800" b="1" i="0" u="none" strike="noStrike" kern="1200" cap="none" spc="0" normalizeH="0" baseline="0" noProof="0" dirty="0">
              <a:ln w="31750">
                <a:solidFill>
                  <a:prstClr val="black">
                    <a:lumMod val="85000"/>
                    <a:lumOff val="15000"/>
                  </a:prstClr>
                </a:solidFill>
                <a:prstDash val="solid"/>
              </a:ln>
              <a:solidFill>
                <a:srgbClr val="FFC000">
                  <a:lumMod val="60000"/>
                  <a:lumOff val="40000"/>
                </a:srgbClr>
              </a:solidFill>
              <a:effectLst>
                <a:outerShdw dist="76200" dir="3360000" algn="bl" rotWithShape="0">
                  <a:srgbClr val="44546A">
                    <a:lumMod val="75000"/>
                  </a:srgbClr>
                </a:outerShdw>
              </a:effectLst>
              <a:uLnTx/>
              <a:uFillTx/>
              <a:latin typeface="둥근모꼴"/>
              <a:ea typeface="둥근모꼴"/>
              <a:cs typeface="둥근모꼴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 w="31750">
                  <a:solidFill>
                    <a:prstClr val="black">
                      <a:lumMod val="85000"/>
                      <a:lumOff val="15000"/>
                    </a:prstClr>
                  </a:solidFill>
                  <a:prstDash val="solid"/>
                </a:ln>
                <a:solidFill>
                  <a:srgbClr val="FFC000">
                    <a:lumMod val="60000"/>
                    <a:lumOff val="40000"/>
                  </a:srgbClr>
                </a:solidFill>
                <a:effectLst>
                  <a:outerShdw dist="76200" dir="3360000" algn="bl" rotWithShape="0">
                    <a:srgbClr val="44546A">
                      <a:lumMod val="75000"/>
                    </a:srgbClr>
                  </a:outerShdw>
                </a:effectLst>
                <a:uLnTx/>
                <a:uFillTx/>
                <a:latin typeface="둥근모꼴"/>
                <a:ea typeface="둥근모꼴"/>
                <a:cs typeface="둥근모꼴"/>
              </a:rPr>
              <a:t>- </a:t>
            </a:r>
            <a:r>
              <a:rPr kumimoji="0" lang="en-US" altLang="ko-KR" sz="4400" b="1" i="0" u="none" strike="noStrike" kern="1200" cap="none" spc="0" normalizeH="0" baseline="0" noProof="0" dirty="0" err="1">
                <a:ln w="31750">
                  <a:solidFill>
                    <a:prstClr val="black">
                      <a:lumMod val="85000"/>
                      <a:lumOff val="15000"/>
                    </a:prstClr>
                  </a:solidFill>
                  <a:prstDash val="solid"/>
                </a:ln>
                <a:solidFill>
                  <a:srgbClr val="FFC000">
                    <a:lumMod val="60000"/>
                    <a:lumOff val="40000"/>
                  </a:srgbClr>
                </a:solidFill>
                <a:effectLst>
                  <a:outerShdw dist="76200" dir="3360000" algn="bl" rotWithShape="0">
                    <a:srgbClr val="44546A">
                      <a:lumMod val="75000"/>
                    </a:srgbClr>
                  </a:outerShdw>
                </a:effectLst>
                <a:uLnTx/>
                <a:uFillTx/>
                <a:latin typeface="둥근모꼴"/>
                <a:ea typeface="둥근모꼴"/>
                <a:cs typeface="둥근모꼴"/>
              </a:rPr>
              <a:t>checkJelly</a:t>
            </a:r>
            <a:endParaRPr kumimoji="0" lang="ko-KR" altLang="en-US" sz="4400" b="1" i="0" u="none" strike="noStrike" kern="1200" cap="none" spc="0" normalizeH="0" baseline="0" noProof="0" dirty="0">
              <a:ln w="31750">
                <a:solidFill>
                  <a:prstClr val="black">
                    <a:lumMod val="85000"/>
                    <a:lumOff val="15000"/>
                  </a:prstClr>
                </a:solidFill>
                <a:prstDash val="solid"/>
              </a:ln>
              <a:solidFill>
                <a:srgbClr val="FFC000">
                  <a:lumMod val="60000"/>
                  <a:lumOff val="40000"/>
                </a:srgbClr>
              </a:solidFill>
              <a:effectLst>
                <a:outerShdw dist="76200" dir="3360000" algn="bl" rotWithShape="0">
                  <a:srgbClr val="44546A">
                    <a:lumMod val="75000"/>
                  </a:srgbClr>
                </a:outerShdw>
              </a:effectLst>
              <a:uLnTx/>
              <a:uFillTx/>
              <a:latin typeface="둥근모꼴"/>
              <a:ea typeface="둥근모꼴"/>
              <a:cs typeface="둥근모꼴"/>
            </a:endParaRPr>
          </a:p>
        </p:txBody>
      </p:sp>
      <p:pic>
        <p:nvPicPr>
          <p:cNvPr id="5" name="Picture 32">
            <a:extLst>
              <a:ext uri="{FF2B5EF4-FFF2-40B4-BE49-F238E27FC236}">
                <a16:creationId xmlns:a16="http://schemas.microsoft.com/office/drawing/2014/main" id="{9766547F-4A9D-4D7B-A781-DA459979D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2517" y="1075764"/>
            <a:ext cx="2750568" cy="4993590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564738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8D7EFD7-DD42-4FDF-914B-46372B6DCDB3}"/>
              </a:ext>
            </a:extLst>
          </p:cNvPr>
          <p:cNvSpPr txBox="1"/>
          <p:nvPr/>
        </p:nvSpPr>
        <p:spPr>
          <a:xfrm>
            <a:off x="1180526" y="953309"/>
            <a:ext cx="491547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1" i="0" u="none" strike="noStrike" kern="1200" cap="none" spc="0" normalizeH="0" baseline="0" noProof="0" dirty="0">
                <a:ln w="31750">
                  <a:solidFill>
                    <a:prstClr val="black">
                      <a:lumMod val="85000"/>
                      <a:lumOff val="15000"/>
                    </a:prstClr>
                  </a:solidFill>
                  <a:prstDash val="solid"/>
                </a:ln>
                <a:solidFill>
                  <a:srgbClr val="FFC000">
                    <a:lumMod val="60000"/>
                    <a:lumOff val="40000"/>
                  </a:srgbClr>
                </a:solidFill>
                <a:effectLst>
                  <a:outerShdw dist="76200" dir="3360000" algn="bl" rotWithShape="0">
                    <a:srgbClr val="44546A">
                      <a:lumMod val="75000"/>
                    </a:srgbClr>
                  </a:outerShdw>
                </a:effectLst>
                <a:uLnTx/>
                <a:uFillTx/>
                <a:latin typeface="둥근모꼴"/>
                <a:ea typeface="둥근모꼴"/>
                <a:cs typeface="둥근모꼴"/>
              </a:rPr>
              <a:t>흐름도</a:t>
            </a:r>
            <a:endParaRPr kumimoji="0" lang="en-US" altLang="ko-KR" sz="4800" b="1" i="0" u="none" strike="noStrike" kern="1200" cap="none" spc="0" normalizeH="0" baseline="0" noProof="0" dirty="0">
              <a:ln w="31750">
                <a:solidFill>
                  <a:prstClr val="black">
                    <a:lumMod val="85000"/>
                    <a:lumOff val="15000"/>
                  </a:prstClr>
                </a:solidFill>
                <a:prstDash val="solid"/>
              </a:ln>
              <a:solidFill>
                <a:srgbClr val="FFC000">
                  <a:lumMod val="60000"/>
                  <a:lumOff val="40000"/>
                </a:srgbClr>
              </a:solidFill>
              <a:effectLst>
                <a:outerShdw dist="76200" dir="3360000" algn="bl" rotWithShape="0">
                  <a:srgbClr val="44546A">
                    <a:lumMod val="75000"/>
                  </a:srgbClr>
                </a:outerShdw>
              </a:effectLst>
              <a:uLnTx/>
              <a:uFillTx/>
              <a:latin typeface="둥근모꼴"/>
              <a:ea typeface="둥근모꼴"/>
              <a:cs typeface="둥근모꼴"/>
            </a:endParaRPr>
          </a:p>
          <a:p>
            <a:pPr marL="571500" marR="0" lvl="0" indent="-5715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3600" b="1" dirty="0" err="1">
                <a:ln w="31750">
                  <a:solidFill>
                    <a:prstClr val="black">
                      <a:lumMod val="85000"/>
                      <a:lumOff val="15000"/>
                    </a:prstClr>
                  </a:solidFill>
                  <a:prstDash val="solid"/>
                </a:ln>
                <a:solidFill>
                  <a:srgbClr val="FFC000">
                    <a:lumMod val="60000"/>
                    <a:lumOff val="40000"/>
                  </a:srgbClr>
                </a:solidFill>
                <a:effectLst>
                  <a:outerShdw dist="76200" dir="3360000" algn="bl" rotWithShape="0">
                    <a:srgbClr val="44546A">
                      <a:lumMod val="75000"/>
                    </a:srgbClr>
                  </a:outerShdw>
                </a:effectLst>
                <a:latin typeface="둥근모꼴"/>
                <a:ea typeface="둥근모꼴"/>
                <a:cs typeface="둥근모꼴"/>
              </a:rPr>
              <a:t>getRandom</a:t>
            </a:r>
            <a:r>
              <a:rPr kumimoji="0" lang="en-US" altLang="ko-KR" sz="3600" b="1" i="0" u="none" strike="noStrike" kern="1200" cap="none" spc="0" normalizeH="0" baseline="0" noProof="0" dirty="0">
                <a:ln w="31750">
                  <a:solidFill>
                    <a:prstClr val="black">
                      <a:lumMod val="85000"/>
                      <a:lumOff val="15000"/>
                    </a:prstClr>
                  </a:solidFill>
                  <a:prstDash val="solid"/>
                </a:ln>
                <a:solidFill>
                  <a:srgbClr val="FFC000">
                    <a:lumMod val="60000"/>
                    <a:lumOff val="40000"/>
                  </a:srgbClr>
                </a:solidFill>
                <a:effectLst>
                  <a:outerShdw dist="76200" dir="3360000" algn="bl" rotWithShape="0">
                    <a:srgbClr val="44546A">
                      <a:lumMod val="75000"/>
                    </a:srgbClr>
                  </a:outerShdw>
                </a:effectLst>
                <a:uLnTx/>
                <a:uFillTx/>
                <a:latin typeface="둥근모꼴"/>
                <a:ea typeface="둥근모꼴"/>
                <a:cs typeface="둥근모꼴"/>
              </a:rPr>
              <a:t>Jelly</a:t>
            </a:r>
          </a:p>
          <a:p>
            <a:pPr marL="571500" marR="0" lvl="0" indent="-5715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3600" b="1" dirty="0" err="1">
                <a:ln w="31750">
                  <a:solidFill>
                    <a:prstClr val="black">
                      <a:lumMod val="85000"/>
                      <a:lumOff val="15000"/>
                    </a:prstClr>
                  </a:solidFill>
                  <a:prstDash val="solid"/>
                </a:ln>
                <a:solidFill>
                  <a:srgbClr val="FFC000">
                    <a:lumMod val="60000"/>
                    <a:lumOff val="40000"/>
                  </a:srgbClr>
                </a:solidFill>
                <a:effectLst>
                  <a:outerShdw dist="76200" dir="3360000" algn="bl" rotWithShape="0">
                    <a:srgbClr val="44546A">
                      <a:lumMod val="75000"/>
                    </a:srgbClr>
                  </a:outerShdw>
                </a:effectLst>
                <a:latin typeface="둥근모꼴"/>
                <a:ea typeface="둥근모꼴"/>
                <a:cs typeface="둥근모꼴"/>
              </a:rPr>
              <a:t>highscoreSave</a:t>
            </a:r>
            <a:endParaRPr kumimoji="0" lang="ko-KR" altLang="en-US" sz="3600" b="1" i="0" u="none" strike="noStrike" kern="1200" cap="none" spc="0" normalizeH="0" baseline="0" noProof="0" dirty="0">
              <a:ln w="31750">
                <a:solidFill>
                  <a:prstClr val="black">
                    <a:lumMod val="85000"/>
                    <a:lumOff val="15000"/>
                  </a:prstClr>
                </a:solidFill>
                <a:prstDash val="solid"/>
              </a:ln>
              <a:solidFill>
                <a:srgbClr val="FFC000">
                  <a:lumMod val="60000"/>
                  <a:lumOff val="40000"/>
                </a:srgbClr>
              </a:solidFill>
              <a:effectLst>
                <a:outerShdw dist="76200" dir="3360000" algn="bl" rotWithShape="0">
                  <a:srgbClr val="44546A">
                    <a:lumMod val="75000"/>
                  </a:srgbClr>
                </a:outerShdw>
              </a:effectLst>
              <a:uLnTx/>
              <a:uFillTx/>
              <a:latin typeface="둥근모꼴"/>
              <a:ea typeface="둥근모꼴"/>
              <a:cs typeface="둥근모꼴"/>
            </a:endParaRPr>
          </a:p>
        </p:txBody>
      </p:sp>
      <p:pic>
        <p:nvPicPr>
          <p:cNvPr id="4" name="Picture 35">
            <a:extLst>
              <a:ext uri="{FF2B5EF4-FFF2-40B4-BE49-F238E27FC236}">
                <a16:creationId xmlns:a16="http://schemas.microsoft.com/office/drawing/2014/main" id="{DC102CAB-5142-46B9-B26F-C55E51643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7459" y="1973331"/>
            <a:ext cx="3093720" cy="173736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" name="Picture 36">
            <a:extLst>
              <a:ext uri="{FF2B5EF4-FFF2-40B4-BE49-F238E27FC236}">
                <a16:creationId xmlns:a16="http://schemas.microsoft.com/office/drawing/2014/main" id="{1AEED187-17EA-4E15-BBD1-376183F76C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6327" y="1922805"/>
            <a:ext cx="1638300" cy="3642360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208522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8D7EFD7-DD42-4FDF-914B-46372B6DCDB3}"/>
              </a:ext>
            </a:extLst>
          </p:cNvPr>
          <p:cNvSpPr txBox="1"/>
          <p:nvPr/>
        </p:nvSpPr>
        <p:spPr>
          <a:xfrm>
            <a:off x="1180526" y="953309"/>
            <a:ext cx="491547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400" b="1" dirty="0">
                <a:ln w="31750">
                  <a:solidFill>
                    <a:prstClr val="black">
                      <a:lumMod val="85000"/>
                      <a:lumOff val="15000"/>
                    </a:prstClr>
                  </a:solidFill>
                  <a:prstDash val="solid"/>
                </a:ln>
                <a:solidFill>
                  <a:srgbClr val="FFC000">
                    <a:lumMod val="60000"/>
                    <a:lumOff val="40000"/>
                  </a:srgbClr>
                </a:solidFill>
                <a:effectLst>
                  <a:outerShdw dist="76200" dir="3360000" algn="bl" rotWithShape="0">
                    <a:srgbClr val="44546A">
                      <a:lumMod val="75000"/>
                    </a:srgbClr>
                  </a:outerShdw>
                </a:effectLst>
                <a:latin typeface="둥근모꼴"/>
                <a:ea typeface="둥근모꼴"/>
                <a:cs typeface="둥근모꼴"/>
              </a:rPr>
              <a:t>사용자 인터페이스</a:t>
            </a:r>
            <a:endParaRPr kumimoji="0" lang="ko-KR" altLang="en-US" sz="3200" b="1" i="0" u="none" strike="noStrike" kern="1200" cap="none" spc="0" normalizeH="0" baseline="0" noProof="0" dirty="0">
              <a:ln w="31750">
                <a:solidFill>
                  <a:prstClr val="black">
                    <a:lumMod val="85000"/>
                    <a:lumOff val="15000"/>
                  </a:prstClr>
                </a:solidFill>
                <a:prstDash val="solid"/>
              </a:ln>
              <a:solidFill>
                <a:srgbClr val="FFC000">
                  <a:lumMod val="60000"/>
                  <a:lumOff val="40000"/>
                </a:srgbClr>
              </a:solidFill>
              <a:effectLst>
                <a:outerShdw dist="76200" dir="3360000" algn="bl" rotWithShape="0">
                  <a:srgbClr val="44546A">
                    <a:lumMod val="75000"/>
                  </a:srgbClr>
                </a:outerShdw>
              </a:effectLst>
              <a:uLnTx/>
              <a:uFillTx/>
              <a:latin typeface="둥근모꼴"/>
              <a:ea typeface="둥근모꼴"/>
              <a:cs typeface="둥근모꼴"/>
            </a:endParaRPr>
          </a:p>
        </p:txBody>
      </p:sp>
      <p:pic>
        <p:nvPicPr>
          <p:cNvPr id="5" name="Picture 38">
            <a:extLst>
              <a:ext uri="{FF2B5EF4-FFF2-40B4-BE49-F238E27FC236}">
                <a16:creationId xmlns:a16="http://schemas.microsoft.com/office/drawing/2014/main" id="{B8DD94A6-B073-4849-86FA-6BC05FC8B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357" y="1968249"/>
            <a:ext cx="3359939" cy="210405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" name="Picture 53">
            <a:extLst>
              <a:ext uri="{FF2B5EF4-FFF2-40B4-BE49-F238E27FC236}">
                <a16:creationId xmlns:a16="http://schemas.microsoft.com/office/drawing/2014/main" id="{4A86417A-A4BB-4B7C-ADC2-2829A3A53C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1878" y="4992104"/>
            <a:ext cx="441960" cy="3048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Picture 54">
            <a:extLst>
              <a:ext uri="{FF2B5EF4-FFF2-40B4-BE49-F238E27FC236}">
                <a16:creationId xmlns:a16="http://schemas.microsoft.com/office/drawing/2014/main" id="{B6D7397A-72F1-4ED8-ADAF-A81EF9AF83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5616" y="4441750"/>
            <a:ext cx="441960" cy="3048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" name="Picture 55">
            <a:extLst>
              <a:ext uri="{FF2B5EF4-FFF2-40B4-BE49-F238E27FC236}">
                <a16:creationId xmlns:a16="http://schemas.microsoft.com/office/drawing/2014/main" id="{7BB6ADC5-FB56-42DD-B068-140D26D009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6193" y="4441750"/>
            <a:ext cx="441960" cy="3048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1" name="Picture 56">
            <a:extLst>
              <a:ext uri="{FF2B5EF4-FFF2-40B4-BE49-F238E27FC236}">
                <a16:creationId xmlns:a16="http://schemas.microsoft.com/office/drawing/2014/main" id="{17BE5208-EBE9-434D-B2A0-A1C3857FD9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0719" y="4289295"/>
            <a:ext cx="495300" cy="136664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2" name="Picture 57">
            <a:extLst>
              <a:ext uri="{FF2B5EF4-FFF2-40B4-BE49-F238E27FC236}">
                <a16:creationId xmlns:a16="http://schemas.microsoft.com/office/drawing/2014/main" id="{0051DA14-2850-414C-A0A4-AD7B54F1FC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25822" y="4289295"/>
            <a:ext cx="495300" cy="135432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3" name="Picture 58">
            <a:extLst>
              <a:ext uri="{FF2B5EF4-FFF2-40B4-BE49-F238E27FC236}">
                <a16:creationId xmlns:a16="http://schemas.microsoft.com/office/drawing/2014/main" id="{825A3E60-4563-4B2F-BDF4-7D9B44C0E29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72735" y="4100694"/>
            <a:ext cx="3220138" cy="190442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4" name="Picture 59">
            <a:extLst>
              <a:ext uri="{FF2B5EF4-FFF2-40B4-BE49-F238E27FC236}">
                <a16:creationId xmlns:a16="http://schemas.microsoft.com/office/drawing/2014/main" id="{FEA1D792-E8D2-4D8D-9ADD-6089C5E32A2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72735" y="1826781"/>
            <a:ext cx="3220138" cy="192563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7F061B3-09B5-4D26-8E63-421B40479777}"/>
              </a:ext>
            </a:extLst>
          </p:cNvPr>
          <p:cNvSpPr txBox="1"/>
          <p:nvPr/>
        </p:nvSpPr>
        <p:spPr>
          <a:xfrm>
            <a:off x="5513296" y="288204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[</a:t>
            </a:r>
            <a:r>
              <a:rPr lang="ko-KR" altLang="en-US" sz="14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시작화면</a:t>
            </a:r>
            <a:r>
              <a:rPr lang="en-US" altLang="ko-KR" sz="14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]</a:t>
            </a:r>
            <a:endParaRPr lang="ko-KR" altLang="en-US" sz="14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88E14C-2449-4BB1-A391-FDE8BFED4C21}"/>
              </a:ext>
            </a:extLst>
          </p:cNvPr>
          <p:cNvSpPr txBox="1"/>
          <p:nvPr/>
        </p:nvSpPr>
        <p:spPr>
          <a:xfrm>
            <a:off x="2679502" y="559802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[</a:t>
            </a:r>
            <a:r>
              <a:rPr lang="ko-KR" altLang="en-US" sz="14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장애물</a:t>
            </a:r>
            <a:r>
              <a:rPr lang="en-US" altLang="ko-KR" sz="14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]</a:t>
            </a:r>
            <a:endParaRPr lang="ko-KR" altLang="en-US" sz="14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94A4FE-7C99-49A8-A0B0-D8B067D5ECBF}"/>
              </a:ext>
            </a:extLst>
          </p:cNvPr>
          <p:cNvSpPr txBox="1"/>
          <p:nvPr/>
        </p:nvSpPr>
        <p:spPr>
          <a:xfrm>
            <a:off x="4451452" y="530805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[</a:t>
            </a:r>
            <a:r>
              <a:rPr lang="ko-KR" altLang="en-US" sz="14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캐릭터</a:t>
            </a:r>
            <a:r>
              <a:rPr lang="en-US" altLang="ko-KR" sz="14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]</a:t>
            </a:r>
            <a:endParaRPr lang="ko-KR" altLang="en-US" sz="14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1F4AF9-BC39-4B34-B8F3-1E56472B2DDD}"/>
              </a:ext>
            </a:extLst>
          </p:cNvPr>
          <p:cNvSpPr txBox="1"/>
          <p:nvPr/>
        </p:nvSpPr>
        <p:spPr>
          <a:xfrm>
            <a:off x="7188832" y="1519004"/>
            <a:ext cx="2787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[</a:t>
            </a:r>
            <a:r>
              <a:rPr lang="ko-KR" altLang="en-US" sz="14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최고 기록 갱신 후 죽었을 때</a:t>
            </a:r>
            <a:r>
              <a:rPr lang="en-US" altLang="ko-KR" sz="14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]</a:t>
            </a:r>
            <a:endParaRPr lang="ko-KR" altLang="en-US" sz="14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826E41-8832-4C4A-A3E4-F70885B72EC7}"/>
              </a:ext>
            </a:extLst>
          </p:cNvPr>
          <p:cNvSpPr txBox="1"/>
          <p:nvPr/>
        </p:nvSpPr>
        <p:spPr>
          <a:xfrm>
            <a:off x="6972735" y="3792917"/>
            <a:ext cx="3236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[</a:t>
            </a:r>
            <a:r>
              <a:rPr lang="ko-KR" altLang="en-US" sz="14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최고기록을 넘지 못하고 죽었을 때</a:t>
            </a:r>
            <a:r>
              <a:rPr lang="en-US" altLang="ko-KR" sz="14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]</a:t>
            </a:r>
            <a:endParaRPr lang="ko-KR" altLang="en-US" sz="14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3159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>
            <a:extLst>
              <a:ext uri="{FF2B5EF4-FFF2-40B4-BE49-F238E27FC236}">
                <a16:creationId xmlns:a16="http://schemas.microsoft.com/office/drawing/2014/main" id="{36C4DEAC-A7F6-4C67-AF71-C3EC2A6B468A}"/>
              </a:ext>
            </a:extLst>
          </p:cNvPr>
          <p:cNvSpPr txBox="1"/>
          <p:nvPr/>
        </p:nvSpPr>
        <p:spPr>
          <a:xfrm>
            <a:off x="3947202" y="753019"/>
            <a:ext cx="42975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ln w="254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635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팀원소개</a:t>
            </a:r>
            <a:r>
              <a:rPr lang="ko-KR" altLang="en-US" sz="36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endParaRPr lang="en-US" altLang="ko-KR" sz="36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4C00902-5299-4803-8BAD-931DB9724653}"/>
              </a:ext>
            </a:extLst>
          </p:cNvPr>
          <p:cNvSpPr/>
          <p:nvPr/>
        </p:nvSpPr>
        <p:spPr>
          <a:xfrm>
            <a:off x="1441070" y="1636758"/>
            <a:ext cx="4024993" cy="2111534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A30672B-D938-4873-88C2-C3902B1C4321}"/>
              </a:ext>
            </a:extLst>
          </p:cNvPr>
          <p:cNvSpPr/>
          <p:nvPr/>
        </p:nvSpPr>
        <p:spPr>
          <a:xfrm>
            <a:off x="1686103" y="1995607"/>
            <a:ext cx="1042243" cy="1002430"/>
          </a:xfrm>
          <a:prstGeom prst="ellipse">
            <a:avLst/>
          </a:prstGeom>
          <a:solidFill>
            <a:srgbClr val="29BAED"/>
          </a:solidFill>
          <a:ln w="28575">
            <a:solidFill>
              <a:srgbClr val="1A2D4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1BEF95-98FD-45E3-B3AE-C7038000C160}"/>
              </a:ext>
            </a:extLst>
          </p:cNvPr>
          <p:cNvSpPr txBox="1"/>
          <p:nvPr/>
        </p:nvSpPr>
        <p:spPr>
          <a:xfrm>
            <a:off x="1660910" y="3052277"/>
            <a:ext cx="1223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3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마혜경</a:t>
            </a:r>
            <a:endParaRPr lang="ko-KR" altLang="en-US" sz="2400" spc="3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416505F-8C3B-47D7-8C3B-8D52BE1B62E7}"/>
              </a:ext>
            </a:extLst>
          </p:cNvPr>
          <p:cNvGrpSpPr/>
          <p:nvPr/>
        </p:nvGrpSpPr>
        <p:grpSpPr>
          <a:xfrm>
            <a:off x="2872623" y="1795243"/>
            <a:ext cx="2089421" cy="516262"/>
            <a:chOff x="2778661" y="1795243"/>
            <a:chExt cx="2089421" cy="51626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EE45ECE-65C9-4B01-A204-C543581B9B4E}"/>
                </a:ext>
              </a:extLst>
            </p:cNvPr>
            <p:cNvSpPr/>
            <p:nvPr/>
          </p:nvSpPr>
          <p:spPr>
            <a:xfrm>
              <a:off x="2879417" y="2110515"/>
              <a:ext cx="1988665" cy="20099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83DDDAB-53EA-4095-A192-46347B6866A8}"/>
                </a:ext>
              </a:extLst>
            </p:cNvPr>
            <p:cNvSpPr txBox="1"/>
            <p:nvPr/>
          </p:nvSpPr>
          <p:spPr>
            <a:xfrm>
              <a:off x="2778661" y="1795243"/>
              <a:ext cx="15311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보고서 제작능력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0BCCEA5-4338-4E79-A687-0E5EAEE233A3}"/>
                </a:ext>
              </a:extLst>
            </p:cNvPr>
            <p:cNvSpPr/>
            <p:nvPr/>
          </p:nvSpPr>
          <p:spPr>
            <a:xfrm>
              <a:off x="2891124" y="2133095"/>
              <a:ext cx="1883247" cy="16562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F74D9E3C-E09B-4407-BE50-9957EC8815AE}"/>
              </a:ext>
            </a:extLst>
          </p:cNvPr>
          <p:cNvGrpSpPr/>
          <p:nvPr/>
        </p:nvGrpSpPr>
        <p:grpSpPr>
          <a:xfrm>
            <a:off x="2872623" y="2311645"/>
            <a:ext cx="2089421" cy="516262"/>
            <a:chOff x="2778661" y="1795243"/>
            <a:chExt cx="2089421" cy="516262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6F1FF25E-EF15-4D12-B600-A978E6B3F0AD}"/>
                </a:ext>
              </a:extLst>
            </p:cNvPr>
            <p:cNvSpPr/>
            <p:nvPr/>
          </p:nvSpPr>
          <p:spPr>
            <a:xfrm>
              <a:off x="2879417" y="2110515"/>
              <a:ext cx="1988665" cy="20099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F70E0AE-B397-4096-A532-61C29F408CDD}"/>
                </a:ext>
              </a:extLst>
            </p:cNvPr>
            <p:cNvSpPr txBox="1"/>
            <p:nvPr/>
          </p:nvSpPr>
          <p:spPr>
            <a:xfrm>
              <a:off x="2778661" y="1795243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코딩</a:t>
              </a: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20267F56-31FC-43E8-9223-A7BAF886661A}"/>
                </a:ext>
              </a:extLst>
            </p:cNvPr>
            <p:cNvSpPr/>
            <p:nvPr/>
          </p:nvSpPr>
          <p:spPr>
            <a:xfrm>
              <a:off x="2891125" y="2127580"/>
              <a:ext cx="1883246" cy="16927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2AE7A720-7402-4EEE-8E25-68D385DB781F}"/>
              </a:ext>
            </a:extLst>
          </p:cNvPr>
          <p:cNvGrpSpPr/>
          <p:nvPr/>
        </p:nvGrpSpPr>
        <p:grpSpPr>
          <a:xfrm>
            <a:off x="2872623" y="2877805"/>
            <a:ext cx="2089421" cy="516262"/>
            <a:chOff x="2778661" y="1795243"/>
            <a:chExt cx="2089421" cy="516262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32B0F73F-2C9E-43A3-AE99-55C841ECEC40}"/>
                </a:ext>
              </a:extLst>
            </p:cNvPr>
            <p:cNvSpPr/>
            <p:nvPr/>
          </p:nvSpPr>
          <p:spPr>
            <a:xfrm>
              <a:off x="2879417" y="2110515"/>
              <a:ext cx="1988665" cy="20099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763E437-AB82-4C3F-A0E4-45EABD899ACA}"/>
                </a:ext>
              </a:extLst>
            </p:cNvPr>
            <p:cNvSpPr txBox="1"/>
            <p:nvPr/>
          </p:nvSpPr>
          <p:spPr>
            <a:xfrm>
              <a:off x="2778661" y="1795243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발표</a:t>
              </a: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AB701745-9C85-4270-B040-512A4B88A7C7}"/>
                </a:ext>
              </a:extLst>
            </p:cNvPr>
            <p:cNvSpPr/>
            <p:nvPr/>
          </p:nvSpPr>
          <p:spPr>
            <a:xfrm>
              <a:off x="2891125" y="2124129"/>
              <a:ext cx="1883246" cy="18737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9E3FC15D-7900-46E3-83CA-2DE5F95A052E}"/>
              </a:ext>
            </a:extLst>
          </p:cNvPr>
          <p:cNvGrpSpPr/>
          <p:nvPr/>
        </p:nvGrpSpPr>
        <p:grpSpPr>
          <a:xfrm>
            <a:off x="1441070" y="3897358"/>
            <a:ext cx="4024993" cy="2111534"/>
            <a:chOff x="1347108" y="1636758"/>
            <a:chExt cx="4024993" cy="2111534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2756E478-039D-44B2-BCCB-464F4956A9CC}"/>
                </a:ext>
              </a:extLst>
            </p:cNvPr>
            <p:cNvSpPr/>
            <p:nvPr/>
          </p:nvSpPr>
          <p:spPr>
            <a:xfrm>
              <a:off x="1347108" y="1636758"/>
              <a:ext cx="4024993" cy="21115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1B36809B-3DAA-481C-9716-DE1C1C628BEB}"/>
                </a:ext>
              </a:extLst>
            </p:cNvPr>
            <p:cNvSpPr/>
            <p:nvPr/>
          </p:nvSpPr>
          <p:spPr>
            <a:xfrm>
              <a:off x="1592141" y="1995607"/>
              <a:ext cx="1042243" cy="1002430"/>
            </a:xfrm>
            <a:prstGeom prst="ellipse">
              <a:avLst/>
            </a:prstGeom>
            <a:solidFill>
              <a:srgbClr val="29BAED"/>
            </a:solidFill>
            <a:ln w="28575">
              <a:solidFill>
                <a:srgbClr val="1A2D4E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35B8F35-D527-4334-9E13-A734D505F6C9}"/>
                </a:ext>
              </a:extLst>
            </p:cNvPr>
            <p:cNvSpPr txBox="1"/>
            <p:nvPr/>
          </p:nvSpPr>
          <p:spPr>
            <a:xfrm>
              <a:off x="1515871" y="3070271"/>
              <a:ext cx="12234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300" dirty="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문정환</a:t>
              </a:r>
            </a:p>
          </p:txBody>
        </p:sp>
        <p:pic>
          <p:nvPicPr>
            <p:cNvPr id="106" name="그림 105" descr="스크린샷, 그리기이(가) 표시된 사진&#10;&#10;자동 생성된 설명">
              <a:extLst>
                <a:ext uri="{FF2B5EF4-FFF2-40B4-BE49-F238E27FC236}">
                  <a16:creationId xmlns:a16="http://schemas.microsoft.com/office/drawing/2014/main" id="{6220F5DC-1DBB-4F77-879D-C2227F492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5653" y="2137057"/>
              <a:ext cx="772436" cy="735300"/>
            </a:xfrm>
            <a:prstGeom prst="rect">
              <a:avLst/>
            </a:prstGeom>
          </p:spPr>
        </p:pic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72B8118A-3466-4B5D-A72B-220CC510F145}"/>
                </a:ext>
              </a:extLst>
            </p:cNvPr>
            <p:cNvGrpSpPr/>
            <p:nvPr/>
          </p:nvGrpSpPr>
          <p:grpSpPr>
            <a:xfrm>
              <a:off x="2778661" y="1795243"/>
              <a:ext cx="2089421" cy="516262"/>
              <a:chOff x="2778661" y="1795243"/>
              <a:chExt cx="2089421" cy="516262"/>
            </a:xfrm>
          </p:grpSpPr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4E0FF72C-D013-4FC5-9BD7-952DFA1FFE93}"/>
                  </a:ext>
                </a:extLst>
              </p:cNvPr>
              <p:cNvSpPr/>
              <p:nvPr/>
            </p:nvSpPr>
            <p:spPr>
              <a:xfrm>
                <a:off x="2879417" y="2110515"/>
                <a:ext cx="1988665" cy="20099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36C947B8-8622-48B6-9BE9-1F77B11F83A5}"/>
                  </a:ext>
                </a:extLst>
              </p:cNvPr>
              <p:cNvSpPr txBox="1"/>
              <p:nvPr/>
            </p:nvSpPr>
            <p:spPr>
              <a:xfrm>
                <a:off x="2778661" y="1795243"/>
                <a:ext cx="15311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latin typeface="둥근모꼴" panose="020B0500000000000000" pitchFamily="50" charset="-127"/>
                    <a:ea typeface="둥근모꼴" panose="020B0500000000000000" pitchFamily="50" charset="-127"/>
                    <a:cs typeface="둥근모꼴" panose="020B0500000000000000" pitchFamily="50" charset="-127"/>
                  </a:rPr>
                  <a:t>보고서 제작능력</a:t>
                </a:r>
              </a:p>
            </p:txBody>
          </p:sp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391A77B6-4702-4133-895E-A01226E37DBD}"/>
                  </a:ext>
                </a:extLst>
              </p:cNvPr>
              <p:cNvSpPr/>
              <p:nvPr/>
            </p:nvSpPr>
            <p:spPr>
              <a:xfrm>
                <a:off x="2891124" y="2128588"/>
                <a:ext cx="1883247" cy="182917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B3B8E768-8578-49AE-94A5-2817713EEEEE}"/>
                </a:ext>
              </a:extLst>
            </p:cNvPr>
            <p:cNvGrpSpPr/>
            <p:nvPr/>
          </p:nvGrpSpPr>
          <p:grpSpPr>
            <a:xfrm>
              <a:off x="2778661" y="2311645"/>
              <a:ext cx="2089421" cy="523757"/>
              <a:chOff x="2778661" y="1795243"/>
              <a:chExt cx="2089421" cy="523757"/>
            </a:xfrm>
          </p:grpSpPr>
          <p:sp>
            <p:nvSpPr>
              <p:cNvPr id="113" name="직사각형 112">
                <a:extLst>
                  <a:ext uri="{FF2B5EF4-FFF2-40B4-BE49-F238E27FC236}">
                    <a16:creationId xmlns:a16="http://schemas.microsoft.com/office/drawing/2014/main" id="{FB2623FE-C56B-4C07-900B-6AAA24D4CAE7}"/>
                  </a:ext>
                </a:extLst>
              </p:cNvPr>
              <p:cNvSpPr/>
              <p:nvPr/>
            </p:nvSpPr>
            <p:spPr>
              <a:xfrm>
                <a:off x="2879417" y="2110515"/>
                <a:ext cx="1988665" cy="20099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25CDC80F-BB2F-4C43-BF0E-3B86E1E2C3C0}"/>
                  </a:ext>
                </a:extLst>
              </p:cNvPr>
              <p:cNvSpPr txBox="1"/>
              <p:nvPr/>
            </p:nvSpPr>
            <p:spPr>
              <a:xfrm>
                <a:off x="2778661" y="1795243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latin typeface="둥근모꼴" panose="020B0500000000000000" pitchFamily="50" charset="-127"/>
                    <a:ea typeface="둥근모꼴" panose="020B0500000000000000" pitchFamily="50" charset="-127"/>
                    <a:cs typeface="둥근모꼴" panose="020B0500000000000000" pitchFamily="50" charset="-127"/>
                  </a:rPr>
                  <a:t>코딩</a:t>
                </a:r>
              </a:p>
            </p:txBody>
          </p:sp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5087D73F-13A5-4CBA-A725-AEE397C78EDA}"/>
                  </a:ext>
                </a:extLst>
              </p:cNvPr>
              <p:cNvSpPr/>
              <p:nvPr/>
            </p:nvSpPr>
            <p:spPr>
              <a:xfrm>
                <a:off x="2891125" y="2124130"/>
                <a:ext cx="1883246" cy="194870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89E95593-C340-4767-853E-DFB1FC645EC5}"/>
                </a:ext>
              </a:extLst>
            </p:cNvPr>
            <p:cNvGrpSpPr/>
            <p:nvPr/>
          </p:nvGrpSpPr>
          <p:grpSpPr>
            <a:xfrm>
              <a:off x="2778661" y="2877805"/>
              <a:ext cx="2089421" cy="516262"/>
              <a:chOff x="2778661" y="1795243"/>
              <a:chExt cx="2089421" cy="516262"/>
            </a:xfrm>
          </p:grpSpPr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AB9A9C61-2F28-489F-93B8-0511AF53A8AA}"/>
                  </a:ext>
                </a:extLst>
              </p:cNvPr>
              <p:cNvSpPr/>
              <p:nvPr/>
            </p:nvSpPr>
            <p:spPr>
              <a:xfrm>
                <a:off x="2879417" y="2110515"/>
                <a:ext cx="1988665" cy="20099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497BF6E9-ED09-4655-9B42-4BEE011D7FB2}"/>
                  </a:ext>
                </a:extLst>
              </p:cNvPr>
              <p:cNvSpPr txBox="1"/>
              <p:nvPr/>
            </p:nvSpPr>
            <p:spPr>
              <a:xfrm>
                <a:off x="2778661" y="1795243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latin typeface="둥근모꼴" panose="020B0500000000000000" pitchFamily="50" charset="-127"/>
                    <a:ea typeface="둥근모꼴" panose="020B0500000000000000" pitchFamily="50" charset="-127"/>
                    <a:cs typeface="둥근모꼴" panose="020B0500000000000000" pitchFamily="50" charset="-127"/>
                  </a:rPr>
                  <a:t>발표</a:t>
                </a:r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790807B0-132E-48A6-A448-503CF785A2E4}"/>
                  </a:ext>
                </a:extLst>
              </p:cNvPr>
              <p:cNvSpPr/>
              <p:nvPr/>
            </p:nvSpPr>
            <p:spPr>
              <a:xfrm>
                <a:off x="2891124" y="2124130"/>
                <a:ext cx="1883247" cy="176400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816FA2A8-88C4-48B0-9F9F-D8E558FF5D67}"/>
              </a:ext>
            </a:extLst>
          </p:cNvPr>
          <p:cNvGrpSpPr/>
          <p:nvPr/>
        </p:nvGrpSpPr>
        <p:grpSpPr>
          <a:xfrm>
            <a:off x="6731908" y="1636758"/>
            <a:ext cx="4024993" cy="2111534"/>
            <a:chOff x="1347108" y="1636758"/>
            <a:chExt cx="4024993" cy="2111534"/>
          </a:xfrm>
        </p:grpSpPr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0BEB2BF9-E11C-4F8B-B277-4073111F622F}"/>
                </a:ext>
              </a:extLst>
            </p:cNvPr>
            <p:cNvSpPr/>
            <p:nvPr/>
          </p:nvSpPr>
          <p:spPr>
            <a:xfrm>
              <a:off x="1347108" y="1636758"/>
              <a:ext cx="4024993" cy="21115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24CDA4F2-22D8-4933-AF60-1FA3469EACBF}"/>
                </a:ext>
              </a:extLst>
            </p:cNvPr>
            <p:cNvSpPr/>
            <p:nvPr/>
          </p:nvSpPr>
          <p:spPr>
            <a:xfrm>
              <a:off x="1592141" y="1995607"/>
              <a:ext cx="1042243" cy="1002430"/>
            </a:xfrm>
            <a:prstGeom prst="ellipse">
              <a:avLst/>
            </a:prstGeom>
            <a:solidFill>
              <a:srgbClr val="29BAED"/>
            </a:solidFill>
            <a:ln w="28575">
              <a:solidFill>
                <a:srgbClr val="1A2D4E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DA3A19B-B61A-44CE-8B9D-BFC375BC299A}"/>
                </a:ext>
              </a:extLst>
            </p:cNvPr>
            <p:cNvSpPr txBox="1"/>
            <p:nvPr/>
          </p:nvSpPr>
          <p:spPr>
            <a:xfrm>
              <a:off x="1551724" y="3070271"/>
              <a:ext cx="12234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30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강주희</a:t>
              </a:r>
              <a:endParaRPr lang="ko-KR" altLang="en-US" sz="2400" spc="3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3A3AF897-0319-4E73-8ABC-E0B9B6900333}"/>
                </a:ext>
              </a:extLst>
            </p:cNvPr>
            <p:cNvGrpSpPr/>
            <p:nvPr/>
          </p:nvGrpSpPr>
          <p:grpSpPr>
            <a:xfrm>
              <a:off x="2778661" y="1795243"/>
              <a:ext cx="2089421" cy="516262"/>
              <a:chOff x="2778661" y="1795243"/>
              <a:chExt cx="2089421" cy="516262"/>
            </a:xfrm>
          </p:grpSpPr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838864D9-2DFB-4D04-B035-5AE62DB1C113}"/>
                  </a:ext>
                </a:extLst>
              </p:cNvPr>
              <p:cNvSpPr/>
              <p:nvPr/>
            </p:nvSpPr>
            <p:spPr>
              <a:xfrm>
                <a:off x="2879417" y="2110515"/>
                <a:ext cx="1988665" cy="20099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07046DC4-7D53-4CF3-9AD4-BF2FF98F7DE0}"/>
                  </a:ext>
                </a:extLst>
              </p:cNvPr>
              <p:cNvSpPr txBox="1"/>
              <p:nvPr/>
            </p:nvSpPr>
            <p:spPr>
              <a:xfrm>
                <a:off x="2778661" y="1795243"/>
                <a:ext cx="1172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latin typeface="둥근모꼴" panose="020B0500000000000000" pitchFamily="50" charset="-127"/>
                    <a:ea typeface="둥근모꼴" panose="020B0500000000000000" pitchFamily="50" charset="-127"/>
                    <a:cs typeface="둥근모꼴" panose="020B0500000000000000" pitchFamily="50" charset="-127"/>
                  </a:rPr>
                  <a:t>PPT</a:t>
                </a:r>
                <a:r>
                  <a:rPr lang="ko-KR" altLang="en-US" sz="1400" dirty="0">
                    <a:latin typeface="둥근모꼴" panose="020B0500000000000000" pitchFamily="50" charset="-127"/>
                    <a:ea typeface="둥근모꼴" panose="020B0500000000000000" pitchFamily="50" charset="-127"/>
                    <a:cs typeface="둥근모꼴" panose="020B0500000000000000" pitchFamily="50" charset="-127"/>
                  </a:rPr>
                  <a:t>제작능력</a:t>
                </a:r>
              </a:p>
            </p:txBody>
          </p:sp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6DFB800C-06BA-4EF5-BA9D-EC8844BA2103}"/>
                  </a:ext>
                </a:extLst>
              </p:cNvPr>
              <p:cNvSpPr/>
              <p:nvPr/>
            </p:nvSpPr>
            <p:spPr>
              <a:xfrm>
                <a:off x="2891125" y="2124130"/>
                <a:ext cx="1899016" cy="170048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id="{BC9CB4ED-05C7-4757-B2F4-21F46509079E}"/>
                </a:ext>
              </a:extLst>
            </p:cNvPr>
            <p:cNvGrpSpPr/>
            <p:nvPr/>
          </p:nvGrpSpPr>
          <p:grpSpPr>
            <a:xfrm>
              <a:off x="2778661" y="2311645"/>
              <a:ext cx="2089421" cy="516262"/>
              <a:chOff x="2778661" y="1795243"/>
              <a:chExt cx="2089421" cy="516262"/>
            </a:xfrm>
          </p:grpSpPr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CB6CD44A-A8B7-451D-AA29-B1F24AAF5B49}"/>
                  </a:ext>
                </a:extLst>
              </p:cNvPr>
              <p:cNvSpPr/>
              <p:nvPr/>
            </p:nvSpPr>
            <p:spPr>
              <a:xfrm>
                <a:off x="2879417" y="2110515"/>
                <a:ext cx="1988665" cy="20099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0DA86F33-7DAA-4BEC-A754-1BD95121A434}"/>
                  </a:ext>
                </a:extLst>
              </p:cNvPr>
              <p:cNvSpPr txBox="1"/>
              <p:nvPr/>
            </p:nvSpPr>
            <p:spPr>
              <a:xfrm>
                <a:off x="2778661" y="1795243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latin typeface="둥근모꼴" panose="020B0500000000000000" pitchFamily="50" charset="-127"/>
                    <a:ea typeface="둥근모꼴" panose="020B0500000000000000" pitchFamily="50" charset="-127"/>
                    <a:cs typeface="둥근모꼴" panose="020B0500000000000000" pitchFamily="50" charset="-127"/>
                  </a:rPr>
                  <a:t>코딩</a:t>
                </a:r>
              </a:p>
            </p:txBody>
          </p:sp>
          <p:sp>
            <p:nvSpPr>
              <p:cNvPr id="132" name="직사각형 131">
                <a:extLst>
                  <a:ext uri="{FF2B5EF4-FFF2-40B4-BE49-F238E27FC236}">
                    <a16:creationId xmlns:a16="http://schemas.microsoft.com/office/drawing/2014/main" id="{4B08F12C-CF32-4CDD-89F3-490A39948588}"/>
                  </a:ext>
                </a:extLst>
              </p:cNvPr>
              <p:cNvSpPr/>
              <p:nvPr/>
            </p:nvSpPr>
            <p:spPr>
              <a:xfrm>
                <a:off x="2891125" y="2124129"/>
                <a:ext cx="1899016" cy="172729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26" name="그룹 125">
              <a:extLst>
                <a:ext uri="{FF2B5EF4-FFF2-40B4-BE49-F238E27FC236}">
                  <a16:creationId xmlns:a16="http://schemas.microsoft.com/office/drawing/2014/main" id="{1B1F4C2B-63B0-44F7-8925-60D1D9A683EE}"/>
                </a:ext>
              </a:extLst>
            </p:cNvPr>
            <p:cNvGrpSpPr/>
            <p:nvPr/>
          </p:nvGrpSpPr>
          <p:grpSpPr>
            <a:xfrm>
              <a:off x="2778661" y="2877805"/>
              <a:ext cx="2089421" cy="516262"/>
              <a:chOff x="2778661" y="1795243"/>
              <a:chExt cx="2089421" cy="516262"/>
            </a:xfrm>
          </p:grpSpPr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C2D35CB9-715C-42F8-B0FE-60DD74FCCDF2}"/>
                  </a:ext>
                </a:extLst>
              </p:cNvPr>
              <p:cNvSpPr/>
              <p:nvPr/>
            </p:nvSpPr>
            <p:spPr>
              <a:xfrm>
                <a:off x="2879417" y="2110515"/>
                <a:ext cx="1988665" cy="20099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2CADE0C5-3624-46DA-A2E1-4161D26D1D6F}"/>
                  </a:ext>
                </a:extLst>
              </p:cNvPr>
              <p:cNvSpPr txBox="1"/>
              <p:nvPr/>
            </p:nvSpPr>
            <p:spPr>
              <a:xfrm>
                <a:off x="2778661" y="1795243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latin typeface="둥근모꼴" panose="020B0500000000000000" pitchFamily="50" charset="-127"/>
                    <a:ea typeface="둥근모꼴" panose="020B0500000000000000" pitchFamily="50" charset="-127"/>
                    <a:cs typeface="둥근모꼴" panose="020B0500000000000000" pitchFamily="50" charset="-127"/>
                  </a:rPr>
                  <a:t>발표</a:t>
                </a:r>
              </a:p>
            </p:txBody>
          </p:sp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993779A2-4FE3-4962-BA84-26AB96E19553}"/>
                  </a:ext>
                </a:extLst>
              </p:cNvPr>
              <p:cNvSpPr/>
              <p:nvPr/>
            </p:nvSpPr>
            <p:spPr>
              <a:xfrm>
                <a:off x="2891125" y="2124130"/>
                <a:ext cx="1899016" cy="187374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F7FA29C3-04BE-49DB-ADA8-C50D9278EA95}"/>
              </a:ext>
            </a:extLst>
          </p:cNvPr>
          <p:cNvGrpSpPr/>
          <p:nvPr/>
        </p:nvGrpSpPr>
        <p:grpSpPr>
          <a:xfrm>
            <a:off x="6731908" y="3897358"/>
            <a:ext cx="4024993" cy="2111534"/>
            <a:chOff x="1347108" y="1636758"/>
            <a:chExt cx="4024993" cy="2111534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087675B8-D285-41B3-9414-89F919147AE1}"/>
                </a:ext>
              </a:extLst>
            </p:cNvPr>
            <p:cNvSpPr/>
            <p:nvPr/>
          </p:nvSpPr>
          <p:spPr>
            <a:xfrm>
              <a:off x="1347108" y="1636758"/>
              <a:ext cx="4024993" cy="21115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8C248E67-EA80-4373-90A8-96DE91DCB511}"/>
                </a:ext>
              </a:extLst>
            </p:cNvPr>
            <p:cNvSpPr/>
            <p:nvPr/>
          </p:nvSpPr>
          <p:spPr>
            <a:xfrm>
              <a:off x="1592141" y="1995607"/>
              <a:ext cx="1042243" cy="1002430"/>
            </a:xfrm>
            <a:prstGeom prst="ellipse">
              <a:avLst/>
            </a:prstGeom>
            <a:solidFill>
              <a:srgbClr val="29BAED"/>
            </a:solidFill>
            <a:ln w="28575">
              <a:solidFill>
                <a:srgbClr val="1A2D4E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92B6888F-55E3-4DA0-9D59-8BA8B4A05474}"/>
                </a:ext>
              </a:extLst>
            </p:cNvPr>
            <p:cNvSpPr txBox="1"/>
            <p:nvPr/>
          </p:nvSpPr>
          <p:spPr>
            <a:xfrm>
              <a:off x="1551727" y="3070271"/>
              <a:ext cx="12234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300" dirty="0" err="1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정문규</a:t>
              </a:r>
              <a:endParaRPr lang="ko-KR" altLang="en-US" sz="2400" spc="3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id="{ADD01AA2-FDD3-4F7B-9860-20BD5F56CB30}"/>
                </a:ext>
              </a:extLst>
            </p:cNvPr>
            <p:cNvGrpSpPr/>
            <p:nvPr/>
          </p:nvGrpSpPr>
          <p:grpSpPr>
            <a:xfrm>
              <a:off x="2778661" y="1795243"/>
              <a:ext cx="2089421" cy="516262"/>
              <a:chOff x="2778661" y="1795243"/>
              <a:chExt cx="2089421" cy="516262"/>
            </a:xfrm>
          </p:grpSpPr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id="{B941CE61-D469-4C0B-86F7-C1BFA9201C11}"/>
                  </a:ext>
                </a:extLst>
              </p:cNvPr>
              <p:cNvSpPr/>
              <p:nvPr/>
            </p:nvSpPr>
            <p:spPr>
              <a:xfrm>
                <a:off x="2879417" y="2110515"/>
                <a:ext cx="1988665" cy="20099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3A85ECF6-9618-474E-A700-35150572D1D0}"/>
                  </a:ext>
                </a:extLst>
              </p:cNvPr>
              <p:cNvSpPr txBox="1"/>
              <p:nvPr/>
            </p:nvSpPr>
            <p:spPr>
              <a:xfrm>
                <a:off x="2778661" y="1795243"/>
                <a:ext cx="15311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latin typeface="둥근모꼴" panose="020B0500000000000000" pitchFamily="50" charset="-127"/>
                    <a:ea typeface="둥근모꼴" panose="020B0500000000000000" pitchFamily="50" charset="-127"/>
                    <a:cs typeface="둥근모꼴" panose="020B0500000000000000" pitchFamily="50" charset="-127"/>
                  </a:rPr>
                  <a:t>보고서 제작능력</a:t>
                </a:r>
              </a:p>
            </p:txBody>
          </p:sp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36F1B21D-E0CE-4D3E-94D0-129B7E250613}"/>
                  </a:ext>
                </a:extLst>
              </p:cNvPr>
              <p:cNvSpPr/>
              <p:nvPr/>
            </p:nvSpPr>
            <p:spPr>
              <a:xfrm>
                <a:off x="2891125" y="2128590"/>
                <a:ext cx="1899016" cy="165588"/>
              </a:xfrm>
              <a:prstGeom prst="rect">
                <a:avLst/>
              </a:prstGeom>
              <a:solidFill>
                <a:srgbClr val="F76F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AB4355C6-DD80-4694-B833-10E902508EF2}"/>
                </a:ext>
              </a:extLst>
            </p:cNvPr>
            <p:cNvGrpSpPr/>
            <p:nvPr/>
          </p:nvGrpSpPr>
          <p:grpSpPr>
            <a:xfrm>
              <a:off x="2778661" y="2311645"/>
              <a:ext cx="2089421" cy="516262"/>
              <a:chOff x="2778661" y="1795243"/>
              <a:chExt cx="2089421" cy="516262"/>
            </a:xfrm>
          </p:grpSpPr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id="{7CB7C92B-F726-439B-9A60-F6F4017C2D96}"/>
                  </a:ext>
                </a:extLst>
              </p:cNvPr>
              <p:cNvSpPr/>
              <p:nvPr/>
            </p:nvSpPr>
            <p:spPr>
              <a:xfrm>
                <a:off x="2879417" y="2110515"/>
                <a:ext cx="1988665" cy="20099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F1160102-B2C2-4BAD-909F-48E0213F43E6}"/>
                  </a:ext>
                </a:extLst>
              </p:cNvPr>
              <p:cNvSpPr txBox="1"/>
              <p:nvPr/>
            </p:nvSpPr>
            <p:spPr>
              <a:xfrm>
                <a:off x="2778661" y="1795243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latin typeface="둥근모꼴" panose="020B0500000000000000" pitchFamily="50" charset="-127"/>
                    <a:ea typeface="둥근모꼴" panose="020B0500000000000000" pitchFamily="50" charset="-127"/>
                    <a:cs typeface="둥근모꼴" panose="020B0500000000000000" pitchFamily="50" charset="-127"/>
                  </a:rPr>
                  <a:t>코딩</a:t>
                </a:r>
              </a:p>
            </p:txBody>
          </p: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D5F2963C-6C61-4E3A-A7D4-42D817DB677D}"/>
                  </a:ext>
                </a:extLst>
              </p:cNvPr>
              <p:cNvSpPr/>
              <p:nvPr/>
            </p:nvSpPr>
            <p:spPr>
              <a:xfrm>
                <a:off x="2891125" y="2124129"/>
                <a:ext cx="1899016" cy="187376"/>
              </a:xfrm>
              <a:prstGeom prst="rect">
                <a:avLst/>
              </a:prstGeom>
              <a:solidFill>
                <a:srgbClr val="F76F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5451718C-7127-4F72-905F-ECD3A42F9DBE}"/>
                </a:ext>
              </a:extLst>
            </p:cNvPr>
            <p:cNvGrpSpPr/>
            <p:nvPr/>
          </p:nvGrpSpPr>
          <p:grpSpPr>
            <a:xfrm>
              <a:off x="2778661" y="2877805"/>
              <a:ext cx="2089421" cy="516262"/>
              <a:chOff x="2778661" y="1795243"/>
              <a:chExt cx="2089421" cy="516262"/>
            </a:xfrm>
          </p:grpSpPr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92EB58FA-7E62-473B-B312-A383FEC227FA}"/>
                  </a:ext>
                </a:extLst>
              </p:cNvPr>
              <p:cNvSpPr/>
              <p:nvPr/>
            </p:nvSpPr>
            <p:spPr>
              <a:xfrm>
                <a:off x="2879417" y="2110515"/>
                <a:ext cx="1988665" cy="20099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C1202094-A236-4E4A-9522-C97EFA1174E3}"/>
                  </a:ext>
                </a:extLst>
              </p:cNvPr>
              <p:cNvSpPr txBox="1"/>
              <p:nvPr/>
            </p:nvSpPr>
            <p:spPr>
              <a:xfrm>
                <a:off x="2778661" y="1795243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latin typeface="둥근모꼴" panose="020B0500000000000000" pitchFamily="50" charset="-127"/>
                    <a:ea typeface="둥근모꼴" panose="020B0500000000000000" pitchFamily="50" charset="-127"/>
                    <a:cs typeface="둥근모꼴" panose="020B0500000000000000" pitchFamily="50" charset="-127"/>
                  </a:rPr>
                  <a:t>발표</a:t>
                </a:r>
              </a:p>
            </p:txBody>
          </p:sp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6EA0758D-5514-4985-B3C9-A5F374C4266C}"/>
                  </a:ext>
                </a:extLst>
              </p:cNvPr>
              <p:cNvSpPr/>
              <p:nvPr/>
            </p:nvSpPr>
            <p:spPr>
              <a:xfrm>
                <a:off x="2891125" y="2124130"/>
                <a:ext cx="1899016" cy="176400"/>
              </a:xfrm>
              <a:prstGeom prst="rect">
                <a:avLst/>
              </a:prstGeom>
              <a:solidFill>
                <a:srgbClr val="F76F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20" name="그림 19" descr="그리기이(가) 표시된 사진&#10;&#10;자동 생성된 설명">
            <a:extLst>
              <a:ext uri="{FF2B5EF4-FFF2-40B4-BE49-F238E27FC236}">
                <a16:creationId xmlns:a16="http://schemas.microsoft.com/office/drawing/2014/main" id="{D6FA49D7-5F48-4D8A-9343-B9B05D8DE4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833" y="4348382"/>
            <a:ext cx="833091" cy="818080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BF0698C1-D5EB-4F2D-A377-5E5AE26A0636}"/>
              </a:ext>
            </a:extLst>
          </p:cNvPr>
          <p:cNvSpPr txBox="1"/>
          <p:nvPr/>
        </p:nvSpPr>
        <p:spPr>
          <a:xfrm>
            <a:off x="9095196" y="746807"/>
            <a:ext cx="37338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CF3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결론</a:t>
            </a:r>
            <a:r>
              <a:rPr lang="en-US" altLang="ko-KR" sz="48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CF3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04</a:t>
            </a:r>
            <a:endParaRPr lang="ko-KR" altLang="en-US" sz="48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CF37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72" name="그림 71" descr="다른, 묶음, 행, 여러개이(가) 표시된 사진&#10;&#10;자동 생성된 설명">
            <a:extLst>
              <a:ext uri="{FF2B5EF4-FFF2-40B4-BE49-F238E27FC236}">
                <a16:creationId xmlns:a16="http://schemas.microsoft.com/office/drawing/2014/main" id="{6B42FF12-43CE-488C-9DB8-6E807276230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41" t="49006" r="41698" b="42718"/>
          <a:stretch/>
        </p:blipFill>
        <p:spPr>
          <a:xfrm>
            <a:off x="7017534" y="2099522"/>
            <a:ext cx="917688" cy="699247"/>
          </a:xfrm>
          <a:prstGeom prst="rect">
            <a:avLst/>
          </a:prstGeom>
        </p:spPr>
      </p:pic>
      <p:pic>
        <p:nvPicPr>
          <p:cNvPr id="73" name="그림 72" descr="다른, 묶음, 행, 여러개이(가) 표시된 사진&#10;&#10;자동 생성된 설명">
            <a:extLst>
              <a:ext uri="{FF2B5EF4-FFF2-40B4-BE49-F238E27FC236}">
                <a16:creationId xmlns:a16="http://schemas.microsoft.com/office/drawing/2014/main" id="{2B5921A9-1210-4EDA-A2F4-31B323C3161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0" t="49006" r="57032" b="42718"/>
          <a:stretch/>
        </p:blipFill>
        <p:spPr>
          <a:xfrm>
            <a:off x="1631891" y="2147988"/>
            <a:ext cx="1147021" cy="665272"/>
          </a:xfrm>
          <a:prstGeom prst="rect">
            <a:avLst/>
          </a:prstGeom>
        </p:spPr>
      </p:pic>
      <p:pic>
        <p:nvPicPr>
          <p:cNvPr id="74" name="그림 73" descr="그리기이(가) 표시된 사진  자동 생성된 설명">
            <a:extLst>
              <a:ext uri="{FF2B5EF4-FFF2-40B4-BE49-F238E27FC236}">
                <a16:creationId xmlns:a16="http://schemas.microsoft.com/office/drawing/2014/main" id="{A7764AAB-C09D-46D0-AF28-0ED308ED0AE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526060" y="1681756"/>
            <a:ext cx="388686" cy="38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9935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B3CE9D1-F4BF-4CBE-B132-BA5D69BF63D2}"/>
              </a:ext>
            </a:extLst>
          </p:cNvPr>
          <p:cNvSpPr txBox="1"/>
          <p:nvPr/>
        </p:nvSpPr>
        <p:spPr>
          <a:xfrm>
            <a:off x="6165614" y="1511948"/>
            <a:ext cx="1847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60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A4736F-CC54-485A-84FA-8E3710AA2768}"/>
              </a:ext>
            </a:extLst>
          </p:cNvPr>
          <p:cNvSpPr txBox="1"/>
          <p:nvPr/>
        </p:nvSpPr>
        <p:spPr>
          <a:xfrm>
            <a:off x="3392144" y="2167545"/>
            <a:ext cx="51122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300" dirty="0" err="1">
                <a:ln w="22225">
                  <a:solidFill>
                    <a:srgbClr val="FFC000"/>
                  </a:solidFill>
                  <a:prstDash val="solid"/>
                </a:ln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들어주셔서</a:t>
            </a:r>
            <a:r>
              <a:rPr lang="ko-KR" altLang="en-US" sz="3200" b="1" spc="300" dirty="0">
                <a:ln w="22225">
                  <a:solidFill>
                    <a:srgbClr val="FFC000"/>
                  </a:solidFill>
                  <a:prstDash val="solid"/>
                </a:ln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감사합니다</a:t>
            </a:r>
            <a:r>
              <a:rPr lang="en-US" altLang="ko-KR" sz="3200" b="1" spc="300" dirty="0">
                <a:ln w="22225">
                  <a:solidFill>
                    <a:srgbClr val="FFC000"/>
                  </a:solidFill>
                  <a:prstDash val="solid"/>
                </a:ln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!</a:t>
            </a:r>
            <a:endParaRPr lang="ko-KR" altLang="en-US" sz="3200" b="1" spc="300" dirty="0">
              <a:ln w="22225">
                <a:solidFill>
                  <a:srgbClr val="FFC000"/>
                </a:solidFill>
                <a:prstDash val="solid"/>
              </a:ln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040C6D2-9967-4E2F-B507-7B23CF4A9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140" y="2977029"/>
            <a:ext cx="4132307" cy="903942"/>
          </a:xfrm>
          <a:prstGeom prst="rect">
            <a:avLst/>
          </a:prstGeom>
        </p:spPr>
      </p:pic>
      <p:pic>
        <p:nvPicPr>
          <p:cNvPr id="36" name="Picture 64">
            <a:extLst>
              <a:ext uri="{FF2B5EF4-FFF2-40B4-BE49-F238E27FC236}">
                <a16:creationId xmlns:a16="http://schemas.microsoft.com/office/drawing/2014/main" id="{23EFB110-85F8-41BE-9EA8-71F90881A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367" y="3429000"/>
            <a:ext cx="441960" cy="3048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7" name="Picture 65">
            <a:extLst>
              <a:ext uri="{FF2B5EF4-FFF2-40B4-BE49-F238E27FC236}">
                <a16:creationId xmlns:a16="http://schemas.microsoft.com/office/drawing/2014/main" id="{141CEB6F-AFD4-4364-8E99-297B62D32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027" y="3863041"/>
            <a:ext cx="495300" cy="135432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8" name="Picture 65">
            <a:extLst>
              <a:ext uri="{FF2B5EF4-FFF2-40B4-BE49-F238E27FC236}">
                <a16:creationId xmlns:a16="http://schemas.microsoft.com/office/drawing/2014/main" id="{C1A0D8EB-34C1-4BED-8B2C-F7A7272799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8783" y="4374775"/>
            <a:ext cx="495300" cy="84259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9" name="Picture 65">
            <a:extLst>
              <a:ext uri="{FF2B5EF4-FFF2-40B4-BE49-F238E27FC236}">
                <a16:creationId xmlns:a16="http://schemas.microsoft.com/office/drawing/2014/main" id="{3869CD0E-D1D1-4355-BF51-21B943E980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3217" y="3429000"/>
            <a:ext cx="495300" cy="178836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BABADFB3-986D-4F7B-99EB-A9748EE0623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202556" y="2925484"/>
            <a:ext cx="530411" cy="53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005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타원 44"/>
          <p:cNvSpPr/>
          <p:nvPr/>
        </p:nvSpPr>
        <p:spPr>
          <a:xfrm>
            <a:off x="8297620" y="2206720"/>
            <a:ext cx="2880360" cy="2880360"/>
          </a:xfrm>
          <a:prstGeom prst="ellipse">
            <a:avLst/>
          </a:prstGeom>
          <a:solidFill>
            <a:srgbClr val="F2F2F2"/>
          </a:solidFill>
          <a:ln w="57150">
            <a:solidFill>
              <a:srgbClr val="3B3838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5132338" y="2224903"/>
            <a:ext cx="2880360" cy="2880360"/>
          </a:xfrm>
          <a:prstGeom prst="ellipse">
            <a:avLst/>
          </a:prstGeom>
          <a:solidFill>
            <a:srgbClr val="F2F2F2"/>
          </a:solidFill>
          <a:ln w="57150">
            <a:solidFill>
              <a:srgbClr val="3B3838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958877" y="2226346"/>
            <a:ext cx="2880360" cy="2880360"/>
          </a:xfrm>
          <a:prstGeom prst="ellipse">
            <a:avLst/>
          </a:prstGeom>
          <a:solidFill>
            <a:srgbClr val="F2F2F2"/>
          </a:solidFill>
          <a:ln w="57150">
            <a:solidFill>
              <a:srgbClr val="3B3838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 descr="피아노, 그리기이(가) 표시된 사진  자동 생성된 설명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20580716">
            <a:off x="1851282" y="2078798"/>
            <a:ext cx="252217" cy="44184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828674" y="898202"/>
            <a:ext cx="3231625" cy="1738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400" b="1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/>
                <a:ea typeface="둥근모꼴"/>
                <a:cs typeface="둥근모꼴"/>
              </a:rPr>
              <a:t>개요</a:t>
            </a:r>
            <a:r>
              <a:rPr lang="en-US" altLang="ko-KR" sz="5400" b="1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/>
                <a:ea typeface="둥근모꼴"/>
                <a:cs typeface="둥근모꼴"/>
              </a:rPr>
              <a:t> </a:t>
            </a:r>
          </a:p>
          <a:p>
            <a:pPr lvl="0">
              <a:defRPr/>
            </a:pPr>
            <a:r>
              <a:rPr lang="en-US" altLang="ko-KR" sz="5400" b="1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/>
                <a:ea typeface="둥근모꼴"/>
                <a:cs typeface="둥근모꼴"/>
              </a:rPr>
              <a:t>01</a:t>
            </a:r>
            <a:endParaRPr lang="ko-KR" altLang="en-US" sz="5400" b="1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/>
              <a:ea typeface="둥근모꼴"/>
              <a:cs typeface="둥근모꼴"/>
            </a:endParaRPr>
          </a:p>
        </p:txBody>
      </p:sp>
      <p:pic>
        <p:nvPicPr>
          <p:cNvPr id="38" name="그림 312" descr="스크린샷, 그리기이(가) 표시된 사진  자동 생성된 설명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278803" y="2910518"/>
            <a:ext cx="1200524" cy="1200524"/>
          </a:xfrm>
          <a:prstGeom prst="rect">
            <a:avLst/>
          </a:prstGeom>
        </p:spPr>
      </p:pic>
      <p:pic>
        <p:nvPicPr>
          <p:cNvPr id="37" name="그림 26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711152" y="3429000"/>
            <a:ext cx="1142797" cy="1142797"/>
          </a:xfrm>
          <a:prstGeom prst="rect">
            <a:avLst/>
          </a:prstGeom>
        </p:spPr>
      </p:pic>
      <p:pic>
        <p:nvPicPr>
          <p:cNvPr id="41" name="그림 272" descr="그리기, 시계이(가) 표시된 사진  자동 생성된 설명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690152" y="3015288"/>
            <a:ext cx="1364084" cy="1364084"/>
          </a:xfrm>
          <a:prstGeom prst="rect">
            <a:avLst/>
          </a:prstGeom>
        </p:spPr>
      </p:pic>
      <p:pic>
        <p:nvPicPr>
          <p:cNvPr id="42" name="그림 283" descr="개체, 그리기, 시계이(가) 표시된 사진  자동 생성된 설명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3513402" y="3637742"/>
            <a:ext cx="719463" cy="719463"/>
          </a:xfrm>
          <a:prstGeom prst="rect">
            <a:avLst/>
          </a:prstGeom>
        </p:spPr>
      </p:pic>
      <p:pic>
        <p:nvPicPr>
          <p:cNvPr id="43" name="그림 280" descr="그리기이(가) 표시된 사진  자동 생성된 설명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315677" y="3967788"/>
            <a:ext cx="401963" cy="401963"/>
          </a:xfrm>
          <a:prstGeom prst="rect">
            <a:avLst/>
          </a:prstGeom>
        </p:spPr>
      </p:pic>
      <p:pic>
        <p:nvPicPr>
          <p:cNvPr id="46" name="그림 276" descr="그리기이(가) 표시된 사진  자동 생성된 설명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9149325" y="3021162"/>
            <a:ext cx="1248630" cy="1248630"/>
          </a:xfrm>
          <a:prstGeom prst="rect">
            <a:avLst/>
          </a:prstGeom>
        </p:spPr>
      </p:pic>
      <p:sp>
        <p:nvSpPr>
          <p:cNvPr id="47" name="TextBox 8"/>
          <p:cNvSpPr txBox="1"/>
          <p:nvPr/>
        </p:nvSpPr>
        <p:spPr>
          <a:xfrm>
            <a:off x="2244603" y="5186937"/>
            <a:ext cx="24694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buClr>
                <a:schemeClr val="tx1"/>
              </a:buClr>
              <a:buFont typeface="Arial"/>
              <a:buNone/>
              <a:defRPr/>
            </a:pPr>
            <a:r>
              <a:rPr lang="ko-KR" altLang="en-US" sz="2400" spc="300" dirty="0">
                <a:latin typeface="나눔스퀘어 Bold"/>
                <a:ea typeface="나눔스퀘어 Bold"/>
                <a:cs typeface="둥근모꼴"/>
              </a:rPr>
              <a:t>프로젝트 목적</a:t>
            </a:r>
          </a:p>
        </p:txBody>
      </p:sp>
      <p:sp>
        <p:nvSpPr>
          <p:cNvPr id="48" name="TextBox 8"/>
          <p:cNvSpPr txBox="1"/>
          <p:nvPr/>
        </p:nvSpPr>
        <p:spPr>
          <a:xfrm>
            <a:off x="5504077" y="5204640"/>
            <a:ext cx="25086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buClr>
                <a:schemeClr val="tx1"/>
              </a:buClr>
              <a:buFont typeface="Arial"/>
              <a:buNone/>
              <a:defRPr/>
            </a:pPr>
            <a:r>
              <a:rPr lang="ko-KR" altLang="en-US" sz="2400" spc="300" dirty="0">
                <a:latin typeface="나눔스퀘어 Bold"/>
                <a:ea typeface="나눔스퀘어 Bold"/>
                <a:cs typeface="둥근모꼴"/>
              </a:rPr>
              <a:t>프로젝트 규모</a:t>
            </a:r>
          </a:p>
        </p:txBody>
      </p:sp>
      <p:sp>
        <p:nvSpPr>
          <p:cNvPr id="49" name="TextBox 8"/>
          <p:cNvSpPr txBox="1"/>
          <p:nvPr/>
        </p:nvSpPr>
        <p:spPr>
          <a:xfrm>
            <a:off x="9043720" y="5193480"/>
            <a:ext cx="1721393" cy="452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buClr>
                <a:schemeClr val="tx1"/>
              </a:buClr>
              <a:buFont typeface="Arial"/>
              <a:buNone/>
              <a:defRPr/>
            </a:pPr>
            <a:r>
              <a:rPr lang="ko-KR" altLang="en-US" sz="2400" spc="300">
                <a:latin typeface="나눔스퀘어 Bold"/>
                <a:ea typeface="나눔스퀘어 Bold"/>
                <a:cs typeface="둥근모꼴"/>
              </a:rPr>
              <a:t>사용 기술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764776" y="723366"/>
            <a:ext cx="58451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4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/>
                <a:ea typeface="둥근모꼴"/>
                <a:cs typeface="둥근모꼴"/>
              </a:rPr>
              <a:t>02.</a:t>
            </a:r>
            <a:r>
              <a:rPr lang="ko-KR" altLang="en-US" sz="54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/>
                <a:ea typeface="둥근모꼴"/>
                <a:cs typeface="둥근모꼴"/>
              </a:rPr>
              <a:t> 제안 내용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218430" y="1787169"/>
            <a:ext cx="4410075" cy="371445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948033" y="1936398"/>
            <a:ext cx="1633486" cy="5000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700" spc="300">
                <a:solidFill>
                  <a:srgbClr val="ECD174"/>
                </a:solidFill>
                <a:latin typeface="나눔스퀘어 ExtraBold"/>
                <a:ea typeface="나눔스퀘어 ExtraBold"/>
                <a:cs typeface="둥근모꼴"/>
              </a:rPr>
              <a:t>문제점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286500" y="1787362"/>
            <a:ext cx="4410075" cy="371445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7967999" y="1946019"/>
            <a:ext cx="1489168" cy="500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700" spc="300">
                <a:solidFill>
                  <a:srgbClr val="99CCFF"/>
                </a:solidFill>
                <a:latin typeface="나눔스퀘어 ExtraBold"/>
                <a:ea typeface="나눔스퀘어 ExtraBold"/>
                <a:cs typeface="둥근모꼴"/>
              </a:rPr>
              <a:t>개선점</a:t>
            </a:r>
          </a:p>
        </p:txBody>
      </p:sp>
      <p:sp>
        <p:nvSpPr>
          <p:cNvPr id="36" name="이등변 삼각형 23"/>
          <p:cNvSpPr/>
          <p:nvPr/>
        </p:nvSpPr>
        <p:spPr>
          <a:xfrm rot="5400000">
            <a:off x="2066660" y="2938451"/>
            <a:ext cx="223388" cy="231838"/>
          </a:xfrm>
          <a:prstGeom prst="triangle">
            <a:avLst>
              <a:gd name="adj" fmla="val 50000"/>
            </a:avLst>
          </a:prstGeom>
          <a:solidFill>
            <a:srgbClr val="ECD1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7" name="이등변 삼각형 32"/>
          <p:cNvSpPr/>
          <p:nvPr/>
        </p:nvSpPr>
        <p:spPr>
          <a:xfrm rot="5400000">
            <a:off x="6826851" y="2880724"/>
            <a:ext cx="223388" cy="231838"/>
          </a:xfrm>
          <a:prstGeom prst="triangle">
            <a:avLst>
              <a:gd name="adj" fmla="val 50000"/>
            </a:avLst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TextBox 8"/>
          <p:cNvSpPr txBox="1"/>
          <p:nvPr/>
        </p:nvSpPr>
        <p:spPr>
          <a:xfrm>
            <a:off x="2353750" y="2579651"/>
            <a:ext cx="2981730" cy="2275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>
              <a:lnSpc>
                <a:spcPct val="200000"/>
              </a:lnSpc>
              <a:buClr>
                <a:schemeClr val="tx1"/>
              </a:buClr>
              <a:buFont typeface="Arial"/>
              <a:buNone/>
              <a:defRPr/>
            </a:pPr>
            <a:r>
              <a:rPr lang="ko-KR" altLang="en-US" sz="2400" spc="300" dirty="0">
                <a:solidFill>
                  <a:srgbClr val="404040"/>
                </a:solidFill>
                <a:latin typeface="나눔스퀘어 Bold"/>
                <a:ea typeface="나눔스퀘어 Bold"/>
                <a:cs typeface="둥근모꼴"/>
              </a:rPr>
              <a:t>해상도의 크기</a:t>
            </a:r>
          </a:p>
          <a:p>
            <a:pPr marL="0" lvl="0" indent="0" algn="ctr">
              <a:lnSpc>
                <a:spcPct val="200000"/>
              </a:lnSpc>
              <a:buClr>
                <a:schemeClr val="tx1"/>
              </a:buClr>
              <a:buFont typeface="Arial"/>
              <a:buNone/>
              <a:defRPr/>
            </a:pPr>
            <a:r>
              <a:rPr lang="ko-KR" altLang="en-US" sz="2400" spc="300" dirty="0">
                <a:solidFill>
                  <a:srgbClr val="404040"/>
                </a:solidFill>
                <a:latin typeface="나눔스퀘어 Bold"/>
                <a:ea typeface="나눔스퀘어 Bold"/>
                <a:cs typeface="둥근모꼴"/>
              </a:rPr>
              <a:t>낮은 프레임</a:t>
            </a:r>
          </a:p>
          <a:p>
            <a:pPr marL="0" lvl="0" indent="0" algn="ctr">
              <a:lnSpc>
                <a:spcPct val="200000"/>
              </a:lnSpc>
              <a:buClr>
                <a:schemeClr val="tx1"/>
              </a:buClr>
              <a:buFont typeface="Arial"/>
              <a:buNone/>
              <a:defRPr/>
            </a:pPr>
            <a:r>
              <a:rPr lang="ko-KR" altLang="en-US" sz="2400" spc="300" dirty="0">
                <a:solidFill>
                  <a:srgbClr val="404040"/>
                </a:solidFill>
                <a:latin typeface="나눔스퀘어 Bold"/>
                <a:ea typeface="나눔스퀘어 Bold"/>
                <a:cs typeface="둥근모꼴"/>
              </a:rPr>
              <a:t>게임의 밋밋함</a:t>
            </a:r>
          </a:p>
        </p:txBody>
      </p:sp>
      <p:sp>
        <p:nvSpPr>
          <p:cNvPr id="41" name="이등변 삼각형 23"/>
          <p:cNvSpPr/>
          <p:nvPr/>
        </p:nvSpPr>
        <p:spPr>
          <a:xfrm rot="5400000">
            <a:off x="2065217" y="3678687"/>
            <a:ext cx="223388" cy="231838"/>
          </a:xfrm>
          <a:prstGeom prst="triangle">
            <a:avLst>
              <a:gd name="adj" fmla="val 50000"/>
            </a:avLst>
          </a:prstGeom>
          <a:solidFill>
            <a:srgbClr val="ECD1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2" name="이등변 삼각형 23"/>
          <p:cNvSpPr/>
          <p:nvPr/>
        </p:nvSpPr>
        <p:spPr>
          <a:xfrm rot="5400000">
            <a:off x="2074742" y="4457063"/>
            <a:ext cx="223388" cy="231838"/>
          </a:xfrm>
          <a:prstGeom prst="triangle">
            <a:avLst>
              <a:gd name="adj" fmla="val 50000"/>
            </a:avLst>
          </a:prstGeom>
          <a:solidFill>
            <a:srgbClr val="ECD1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3" name="TextBox 8"/>
          <p:cNvSpPr txBox="1"/>
          <p:nvPr/>
        </p:nvSpPr>
        <p:spPr>
          <a:xfrm>
            <a:off x="7008875" y="2568490"/>
            <a:ext cx="3493408" cy="2716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>
              <a:lnSpc>
                <a:spcPct val="180000"/>
              </a:lnSpc>
              <a:buClr>
                <a:schemeClr val="tx1"/>
              </a:buClr>
              <a:buFont typeface="Arial"/>
              <a:buNone/>
              <a:defRPr/>
            </a:pPr>
            <a:r>
              <a:rPr lang="ko-KR" altLang="en-US" sz="2400" spc="300" dirty="0">
                <a:solidFill>
                  <a:srgbClr val="404040"/>
                </a:solidFill>
                <a:latin typeface="나눔스퀘어 Bold"/>
                <a:ea typeface="나눔스퀘어 Bold"/>
                <a:cs typeface="둥근모꼴"/>
              </a:rPr>
              <a:t>해상도의 크기 증가</a:t>
            </a:r>
          </a:p>
          <a:p>
            <a:pPr marL="0" lvl="0" indent="0" algn="ctr">
              <a:lnSpc>
                <a:spcPct val="180000"/>
              </a:lnSpc>
              <a:buClr>
                <a:schemeClr val="tx1"/>
              </a:buClr>
              <a:buFont typeface="Arial"/>
              <a:buNone/>
              <a:defRPr/>
            </a:pPr>
            <a:r>
              <a:rPr lang="ko-KR" altLang="en-US" sz="2400" spc="300" dirty="0">
                <a:solidFill>
                  <a:srgbClr val="404040"/>
                </a:solidFill>
                <a:latin typeface="나눔스퀘어 Bold"/>
                <a:ea typeface="나눔스퀘어 Bold"/>
                <a:cs typeface="둥근모꼴"/>
              </a:rPr>
              <a:t>프레임 증가</a:t>
            </a:r>
          </a:p>
          <a:p>
            <a:pPr marL="0" lvl="0" indent="0" algn="ctr">
              <a:lnSpc>
                <a:spcPct val="180000"/>
              </a:lnSpc>
              <a:buClr>
                <a:schemeClr val="tx1"/>
              </a:buClr>
              <a:buFont typeface="Arial"/>
              <a:buNone/>
              <a:defRPr/>
            </a:pPr>
            <a:r>
              <a:rPr lang="ko-KR" altLang="en-US" sz="2400" spc="300" dirty="0">
                <a:solidFill>
                  <a:srgbClr val="404040"/>
                </a:solidFill>
                <a:latin typeface="나눔스퀘어 Bold"/>
                <a:ea typeface="나눔스퀘어 Bold"/>
                <a:cs typeface="둥근모꼴"/>
              </a:rPr>
              <a:t>랜덤 아이템추가</a:t>
            </a:r>
          </a:p>
          <a:p>
            <a:pPr marL="0" lvl="0" indent="0" algn="ctr">
              <a:lnSpc>
                <a:spcPct val="180000"/>
              </a:lnSpc>
              <a:buClr>
                <a:schemeClr val="tx1"/>
              </a:buClr>
              <a:buFont typeface="Arial"/>
              <a:buNone/>
              <a:defRPr/>
            </a:pPr>
            <a:r>
              <a:rPr lang="ko-KR" altLang="en-US" sz="2400" spc="300" dirty="0">
                <a:solidFill>
                  <a:srgbClr val="404040"/>
                </a:solidFill>
                <a:latin typeface="나눔스퀘어 Bold"/>
                <a:ea typeface="나눔스퀘어 Bold"/>
                <a:cs typeface="둥근모꼴"/>
              </a:rPr>
              <a:t>랭킹 시스템</a:t>
            </a:r>
          </a:p>
        </p:txBody>
      </p:sp>
      <p:sp>
        <p:nvSpPr>
          <p:cNvPr id="44" name="이등변 삼각형 32"/>
          <p:cNvSpPr/>
          <p:nvPr/>
        </p:nvSpPr>
        <p:spPr>
          <a:xfrm rot="5400000">
            <a:off x="6835029" y="3533331"/>
            <a:ext cx="223388" cy="231838"/>
          </a:xfrm>
          <a:prstGeom prst="triangle">
            <a:avLst>
              <a:gd name="adj" fmla="val 50000"/>
            </a:avLst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이등변 삼각형 32"/>
          <p:cNvSpPr/>
          <p:nvPr/>
        </p:nvSpPr>
        <p:spPr>
          <a:xfrm rot="5400000">
            <a:off x="6835125" y="4187574"/>
            <a:ext cx="223388" cy="231838"/>
          </a:xfrm>
          <a:prstGeom prst="triangle">
            <a:avLst>
              <a:gd name="adj" fmla="val 50000"/>
            </a:avLst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6" name="이등변 삼각형 32"/>
          <p:cNvSpPr/>
          <p:nvPr/>
        </p:nvSpPr>
        <p:spPr>
          <a:xfrm rot="5400000">
            <a:off x="6844842" y="4841624"/>
            <a:ext cx="223388" cy="231838"/>
          </a:xfrm>
          <a:prstGeom prst="triangle">
            <a:avLst>
              <a:gd name="adj" fmla="val 50000"/>
            </a:avLst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828673" y="898201"/>
            <a:ext cx="3253742" cy="173831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4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/>
                <a:ea typeface="둥근모꼴"/>
                <a:cs typeface="둥근모꼴"/>
              </a:rPr>
              <a:t>수행 내용</a:t>
            </a:r>
            <a:r>
              <a:rPr lang="en-US" altLang="ko-KR" sz="54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/>
                <a:ea typeface="둥근모꼴"/>
                <a:cs typeface="둥근모꼴"/>
              </a:rPr>
              <a:t> </a:t>
            </a:r>
          </a:p>
          <a:p>
            <a:pPr lvl="0">
              <a:defRPr/>
            </a:pPr>
            <a:r>
              <a:rPr lang="en-US" altLang="ko-KR" sz="54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/>
                <a:ea typeface="둥근모꼴"/>
                <a:cs typeface="둥근모꼴"/>
              </a:rPr>
              <a:t>03</a:t>
            </a:r>
            <a:endParaRPr lang="ko-KR" altLang="en-US" sz="54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/>
              <a:ea typeface="둥근모꼴"/>
              <a:cs typeface="둥근모꼴"/>
            </a:endParaRPr>
          </a:p>
        </p:txBody>
      </p:sp>
      <p:pic>
        <p:nvPicPr>
          <p:cNvPr id="17" name="그림 16" descr="피아노, 그리기이(가) 표시된 사진  자동 생성된 설명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20580716">
            <a:off x="1844933" y="2073530"/>
            <a:ext cx="252217" cy="441840"/>
          </a:xfrm>
          <a:prstGeom prst="rect">
            <a:avLst/>
          </a:prstGeom>
        </p:spPr>
      </p:pic>
      <p:pic>
        <p:nvPicPr>
          <p:cNvPr id="42" name="그림 41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5403235" y="2410563"/>
            <a:ext cx="5587910" cy="315892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3" name="그림 42"/>
          <p:cNvPicPr/>
          <p:nvPr/>
        </p:nvPicPr>
        <p:blipFill rotWithShape="1">
          <a:blip r:embed="rId5"/>
          <a:stretch>
            <a:fillRect/>
          </a:stretch>
        </p:blipFill>
        <p:spPr>
          <a:xfrm>
            <a:off x="2347575" y="2539999"/>
            <a:ext cx="1807186" cy="302949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3" name="이등변 삼각형 32">
            <a:extLst>
              <a:ext uri="{FF2B5EF4-FFF2-40B4-BE49-F238E27FC236}">
                <a16:creationId xmlns:a16="http://schemas.microsoft.com/office/drawing/2014/main" id="{68DAA875-A7FB-4015-ACDD-2F63D31ABE25}"/>
              </a:ext>
            </a:extLst>
          </p:cNvPr>
          <p:cNvSpPr/>
          <p:nvPr/>
        </p:nvSpPr>
        <p:spPr>
          <a:xfrm rot="5400000">
            <a:off x="4447557" y="3744429"/>
            <a:ext cx="737439" cy="596130"/>
          </a:xfrm>
          <a:prstGeom prst="triangle">
            <a:avLst>
              <a:gd name="adj" fmla="val 53647"/>
            </a:avLst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90FBC8A2-EF29-4A4B-884B-3ABA319DEC73}"/>
              </a:ext>
            </a:extLst>
          </p:cNvPr>
          <p:cNvSpPr txBox="1"/>
          <p:nvPr/>
        </p:nvSpPr>
        <p:spPr>
          <a:xfrm>
            <a:off x="1099101" y="5380923"/>
            <a:ext cx="4214937" cy="578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000" b="0" i="0" u="none" strike="noStrike" kern="1200" cap="none" spc="30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나눔스퀘어 Bold"/>
                <a:ea typeface="나눔스퀘어 Bold"/>
                <a:cs typeface="둥근모꼴"/>
              </a:rPr>
              <a:t>[</a:t>
            </a:r>
            <a:r>
              <a:rPr kumimoji="0" lang="ko-KR" altLang="en-US" sz="2000" b="0" i="0" u="none" strike="noStrike" kern="1200" cap="none" spc="30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나눔스퀘어 Bold"/>
                <a:ea typeface="나눔스퀘어 Bold"/>
                <a:cs typeface="둥근모꼴"/>
              </a:rPr>
              <a:t>기존의 </a:t>
            </a:r>
            <a:r>
              <a:rPr kumimoji="0" lang="en-US" altLang="ko-KR" sz="2000" b="0" i="0" u="none" strike="noStrike" kern="1200" cap="none" spc="30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나눔스퀘어 Bold"/>
                <a:ea typeface="나눔스퀘어 Bold"/>
                <a:cs typeface="둥근모꼴"/>
              </a:rPr>
              <a:t>Flappy Bird]</a:t>
            </a:r>
            <a:endParaRPr kumimoji="0" lang="ko-KR" altLang="en-US" sz="2000" b="0" i="0" u="none" strike="noStrike" kern="1200" cap="none" spc="3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나눔스퀘어 Bold"/>
              <a:ea typeface="나눔스퀘어 Bold"/>
              <a:cs typeface="둥근모꼴"/>
            </a:endParaRPr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id="{87D0621E-35B9-4BAF-A1AB-F7C409C93EAA}"/>
              </a:ext>
            </a:extLst>
          </p:cNvPr>
          <p:cNvSpPr txBox="1"/>
          <p:nvPr/>
        </p:nvSpPr>
        <p:spPr>
          <a:xfrm>
            <a:off x="5413829" y="5569491"/>
            <a:ext cx="55879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000" b="0" i="0" u="none" strike="noStrike" kern="1200" cap="none" spc="30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나눔스퀘어 Bold"/>
                <a:ea typeface="나눔스퀘어 Bold"/>
                <a:cs typeface="둥근모꼴"/>
              </a:rPr>
              <a:t>[</a:t>
            </a:r>
            <a:r>
              <a:rPr kumimoji="0" lang="ko-KR" altLang="en-US" sz="2000" b="0" i="0" u="none" strike="noStrike" kern="1200" cap="none" spc="30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나눔스퀘어 Bold"/>
                <a:ea typeface="나눔스퀘어 Bold"/>
                <a:cs typeface="둥근모꼴"/>
              </a:rPr>
              <a:t>프레임</a:t>
            </a:r>
            <a:r>
              <a:rPr lang="en-US" altLang="ko-KR" sz="2000" spc="300" dirty="0">
                <a:solidFill>
                  <a:srgbClr val="404040"/>
                </a:solidFill>
                <a:latin typeface="나눔스퀘어 Bold"/>
                <a:ea typeface="나눔스퀘어 Bold"/>
                <a:cs typeface="둥근모꼴"/>
              </a:rPr>
              <a:t>, </a:t>
            </a:r>
            <a:r>
              <a:rPr lang="ko-KR" altLang="en-US" sz="2000" spc="300" dirty="0">
                <a:solidFill>
                  <a:srgbClr val="404040"/>
                </a:solidFill>
                <a:latin typeface="나눔스퀘어 Bold"/>
                <a:ea typeface="나눔스퀘어 Bold"/>
                <a:cs typeface="둥근모꼴"/>
              </a:rPr>
              <a:t>해상도 개선후의 </a:t>
            </a:r>
            <a:r>
              <a:rPr lang="en-US" altLang="ko-KR" sz="2000" spc="300" dirty="0">
                <a:solidFill>
                  <a:srgbClr val="404040"/>
                </a:solidFill>
                <a:latin typeface="나눔스퀘어 Bold"/>
                <a:ea typeface="나눔스퀘어 Bold"/>
                <a:cs typeface="둥근모꼴"/>
              </a:rPr>
              <a:t>Flappy Bird]</a:t>
            </a:r>
            <a:endParaRPr kumimoji="0" lang="ko-KR" altLang="en-US" sz="2000" b="0" i="0" u="none" strike="noStrike" kern="1200" cap="none" spc="3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나눔스퀘어 Bold"/>
              <a:ea typeface="나눔스퀘어 Bold"/>
              <a:cs typeface="둥근모꼴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308485" y="2072408"/>
            <a:ext cx="5306603" cy="314194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D7EFD7-DD42-4FDF-914B-46372B6DCDB3}"/>
              </a:ext>
            </a:extLst>
          </p:cNvPr>
          <p:cNvSpPr txBox="1"/>
          <p:nvPr/>
        </p:nvSpPr>
        <p:spPr>
          <a:xfrm>
            <a:off x="1180527" y="953309"/>
            <a:ext cx="50858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8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/>
                <a:ea typeface="둥근모꼴"/>
                <a:cs typeface="둥근모꼴"/>
              </a:rPr>
              <a:t>랜덤 아이템 추가</a:t>
            </a:r>
          </a:p>
        </p:txBody>
      </p:sp>
    </p:spTree>
    <p:extLst>
      <p:ext uri="{BB962C8B-B14F-4D97-AF65-F5344CB8AC3E}">
        <p14:creationId xmlns:p14="http://schemas.microsoft.com/office/powerpoint/2010/main" val="504501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00">
        <p159:morph option="byObject"/>
      </p:transition>
    </mc:Choice>
    <mc:Fallback xmlns="">
      <p:transition spd="slow" advTm="2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308485" y="2072408"/>
            <a:ext cx="5306603" cy="3141941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C165746-7B08-4D18-B62E-82B82FC12C62}"/>
              </a:ext>
            </a:extLst>
          </p:cNvPr>
          <p:cNvPicPr/>
          <p:nvPr/>
        </p:nvPicPr>
        <p:blipFill rotWithShape="1">
          <a:blip r:embed="rId3"/>
          <a:srcRect l="64312" t="30112" r="6177" b="28955"/>
          <a:stretch/>
        </p:blipFill>
        <p:spPr>
          <a:xfrm>
            <a:off x="3738281" y="2339400"/>
            <a:ext cx="2661903" cy="2607955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/>
        </p:spPr>
      </p:pic>
      <p:sp>
        <p:nvSpPr>
          <p:cNvPr id="7" name="TextBox 8">
            <a:extLst>
              <a:ext uri="{FF2B5EF4-FFF2-40B4-BE49-F238E27FC236}">
                <a16:creationId xmlns:a16="http://schemas.microsoft.com/office/drawing/2014/main" id="{73ED5B3D-FD21-4FC8-A93F-4033C2909DE5}"/>
              </a:ext>
            </a:extLst>
          </p:cNvPr>
          <p:cNvSpPr txBox="1"/>
          <p:nvPr/>
        </p:nvSpPr>
        <p:spPr>
          <a:xfrm>
            <a:off x="6722511" y="2072408"/>
            <a:ext cx="4214937" cy="2670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>
              <a:lnSpc>
                <a:spcPct val="180000"/>
              </a:lnSpc>
              <a:buClr>
                <a:schemeClr val="tx1"/>
              </a:buClr>
              <a:buFont typeface="Arial"/>
              <a:buNone/>
              <a:defRPr/>
            </a:pPr>
            <a:r>
              <a:rPr lang="ko-KR" altLang="en-US" sz="2400" spc="300" dirty="0">
                <a:solidFill>
                  <a:srgbClr val="404040"/>
                </a:solidFill>
                <a:latin typeface="나눔스퀘어 Bold"/>
                <a:ea typeface="나눔스퀘어 Bold"/>
                <a:cs typeface="둥근모꼴"/>
              </a:rPr>
              <a:t>    랜덤 아이템 젤리 추가</a:t>
            </a:r>
            <a:endParaRPr lang="en-US" altLang="ko-KR" sz="2400" spc="300" dirty="0">
              <a:solidFill>
                <a:srgbClr val="404040"/>
              </a:solidFill>
              <a:latin typeface="나눔스퀘어 Bold"/>
              <a:ea typeface="나눔스퀘어 Bold"/>
              <a:cs typeface="둥근모꼴"/>
            </a:endParaRPr>
          </a:p>
          <a:p>
            <a:pPr marL="0" lvl="0" indent="0" algn="ctr">
              <a:lnSpc>
                <a:spcPct val="180000"/>
              </a:lnSpc>
              <a:buClr>
                <a:schemeClr val="tx1"/>
              </a:buClr>
              <a:buFont typeface="Arial"/>
              <a:buNone/>
              <a:defRPr/>
            </a:pPr>
            <a:r>
              <a:rPr lang="ko-KR" altLang="en-US" sz="2400" spc="300" dirty="0">
                <a:solidFill>
                  <a:srgbClr val="404040"/>
                </a:solidFill>
                <a:latin typeface="나눔스퀘어 Bold"/>
                <a:ea typeface="나눔스퀘어 Bold"/>
                <a:cs typeface="둥근모꼴"/>
              </a:rPr>
              <a:t>점수 </a:t>
            </a:r>
            <a:r>
              <a:rPr lang="en-US" altLang="ko-KR" sz="2400" spc="300" dirty="0">
                <a:solidFill>
                  <a:srgbClr val="404040"/>
                </a:solidFill>
                <a:latin typeface="나눔스퀘어 Bold"/>
                <a:ea typeface="나눔스퀘어 Bold"/>
                <a:cs typeface="둥근모꼴"/>
              </a:rPr>
              <a:t>: 1~3</a:t>
            </a:r>
            <a:r>
              <a:rPr lang="ko-KR" altLang="en-US" sz="2400" spc="300" dirty="0">
                <a:solidFill>
                  <a:srgbClr val="404040"/>
                </a:solidFill>
                <a:latin typeface="나눔스퀘어 Bold"/>
                <a:ea typeface="나눔스퀘어 Bold"/>
                <a:cs typeface="둥근모꼴"/>
              </a:rPr>
              <a:t>점 랜덤 </a:t>
            </a:r>
            <a:endParaRPr lang="en-US" altLang="ko-KR" sz="2400" spc="300" dirty="0">
              <a:solidFill>
                <a:srgbClr val="404040"/>
              </a:solidFill>
              <a:latin typeface="나눔스퀘어 Bold"/>
              <a:ea typeface="나눔스퀘어 Bold"/>
              <a:cs typeface="둥근모꼴"/>
            </a:endParaRPr>
          </a:p>
          <a:p>
            <a:pPr lvl="0" algn="ctr">
              <a:lnSpc>
                <a:spcPct val="180000"/>
              </a:lnSpc>
              <a:buClr>
                <a:schemeClr val="tx1"/>
              </a:buClr>
              <a:defRPr/>
            </a:pPr>
            <a:r>
              <a:rPr lang="ko-KR" altLang="en-US" sz="2400" spc="300" dirty="0">
                <a:solidFill>
                  <a:srgbClr val="404040"/>
                </a:solidFill>
                <a:latin typeface="나눔스퀘어 Bold"/>
                <a:ea typeface="나눔스퀘어 Bold"/>
                <a:cs typeface="둥근모꼴"/>
              </a:rPr>
              <a:t>사운드 </a:t>
            </a:r>
            <a:endParaRPr lang="en-US" altLang="ko-KR" sz="2400" spc="300" dirty="0">
              <a:solidFill>
                <a:srgbClr val="404040"/>
              </a:solidFill>
              <a:latin typeface="나눔스퀘어 Bold"/>
              <a:ea typeface="나눔스퀘어 Bold"/>
              <a:cs typeface="둥근모꼴"/>
            </a:endParaRPr>
          </a:p>
          <a:p>
            <a:pPr lvl="0" algn="ctr">
              <a:lnSpc>
                <a:spcPct val="180000"/>
              </a:lnSpc>
              <a:buClr>
                <a:schemeClr val="tx1"/>
              </a:buClr>
              <a:defRPr/>
            </a:pPr>
            <a:r>
              <a:rPr lang="en-US" altLang="ko-KR" sz="2400" spc="300" dirty="0">
                <a:solidFill>
                  <a:srgbClr val="404040"/>
                </a:solidFill>
                <a:latin typeface="나눔스퀘어 Bold"/>
                <a:ea typeface="나눔스퀘어 Bold"/>
                <a:cs typeface="둥근모꼴"/>
              </a:rPr>
              <a:t>: eat.wav, eat.ogg</a:t>
            </a:r>
            <a:endParaRPr lang="ko-KR" altLang="en-US" sz="2400" spc="300" dirty="0">
              <a:solidFill>
                <a:srgbClr val="404040"/>
              </a:solidFill>
              <a:latin typeface="나눔스퀘어 Bold"/>
              <a:ea typeface="나눔스퀘어 Bold"/>
              <a:cs typeface="둥근모꼴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CED19AE-BE16-458A-A561-870504FB7F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950822" y="2227169"/>
            <a:ext cx="530411" cy="5304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47ACF8-F77A-4EED-9798-35DB084E11FF}"/>
              </a:ext>
            </a:extLst>
          </p:cNvPr>
          <p:cNvSpPr txBox="1"/>
          <p:nvPr/>
        </p:nvSpPr>
        <p:spPr>
          <a:xfrm>
            <a:off x="1180527" y="953309"/>
            <a:ext cx="50858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8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/>
                <a:ea typeface="둥근모꼴"/>
                <a:cs typeface="둥근모꼴"/>
              </a:rPr>
              <a:t>랜덤 아이템 추가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789397" y="2057588"/>
            <a:ext cx="5306603" cy="314194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47ACF8-F77A-4EED-9798-35DB084E11FF}"/>
              </a:ext>
            </a:extLst>
          </p:cNvPr>
          <p:cNvSpPr txBox="1"/>
          <p:nvPr/>
        </p:nvSpPr>
        <p:spPr>
          <a:xfrm>
            <a:off x="1180527" y="953309"/>
            <a:ext cx="50858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1" i="0" u="none" strike="noStrike" kern="1200" cap="none" spc="0" normalizeH="0" baseline="0" noProof="0" dirty="0">
                <a:ln w="31750">
                  <a:solidFill>
                    <a:prstClr val="black">
                      <a:lumMod val="85000"/>
                      <a:lumOff val="15000"/>
                    </a:prstClr>
                  </a:solidFill>
                  <a:prstDash val="solid"/>
                </a:ln>
                <a:solidFill>
                  <a:srgbClr val="FFC000">
                    <a:lumMod val="60000"/>
                    <a:lumOff val="40000"/>
                  </a:srgbClr>
                </a:solidFill>
                <a:effectLst>
                  <a:outerShdw dist="76200" dir="3360000" algn="bl" rotWithShape="0">
                    <a:srgbClr val="44546A">
                      <a:lumMod val="75000"/>
                    </a:srgbClr>
                  </a:outerShdw>
                </a:effectLst>
                <a:uLnTx/>
                <a:uFillTx/>
                <a:latin typeface="둥근모꼴"/>
                <a:ea typeface="둥근모꼴"/>
                <a:cs typeface="둥근모꼴"/>
              </a:rPr>
              <a:t>랭킹 시스템</a:t>
            </a:r>
          </a:p>
        </p:txBody>
      </p:sp>
      <p:pic>
        <p:nvPicPr>
          <p:cNvPr id="10" name="Picture 13">
            <a:extLst>
              <a:ext uri="{FF2B5EF4-FFF2-40B4-BE49-F238E27FC236}">
                <a16:creationId xmlns:a16="http://schemas.microsoft.com/office/drawing/2014/main" id="{DD3C845A-AC1E-44D6-A700-B859F0FE10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8404" y="2064997"/>
            <a:ext cx="5287455" cy="312712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1" name="TextBox 8">
            <a:extLst>
              <a:ext uri="{FF2B5EF4-FFF2-40B4-BE49-F238E27FC236}">
                <a16:creationId xmlns:a16="http://schemas.microsoft.com/office/drawing/2014/main" id="{902BA353-2044-476F-A46D-94E2919788A6}"/>
              </a:ext>
            </a:extLst>
          </p:cNvPr>
          <p:cNvSpPr txBox="1"/>
          <p:nvPr/>
        </p:nvSpPr>
        <p:spPr>
          <a:xfrm>
            <a:off x="1335229" y="5049686"/>
            <a:ext cx="4214937" cy="6761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400" b="0" i="0" u="none" strike="noStrike" kern="1200" cap="none" spc="30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나눔스퀘어 Bold"/>
                <a:ea typeface="나눔스퀘어 Bold"/>
                <a:cs typeface="둥근모꼴"/>
              </a:rPr>
              <a:t>[</a:t>
            </a:r>
            <a:r>
              <a:rPr kumimoji="0" lang="ko-KR" altLang="en-US" sz="2400" b="0" i="0" u="none" strike="noStrike" kern="1200" cap="none" spc="30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나눔스퀘어 Bold"/>
                <a:ea typeface="나눔스퀘어 Bold"/>
                <a:cs typeface="둥근모꼴"/>
              </a:rPr>
              <a:t>게임도중 최고기록 표시</a:t>
            </a:r>
            <a:r>
              <a:rPr kumimoji="0" lang="en-US" altLang="ko-KR" sz="2400" b="0" i="0" u="none" strike="noStrike" kern="1200" cap="none" spc="30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나눔스퀘어 Bold"/>
                <a:ea typeface="나눔스퀘어 Bold"/>
                <a:cs typeface="둥근모꼴"/>
              </a:rPr>
              <a:t>]</a:t>
            </a:r>
            <a:endParaRPr kumimoji="0" lang="ko-KR" altLang="en-US" sz="2400" b="0" i="0" u="none" strike="noStrike" kern="1200" cap="none" spc="3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나눔스퀘어 Bold"/>
              <a:ea typeface="나눔스퀘어 Bold"/>
              <a:cs typeface="둥근모꼴"/>
            </a:endParaRP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59D2D551-A2CD-4C40-AF61-9DF319F5F982}"/>
              </a:ext>
            </a:extLst>
          </p:cNvPr>
          <p:cNvSpPr txBox="1"/>
          <p:nvPr/>
        </p:nvSpPr>
        <p:spPr>
          <a:xfrm>
            <a:off x="6714662" y="5199529"/>
            <a:ext cx="421493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400" b="0" i="0" u="none" strike="noStrike" kern="1200" cap="none" spc="30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나눔스퀘어 Bold"/>
                <a:ea typeface="나눔스퀘어 Bold"/>
                <a:cs typeface="둥근모꼴"/>
              </a:rPr>
              <a:t>[</a:t>
            </a:r>
            <a:r>
              <a:rPr kumimoji="0" lang="ko-KR" altLang="en-US" sz="2400" b="0" i="0" u="none" strike="noStrike" kern="1200" cap="none" spc="30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나눔스퀘어 Bold"/>
                <a:ea typeface="나눔스퀘어 Bold"/>
                <a:cs typeface="둥근모꼴"/>
              </a:rPr>
              <a:t>게임종료후 최고기록 </a:t>
            </a:r>
            <a:endParaRPr kumimoji="0" lang="en-US" altLang="ko-KR" sz="2400" b="0" i="0" u="none" strike="noStrike" kern="1200" cap="none" spc="3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나눔스퀘어 Bold"/>
              <a:ea typeface="나눔스퀘어 Bold"/>
              <a:cs typeface="둥근모꼴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400" b="0" i="0" u="none" strike="noStrike" kern="1200" cap="none" spc="30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나눔스퀘어 Bold"/>
                <a:ea typeface="나눔스퀘어 Bold"/>
                <a:cs typeface="둥근모꼴"/>
              </a:rPr>
              <a:t>갱신시</a:t>
            </a:r>
            <a:r>
              <a:rPr kumimoji="0" lang="ko-KR" altLang="en-US" sz="2400" b="0" i="0" u="none" strike="noStrike" kern="1200" cap="none" spc="30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나눔스퀘어 Bold"/>
                <a:ea typeface="나눔스퀘어 Bold"/>
                <a:cs typeface="둥근모꼴"/>
              </a:rPr>
              <a:t> </a:t>
            </a:r>
            <a:r>
              <a:rPr kumimoji="0" lang="en-US" altLang="ko-KR" sz="2400" b="0" i="0" u="none" strike="noStrike" kern="1200" cap="none" spc="30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나눔스퀘어 Bold"/>
                <a:ea typeface="나눔스퀘어 Bold"/>
                <a:cs typeface="둥근모꼴"/>
              </a:rPr>
              <a:t>HIGH SCORE</a:t>
            </a:r>
            <a:r>
              <a:rPr kumimoji="0" lang="ko-KR" altLang="en-US" sz="2400" b="0" i="0" u="none" strike="noStrike" kern="1200" cap="none" spc="30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나눔스퀘어 Bold"/>
                <a:ea typeface="나눔스퀘어 Bold"/>
                <a:cs typeface="둥근모꼴"/>
              </a:rPr>
              <a:t>표시</a:t>
            </a:r>
            <a:r>
              <a:rPr kumimoji="0" lang="en-US" altLang="ko-KR" sz="2400" b="0" i="0" u="none" strike="noStrike" kern="1200" cap="none" spc="30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나눔스퀘어 Bold"/>
                <a:ea typeface="나눔스퀘어 Bold"/>
                <a:cs typeface="둥근모꼴"/>
              </a:rPr>
              <a:t>]</a:t>
            </a:r>
            <a:endParaRPr kumimoji="0" lang="ko-KR" altLang="en-US" sz="2400" b="0" i="0" u="none" strike="noStrike" kern="1200" cap="none" spc="3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나눔스퀘어 Bold"/>
              <a:ea typeface="나눔스퀘어 Bold"/>
              <a:cs typeface="둥근모꼴"/>
            </a:endParaRPr>
          </a:p>
        </p:txBody>
      </p:sp>
    </p:spTree>
    <p:extLst>
      <p:ext uri="{BB962C8B-B14F-4D97-AF65-F5344CB8AC3E}">
        <p14:creationId xmlns:p14="http://schemas.microsoft.com/office/powerpoint/2010/main" val="1718450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200">
        <p159:morph option="byObject"/>
      </p:transition>
    </mc:Choice>
    <mc:Fallback xmlns="">
      <p:transition spd="slow" advTm="2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789397" y="2057588"/>
            <a:ext cx="5306603" cy="3141941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C165746-7B08-4D18-B62E-82B82FC12C62}"/>
              </a:ext>
            </a:extLst>
          </p:cNvPr>
          <p:cNvPicPr/>
          <p:nvPr/>
        </p:nvPicPr>
        <p:blipFill rotWithShape="1">
          <a:blip r:embed="rId3"/>
          <a:srcRect l="-3568" t="-7418" r="74057" b="66485"/>
          <a:stretch/>
        </p:blipFill>
        <p:spPr>
          <a:xfrm>
            <a:off x="242047" y="1279160"/>
            <a:ext cx="2661903" cy="2607955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47ACF8-F77A-4EED-9798-35DB084E11FF}"/>
              </a:ext>
            </a:extLst>
          </p:cNvPr>
          <p:cNvSpPr txBox="1"/>
          <p:nvPr/>
        </p:nvSpPr>
        <p:spPr>
          <a:xfrm>
            <a:off x="1180527" y="953309"/>
            <a:ext cx="50858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800" b="1" dirty="0">
                <a:ln w="31750">
                  <a:solidFill>
                    <a:prstClr val="black">
                      <a:lumMod val="85000"/>
                      <a:lumOff val="15000"/>
                    </a:prstClr>
                  </a:solidFill>
                  <a:prstDash val="solid"/>
                </a:ln>
                <a:solidFill>
                  <a:srgbClr val="FFC000">
                    <a:lumMod val="60000"/>
                    <a:lumOff val="40000"/>
                  </a:srgbClr>
                </a:solidFill>
                <a:effectLst>
                  <a:outerShdw dist="76200" dir="3360000" algn="bl" rotWithShape="0">
                    <a:srgbClr val="44546A">
                      <a:lumMod val="75000"/>
                    </a:srgbClr>
                  </a:outerShdw>
                </a:effectLst>
                <a:latin typeface="둥근모꼴"/>
                <a:ea typeface="둥근모꼴"/>
                <a:cs typeface="둥근모꼴"/>
              </a:rPr>
              <a:t>랭킹 시스템</a:t>
            </a:r>
            <a:endParaRPr kumimoji="0" lang="ko-KR" altLang="en-US" sz="4800" b="1" i="0" u="none" strike="noStrike" kern="1200" cap="none" spc="0" normalizeH="0" baseline="0" noProof="0" dirty="0">
              <a:ln w="31750">
                <a:solidFill>
                  <a:prstClr val="black">
                    <a:lumMod val="85000"/>
                    <a:lumOff val="15000"/>
                  </a:prstClr>
                </a:solidFill>
                <a:prstDash val="solid"/>
              </a:ln>
              <a:solidFill>
                <a:srgbClr val="FFC000">
                  <a:lumMod val="60000"/>
                  <a:lumOff val="40000"/>
                </a:srgbClr>
              </a:solidFill>
              <a:effectLst>
                <a:outerShdw dist="76200" dir="3360000" algn="bl" rotWithShape="0">
                  <a:srgbClr val="44546A">
                    <a:lumMod val="75000"/>
                  </a:srgbClr>
                </a:outerShdw>
              </a:effectLst>
              <a:uLnTx/>
              <a:uFillTx/>
              <a:latin typeface="둥근모꼴"/>
              <a:ea typeface="둥근모꼴"/>
              <a:cs typeface="둥근모꼴"/>
            </a:endParaRPr>
          </a:p>
        </p:txBody>
      </p:sp>
      <p:pic>
        <p:nvPicPr>
          <p:cNvPr id="10" name="Picture 13">
            <a:extLst>
              <a:ext uri="{FF2B5EF4-FFF2-40B4-BE49-F238E27FC236}">
                <a16:creationId xmlns:a16="http://schemas.microsoft.com/office/drawing/2014/main" id="{DD3C845A-AC1E-44D6-A700-B859F0FE10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8404" y="2064997"/>
            <a:ext cx="5287455" cy="312712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1" name="TextBox 8">
            <a:extLst>
              <a:ext uri="{FF2B5EF4-FFF2-40B4-BE49-F238E27FC236}">
                <a16:creationId xmlns:a16="http://schemas.microsoft.com/office/drawing/2014/main" id="{902BA353-2044-476F-A46D-94E2919788A6}"/>
              </a:ext>
            </a:extLst>
          </p:cNvPr>
          <p:cNvSpPr txBox="1"/>
          <p:nvPr/>
        </p:nvSpPr>
        <p:spPr>
          <a:xfrm>
            <a:off x="1335229" y="5049686"/>
            <a:ext cx="4214937" cy="6761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>
              <a:lnSpc>
                <a:spcPct val="180000"/>
              </a:lnSpc>
              <a:buClr>
                <a:schemeClr val="tx1"/>
              </a:buClr>
              <a:buFont typeface="Arial"/>
              <a:buNone/>
              <a:defRPr/>
            </a:pPr>
            <a:r>
              <a:rPr lang="en-US" altLang="ko-KR" sz="2400" spc="300" dirty="0">
                <a:solidFill>
                  <a:srgbClr val="404040"/>
                </a:solidFill>
                <a:latin typeface="나눔스퀘어 Bold"/>
                <a:ea typeface="나눔스퀘어 Bold"/>
                <a:cs typeface="둥근모꼴"/>
              </a:rPr>
              <a:t>[</a:t>
            </a:r>
            <a:r>
              <a:rPr lang="ko-KR" altLang="en-US" sz="2400" spc="300" dirty="0">
                <a:solidFill>
                  <a:srgbClr val="404040"/>
                </a:solidFill>
                <a:latin typeface="나눔스퀘어 Bold"/>
                <a:ea typeface="나눔스퀘어 Bold"/>
                <a:cs typeface="둥근모꼴"/>
              </a:rPr>
              <a:t>게임도중 최고기록 표시</a:t>
            </a:r>
            <a:r>
              <a:rPr lang="en-US" altLang="ko-KR" sz="2400" spc="300" dirty="0">
                <a:solidFill>
                  <a:srgbClr val="404040"/>
                </a:solidFill>
                <a:latin typeface="나눔스퀘어 Bold"/>
                <a:ea typeface="나눔스퀘어 Bold"/>
                <a:cs typeface="둥근모꼴"/>
              </a:rPr>
              <a:t>]</a:t>
            </a:r>
            <a:endParaRPr lang="ko-KR" altLang="en-US" sz="2400" spc="300" dirty="0">
              <a:solidFill>
                <a:srgbClr val="404040"/>
              </a:solidFill>
              <a:latin typeface="나눔스퀘어 Bold"/>
              <a:ea typeface="나눔스퀘어 Bold"/>
              <a:cs typeface="둥근모꼴"/>
            </a:endParaRP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59D2D551-A2CD-4C40-AF61-9DF319F5F982}"/>
              </a:ext>
            </a:extLst>
          </p:cNvPr>
          <p:cNvSpPr txBox="1"/>
          <p:nvPr/>
        </p:nvSpPr>
        <p:spPr>
          <a:xfrm>
            <a:off x="6714662" y="5199529"/>
            <a:ext cx="421493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>
              <a:buClr>
                <a:schemeClr val="tx1"/>
              </a:buClr>
              <a:buFont typeface="Arial"/>
              <a:buNone/>
              <a:defRPr/>
            </a:pPr>
            <a:r>
              <a:rPr lang="en-US" altLang="ko-KR" sz="2400" spc="300" dirty="0">
                <a:solidFill>
                  <a:srgbClr val="404040"/>
                </a:solidFill>
                <a:latin typeface="나눔스퀘어 Bold"/>
                <a:ea typeface="나눔스퀘어 Bold"/>
                <a:cs typeface="둥근모꼴"/>
              </a:rPr>
              <a:t>[</a:t>
            </a:r>
            <a:r>
              <a:rPr lang="ko-KR" altLang="en-US" sz="2400" spc="300" dirty="0">
                <a:solidFill>
                  <a:srgbClr val="404040"/>
                </a:solidFill>
                <a:latin typeface="나눔스퀘어 Bold"/>
                <a:ea typeface="나눔스퀘어 Bold"/>
                <a:cs typeface="둥근모꼴"/>
              </a:rPr>
              <a:t>게임종료후 최고기록 </a:t>
            </a:r>
            <a:endParaRPr lang="en-US" altLang="ko-KR" sz="2400" spc="300" dirty="0">
              <a:solidFill>
                <a:srgbClr val="404040"/>
              </a:solidFill>
              <a:latin typeface="나눔스퀘어 Bold"/>
              <a:ea typeface="나눔스퀘어 Bold"/>
              <a:cs typeface="둥근모꼴"/>
            </a:endParaRPr>
          </a:p>
          <a:p>
            <a:pPr marL="0" lvl="0" indent="0" algn="ctr">
              <a:buClr>
                <a:schemeClr val="tx1"/>
              </a:buClr>
              <a:buFont typeface="Arial"/>
              <a:buNone/>
              <a:defRPr/>
            </a:pPr>
            <a:r>
              <a:rPr lang="ko-KR" altLang="en-US" sz="2400" spc="300" dirty="0" err="1">
                <a:solidFill>
                  <a:srgbClr val="404040"/>
                </a:solidFill>
                <a:latin typeface="나눔스퀘어 Bold"/>
                <a:ea typeface="나눔스퀘어 Bold"/>
                <a:cs typeface="둥근모꼴"/>
              </a:rPr>
              <a:t>갱신시</a:t>
            </a:r>
            <a:r>
              <a:rPr lang="ko-KR" altLang="en-US" sz="2400" spc="300" dirty="0">
                <a:solidFill>
                  <a:srgbClr val="404040"/>
                </a:solidFill>
                <a:latin typeface="나눔스퀘어 Bold"/>
                <a:ea typeface="나눔스퀘어 Bold"/>
                <a:cs typeface="둥근모꼴"/>
              </a:rPr>
              <a:t> </a:t>
            </a:r>
            <a:r>
              <a:rPr lang="en-US" altLang="ko-KR" sz="2400" spc="300" dirty="0">
                <a:solidFill>
                  <a:srgbClr val="404040"/>
                </a:solidFill>
                <a:latin typeface="나눔스퀘어 Bold"/>
                <a:ea typeface="나눔스퀘어 Bold"/>
                <a:cs typeface="둥근모꼴"/>
              </a:rPr>
              <a:t>HIGH SCORE</a:t>
            </a:r>
            <a:r>
              <a:rPr lang="ko-KR" altLang="en-US" sz="2400" spc="300" dirty="0">
                <a:solidFill>
                  <a:srgbClr val="404040"/>
                </a:solidFill>
                <a:latin typeface="나눔스퀘어 Bold"/>
                <a:ea typeface="나눔스퀘어 Bold"/>
                <a:cs typeface="둥근모꼴"/>
              </a:rPr>
              <a:t>표시</a:t>
            </a:r>
            <a:r>
              <a:rPr lang="en-US" altLang="ko-KR" sz="2400" spc="300" dirty="0">
                <a:solidFill>
                  <a:srgbClr val="404040"/>
                </a:solidFill>
                <a:latin typeface="나눔스퀘어 Bold"/>
                <a:ea typeface="나눔스퀘어 Bold"/>
                <a:cs typeface="둥근모꼴"/>
              </a:rPr>
              <a:t>]</a:t>
            </a:r>
            <a:endParaRPr lang="ko-KR" altLang="en-US" sz="2400" spc="300" dirty="0">
              <a:solidFill>
                <a:srgbClr val="404040"/>
              </a:solidFill>
              <a:latin typeface="나눔스퀘어 Bold"/>
              <a:ea typeface="나눔스퀘어 Bold"/>
              <a:cs typeface="둥근모꼴"/>
            </a:endParaRPr>
          </a:p>
        </p:txBody>
      </p:sp>
    </p:spTree>
    <p:extLst>
      <p:ext uri="{BB962C8B-B14F-4D97-AF65-F5344CB8AC3E}">
        <p14:creationId xmlns:p14="http://schemas.microsoft.com/office/powerpoint/2010/main" val="1928626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999</Words>
  <Application>Microsoft Office PowerPoint</Application>
  <PresentationFormat>와이드스크린</PresentationFormat>
  <Paragraphs>228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3" baseType="lpstr">
      <vt:lpstr>나눔스퀘어 Bold</vt:lpstr>
      <vt:lpstr>나눔스퀘어 ExtraBold</vt:lpstr>
      <vt:lpstr>나눔스퀘어 Light</vt:lpstr>
      <vt:lpstr>둥근모꼴</vt:lpstr>
      <vt:lpstr>맑은 고딕</vt:lpstr>
      <vt:lpstr>페이북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혜경 마</cp:lastModifiedBy>
  <cp:revision>89</cp:revision>
  <dcterms:created xsi:type="dcterms:W3CDTF">2020-04-01T17:14:31Z</dcterms:created>
  <dcterms:modified xsi:type="dcterms:W3CDTF">2020-12-01T12:03:22Z</dcterms:modified>
  <cp:version/>
</cp:coreProperties>
</file>