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4fdffaa8d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4fdffaa8d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혜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4fdffaa8d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4fdffaa8d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혜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4fdffaa8d5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4fdffaa8d5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4fdffaa8d5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4fdffaa8d5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4fdffaa8d5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4fdffaa8d5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4fdffaa8d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4fdffaa8d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4fdffaa8d5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4fdffaa8d5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:</a:t>
            </a:r>
            <a:r>
              <a:rPr lang="ko"/>
              <a:t>https://www.bloomberg.com/news/articles/2022-09-13/burden-of-raising-kids-drives-korean-fertility-to-world-s-lowest?embedded-checkout=true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4fe5385f8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4fe5385f8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4fdffaa8d5_2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4fdffaa8d5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한국의 구직사이트 “사람인”에 따르면, 한국의 직장인 10명중 7명은 회사복지에 만족하지못한다고 밝혀졌다.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유한킴벌리의 사내 여직원의 출산합계출산율이 1.84명으로 높인사례가있는데  휴직기간 연장, 유연근무제 도입과 육아휴직 사용적극권장등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https://plating.blog/post/about/8748?ckattempt=1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4fdffaa8d5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4fdffaa8d5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4fdffaa8d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4fdffaa8d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혜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4fdffaa8d5_2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4fdffaa8d5_2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fdffaa8d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4fdffaa8d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혜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4fdffaa81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4fdffaa81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혜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4fdffaa81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4fdffaa81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혜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fdffaa81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fdffaa81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유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fdffaa81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4fdffaa81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유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fdffaa8d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4fdffaa8d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유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fdffaa8d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fdffaa8d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혜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oecd.org/els/family/PH4-2-Social-rental-housing-stock.pdf" TargetMode="External"/><Relationship Id="rId4" Type="http://schemas.openxmlformats.org/officeDocument/2006/relationships/hyperlink" Target="https://www.molit.go.kr/USR/policyData/m_34681/dtl.jsp?search=&amp;srch_dept_nm=&amp;srch_dept_id=&amp;srch_usr_nm=&amp;srch_usr_titl=Y&amp;srch_usr_ctnt=&amp;search_regdate_s=&amp;search_regdate_e=&amp;psize=10&amp;s_category=p_sec_2&amp;p_category=201&amp;lcmspage=7&amp;id=571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-6504" l="9111" r="2346" t="-15984"/>
          <a:stretch/>
        </p:blipFill>
        <p:spPr>
          <a:xfrm>
            <a:off x="5903925" y="1397750"/>
            <a:ext cx="3586075" cy="40134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49550" y="4224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By Hyewon Jeong, Yujin Bong</a:t>
            </a:r>
            <a:endParaRPr sz="13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550" y="93150"/>
            <a:ext cx="1368425" cy="537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type="ctrTitle"/>
          </p:nvPr>
        </p:nvSpPr>
        <p:spPr>
          <a:xfrm>
            <a:off x="412725" y="941825"/>
            <a:ext cx="7262400" cy="196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74151"/>
                </a:solidFill>
              </a:rPr>
              <a:t>South Korea’s </a:t>
            </a:r>
            <a:endParaRPr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74151"/>
                </a:solidFill>
              </a:rPr>
              <a:t>         Birth rate crisis</a:t>
            </a:r>
            <a:endParaRPr>
              <a:solidFill>
                <a:srgbClr val="37415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Causes of declining Birth Rate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70200" y="901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2) </a:t>
            </a:r>
            <a:r>
              <a:rPr lang="ko">
                <a:latin typeface="Calibri"/>
                <a:ea typeface="Calibri"/>
                <a:cs typeface="Calibri"/>
                <a:sym typeface="Calibri"/>
              </a:rPr>
              <a:t>Survey says reasons for not giving birth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425" y="1331300"/>
            <a:ext cx="8573202" cy="371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Causes of declining Birth Rate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ko">
                <a:latin typeface="Calibri"/>
                <a:ea typeface="Calibri"/>
                <a:cs typeface="Calibri"/>
                <a:sym typeface="Calibri"/>
              </a:rPr>
              <a:t>) Childcare burden concentrated on women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3421" y="0"/>
            <a:ext cx="275790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 txBox="1"/>
          <p:nvPr/>
        </p:nvSpPr>
        <p:spPr>
          <a:xfrm>
            <a:off x="777325" y="1838825"/>
            <a:ext cx="3753000" cy="31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This phenomenon causes women to take a break in their careers, which is why women avoid childbirth.</a:t>
            </a:r>
            <a:endParaRPr i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7975" y="755550"/>
            <a:ext cx="4468050" cy="334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950" y="276550"/>
            <a:ext cx="1998000" cy="194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350" y="2571750"/>
            <a:ext cx="1997997" cy="170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5"/>
          <p:cNvSpPr txBox="1"/>
          <p:nvPr/>
        </p:nvSpPr>
        <p:spPr>
          <a:xfrm>
            <a:off x="2169950" y="999125"/>
            <a:ext cx="6596400" cy="6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-Expansion of the nation’s public childcare facilities</a:t>
            </a:r>
            <a:endParaRPr sz="23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5"/>
          <p:cNvSpPr txBox="1"/>
          <p:nvPr/>
        </p:nvSpPr>
        <p:spPr>
          <a:xfrm>
            <a:off x="2277350" y="3263325"/>
            <a:ext cx="6596400" cy="6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ko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Implementing Corporate Maternity Welfare Policies</a:t>
            </a:r>
            <a:endParaRPr sz="23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775" y="924275"/>
            <a:ext cx="8187026" cy="385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277625"/>
            <a:ext cx="8520600" cy="7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252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Number of Public Housing</a:t>
            </a:r>
            <a:endParaRPr b="1" sz="252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228875" y="277625"/>
            <a:ext cx="8520600" cy="7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2500">
                <a:solidFill>
                  <a:srgbClr val="FF000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Duration of Public Housing Tenure in Korea</a:t>
            </a:r>
            <a:endParaRPr b="1" sz="2500">
              <a:solidFill>
                <a:srgbClr val="FF0000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500" y="1295425"/>
            <a:ext cx="8354975" cy="309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525" y="500988"/>
            <a:ext cx="7172525" cy="425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Child Care Center Status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1" cy="341639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9"/>
          <p:cNvSpPr txBox="1"/>
          <p:nvPr/>
        </p:nvSpPr>
        <p:spPr>
          <a:xfrm>
            <a:off x="5742250" y="1233575"/>
            <a:ext cx="519300" cy="31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Users</a:t>
            </a:r>
            <a:endParaRPr b="1"/>
          </a:p>
        </p:txBody>
      </p:sp>
      <p:sp>
        <p:nvSpPr>
          <p:cNvPr id="177" name="Google Shape;177;p29"/>
          <p:cNvSpPr txBox="1"/>
          <p:nvPr/>
        </p:nvSpPr>
        <p:spPr>
          <a:xfrm>
            <a:off x="6825250" y="1233575"/>
            <a:ext cx="597900" cy="31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Waiting</a:t>
            </a:r>
            <a:endParaRPr b="1"/>
          </a:p>
        </p:txBody>
      </p:sp>
      <p:sp>
        <p:nvSpPr>
          <p:cNvPr id="178" name="Google Shape;178;p29"/>
          <p:cNvSpPr txBox="1"/>
          <p:nvPr/>
        </p:nvSpPr>
        <p:spPr>
          <a:xfrm>
            <a:off x="7951525" y="1233575"/>
            <a:ext cx="748500" cy="31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ko" sz="655"/>
              <a:t>Capacity Rate</a:t>
            </a:r>
            <a:endParaRPr b="1" sz="655"/>
          </a:p>
        </p:txBody>
      </p:sp>
      <p:sp>
        <p:nvSpPr>
          <p:cNvPr id="179" name="Google Shape;179;p29"/>
          <p:cNvSpPr txBox="1"/>
          <p:nvPr/>
        </p:nvSpPr>
        <p:spPr>
          <a:xfrm>
            <a:off x="628500" y="1233575"/>
            <a:ext cx="519300" cy="31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ko" sz="555"/>
              <a:t>Number Of People</a:t>
            </a:r>
            <a:endParaRPr b="1" sz="555"/>
          </a:p>
        </p:txBody>
      </p:sp>
      <p:sp>
        <p:nvSpPr>
          <p:cNvPr id="180" name="Google Shape;180;p29"/>
          <p:cNvSpPr txBox="1"/>
          <p:nvPr/>
        </p:nvSpPr>
        <p:spPr>
          <a:xfrm>
            <a:off x="2892775" y="4155200"/>
            <a:ext cx="3505800" cy="31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ko" sz="1150">
                <a:solidFill>
                  <a:srgbClr val="0000FF"/>
                </a:solidFill>
              </a:rPr>
              <a:t>child care center users and waiting status</a:t>
            </a:r>
            <a:endParaRPr b="1" sz="115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228875" y="277625"/>
            <a:ext cx="8520600" cy="7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2500">
                <a:solidFill>
                  <a:srgbClr val="FF000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Case Of Increasing F</a:t>
            </a:r>
            <a:r>
              <a:rPr b="1" lang="ko" sz="2500">
                <a:solidFill>
                  <a:srgbClr val="FF000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ertility</a:t>
            </a:r>
            <a:r>
              <a:rPr b="1" lang="ko" sz="2500">
                <a:solidFill>
                  <a:srgbClr val="FF000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Rate</a:t>
            </a:r>
            <a:endParaRPr b="1" sz="2500">
              <a:solidFill>
                <a:srgbClr val="FF0000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659" y="2082100"/>
            <a:ext cx="1918625" cy="196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059" y="2234500"/>
            <a:ext cx="1918625" cy="196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8375" y="4203200"/>
            <a:ext cx="1686525" cy="80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0650" y="4203200"/>
            <a:ext cx="1984525" cy="80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5000" y="1625375"/>
            <a:ext cx="1514650" cy="45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4075" y="2652950"/>
            <a:ext cx="813850" cy="36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4150" y="826675"/>
            <a:ext cx="6966275" cy="402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311700" y="277625"/>
            <a:ext cx="8520600" cy="7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2520"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b="1" sz="252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OECD. (2019). PH4.2 SOCIAL RENTAL HOUSING STOCK from</a:t>
            </a:r>
            <a:r>
              <a:rPr lang="ko" sz="1100"/>
              <a:t> </a:t>
            </a:r>
            <a:r>
              <a:rPr lang="ko" sz="1100" u="sng">
                <a:solidFill>
                  <a:schemeClr val="hlink"/>
                </a:solidFill>
                <a:hlinkClick r:id="rId3"/>
              </a:rPr>
              <a:t>https://www.oecd.org/els/family/PH4-2-Social-rental-housing-stock.pdf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/>
              <a:t>MOLIT(Ministry of Land, Infrastructure and Transport). National rental housing policy plan from </a:t>
            </a:r>
            <a:r>
              <a:rPr lang="ko" sz="1100" u="sng">
                <a:solidFill>
                  <a:schemeClr val="hlink"/>
                </a:solidFill>
                <a:hlinkClick r:id="rId4"/>
              </a:rPr>
              <a:t>https://www.molit.go.kr/USR/policyData/m_34681/dtl.jsp?search=&amp;srch_dept_nm=&amp;srch_dept_id=&amp;srch_usr_nm=&amp;srch_usr_titl=Y&amp;srch_usr_ctnt=&amp;search_regdate_s=&amp;search_regdate_e=&amp;psize=10&amp;s_category=p_sec_2&amp;p_category=201&amp;lcmspage=7&amp;id=571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/>
              <a:t>Bloomberg. (2022). Burden of Raising Kids Drives Korean Fertility to World’s Lowest from </a:t>
            </a:r>
            <a:r>
              <a:rPr lang="ko" sz="1100"/>
              <a:t>https://www.bloomberg.com/news/articles/2022-09-13/burden-of-raising-kids-drives-korean-fertility-to-world-s-lowest?embedded-checkout=true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77625"/>
            <a:ext cx="8520600" cy="7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Is Korea ruined?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6050" y="1161425"/>
            <a:ext cx="4814401" cy="37962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311700" y="1203600"/>
            <a:ext cx="48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03600"/>
            <a:ext cx="3644350" cy="37962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694050" y="2632475"/>
            <a:ext cx="25158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Joanne Williams | Professor Emeritus at California Law School          </a:t>
            </a:r>
            <a:endParaRPr b="1"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</a:t>
            </a:r>
            <a:r>
              <a:rPr b="1" i="1" lang="ko" sz="7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Korea is completely ruined. Wow!</a:t>
            </a:r>
            <a:endParaRPr b="1" i="1" sz="7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94050" y="4547550"/>
            <a:ext cx="26028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Joanne Williams | Professor Emeritus at California Law School          </a:t>
            </a:r>
            <a:endParaRPr b="1"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</a:t>
            </a:r>
            <a:r>
              <a:rPr b="1" i="1" lang="ko" sz="7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1" i="1" lang="ko" sz="7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I've never heard of a birth rate that low.</a:t>
            </a:r>
            <a:endParaRPr b="1" i="1" sz="7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8128975" y="2311475"/>
            <a:ext cx="633300" cy="321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0.778!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6475" y="717838"/>
            <a:ext cx="5041650" cy="370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550" y="93150"/>
            <a:ext cx="1368425" cy="53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Derived Problems from Birth Rate Decreasing</a:t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Pension Problems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900" y="1591438"/>
            <a:ext cx="4783701" cy="26890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5352700" y="1421125"/>
            <a:ext cx="3339900" cy="3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The pension issue is a global issue,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just as the French pension reform has become a global issue.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 Korea, the pension issue due to the declining birth rate was also discussed.</a:t>
            </a:r>
            <a:endParaRPr i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Derived Problems from Birth Rate Decreasing </a:t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2) </a:t>
            </a:r>
            <a:r>
              <a:rPr lang="ko"/>
              <a:t>Tax Burden Rate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58" y="1700200"/>
            <a:ext cx="4310850" cy="28686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5121875" y="1345825"/>
            <a:ext cx="3339900" cy="3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Total national Tax Income </a:t>
            </a:r>
            <a:endParaRPr i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Tax Burden Rate </a:t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7322075" y="1954950"/>
            <a:ext cx="497700" cy="483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6673750" y="2763825"/>
            <a:ext cx="497700" cy="483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Derived Problems from Birth Rate Decreasing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3) </a:t>
            </a:r>
            <a:r>
              <a:rPr lang="ko">
                <a:latin typeface="Calibri"/>
                <a:ea typeface="Calibri"/>
                <a:cs typeface="Calibri"/>
                <a:sym typeface="Calibri"/>
              </a:rPr>
              <a:t>Aging Problem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8350" y="1152475"/>
            <a:ext cx="3787299" cy="378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Derived Problems from Birth Rate Decreasing (Coun’t)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911050"/>
            <a:ext cx="8520600" cy="3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4) </a:t>
            </a:r>
            <a:r>
              <a:rPr lang="ko">
                <a:latin typeface="Calibri"/>
                <a:ea typeface="Calibri"/>
                <a:cs typeface="Calibri"/>
                <a:sym typeface="Calibri"/>
              </a:rPr>
              <a:t>Deterioration of Economies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18450"/>
            <a:ext cx="8606626" cy="37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Derived Problems from Birth Rate Decreasing 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5) </a:t>
            </a:r>
            <a:r>
              <a:rPr lang="ko"/>
              <a:t>Weakening of national defense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/>
        </p:nvSpPr>
        <p:spPr>
          <a:xfrm>
            <a:off x="5352700" y="1421125"/>
            <a:ext cx="3339900" cy="3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In Korea, which has a conscription system, </a:t>
            </a:r>
            <a:r>
              <a:rPr i="1" lang="ko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 decline in the birth rate causes a decline in the number of enlisted men,</a:t>
            </a:r>
            <a:r>
              <a:rPr lang="ko">
                <a:latin typeface="Calibri"/>
                <a:ea typeface="Calibri"/>
                <a:cs typeface="Calibri"/>
                <a:sym typeface="Calibri"/>
              </a:rPr>
              <a:t> weakening military power.</a:t>
            </a:r>
            <a:endParaRPr i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475" y="1685100"/>
            <a:ext cx="4041775" cy="26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Causes of declining Birth Rate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arenR"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This year's Nobel Prize winner in economics speaks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211" y="1596986"/>
            <a:ext cx="4827450" cy="321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/>
        </p:nvSpPr>
        <p:spPr>
          <a:xfrm>
            <a:off x="5677325" y="1825125"/>
            <a:ext cx="2842200" cy="18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>
                <a:solidFill>
                  <a:srgbClr val="0000FF"/>
                </a:solidFill>
              </a:rPr>
              <a:t>Social structural changes caused by rapid economic growth</a:t>
            </a:r>
            <a:endParaRPr i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