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01D4-F6FE-F665-3B96-70606C75B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63427-195D-9EB7-7CFF-A67D1DB8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3D4C8-0BEC-29FD-095D-57E962FB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7F874-5411-B4D3-2E2F-BA150387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E3207-02F8-E277-3FAF-C6D2C9A9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283C9-E0C2-5178-1B81-FE66492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46AD3-D7E1-F36D-6308-72F07786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18726-E04E-5015-8944-9E205D9F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BFEE2-0A82-AA73-B62B-45710492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399FF-1971-63CE-0398-7A8799A2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B5D0BA-BC78-CD37-58D2-95624247A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6A913-A39F-A1D7-A520-36B9AE084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A6EC4-9F30-2AC9-D3E8-19364432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1FF58-C029-0DEE-F9AE-73276C0F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0A5BF-0B9B-66D3-F4F4-026CDD6A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2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F6868-5B7C-BBE5-A263-5FE67108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AD2FC-C663-EB0A-3933-E960C87F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938E8-BBEB-A60C-004B-00312D13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7CBEF-C33E-D05C-E7C7-2D547093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98C73-1F11-C7B7-27B8-7AB8B67F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8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39F25-A94F-E8AB-FDAC-7A1F60F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C7313-AAAD-5431-54E9-005E685F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B5BC7-1253-2BE4-5218-9529F0F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8A466-4476-3012-37DE-A8F42022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F03E3-3C67-8475-1E5F-BA2F3B8D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8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19B29-7533-844D-AACD-A9A8556D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F9580-8F1A-2B6A-E6C7-16BE57031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7AEB7-2941-564E-B4E4-2043BD8B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718A7-0B73-62D0-81A1-4BF061B5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9E29F-A87D-37FB-E8F6-33D8965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133B9-9B23-6DF4-63B5-EA912D42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3331F-8773-8343-C6A5-5A65676B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A8CF5-2350-2B4A-4133-6931CC4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3E61E-B116-43EB-8116-7F3B1E8B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7CC86-FB69-3B76-7DDE-97C387631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E4B3E-4B8F-FD19-7B81-A907C9D8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28A70-EC40-81C5-4957-524AF119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1425A6-A7BC-0140-82C9-1F597CBB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11AEC5-E7F6-A1BA-3DDC-F484DC49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7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C247-FF67-F3D9-57BA-640FDE43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072A17-1A7A-C9C6-0A8B-AC5F0CE3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CE35E-825F-B8DB-93FC-78963CCA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CEAC7-A7AF-A815-1A79-876D2E6C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4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B09DA7-D2C8-D090-B8CD-C95ABD59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E4D853-459C-1E1F-708E-5D2E957A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61FF5-E590-E0F5-24EE-CBDE502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8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A20A3-8C41-0C6E-D281-9A9B40D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9EC80-6587-6715-3E47-E9DA5E99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AA2C0-C505-F543-F24A-790B4CDDE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34F9F-AEA2-8CCC-1B74-F0DDC3E1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164A3-AF4F-F10D-05A7-204C8703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2CF48-0377-B138-CA70-2C7303B7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3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E3F1A-E842-4D23-F7C1-A4147C99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DD2734-2111-CC46-2E2D-D3AD65E9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83C17-B582-7A72-034B-5E8596982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9EFC2-423A-3E13-9161-63297BDB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0C30E-8A10-AB8C-8CD2-887E4DC5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86645-0CBC-A6D1-8B00-20842006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7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BEB78-F2CD-F8C5-096A-3077198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799BF-8588-EC9F-A3F7-CDDA99166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33624-0D1C-ADBE-1D73-09F15904D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2759-F836-4602-9070-23806862B90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6F682-6EEF-721E-6C08-E0F976356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F219C-2905-01AF-84F8-83B861D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2218-4F6B-4F82-B528-DEF8BC1B4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9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ibrewiki.net/wiki/%EB%B6%84%EB%A5%98:%EA%B8%B0%ED%98%B8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ibrewiki.net/wiki/%EB%B6%84%EB%A5%98:%EA%B8%B0%ED%98%B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14350" y="568325"/>
            <a:ext cx="11182350" cy="60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3675"/>
            <a:ext cx="10515600" cy="27305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&lt;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시작 페이지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-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로그인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&gt;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7D20CF-9575-A8E3-3E0D-6A7CF385382E}"/>
              </a:ext>
            </a:extLst>
          </p:cNvPr>
          <p:cNvSpPr/>
          <p:nvPr/>
        </p:nvSpPr>
        <p:spPr>
          <a:xfrm>
            <a:off x="895349" y="1847849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전체 상품 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7C55A-C8BC-0A07-9027-564C838799F9}"/>
              </a:ext>
            </a:extLst>
          </p:cNvPr>
          <p:cNvSpPr/>
          <p:nvPr/>
        </p:nvSpPr>
        <p:spPr>
          <a:xfrm>
            <a:off x="895349" y="2260598"/>
            <a:ext cx="1600201" cy="2438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FA826-E109-2072-2A32-433F8AED6BFC}"/>
              </a:ext>
            </a:extLst>
          </p:cNvPr>
          <p:cNvSpPr/>
          <p:nvPr/>
        </p:nvSpPr>
        <p:spPr>
          <a:xfrm>
            <a:off x="895349" y="2276476"/>
            <a:ext cx="1600201" cy="4000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F501F5-A1C6-8DE3-5A8D-0E2404C65258}"/>
              </a:ext>
            </a:extLst>
          </p:cNvPr>
          <p:cNvSpPr/>
          <p:nvPr/>
        </p:nvSpPr>
        <p:spPr>
          <a:xfrm>
            <a:off x="895349" y="3073400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3C8752-B371-4D76-D792-CF8D69C7FEEB}"/>
              </a:ext>
            </a:extLst>
          </p:cNvPr>
          <p:cNvSpPr/>
          <p:nvPr/>
        </p:nvSpPr>
        <p:spPr>
          <a:xfrm>
            <a:off x="895349" y="3486152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5EC23E-0152-30A2-2F9D-A08727712A4E}"/>
              </a:ext>
            </a:extLst>
          </p:cNvPr>
          <p:cNvSpPr/>
          <p:nvPr/>
        </p:nvSpPr>
        <p:spPr>
          <a:xfrm>
            <a:off x="895349" y="3892554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EF1D8B-5408-3560-11FC-1017B4AF86E6}"/>
              </a:ext>
            </a:extLst>
          </p:cNvPr>
          <p:cNvSpPr/>
          <p:nvPr/>
        </p:nvSpPr>
        <p:spPr>
          <a:xfrm>
            <a:off x="895349" y="4298956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48E21B-66A4-6144-1EC9-FDDA7AEF99C2}"/>
              </a:ext>
            </a:extLst>
          </p:cNvPr>
          <p:cNvSpPr/>
          <p:nvPr/>
        </p:nvSpPr>
        <p:spPr>
          <a:xfrm>
            <a:off x="895349" y="2247900"/>
            <a:ext cx="10410827" cy="2457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                </a:t>
            </a:r>
            <a:r>
              <a:rPr lang="ko-KR" altLang="en-US" dirty="0">
                <a:solidFill>
                  <a:sysClr val="windowText" lastClr="000000"/>
                </a:solidFill>
              </a:rPr>
              <a:t>상품 사진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4163E61-9A53-E801-83E5-0633D2D3EB70}"/>
              </a:ext>
            </a:extLst>
          </p:cNvPr>
          <p:cNvSpPr/>
          <p:nvPr/>
        </p:nvSpPr>
        <p:spPr>
          <a:xfrm>
            <a:off x="10167938" y="1936744"/>
            <a:ext cx="1009652" cy="24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최근 본 상품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4D25F2B-ACBF-1E55-6A8C-017594223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2630664" y="3163887"/>
            <a:ext cx="358421" cy="53022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51A4EAE-F686-FF62-01EE-F5781CBA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68013" y="3163887"/>
            <a:ext cx="358421" cy="530226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B6B4FFE-B4EB-2595-70A6-79648A41D7DC}"/>
              </a:ext>
            </a:extLst>
          </p:cNvPr>
          <p:cNvSpPr/>
          <p:nvPr/>
        </p:nvSpPr>
        <p:spPr>
          <a:xfrm>
            <a:off x="8934446" y="1936744"/>
            <a:ext cx="1009652" cy="24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추천 상품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2B8DB3-297C-C0D5-370F-5F4E23D60E3F}"/>
              </a:ext>
            </a:extLst>
          </p:cNvPr>
          <p:cNvCxnSpPr>
            <a:cxnSpLocks/>
          </p:cNvCxnSpPr>
          <p:nvPr/>
        </p:nvCxnSpPr>
        <p:spPr>
          <a:xfrm>
            <a:off x="876299" y="184784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5F8E1-24CE-4052-F845-291DF977216F}"/>
              </a:ext>
            </a:extLst>
          </p:cNvPr>
          <p:cNvCxnSpPr>
            <a:cxnSpLocks/>
          </p:cNvCxnSpPr>
          <p:nvPr/>
        </p:nvCxnSpPr>
        <p:spPr>
          <a:xfrm>
            <a:off x="876299" y="5000624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35A806-F57D-660A-5EC5-CC4303F96D48}"/>
              </a:ext>
            </a:extLst>
          </p:cNvPr>
          <p:cNvSpPr/>
          <p:nvPr/>
        </p:nvSpPr>
        <p:spPr>
          <a:xfrm>
            <a:off x="895349" y="5029200"/>
            <a:ext cx="11049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78DCBD-7C4F-700F-F37F-659486AB5D16}"/>
              </a:ext>
            </a:extLst>
          </p:cNvPr>
          <p:cNvSpPr/>
          <p:nvPr/>
        </p:nvSpPr>
        <p:spPr>
          <a:xfrm>
            <a:off x="895349" y="5429251"/>
            <a:ext cx="10410827" cy="1017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ADF97-4AFA-3E2F-9F8B-E5D207C5D9E4}"/>
              </a:ext>
            </a:extLst>
          </p:cNvPr>
          <p:cNvSpPr txBox="1"/>
          <p:nvPr/>
        </p:nvSpPr>
        <p:spPr>
          <a:xfrm>
            <a:off x="3048000" y="-1199712"/>
            <a:ext cx="6096000" cy="51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0" lvl="5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반복 구매 예약 상품 가격 변동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분야 상품 중 상대적으로 싼 가격의 신제품 출시 </a:t>
            </a:r>
            <a:r>
              <a:rPr lang="ko-KR" altLang="ko-KR" sz="10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D847E7-D1AF-C4C7-97DC-32FD24FCF25E}"/>
              </a:ext>
            </a:extLst>
          </p:cNvPr>
          <p:cNvSpPr/>
          <p:nvPr/>
        </p:nvSpPr>
        <p:spPr>
          <a:xfrm>
            <a:off x="1030463" y="5530851"/>
            <a:ext cx="10128075" cy="8413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ysClr val="windowText" lastClr="000000"/>
                </a:solidFill>
              </a:rPr>
              <a:t>일반적 공지사항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2C5C6C9-BA4B-777C-1451-9855EC4DFE71}"/>
              </a:ext>
            </a:extLst>
          </p:cNvPr>
          <p:cNvSpPr/>
          <p:nvPr/>
        </p:nvSpPr>
        <p:spPr>
          <a:xfrm>
            <a:off x="10167938" y="1027905"/>
            <a:ext cx="1009652" cy="36432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78C5718-6763-8011-4A36-98222160A580}"/>
              </a:ext>
            </a:extLst>
          </p:cNvPr>
          <p:cNvSpPr/>
          <p:nvPr/>
        </p:nvSpPr>
        <p:spPr>
          <a:xfrm>
            <a:off x="8934446" y="1027905"/>
            <a:ext cx="1009652" cy="36432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AB893A-1039-95D1-D24F-4118F3E2ADBE}"/>
              </a:ext>
            </a:extLst>
          </p:cNvPr>
          <p:cNvCxnSpPr>
            <a:cxnSpLocks/>
          </p:cNvCxnSpPr>
          <p:nvPr/>
        </p:nvCxnSpPr>
        <p:spPr>
          <a:xfrm>
            <a:off x="10063162" y="1104900"/>
            <a:ext cx="0" cy="192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04825" y="568325"/>
            <a:ext cx="11182350" cy="60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3675"/>
            <a:ext cx="10515600" cy="27305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&lt;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시작 페이지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-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로그아웃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&gt;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5F8E1-24CE-4052-F845-291DF977216F}"/>
              </a:ext>
            </a:extLst>
          </p:cNvPr>
          <p:cNvCxnSpPr>
            <a:cxnSpLocks/>
          </p:cNvCxnSpPr>
          <p:nvPr/>
        </p:nvCxnSpPr>
        <p:spPr>
          <a:xfrm>
            <a:off x="876299" y="1819274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35A806-F57D-660A-5EC5-CC4303F96D48}"/>
              </a:ext>
            </a:extLst>
          </p:cNvPr>
          <p:cNvSpPr/>
          <p:nvPr/>
        </p:nvSpPr>
        <p:spPr>
          <a:xfrm>
            <a:off x="895349" y="1847850"/>
            <a:ext cx="11049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이벤트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78DCBD-7C4F-700F-F37F-659486AB5D16}"/>
              </a:ext>
            </a:extLst>
          </p:cNvPr>
          <p:cNvSpPr/>
          <p:nvPr/>
        </p:nvSpPr>
        <p:spPr>
          <a:xfrm>
            <a:off x="895349" y="2247900"/>
            <a:ext cx="10410827" cy="3114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ADF97-4AFA-3E2F-9F8B-E5D207C5D9E4}"/>
              </a:ext>
            </a:extLst>
          </p:cNvPr>
          <p:cNvSpPr txBox="1"/>
          <p:nvPr/>
        </p:nvSpPr>
        <p:spPr>
          <a:xfrm>
            <a:off x="3048000" y="-1199712"/>
            <a:ext cx="6096000" cy="51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0" lvl="5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반복 구매 예약 상품 가격 변동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분야 상품 중 상대적으로 싼 가격의 신제품 출시 </a:t>
            </a:r>
            <a:r>
              <a:rPr lang="ko-KR" altLang="ko-KR" sz="10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FA3269C-3F6F-4F69-446A-36ECB10A89D5}"/>
              </a:ext>
            </a:extLst>
          </p:cNvPr>
          <p:cNvSpPr/>
          <p:nvPr/>
        </p:nvSpPr>
        <p:spPr>
          <a:xfrm>
            <a:off x="8058150" y="2670173"/>
            <a:ext cx="2971800" cy="248443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4AECB89-A901-D69D-7AFF-6880204E31CB}"/>
              </a:ext>
            </a:extLst>
          </p:cNvPr>
          <p:cNvCxnSpPr>
            <a:cxnSpLocks/>
          </p:cNvCxnSpPr>
          <p:nvPr/>
        </p:nvCxnSpPr>
        <p:spPr>
          <a:xfrm>
            <a:off x="876299" y="567689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D4BFFA-C605-5463-B8BB-4DBBC30428B3}"/>
              </a:ext>
            </a:extLst>
          </p:cNvPr>
          <p:cNvSpPr/>
          <p:nvPr/>
        </p:nvSpPr>
        <p:spPr>
          <a:xfrm>
            <a:off x="876298" y="5878509"/>
            <a:ext cx="1042035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   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팀 소개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문의처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이메일 주소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SNS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7052BE-C9C7-5E0D-C837-A53CCBBE5BF2}"/>
              </a:ext>
            </a:extLst>
          </p:cNvPr>
          <p:cNvSpPr/>
          <p:nvPr/>
        </p:nvSpPr>
        <p:spPr>
          <a:xfrm>
            <a:off x="9691687" y="5988055"/>
            <a:ext cx="333378" cy="301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42ABC1-15DC-74DC-9817-56EADDD613E9}"/>
              </a:ext>
            </a:extLst>
          </p:cNvPr>
          <p:cNvSpPr/>
          <p:nvPr/>
        </p:nvSpPr>
        <p:spPr>
          <a:xfrm>
            <a:off x="10244136" y="5988055"/>
            <a:ext cx="333378" cy="301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B90C4-3A20-45A3-4AC0-D1B577D81B2B}"/>
              </a:ext>
            </a:extLst>
          </p:cNvPr>
          <p:cNvSpPr/>
          <p:nvPr/>
        </p:nvSpPr>
        <p:spPr>
          <a:xfrm>
            <a:off x="10815635" y="5988055"/>
            <a:ext cx="333378" cy="301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74A391-23BD-DFC5-46C9-BE2D0F361F8E}"/>
              </a:ext>
            </a:extLst>
          </p:cNvPr>
          <p:cNvSpPr/>
          <p:nvPr/>
        </p:nvSpPr>
        <p:spPr>
          <a:xfrm>
            <a:off x="10167938" y="1027905"/>
            <a:ext cx="1009652" cy="36432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4CC504E-8418-F125-7250-1C0847269EF0}"/>
              </a:ext>
            </a:extLst>
          </p:cNvPr>
          <p:cNvSpPr/>
          <p:nvPr/>
        </p:nvSpPr>
        <p:spPr>
          <a:xfrm>
            <a:off x="8934446" y="1027905"/>
            <a:ext cx="1009652" cy="36432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5CF58B5-E3C9-3D74-BD8E-0165F4666B24}"/>
              </a:ext>
            </a:extLst>
          </p:cNvPr>
          <p:cNvCxnSpPr>
            <a:cxnSpLocks/>
          </p:cNvCxnSpPr>
          <p:nvPr/>
        </p:nvCxnSpPr>
        <p:spPr>
          <a:xfrm>
            <a:off x="10063162" y="1104900"/>
            <a:ext cx="0" cy="192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C6F22D-3496-B2EE-E9FC-8692F2F27CAE}"/>
              </a:ext>
            </a:extLst>
          </p:cNvPr>
          <p:cNvSpPr/>
          <p:nvPr/>
        </p:nvSpPr>
        <p:spPr>
          <a:xfrm>
            <a:off x="4581520" y="2670173"/>
            <a:ext cx="3000379" cy="248443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77FB23-C676-F178-5F36-A0A8C10108C0}"/>
              </a:ext>
            </a:extLst>
          </p:cNvPr>
          <p:cNvSpPr/>
          <p:nvPr/>
        </p:nvSpPr>
        <p:spPr>
          <a:xfrm>
            <a:off x="1171573" y="2670173"/>
            <a:ext cx="2876552" cy="248443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CCEB11-37BD-5103-2725-FDDE5FBE475B}"/>
              </a:ext>
            </a:extLst>
          </p:cNvPr>
          <p:cNvSpPr/>
          <p:nvPr/>
        </p:nvSpPr>
        <p:spPr>
          <a:xfrm flipV="1">
            <a:off x="10643043" y="2366962"/>
            <a:ext cx="106878" cy="83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CF92AE-8B07-1035-F2B6-D8A9F9F39216}"/>
              </a:ext>
            </a:extLst>
          </p:cNvPr>
          <p:cNvSpPr/>
          <p:nvPr/>
        </p:nvSpPr>
        <p:spPr>
          <a:xfrm flipV="1">
            <a:off x="10814493" y="2366962"/>
            <a:ext cx="106878" cy="83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973F2B-9195-F894-7AFE-9475FFD1A1F3}"/>
              </a:ext>
            </a:extLst>
          </p:cNvPr>
          <p:cNvSpPr/>
          <p:nvPr/>
        </p:nvSpPr>
        <p:spPr>
          <a:xfrm flipV="1">
            <a:off x="10995468" y="2366962"/>
            <a:ext cx="106878" cy="83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2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04825" y="568325"/>
            <a:ext cx="11182350" cy="60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3675"/>
            <a:ext cx="10515600" cy="27305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&lt;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시작 페이지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-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로그아웃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&gt;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96D4F-1B5B-B381-1D69-EE4BF76AD03E}"/>
              </a:ext>
            </a:extLst>
          </p:cNvPr>
          <p:cNvSpPr/>
          <p:nvPr/>
        </p:nvSpPr>
        <p:spPr>
          <a:xfrm>
            <a:off x="7229474" y="895347"/>
            <a:ext cx="407670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마이페이지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장바구니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구매내역        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494FE-A331-E91F-4DF1-02936F26D2B8}"/>
              </a:ext>
            </a:extLst>
          </p:cNvPr>
          <p:cNvSpPr/>
          <p:nvPr/>
        </p:nvSpPr>
        <p:spPr>
          <a:xfrm>
            <a:off x="10720388" y="952498"/>
            <a:ext cx="438150" cy="409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7D20CF-9575-A8E3-3E0D-6A7CF385382E}"/>
              </a:ext>
            </a:extLst>
          </p:cNvPr>
          <p:cNvSpPr/>
          <p:nvPr/>
        </p:nvSpPr>
        <p:spPr>
          <a:xfrm>
            <a:off x="895349" y="1847849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전체 상품 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7C55A-C8BC-0A07-9027-564C838799F9}"/>
              </a:ext>
            </a:extLst>
          </p:cNvPr>
          <p:cNvSpPr/>
          <p:nvPr/>
        </p:nvSpPr>
        <p:spPr>
          <a:xfrm>
            <a:off x="895349" y="2260598"/>
            <a:ext cx="1600201" cy="2438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FA826-E109-2072-2A32-433F8AED6BFC}"/>
              </a:ext>
            </a:extLst>
          </p:cNvPr>
          <p:cNvSpPr/>
          <p:nvPr/>
        </p:nvSpPr>
        <p:spPr>
          <a:xfrm>
            <a:off x="895349" y="2276476"/>
            <a:ext cx="1600201" cy="4000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BE6DD-7248-4B62-5F86-B473412853E7}"/>
              </a:ext>
            </a:extLst>
          </p:cNvPr>
          <p:cNvSpPr/>
          <p:nvPr/>
        </p:nvSpPr>
        <p:spPr>
          <a:xfrm>
            <a:off x="1030463" y="5508618"/>
            <a:ext cx="10128075" cy="2889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긴급</a:t>
            </a:r>
            <a:r>
              <a:rPr lang="en-US" altLang="ko-KR" sz="1200" dirty="0">
                <a:solidFill>
                  <a:srgbClr val="FF0000"/>
                </a:solidFill>
              </a:rPr>
              <a:t>!) </a:t>
            </a:r>
            <a:r>
              <a:rPr lang="ko-KR" altLang="en-US" sz="1200" dirty="0">
                <a:solidFill>
                  <a:srgbClr val="FF0000"/>
                </a:solidFill>
              </a:rPr>
              <a:t>반복구매를 설정하신 상품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상품명 </a:t>
            </a:r>
            <a:r>
              <a:rPr lang="en-US" altLang="ko-KR" sz="1200" dirty="0">
                <a:solidFill>
                  <a:srgbClr val="FF0000"/>
                </a:solidFill>
              </a:rPr>
              <a:t>: OOOO)</a:t>
            </a:r>
            <a:r>
              <a:rPr lang="ko-KR" altLang="en-US" sz="1200" dirty="0">
                <a:solidFill>
                  <a:srgbClr val="FF0000"/>
                </a:solidFill>
              </a:rPr>
              <a:t>의 가격이 변동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인상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하락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되었습니다</a:t>
            </a:r>
            <a:r>
              <a:rPr lang="en-US" altLang="ko-KR" sz="1200" dirty="0">
                <a:solidFill>
                  <a:srgbClr val="FF0000"/>
                </a:solidFill>
              </a:rPr>
              <a:t>. (</a:t>
            </a:r>
            <a:r>
              <a:rPr lang="ko-KR" altLang="en-US" sz="1200" dirty="0">
                <a:solidFill>
                  <a:srgbClr val="FF0000"/>
                </a:solidFill>
              </a:rPr>
              <a:t>상태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반복구매 중지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F501F5-A1C6-8DE3-5A8D-0E2404C65258}"/>
              </a:ext>
            </a:extLst>
          </p:cNvPr>
          <p:cNvSpPr/>
          <p:nvPr/>
        </p:nvSpPr>
        <p:spPr>
          <a:xfrm>
            <a:off x="895349" y="3073400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3C8752-B371-4D76-D792-CF8D69C7FEEB}"/>
              </a:ext>
            </a:extLst>
          </p:cNvPr>
          <p:cNvSpPr/>
          <p:nvPr/>
        </p:nvSpPr>
        <p:spPr>
          <a:xfrm>
            <a:off x="895349" y="3486152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5EC23E-0152-30A2-2F9D-A08727712A4E}"/>
              </a:ext>
            </a:extLst>
          </p:cNvPr>
          <p:cNvSpPr/>
          <p:nvPr/>
        </p:nvSpPr>
        <p:spPr>
          <a:xfrm>
            <a:off x="895349" y="3892554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EF1D8B-5408-3560-11FC-1017B4AF86E6}"/>
              </a:ext>
            </a:extLst>
          </p:cNvPr>
          <p:cNvSpPr/>
          <p:nvPr/>
        </p:nvSpPr>
        <p:spPr>
          <a:xfrm>
            <a:off x="895349" y="4298956"/>
            <a:ext cx="1600201" cy="400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카테고리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FC8D38-8C25-AC71-87F0-091C40B228E6}"/>
              </a:ext>
            </a:extLst>
          </p:cNvPr>
          <p:cNvSpPr/>
          <p:nvPr/>
        </p:nvSpPr>
        <p:spPr>
          <a:xfrm>
            <a:off x="9944098" y="1181100"/>
            <a:ext cx="709615" cy="1762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84A11-3C97-3DD7-7D4A-204930D04E64}"/>
              </a:ext>
            </a:extLst>
          </p:cNvPr>
          <p:cNvSpPr/>
          <p:nvPr/>
        </p:nvSpPr>
        <p:spPr>
          <a:xfrm>
            <a:off x="9858376" y="952496"/>
            <a:ext cx="852488" cy="209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회원 이름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48E21B-66A4-6144-1EC9-FDDA7AEF99C2}"/>
              </a:ext>
            </a:extLst>
          </p:cNvPr>
          <p:cNvSpPr/>
          <p:nvPr/>
        </p:nvSpPr>
        <p:spPr>
          <a:xfrm>
            <a:off x="895349" y="2247900"/>
            <a:ext cx="10410827" cy="2457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                </a:t>
            </a:r>
            <a:r>
              <a:rPr lang="ko-KR" altLang="en-US" dirty="0">
                <a:solidFill>
                  <a:sysClr val="windowText" lastClr="000000"/>
                </a:solidFill>
              </a:rPr>
              <a:t>상품 사진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4163E61-9A53-E801-83E5-0633D2D3EB70}"/>
              </a:ext>
            </a:extLst>
          </p:cNvPr>
          <p:cNvSpPr/>
          <p:nvPr/>
        </p:nvSpPr>
        <p:spPr>
          <a:xfrm>
            <a:off x="10167938" y="1936744"/>
            <a:ext cx="1009652" cy="24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최근 본 상품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4D25F2B-ACBF-1E55-6A8C-017594223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2630664" y="3163887"/>
            <a:ext cx="358421" cy="53022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51A4EAE-F686-FF62-01EE-F5781CBA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68013" y="3163887"/>
            <a:ext cx="358421" cy="530226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B6B4FFE-B4EB-2595-70A6-79648A41D7DC}"/>
              </a:ext>
            </a:extLst>
          </p:cNvPr>
          <p:cNvSpPr/>
          <p:nvPr/>
        </p:nvSpPr>
        <p:spPr>
          <a:xfrm>
            <a:off x="8934446" y="1936744"/>
            <a:ext cx="1009652" cy="24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추천 상품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2B8DB3-297C-C0D5-370F-5F4E23D60E3F}"/>
              </a:ext>
            </a:extLst>
          </p:cNvPr>
          <p:cNvCxnSpPr>
            <a:cxnSpLocks/>
          </p:cNvCxnSpPr>
          <p:nvPr/>
        </p:nvCxnSpPr>
        <p:spPr>
          <a:xfrm>
            <a:off x="876299" y="184784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5F8E1-24CE-4052-F845-291DF977216F}"/>
              </a:ext>
            </a:extLst>
          </p:cNvPr>
          <p:cNvCxnSpPr>
            <a:cxnSpLocks/>
          </p:cNvCxnSpPr>
          <p:nvPr/>
        </p:nvCxnSpPr>
        <p:spPr>
          <a:xfrm>
            <a:off x="876299" y="5000624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35A806-F57D-660A-5EC5-CC4303F96D48}"/>
              </a:ext>
            </a:extLst>
          </p:cNvPr>
          <p:cNvSpPr/>
          <p:nvPr/>
        </p:nvSpPr>
        <p:spPr>
          <a:xfrm>
            <a:off x="895349" y="5029200"/>
            <a:ext cx="11049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>
                <a:solidFill>
                  <a:sysClr val="windowText" lastClr="000000"/>
                </a:solidFill>
              </a:rPr>
              <a:t>공지사항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78DCBD-7C4F-700F-F37F-659486AB5D16}"/>
              </a:ext>
            </a:extLst>
          </p:cNvPr>
          <p:cNvSpPr/>
          <p:nvPr/>
        </p:nvSpPr>
        <p:spPr>
          <a:xfrm>
            <a:off x="895349" y="5429251"/>
            <a:ext cx="10410827" cy="1017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ADF97-4AFA-3E2F-9F8B-E5D207C5D9E4}"/>
              </a:ext>
            </a:extLst>
          </p:cNvPr>
          <p:cNvSpPr txBox="1"/>
          <p:nvPr/>
        </p:nvSpPr>
        <p:spPr>
          <a:xfrm>
            <a:off x="3048000" y="-1199712"/>
            <a:ext cx="6096000" cy="51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0" lvl="5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반복 구매 예약 상품 가격 변동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분야 상품 중 상대적으로 싼 가격의 신제품 출시 </a:t>
            </a:r>
            <a:r>
              <a:rPr lang="ko-KR" altLang="ko-KR" sz="10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FA3269C-3F6F-4F69-446A-36ECB10A89D5}"/>
              </a:ext>
            </a:extLst>
          </p:cNvPr>
          <p:cNvSpPr/>
          <p:nvPr/>
        </p:nvSpPr>
        <p:spPr>
          <a:xfrm>
            <a:off x="10063162" y="5573720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D847E7-D1AF-C4C7-97DC-32FD24FCF25E}"/>
              </a:ext>
            </a:extLst>
          </p:cNvPr>
          <p:cNvSpPr/>
          <p:nvPr/>
        </p:nvSpPr>
        <p:spPr>
          <a:xfrm>
            <a:off x="1030463" y="5899147"/>
            <a:ext cx="10128075" cy="4730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ysClr val="windowText" lastClr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OO </a:t>
            </a:r>
            <a:r>
              <a:rPr lang="ko-KR" altLang="en-US" sz="1200" dirty="0">
                <a:solidFill>
                  <a:sysClr val="windowText" lastClr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분야의 상품 중 상대적으로 저렴한 가격의 상품이 출시되었습니다</a:t>
            </a:r>
            <a:r>
              <a:rPr lang="en-US" altLang="ko-KR" sz="1200" dirty="0">
                <a:solidFill>
                  <a:sysClr val="windowText" lastClr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△△ 분야의 상품이 곧 도착할 예정입니다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 /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배송이 시작될 예정입니다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04825" y="568325"/>
            <a:ext cx="11182350" cy="60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3675"/>
            <a:ext cx="10515600" cy="27305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&lt;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시작 페이지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-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로그아웃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&gt;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96D4F-1B5B-B381-1D69-EE4BF76AD03E}"/>
              </a:ext>
            </a:extLst>
          </p:cNvPr>
          <p:cNvSpPr/>
          <p:nvPr/>
        </p:nvSpPr>
        <p:spPr>
          <a:xfrm>
            <a:off x="7229474" y="895347"/>
            <a:ext cx="407670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마이페이지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장바구니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구매내역        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494FE-A331-E91F-4DF1-02936F26D2B8}"/>
              </a:ext>
            </a:extLst>
          </p:cNvPr>
          <p:cNvSpPr/>
          <p:nvPr/>
        </p:nvSpPr>
        <p:spPr>
          <a:xfrm flipV="1">
            <a:off x="10643043" y="4633912"/>
            <a:ext cx="106878" cy="83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BE6DD-7248-4B62-5F86-B473412853E7}"/>
              </a:ext>
            </a:extLst>
          </p:cNvPr>
          <p:cNvSpPr/>
          <p:nvPr/>
        </p:nvSpPr>
        <p:spPr>
          <a:xfrm>
            <a:off x="1030463" y="2327268"/>
            <a:ext cx="10128075" cy="2889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긴급</a:t>
            </a:r>
            <a:r>
              <a:rPr lang="en-US" altLang="ko-KR" sz="1200" dirty="0">
                <a:solidFill>
                  <a:srgbClr val="FF0000"/>
                </a:solidFill>
              </a:rPr>
              <a:t>!) </a:t>
            </a:r>
            <a:r>
              <a:rPr lang="ko-KR" altLang="en-US" sz="1200" dirty="0">
                <a:solidFill>
                  <a:srgbClr val="FF0000"/>
                </a:solidFill>
              </a:rPr>
              <a:t>반복구매를 설정하신 상품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상품명 </a:t>
            </a:r>
            <a:r>
              <a:rPr lang="en-US" altLang="ko-KR" sz="1200" dirty="0">
                <a:solidFill>
                  <a:srgbClr val="FF0000"/>
                </a:solidFill>
              </a:rPr>
              <a:t>: OOOO)</a:t>
            </a:r>
            <a:r>
              <a:rPr lang="ko-KR" altLang="en-US" sz="1200" dirty="0">
                <a:solidFill>
                  <a:srgbClr val="FF0000"/>
                </a:solidFill>
              </a:rPr>
              <a:t>의 가격이 변동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인상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하락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되었습니다</a:t>
            </a:r>
            <a:r>
              <a:rPr lang="en-US" altLang="ko-KR" sz="1200" dirty="0">
                <a:solidFill>
                  <a:srgbClr val="FF0000"/>
                </a:solidFill>
              </a:rPr>
              <a:t>. (</a:t>
            </a:r>
            <a:r>
              <a:rPr lang="ko-KR" altLang="en-US" sz="1200" dirty="0">
                <a:solidFill>
                  <a:srgbClr val="FF0000"/>
                </a:solidFill>
              </a:rPr>
              <a:t>상태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반복구매 중지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FC8D38-8C25-AC71-87F0-091C40B228E6}"/>
              </a:ext>
            </a:extLst>
          </p:cNvPr>
          <p:cNvSpPr/>
          <p:nvPr/>
        </p:nvSpPr>
        <p:spPr>
          <a:xfrm>
            <a:off x="9944098" y="1181100"/>
            <a:ext cx="709615" cy="1762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84A11-3C97-3DD7-7D4A-204930D04E64}"/>
              </a:ext>
            </a:extLst>
          </p:cNvPr>
          <p:cNvSpPr/>
          <p:nvPr/>
        </p:nvSpPr>
        <p:spPr>
          <a:xfrm>
            <a:off x="9858376" y="952496"/>
            <a:ext cx="852488" cy="209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회원 이름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5F8E1-24CE-4052-F845-291DF977216F}"/>
              </a:ext>
            </a:extLst>
          </p:cNvPr>
          <p:cNvCxnSpPr>
            <a:cxnSpLocks/>
          </p:cNvCxnSpPr>
          <p:nvPr/>
        </p:nvCxnSpPr>
        <p:spPr>
          <a:xfrm>
            <a:off x="876299" y="1819274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35A806-F57D-660A-5EC5-CC4303F96D48}"/>
              </a:ext>
            </a:extLst>
          </p:cNvPr>
          <p:cNvSpPr/>
          <p:nvPr/>
        </p:nvSpPr>
        <p:spPr>
          <a:xfrm>
            <a:off x="895349" y="1847850"/>
            <a:ext cx="11049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>
                <a:solidFill>
                  <a:sysClr val="windowText" lastClr="000000"/>
                </a:solidFill>
              </a:rPr>
              <a:t>공지사항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78DCBD-7C4F-700F-F37F-659486AB5D16}"/>
              </a:ext>
            </a:extLst>
          </p:cNvPr>
          <p:cNvSpPr/>
          <p:nvPr/>
        </p:nvSpPr>
        <p:spPr>
          <a:xfrm>
            <a:off x="895349" y="2247901"/>
            <a:ext cx="10410827" cy="1657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ADF97-4AFA-3E2F-9F8B-E5D207C5D9E4}"/>
              </a:ext>
            </a:extLst>
          </p:cNvPr>
          <p:cNvSpPr txBox="1"/>
          <p:nvPr/>
        </p:nvSpPr>
        <p:spPr>
          <a:xfrm>
            <a:off x="3048000" y="-1199712"/>
            <a:ext cx="6096000" cy="51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0" lvl="5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반복 구매 예약 상품 가격 변동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분야 상품 중 상대적으로 싼 가격의 신제품 출시 </a:t>
            </a:r>
            <a:r>
              <a:rPr lang="ko-KR" altLang="ko-KR" sz="10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FA3269C-3F6F-4F69-446A-36ECB10A89D5}"/>
              </a:ext>
            </a:extLst>
          </p:cNvPr>
          <p:cNvSpPr/>
          <p:nvPr/>
        </p:nvSpPr>
        <p:spPr>
          <a:xfrm>
            <a:off x="10063162" y="2392370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D847E7-D1AF-C4C7-97DC-32FD24FCF25E}"/>
              </a:ext>
            </a:extLst>
          </p:cNvPr>
          <p:cNvSpPr/>
          <p:nvPr/>
        </p:nvSpPr>
        <p:spPr>
          <a:xfrm>
            <a:off x="1030463" y="2717797"/>
            <a:ext cx="10128075" cy="4730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ysClr val="windowText" lastClr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OO </a:t>
            </a:r>
            <a:r>
              <a:rPr lang="ko-KR" altLang="en-US" sz="1200" dirty="0">
                <a:solidFill>
                  <a:sysClr val="windowText" lastClr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분야의 상품 중 상대적으로 저렴한 가격의 상품이 출시되었습니다</a:t>
            </a:r>
            <a:r>
              <a:rPr lang="en-US" altLang="ko-KR" sz="1200" dirty="0">
                <a:solidFill>
                  <a:sysClr val="windowText" lastClr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△△ 분야의 상품이 곧 도착할 예정입니다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 /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배송이 시작될 예정입니다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D4BFFA-C605-5463-B8BB-4DBBC30428B3}"/>
              </a:ext>
            </a:extLst>
          </p:cNvPr>
          <p:cNvSpPr/>
          <p:nvPr/>
        </p:nvSpPr>
        <p:spPr>
          <a:xfrm>
            <a:off x="876298" y="5878509"/>
            <a:ext cx="1042035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   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팀 소개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문의처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이메일 주소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SNS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7052BE-C9C7-5E0D-C837-A53CCBBE5BF2}"/>
              </a:ext>
            </a:extLst>
          </p:cNvPr>
          <p:cNvSpPr/>
          <p:nvPr/>
        </p:nvSpPr>
        <p:spPr>
          <a:xfrm>
            <a:off x="9691687" y="5988055"/>
            <a:ext cx="333378" cy="301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42ABC1-15DC-74DC-9817-56EADDD613E9}"/>
              </a:ext>
            </a:extLst>
          </p:cNvPr>
          <p:cNvSpPr/>
          <p:nvPr/>
        </p:nvSpPr>
        <p:spPr>
          <a:xfrm>
            <a:off x="10244136" y="5988055"/>
            <a:ext cx="333378" cy="301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B90C4-3A20-45A3-4AC0-D1B577D81B2B}"/>
              </a:ext>
            </a:extLst>
          </p:cNvPr>
          <p:cNvSpPr/>
          <p:nvPr/>
        </p:nvSpPr>
        <p:spPr>
          <a:xfrm>
            <a:off x="10815635" y="5988055"/>
            <a:ext cx="333378" cy="301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18F01E-8730-EC85-F380-F9F12F79816D}"/>
              </a:ext>
            </a:extLst>
          </p:cNvPr>
          <p:cNvCxnSpPr>
            <a:cxnSpLocks/>
          </p:cNvCxnSpPr>
          <p:nvPr/>
        </p:nvCxnSpPr>
        <p:spPr>
          <a:xfrm>
            <a:off x="876299" y="417194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B9B36D-E042-3579-A2B6-EC62C57231D9}"/>
              </a:ext>
            </a:extLst>
          </p:cNvPr>
          <p:cNvSpPr/>
          <p:nvPr/>
        </p:nvSpPr>
        <p:spPr>
          <a:xfrm>
            <a:off x="895349" y="4214811"/>
            <a:ext cx="11049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>
                <a:solidFill>
                  <a:sysClr val="windowText" lastClr="000000"/>
                </a:solidFill>
              </a:rPr>
              <a:t>이벤트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A0736-02DF-26B0-2777-5265FDF581F8}"/>
              </a:ext>
            </a:extLst>
          </p:cNvPr>
          <p:cNvSpPr/>
          <p:nvPr/>
        </p:nvSpPr>
        <p:spPr>
          <a:xfrm>
            <a:off x="895349" y="4568820"/>
            <a:ext cx="10410827" cy="1122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926EF4-AC2D-8351-62CC-60E5E962709F}"/>
              </a:ext>
            </a:extLst>
          </p:cNvPr>
          <p:cNvSpPr/>
          <p:nvPr/>
        </p:nvSpPr>
        <p:spPr>
          <a:xfrm>
            <a:off x="1128711" y="4768847"/>
            <a:ext cx="10020301" cy="3651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4CC6290-B704-6C62-164E-8C891B4C409D}"/>
              </a:ext>
            </a:extLst>
          </p:cNvPr>
          <p:cNvSpPr/>
          <p:nvPr/>
        </p:nvSpPr>
        <p:spPr>
          <a:xfrm>
            <a:off x="1128711" y="5211759"/>
            <a:ext cx="10020301" cy="3651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36BD32-8230-ED81-223D-CB3BAA1ED973}"/>
              </a:ext>
            </a:extLst>
          </p:cNvPr>
          <p:cNvSpPr/>
          <p:nvPr/>
        </p:nvSpPr>
        <p:spPr>
          <a:xfrm>
            <a:off x="10872788" y="1104898"/>
            <a:ext cx="438150" cy="409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B0D4C0-73AD-51C0-8467-23811F9D06F1}"/>
              </a:ext>
            </a:extLst>
          </p:cNvPr>
          <p:cNvSpPr/>
          <p:nvPr/>
        </p:nvSpPr>
        <p:spPr>
          <a:xfrm flipV="1">
            <a:off x="10814493" y="4633912"/>
            <a:ext cx="106878" cy="83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22B0238-39AA-31BC-D2F4-768A7BA6AE56}"/>
              </a:ext>
            </a:extLst>
          </p:cNvPr>
          <p:cNvSpPr/>
          <p:nvPr/>
        </p:nvSpPr>
        <p:spPr>
          <a:xfrm flipV="1">
            <a:off x="10995468" y="4633912"/>
            <a:ext cx="106878" cy="83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2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04825" y="568325"/>
            <a:ext cx="11182350" cy="60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3675"/>
            <a:ext cx="10515600" cy="27305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&lt;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장바구니 페이지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&gt;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96D4F-1B5B-B381-1D69-EE4BF76AD03E}"/>
              </a:ext>
            </a:extLst>
          </p:cNvPr>
          <p:cNvSpPr/>
          <p:nvPr/>
        </p:nvSpPr>
        <p:spPr>
          <a:xfrm>
            <a:off x="7229474" y="895347"/>
            <a:ext cx="407670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마이페이지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장바구니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구매내역        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494FE-A331-E91F-4DF1-02936F26D2B8}"/>
              </a:ext>
            </a:extLst>
          </p:cNvPr>
          <p:cNvSpPr/>
          <p:nvPr/>
        </p:nvSpPr>
        <p:spPr>
          <a:xfrm>
            <a:off x="10720388" y="952498"/>
            <a:ext cx="438150" cy="409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7D20CF-9575-A8E3-3E0D-6A7CF385382E}"/>
              </a:ext>
            </a:extLst>
          </p:cNvPr>
          <p:cNvSpPr/>
          <p:nvPr/>
        </p:nvSpPr>
        <p:spPr>
          <a:xfrm>
            <a:off x="895349" y="1847849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장바구니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BE6DD-7248-4B62-5F86-B473412853E7}"/>
              </a:ext>
            </a:extLst>
          </p:cNvPr>
          <p:cNvSpPr/>
          <p:nvPr/>
        </p:nvSpPr>
        <p:spPr>
          <a:xfrm>
            <a:off x="982838" y="5191125"/>
            <a:ext cx="10194752" cy="11890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  상품 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u="sng" dirty="0">
                <a:solidFill>
                  <a:sysClr val="windowText" lastClr="000000"/>
                </a:solidFill>
              </a:rPr>
              <a:t>                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상품금액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배달금액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할인금액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FC8D38-8C25-AC71-87F0-091C40B228E6}"/>
              </a:ext>
            </a:extLst>
          </p:cNvPr>
          <p:cNvSpPr/>
          <p:nvPr/>
        </p:nvSpPr>
        <p:spPr>
          <a:xfrm>
            <a:off x="9944098" y="1181100"/>
            <a:ext cx="709615" cy="1762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84A11-3C97-3DD7-7D4A-204930D04E64}"/>
              </a:ext>
            </a:extLst>
          </p:cNvPr>
          <p:cNvSpPr/>
          <p:nvPr/>
        </p:nvSpPr>
        <p:spPr>
          <a:xfrm>
            <a:off x="9858376" y="952496"/>
            <a:ext cx="852488" cy="209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회원 이름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4163E61-9A53-E801-83E5-0633D2D3EB70}"/>
              </a:ext>
            </a:extLst>
          </p:cNvPr>
          <p:cNvSpPr/>
          <p:nvPr/>
        </p:nvSpPr>
        <p:spPr>
          <a:xfrm>
            <a:off x="10167938" y="1936744"/>
            <a:ext cx="1009652" cy="24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전체 삭제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B6B4FFE-B4EB-2595-70A6-79648A41D7DC}"/>
              </a:ext>
            </a:extLst>
          </p:cNvPr>
          <p:cNvSpPr/>
          <p:nvPr/>
        </p:nvSpPr>
        <p:spPr>
          <a:xfrm>
            <a:off x="8934446" y="1936744"/>
            <a:ext cx="1009652" cy="24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선택 삭제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2B8DB3-297C-C0D5-370F-5F4E23D60E3F}"/>
              </a:ext>
            </a:extLst>
          </p:cNvPr>
          <p:cNvCxnSpPr>
            <a:cxnSpLocks/>
          </p:cNvCxnSpPr>
          <p:nvPr/>
        </p:nvCxnSpPr>
        <p:spPr>
          <a:xfrm>
            <a:off x="876299" y="184784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78DCBD-7C4F-700F-F37F-659486AB5D16}"/>
              </a:ext>
            </a:extLst>
          </p:cNvPr>
          <p:cNvSpPr/>
          <p:nvPr/>
        </p:nvSpPr>
        <p:spPr>
          <a:xfrm>
            <a:off x="895349" y="5126391"/>
            <a:ext cx="10410827" cy="13204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ADF97-4AFA-3E2F-9F8B-E5D207C5D9E4}"/>
              </a:ext>
            </a:extLst>
          </p:cNvPr>
          <p:cNvSpPr txBox="1"/>
          <p:nvPr/>
        </p:nvSpPr>
        <p:spPr>
          <a:xfrm>
            <a:off x="3048000" y="-1199712"/>
            <a:ext cx="6096000" cy="51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0" lvl="5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반복 구매 예약 상품 가격 변동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분야 상품 중 상대적으로 싼 가격의 신제품 출시 </a:t>
            </a:r>
            <a:r>
              <a:rPr lang="ko-KR" altLang="ko-KR" sz="10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781E0C-9E48-DA8A-7987-480BD59E3938}"/>
              </a:ext>
            </a:extLst>
          </p:cNvPr>
          <p:cNvSpPr/>
          <p:nvPr/>
        </p:nvSpPr>
        <p:spPr>
          <a:xfrm>
            <a:off x="876299" y="2543677"/>
            <a:ext cx="10420352" cy="4657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물품</a:t>
            </a:r>
            <a:r>
              <a:rPr lang="en-US" altLang="ko-KR" dirty="0">
                <a:solidFill>
                  <a:sysClr val="windowText" lastClr="000000"/>
                </a:solidFill>
              </a:rPr>
              <a:t>1 </a:t>
            </a:r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  <a:r>
              <a:rPr lang="en-US" altLang="ko-KR" dirty="0">
                <a:solidFill>
                  <a:sysClr val="windowText" lastClr="000000"/>
                </a:solidFill>
              </a:rPr>
              <a:t>					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A3F08A-223D-4122-4650-346FC9D9CD7E}"/>
              </a:ext>
            </a:extLst>
          </p:cNvPr>
          <p:cNvSpPr/>
          <p:nvPr/>
        </p:nvSpPr>
        <p:spPr>
          <a:xfrm>
            <a:off x="876299" y="3113141"/>
            <a:ext cx="10420352" cy="4657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물품</a:t>
            </a:r>
            <a:r>
              <a:rPr lang="en-US" altLang="ko-KR" dirty="0">
                <a:solidFill>
                  <a:sysClr val="windowText" lastClr="000000"/>
                </a:solidFill>
              </a:rPr>
              <a:t>2 </a:t>
            </a:r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  <a:r>
              <a:rPr lang="en-US" altLang="ko-KR" dirty="0">
                <a:solidFill>
                  <a:sysClr val="windowText" lastClr="000000"/>
                </a:solidFill>
              </a:rPr>
              <a:t>					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4F96F-C6F2-8259-2B81-97994766C3EC}"/>
              </a:ext>
            </a:extLst>
          </p:cNvPr>
          <p:cNvSpPr/>
          <p:nvPr/>
        </p:nvSpPr>
        <p:spPr>
          <a:xfrm>
            <a:off x="876299" y="3935040"/>
            <a:ext cx="10420352" cy="46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물품</a:t>
            </a:r>
            <a:r>
              <a:rPr lang="en-US" altLang="ko-KR" dirty="0">
                <a:solidFill>
                  <a:sysClr val="windowText" lastClr="000000"/>
                </a:solidFill>
              </a:rPr>
              <a:t>3 </a:t>
            </a:r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  <a:r>
              <a:rPr lang="en-US" altLang="ko-KR" dirty="0">
                <a:solidFill>
                  <a:sysClr val="windowText" lastClr="000000"/>
                </a:solidFill>
              </a:rPr>
              <a:t>					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065408-2098-BAD2-5C57-3DD13EB8EDAB}"/>
              </a:ext>
            </a:extLst>
          </p:cNvPr>
          <p:cNvSpPr/>
          <p:nvPr/>
        </p:nvSpPr>
        <p:spPr>
          <a:xfrm>
            <a:off x="876299" y="4485724"/>
            <a:ext cx="10420352" cy="46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		 </a:t>
            </a:r>
            <a:r>
              <a:rPr lang="ko-KR" altLang="en-US" dirty="0">
                <a:solidFill>
                  <a:sysClr val="windowText" lastClr="000000"/>
                </a:solidFill>
              </a:rPr>
              <a:t>물품</a:t>
            </a:r>
            <a:r>
              <a:rPr lang="en-US" altLang="ko-KR" dirty="0">
                <a:solidFill>
                  <a:sysClr val="windowText" lastClr="000000"/>
                </a:solidFill>
              </a:rPr>
              <a:t>4 </a:t>
            </a:r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5B2C3C3-0FBE-C9DC-0523-6C5EB74F8BE4}"/>
              </a:ext>
            </a:extLst>
          </p:cNvPr>
          <p:cNvSpPr/>
          <p:nvPr/>
        </p:nvSpPr>
        <p:spPr>
          <a:xfrm>
            <a:off x="10063162" y="2603996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C1778C6-2E74-9372-9995-26B3A05AC1B8}"/>
              </a:ext>
            </a:extLst>
          </p:cNvPr>
          <p:cNvSpPr/>
          <p:nvPr/>
        </p:nvSpPr>
        <p:spPr>
          <a:xfrm>
            <a:off x="10063162" y="3158652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E910EC-4A46-B861-3AA3-C7147CC955DB}"/>
              </a:ext>
            </a:extLst>
          </p:cNvPr>
          <p:cNvSpPr/>
          <p:nvPr/>
        </p:nvSpPr>
        <p:spPr>
          <a:xfrm>
            <a:off x="10063162" y="3985210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31C4CB1-F5C1-CF3B-C8E3-4AEC1140A660}"/>
              </a:ext>
            </a:extLst>
          </p:cNvPr>
          <p:cNvSpPr/>
          <p:nvPr/>
        </p:nvSpPr>
        <p:spPr>
          <a:xfrm>
            <a:off x="10063162" y="4543429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BB1FEF-42D4-9D60-0F38-7D0B709CD4C8}"/>
              </a:ext>
            </a:extLst>
          </p:cNvPr>
          <p:cNvSpPr/>
          <p:nvPr/>
        </p:nvSpPr>
        <p:spPr>
          <a:xfrm>
            <a:off x="5629273" y="5523705"/>
            <a:ext cx="3133727" cy="5238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총 금액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18DC056-BFCF-1117-AB7B-2BE8B812E709}"/>
              </a:ext>
            </a:extLst>
          </p:cNvPr>
          <p:cNvSpPr/>
          <p:nvPr/>
        </p:nvSpPr>
        <p:spPr>
          <a:xfrm>
            <a:off x="9374982" y="5506145"/>
            <a:ext cx="1654968" cy="4997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주문하기</a:t>
            </a:r>
            <a:endParaRPr lang="ko-KR" altLang="en-US" sz="1600" dirty="0">
              <a:solidFill>
                <a:sysClr val="windowText" lastClr="00000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E88BB-8DFE-551F-8C8D-5742A373EE03}"/>
              </a:ext>
            </a:extLst>
          </p:cNvPr>
          <p:cNvCxnSpPr>
            <a:cxnSpLocks/>
          </p:cNvCxnSpPr>
          <p:nvPr/>
        </p:nvCxnSpPr>
        <p:spPr>
          <a:xfrm>
            <a:off x="1914525" y="5468045"/>
            <a:ext cx="3162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36C9EC7-7916-D6D1-1138-1212699AE27F}"/>
              </a:ext>
            </a:extLst>
          </p:cNvPr>
          <p:cNvCxnSpPr>
            <a:cxnSpLocks/>
          </p:cNvCxnSpPr>
          <p:nvPr/>
        </p:nvCxnSpPr>
        <p:spPr>
          <a:xfrm>
            <a:off x="1914525" y="5728492"/>
            <a:ext cx="3162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FE2B06-5192-47DD-5FF4-614420D51E40}"/>
              </a:ext>
            </a:extLst>
          </p:cNvPr>
          <p:cNvCxnSpPr>
            <a:cxnSpLocks/>
          </p:cNvCxnSpPr>
          <p:nvPr/>
        </p:nvCxnSpPr>
        <p:spPr>
          <a:xfrm>
            <a:off x="1914525" y="5986813"/>
            <a:ext cx="3162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A3D12DC-28AF-911F-33AD-6F5E7C878FBC}"/>
              </a:ext>
            </a:extLst>
          </p:cNvPr>
          <p:cNvCxnSpPr>
            <a:cxnSpLocks/>
          </p:cNvCxnSpPr>
          <p:nvPr/>
        </p:nvCxnSpPr>
        <p:spPr>
          <a:xfrm>
            <a:off x="1914525" y="6253513"/>
            <a:ext cx="3162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12478D-77E7-F7C3-725F-6EC63FFA810A}"/>
              </a:ext>
            </a:extLst>
          </p:cNvPr>
          <p:cNvCxnSpPr>
            <a:cxnSpLocks/>
          </p:cNvCxnSpPr>
          <p:nvPr/>
        </p:nvCxnSpPr>
        <p:spPr>
          <a:xfrm>
            <a:off x="6696076" y="5986813"/>
            <a:ext cx="24479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ED67EFE-C689-6091-6515-1A64A8B81CDB}"/>
              </a:ext>
            </a:extLst>
          </p:cNvPr>
          <p:cNvSpPr/>
          <p:nvPr/>
        </p:nvSpPr>
        <p:spPr>
          <a:xfrm flipH="1">
            <a:off x="1076325" y="2686688"/>
            <a:ext cx="171450" cy="195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7D8556-2B76-0E42-6B68-246F5FD9C238}"/>
              </a:ext>
            </a:extLst>
          </p:cNvPr>
          <p:cNvSpPr/>
          <p:nvPr/>
        </p:nvSpPr>
        <p:spPr>
          <a:xfrm flipH="1">
            <a:off x="1076325" y="3269008"/>
            <a:ext cx="171450" cy="195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D6567C-7E7F-9098-2263-E9ED92CF42F4}"/>
              </a:ext>
            </a:extLst>
          </p:cNvPr>
          <p:cNvSpPr/>
          <p:nvPr/>
        </p:nvSpPr>
        <p:spPr>
          <a:xfrm flipH="1">
            <a:off x="1076325" y="4034760"/>
            <a:ext cx="171450" cy="195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FF8483-2BFA-B440-C104-CB2FD2B846A9}"/>
              </a:ext>
            </a:extLst>
          </p:cNvPr>
          <p:cNvSpPr/>
          <p:nvPr/>
        </p:nvSpPr>
        <p:spPr>
          <a:xfrm flipH="1">
            <a:off x="1076325" y="4600131"/>
            <a:ext cx="171450" cy="195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4D06640-9F3F-B81C-9329-45FC79FCAB79}"/>
              </a:ext>
            </a:extLst>
          </p:cNvPr>
          <p:cNvSpPr/>
          <p:nvPr/>
        </p:nvSpPr>
        <p:spPr>
          <a:xfrm>
            <a:off x="1076325" y="2588471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중개사이트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1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6FE9EB-D097-610C-DCD6-6B9FFDCC4939}"/>
              </a:ext>
            </a:extLst>
          </p:cNvPr>
          <p:cNvSpPr/>
          <p:nvPr/>
        </p:nvSpPr>
        <p:spPr>
          <a:xfrm>
            <a:off x="1076325" y="3168248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중개사이트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1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91954A-4AB2-F297-9BA8-59E44AE8FCEC}"/>
              </a:ext>
            </a:extLst>
          </p:cNvPr>
          <p:cNvSpPr/>
          <p:nvPr/>
        </p:nvSpPr>
        <p:spPr>
          <a:xfrm>
            <a:off x="1076325" y="3956635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중개사이트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2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01E615-9E45-0165-47B5-A095DBB2C7CF}"/>
              </a:ext>
            </a:extLst>
          </p:cNvPr>
          <p:cNvSpPr/>
          <p:nvPr/>
        </p:nvSpPr>
        <p:spPr>
          <a:xfrm>
            <a:off x="1076325" y="4508852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중개사이트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2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7C6B62-695C-D8AC-67C2-89BB365DDC34}"/>
              </a:ext>
            </a:extLst>
          </p:cNvPr>
          <p:cNvSpPr/>
          <p:nvPr/>
        </p:nvSpPr>
        <p:spPr>
          <a:xfrm>
            <a:off x="671509" y="2153151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중개사이트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1)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4B6E51-40DF-F9AA-E115-BFF4FB0B4387}"/>
              </a:ext>
            </a:extLst>
          </p:cNvPr>
          <p:cNvSpPr/>
          <p:nvPr/>
        </p:nvSpPr>
        <p:spPr>
          <a:xfrm>
            <a:off x="671509" y="3574258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중개사이트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2)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70AC1B-101B-D535-59E8-ABA936C2AEA5}"/>
              </a:ext>
            </a:extLst>
          </p:cNvPr>
          <p:cNvSpPr/>
          <p:nvPr/>
        </p:nvSpPr>
        <p:spPr>
          <a:xfrm>
            <a:off x="4171950" y="2588471"/>
            <a:ext cx="562451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상품명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상품 구매 개수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 상품 개별 금액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총 금액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862A3C-CADF-58C3-BFFA-1EF6926C2689}"/>
              </a:ext>
            </a:extLst>
          </p:cNvPr>
          <p:cNvSpPr/>
          <p:nvPr/>
        </p:nvSpPr>
        <p:spPr>
          <a:xfrm>
            <a:off x="4171949" y="3129587"/>
            <a:ext cx="562451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상품명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상품 구매 개수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 상품 개별 금액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총 금액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C4728B-F9C7-D095-F303-9ED0977EB0DC}"/>
              </a:ext>
            </a:extLst>
          </p:cNvPr>
          <p:cNvSpPr/>
          <p:nvPr/>
        </p:nvSpPr>
        <p:spPr>
          <a:xfrm>
            <a:off x="4171949" y="3967904"/>
            <a:ext cx="562451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상품명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상품 구매 개수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 상품 개별 금액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총 금액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26292A-D3E8-A7D1-8B2C-10D1910154A7}"/>
              </a:ext>
            </a:extLst>
          </p:cNvPr>
          <p:cNvSpPr/>
          <p:nvPr/>
        </p:nvSpPr>
        <p:spPr>
          <a:xfrm>
            <a:off x="4171949" y="4529673"/>
            <a:ext cx="562451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상품명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상품 구매 개수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 상품 개별 금액   </a:t>
            </a:r>
            <a:r>
              <a:rPr lang="en-US" altLang="ko-KR" sz="1250" b="1" dirty="0">
                <a:solidFill>
                  <a:sysClr val="windowText" lastClr="000000"/>
                </a:solidFill>
              </a:rPr>
              <a:t>|   </a:t>
            </a:r>
            <a:r>
              <a:rPr lang="ko-KR" altLang="en-US" sz="1250" b="1" dirty="0">
                <a:solidFill>
                  <a:sysClr val="windowText" lastClr="000000"/>
                </a:solidFill>
              </a:rPr>
              <a:t>총 금액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5C22F7-6948-8E24-937F-869B7E67A4F1}"/>
              </a:ext>
            </a:extLst>
          </p:cNvPr>
          <p:cNvSpPr/>
          <p:nvPr/>
        </p:nvSpPr>
        <p:spPr>
          <a:xfrm>
            <a:off x="10063162" y="2814162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주기 설정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6C076D5-BA73-AE6E-F45C-29C468D7960A}"/>
              </a:ext>
            </a:extLst>
          </p:cNvPr>
          <p:cNvSpPr/>
          <p:nvPr/>
        </p:nvSpPr>
        <p:spPr>
          <a:xfrm>
            <a:off x="10063162" y="3355192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주기 설정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687B623-9C28-2019-A6E2-1B7C7C2DB2B2}"/>
              </a:ext>
            </a:extLst>
          </p:cNvPr>
          <p:cNvSpPr/>
          <p:nvPr/>
        </p:nvSpPr>
        <p:spPr>
          <a:xfrm>
            <a:off x="10063162" y="4195005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주기 설정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891A591-AAA3-2214-36A5-D66D266C880F}"/>
              </a:ext>
            </a:extLst>
          </p:cNvPr>
          <p:cNvSpPr/>
          <p:nvPr/>
        </p:nvSpPr>
        <p:spPr>
          <a:xfrm>
            <a:off x="10063162" y="4744008"/>
            <a:ext cx="966788" cy="1476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주기 설정</a:t>
            </a:r>
          </a:p>
        </p:txBody>
      </p:sp>
    </p:spTree>
    <p:extLst>
      <p:ext uri="{BB962C8B-B14F-4D97-AF65-F5344CB8AC3E}">
        <p14:creationId xmlns:p14="http://schemas.microsoft.com/office/powerpoint/2010/main" val="225123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04825" y="568325"/>
            <a:ext cx="11182350" cy="60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3675"/>
            <a:ext cx="10515600" cy="27305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&lt;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구매 히스토리 열람 페이지 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(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구매 내역 페이지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)&gt;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96D4F-1B5B-B381-1D69-EE4BF76AD03E}"/>
              </a:ext>
            </a:extLst>
          </p:cNvPr>
          <p:cNvSpPr/>
          <p:nvPr/>
        </p:nvSpPr>
        <p:spPr>
          <a:xfrm>
            <a:off x="7229474" y="895347"/>
            <a:ext cx="407670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마이페이지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장바구니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구매내역        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494FE-A331-E91F-4DF1-02936F26D2B8}"/>
              </a:ext>
            </a:extLst>
          </p:cNvPr>
          <p:cNvSpPr/>
          <p:nvPr/>
        </p:nvSpPr>
        <p:spPr>
          <a:xfrm>
            <a:off x="10720388" y="952498"/>
            <a:ext cx="438150" cy="409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FC8D38-8C25-AC71-87F0-091C40B228E6}"/>
              </a:ext>
            </a:extLst>
          </p:cNvPr>
          <p:cNvSpPr/>
          <p:nvPr/>
        </p:nvSpPr>
        <p:spPr>
          <a:xfrm>
            <a:off x="9944098" y="1181100"/>
            <a:ext cx="709615" cy="1762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84A11-3C97-3DD7-7D4A-204930D04E64}"/>
              </a:ext>
            </a:extLst>
          </p:cNvPr>
          <p:cNvSpPr/>
          <p:nvPr/>
        </p:nvSpPr>
        <p:spPr>
          <a:xfrm>
            <a:off x="9858376" y="952496"/>
            <a:ext cx="852488" cy="209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회원 이름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ADF97-4AFA-3E2F-9F8B-E5D207C5D9E4}"/>
              </a:ext>
            </a:extLst>
          </p:cNvPr>
          <p:cNvSpPr txBox="1"/>
          <p:nvPr/>
        </p:nvSpPr>
        <p:spPr>
          <a:xfrm>
            <a:off x="3048000" y="-1199712"/>
            <a:ext cx="6096000" cy="51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0" lvl="5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반복 구매 예약 상품 가격 변동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분야 상품 중 상대적으로 싼 가격의 신제품 출시 </a:t>
            </a:r>
            <a:r>
              <a:rPr lang="ko-KR" altLang="ko-KR" sz="10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알림창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FD1D15-65F3-4272-D775-16B52DC1DB2C}"/>
              </a:ext>
            </a:extLst>
          </p:cNvPr>
          <p:cNvSpPr/>
          <p:nvPr/>
        </p:nvSpPr>
        <p:spPr>
          <a:xfrm>
            <a:off x="895349" y="1847849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구매내역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FEB76B-618A-EC3E-C8F0-8F0AA7063F31}"/>
              </a:ext>
            </a:extLst>
          </p:cNvPr>
          <p:cNvCxnSpPr>
            <a:cxnSpLocks/>
          </p:cNvCxnSpPr>
          <p:nvPr/>
        </p:nvCxnSpPr>
        <p:spPr>
          <a:xfrm>
            <a:off x="876299" y="184784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48EBAF9-1C0F-8840-055B-22824FF516E1}"/>
              </a:ext>
            </a:extLst>
          </p:cNvPr>
          <p:cNvSpPr/>
          <p:nvPr/>
        </p:nvSpPr>
        <p:spPr>
          <a:xfrm>
            <a:off x="2486025" y="1843763"/>
            <a:ext cx="3643305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일 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| 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주일 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| 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개월 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|  6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개월 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| 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년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267CDE-9CD4-22A4-F48B-045817760479}"/>
              </a:ext>
            </a:extLst>
          </p:cNvPr>
          <p:cNvCxnSpPr>
            <a:cxnSpLocks/>
          </p:cNvCxnSpPr>
          <p:nvPr/>
        </p:nvCxnSpPr>
        <p:spPr>
          <a:xfrm>
            <a:off x="9486900" y="2148563"/>
            <a:ext cx="16525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0706037B-923C-614A-4710-7BBD55B56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0948" y="1953419"/>
            <a:ext cx="177029" cy="17702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507E14-B1D7-1409-EE99-3F6DA43F5729}"/>
              </a:ext>
            </a:extLst>
          </p:cNvPr>
          <p:cNvSpPr/>
          <p:nvPr/>
        </p:nvSpPr>
        <p:spPr>
          <a:xfrm>
            <a:off x="9429749" y="1819274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조회창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00FD566-57C0-34CB-2B7E-8AC387197171}"/>
              </a:ext>
            </a:extLst>
          </p:cNvPr>
          <p:cNvSpPr/>
          <p:nvPr/>
        </p:nvSpPr>
        <p:spPr>
          <a:xfrm>
            <a:off x="876299" y="6211392"/>
            <a:ext cx="10420352" cy="1894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개 더 보기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7183E9-B169-62ED-AC5A-5CD62C95F15F}"/>
              </a:ext>
            </a:extLst>
          </p:cNvPr>
          <p:cNvCxnSpPr>
            <a:cxnSpLocks/>
          </p:cNvCxnSpPr>
          <p:nvPr/>
        </p:nvCxnSpPr>
        <p:spPr>
          <a:xfrm>
            <a:off x="866773" y="3838574"/>
            <a:ext cx="10420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2822868-BD02-4649-AB5A-FC6C26C297FE}"/>
              </a:ext>
            </a:extLst>
          </p:cNvPr>
          <p:cNvGrpSpPr/>
          <p:nvPr/>
        </p:nvGrpSpPr>
        <p:grpSpPr>
          <a:xfrm>
            <a:off x="866774" y="2327788"/>
            <a:ext cx="10420352" cy="1346451"/>
            <a:chOff x="866774" y="2232538"/>
            <a:chExt cx="10420352" cy="134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A5E59D-F357-45EF-6693-71C879BDC938}"/>
                </a:ext>
              </a:extLst>
            </p:cNvPr>
            <p:cNvSpPr/>
            <p:nvPr/>
          </p:nvSpPr>
          <p:spPr>
            <a:xfrm>
              <a:off x="866774" y="2232538"/>
              <a:ext cx="10420352" cy="13464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                            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400" dirty="0">
                  <a:solidFill>
                    <a:sysClr val="windowText" lastClr="000000"/>
                  </a:solidFill>
                </a:rPr>
                <a:t>                         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						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D190B90-B084-5F59-F52C-C2424E48987D}"/>
                </a:ext>
              </a:extLst>
            </p:cNvPr>
            <p:cNvSpPr/>
            <p:nvPr/>
          </p:nvSpPr>
          <p:spPr>
            <a:xfrm>
              <a:off x="1334690" y="3174986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자세히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A0819B7-577C-3409-BB67-0CB5E1CEC7D6}"/>
                </a:ext>
              </a:extLst>
            </p:cNvPr>
            <p:cNvSpPr/>
            <p:nvPr/>
          </p:nvSpPr>
          <p:spPr>
            <a:xfrm>
              <a:off x="1017983" y="2431127"/>
              <a:ext cx="1600201" cy="3112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>
                  <a:solidFill>
                    <a:sysClr val="windowText" lastClr="000000"/>
                  </a:solidFill>
                </a:rPr>
                <a:t>0000.00.02</a:t>
              </a:r>
              <a:endParaRPr lang="ko-KR" altLang="en-US" sz="12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F4014A3-F441-27F1-9217-E597026043DA}"/>
                </a:ext>
              </a:extLst>
            </p:cNvPr>
            <p:cNvSpPr/>
            <p:nvPr/>
          </p:nvSpPr>
          <p:spPr>
            <a:xfrm>
              <a:off x="3914776" y="2604399"/>
              <a:ext cx="6738937" cy="48397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상품명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 구매 개수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 상품 개별 금액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총 금액        배송완료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FB236E0-8A5A-9A26-A2F3-FC44402AD289}"/>
                </a:ext>
              </a:extLst>
            </p:cNvPr>
            <p:cNvSpPr/>
            <p:nvPr/>
          </p:nvSpPr>
          <p:spPr>
            <a:xfrm>
              <a:off x="9890522" y="313440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구매후기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FA5B30A-D7F1-A3D5-D65D-80253BF904BA}"/>
                </a:ext>
              </a:extLst>
            </p:cNvPr>
            <p:cNvSpPr/>
            <p:nvPr/>
          </p:nvSpPr>
          <p:spPr>
            <a:xfrm>
              <a:off x="8699898" y="315345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교환 신청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99CF2A75-6088-DAA6-9BBE-DA83F16F76F2}"/>
                </a:ext>
              </a:extLst>
            </p:cNvPr>
            <p:cNvSpPr/>
            <p:nvPr/>
          </p:nvSpPr>
          <p:spPr>
            <a:xfrm>
              <a:off x="7521180" y="315345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반품 신청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CD444805-5405-B211-2194-0404F67A4473}"/>
                </a:ext>
              </a:extLst>
            </p:cNvPr>
            <p:cNvSpPr/>
            <p:nvPr/>
          </p:nvSpPr>
          <p:spPr>
            <a:xfrm>
              <a:off x="6287691" y="315345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ysClr val="windowText" lastClr="000000"/>
                  </a:solidFill>
                </a:rPr>
                <a:t>미수령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2B681C0-7F93-51DE-DE89-0B8A39CDDBD9}"/>
                </a:ext>
              </a:extLst>
            </p:cNvPr>
            <p:cNvSpPr/>
            <p:nvPr/>
          </p:nvSpPr>
          <p:spPr>
            <a:xfrm>
              <a:off x="1334690" y="2840302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구매 영수증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D186A0-C91A-8493-A19D-09FEF82018A6}"/>
                </a:ext>
              </a:extLst>
            </p:cNvPr>
            <p:cNvSpPr/>
            <p:nvPr/>
          </p:nvSpPr>
          <p:spPr>
            <a:xfrm>
              <a:off x="2639613" y="2342060"/>
              <a:ext cx="1148955" cy="10583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상품사진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D03062E-0E9C-7410-3838-C4880F33991E}"/>
              </a:ext>
            </a:extLst>
          </p:cNvPr>
          <p:cNvGrpSpPr/>
          <p:nvPr/>
        </p:nvGrpSpPr>
        <p:grpSpPr>
          <a:xfrm>
            <a:off x="866773" y="3978788"/>
            <a:ext cx="10420352" cy="1346451"/>
            <a:chOff x="866774" y="2232538"/>
            <a:chExt cx="10420352" cy="1346451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8F438C8-97BC-D106-3DC1-81544DBEA47B}"/>
                </a:ext>
              </a:extLst>
            </p:cNvPr>
            <p:cNvSpPr/>
            <p:nvPr/>
          </p:nvSpPr>
          <p:spPr>
            <a:xfrm>
              <a:off x="866774" y="2232538"/>
              <a:ext cx="10420352" cy="13464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                        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400" dirty="0">
                  <a:solidFill>
                    <a:sysClr val="windowText" lastClr="000000"/>
                  </a:solidFill>
                </a:rPr>
                <a:t>                         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						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3BFB677-D476-503E-4688-A647B2F19E09}"/>
                </a:ext>
              </a:extLst>
            </p:cNvPr>
            <p:cNvSpPr/>
            <p:nvPr/>
          </p:nvSpPr>
          <p:spPr>
            <a:xfrm>
              <a:off x="1334690" y="3174986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자세히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D5A7EF5-CC6B-F37E-9C00-E864C8F41DFC}"/>
                </a:ext>
              </a:extLst>
            </p:cNvPr>
            <p:cNvSpPr/>
            <p:nvPr/>
          </p:nvSpPr>
          <p:spPr>
            <a:xfrm>
              <a:off x="1017983" y="2431127"/>
              <a:ext cx="1600201" cy="3112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>
                  <a:solidFill>
                    <a:sysClr val="windowText" lastClr="000000"/>
                  </a:solidFill>
                </a:rPr>
                <a:t>0000.00.01</a:t>
              </a:r>
              <a:endParaRPr lang="ko-KR" altLang="en-US" sz="12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F04AC24-679B-319E-FD11-84B146B51082}"/>
                </a:ext>
              </a:extLst>
            </p:cNvPr>
            <p:cNvSpPr/>
            <p:nvPr/>
          </p:nvSpPr>
          <p:spPr>
            <a:xfrm>
              <a:off x="3914776" y="2604399"/>
              <a:ext cx="6738937" cy="48397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상품명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 구매 개수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 상품 개별 금액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총 금액        배송완료</a:t>
              </a: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79F2465E-C477-E073-154A-B346499E410D}"/>
                </a:ext>
              </a:extLst>
            </p:cNvPr>
            <p:cNvSpPr/>
            <p:nvPr/>
          </p:nvSpPr>
          <p:spPr>
            <a:xfrm>
              <a:off x="9890522" y="313440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구매후기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AE2D228-8C22-8E99-C034-9AF5935250CB}"/>
                </a:ext>
              </a:extLst>
            </p:cNvPr>
            <p:cNvSpPr/>
            <p:nvPr/>
          </p:nvSpPr>
          <p:spPr>
            <a:xfrm>
              <a:off x="8699898" y="315345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교환 신청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6FDDB9B7-AD83-F406-AEC6-689045B4627A}"/>
                </a:ext>
              </a:extLst>
            </p:cNvPr>
            <p:cNvSpPr/>
            <p:nvPr/>
          </p:nvSpPr>
          <p:spPr>
            <a:xfrm>
              <a:off x="7521180" y="315345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반품 신청</a:t>
              </a: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11EB645D-6B67-E662-9B6E-6995860BCD3F}"/>
                </a:ext>
              </a:extLst>
            </p:cNvPr>
            <p:cNvSpPr/>
            <p:nvPr/>
          </p:nvSpPr>
          <p:spPr>
            <a:xfrm>
              <a:off x="6287691" y="3153450"/>
              <a:ext cx="966788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ysClr val="windowText" lastClr="000000"/>
                  </a:solidFill>
                </a:rPr>
                <a:t>미수령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BBA7361-67A1-2AC1-5FF2-59BD4F279C02}"/>
                </a:ext>
              </a:extLst>
            </p:cNvPr>
            <p:cNvSpPr/>
            <p:nvPr/>
          </p:nvSpPr>
          <p:spPr>
            <a:xfrm>
              <a:off x="1334690" y="2840302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구매 영수증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BF01686-E514-C033-7BFD-C48C1C0BCE9F}"/>
                </a:ext>
              </a:extLst>
            </p:cNvPr>
            <p:cNvSpPr/>
            <p:nvPr/>
          </p:nvSpPr>
          <p:spPr>
            <a:xfrm>
              <a:off x="2639613" y="2342060"/>
              <a:ext cx="1148955" cy="10583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상품사진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99512DF-569A-3BF5-E372-77A201EC242E}"/>
              </a:ext>
            </a:extLst>
          </p:cNvPr>
          <p:cNvSpPr/>
          <p:nvPr/>
        </p:nvSpPr>
        <p:spPr>
          <a:xfrm>
            <a:off x="876299" y="5563391"/>
            <a:ext cx="10420352" cy="18940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. . . 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4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04825" y="568324"/>
            <a:ext cx="11182350" cy="60960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193675"/>
            <a:ext cx="11172825" cy="190484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&lt; </a:t>
            </a:r>
            <a:r>
              <a:rPr lang="ko-KR" altLang="en-US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구매 주기 설정한 제품 목록 확인 가능한 페이지 </a:t>
            </a:r>
            <a:r>
              <a:rPr lang="en-US" altLang="ko-KR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자동구매가 중지된 상품 공지란 </a:t>
            </a:r>
            <a:r>
              <a:rPr lang="en-US" altLang="ko-KR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+ </a:t>
            </a:r>
            <a:r>
              <a:rPr lang="ko-KR" altLang="en-US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자세히 누르면 해당 항목으로 이동 </a:t>
            </a:r>
            <a:r>
              <a:rPr lang="en-US" altLang="ko-KR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+ </a:t>
            </a:r>
            <a:r>
              <a:rPr lang="ko-KR" altLang="en-US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같은 품목 신제품 출시 시 공지</a:t>
            </a:r>
            <a:r>
              <a:rPr lang="en-US" altLang="ko-KR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(</a:t>
            </a:r>
            <a:r>
              <a:rPr lang="ko-KR" altLang="en-US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신제품 출시 정보 있으면 관련 상품 버튼 빨간색으로 활성화</a:t>
            </a:r>
            <a:r>
              <a:rPr lang="en-US" altLang="ko-KR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)&gt;</a:t>
            </a:r>
            <a:endParaRPr lang="ko-KR" altLang="en-US" sz="18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96D4F-1B5B-B381-1D69-EE4BF76AD03E}"/>
              </a:ext>
            </a:extLst>
          </p:cNvPr>
          <p:cNvSpPr/>
          <p:nvPr/>
        </p:nvSpPr>
        <p:spPr>
          <a:xfrm>
            <a:off x="7229474" y="895347"/>
            <a:ext cx="407670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마이페이지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장바구니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구매내역        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494FE-A331-E91F-4DF1-02936F26D2B8}"/>
              </a:ext>
            </a:extLst>
          </p:cNvPr>
          <p:cNvSpPr/>
          <p:nvPr/>
        </p:nvSpPr>
        <p:spPr>
          <a:xfrm>
            <a:off x="10720388" y="952498"/>
            <a:ext cx="438150" cy="409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FC8D38-8C25-AC71-87F0-091C40B228E6}"/>
              </a:ext>
            </a:extLst>
          </p:cNvPr>
          <p:cNvSpPr/>
          <p:nvPr/>
        </p:nvSpPr>
        <p:spPr>
          <a:xfrm>
            <a:off x="9944098" y="1181100"/>
            <a:ext cx="709615" cy="1762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84A11-3C97-3DD7-7D4A-204930D04E64}"/>
              </a:ext>
            </a:extLst>
          </p:cNvPr>
          <p:cNvSpPr/>
          <p:nvPr/>
        </p:nvSpPr>
        <p:spPr>
          <a:xfrm>
            <a:off x="9858376" y="952496"/>
            <a:ext cx="852488" cy="209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회원 이름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EE1FEE-A325-C510-B03A-9DEF96CAFBE2}"/>
              </a:ext>
            </a:extLst>
          </p:cNvPr>
          <p:cNvSpPr/>
          <p:nvPr/>
        </p:nvSpPr>
        <p:spPr>
          <a:xfrm>
            <a:off x="895349" y="1847849"/>
            <a:ext cx="2028826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>
                <a:solidFill>
                  <a:sysClr val="windowText" lastClr="000000"/>
                </a:solidFill>
              </a:rPr>
              <a:t>구매주기 예약 제품 목록</a:t>
            </a:r>
            <a:endParaRPr lang="ko-KR" altLang="en-US" sz="125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9E7578-290C-6CD2-E88A-6F236CB66686}"/>
              </a:ext>
            </a:extLst>
          </p:cNvPr>
          <p:cNvCxnSpPr>
            <a:cxnSpLocks/>
          </p:cNvCxnSpPr>
          <p:nvPr/>
        </p:nvCxnSpPr>
        <p:spPr>
          <a:xfrm>
            <a:off x="876299" y="184784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29912-43B5-34E9-F390-4751714A6815}"/>
              </a:ext>
            </a:extLst>
          </p:cNvPr>
          <p:cNvSpPr/>
          <p:nvPr/>
        </p:nvSpPr>
        <p:spPr>
          <a:xfrm>
            <a:off x="2486025" y="1843763"/>
            <a:ext cx="6001942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ysClr val="windowText" lastClr="000000"/>
                </a:solidFill>
              </a:rPr>
              <a:t>기간별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( 1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일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주일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개월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6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개월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)    |    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품목별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5A519F-6D8A-AC2C-033A-DA319A4F7C99}"/>
              </a:ext>
            </a:extLst>
          </p:cNvPr>
          <p:cNvCxnSpPr>
            <a:cxnSpLocks/>
          </p:cNvCxnSpPr>
          <p:nvPr/>
        </p:nvCxnSpPr>
        <p:spPr>
          <a:xfrm>
            <a:off x="9486900" y="2145797"/>
            <a:ext cx="16525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D86B91D-1604-FAF6-FA78-4479CE6A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0948" y="1950653"/>
            <a:ext cx="177029" cy="1770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62BFC1-E1D1-8405-A90D-9F535AC75A45}"/>
              </a:ext>
            </a:extLst>
          </p:cNvPr>
          <p:cNvSpPr/>
          <p:nvPr/>
        </p:nvSpPr>
        <p:spPr>
          <a:xfrm>
            <a:off x="9429749" y="1819274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조회창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1EBC91-BF41-6F23-1517-6F6BAE7B92A0}"/>
              </a:ext>
            </a:extLst>
          </p:cNvPr>
          <p:cNvSpPr/>
          <p:nvPr/>
        </p:nvSpPr>
        <p:spPr>
          <a:xfrm>
            <a:off x="876299" y="6568585"/>
            <a:ext cx="10420352" cy="1894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개 더 보기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5B3174-E330-C2F4-A883-AFDABCC1760B}"/>
              </a:ext>
            </a:extLst>
          </p:cNvPr>
          <p:cNvGrpSpPr/>
          <p:nvPr/>
        </p:nvGrpSpPr>
        <p:grpSpPr>
          <a:xfrm>
            <a:off x="895349" y="4886369"/>
            <a:ext cx="10420352" cy="1346451"/>
            <a:chOff x="866774" y="2232538"/>
            <a:chExt cx="10420352" cy="134645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07D2F8-1D64-A450-9F5E-C3CBA3314814}"/>
                </a:ext>
              </a:extLst>
            </p:cNvPr>
            <p:cNvSpPr/>
            <p:nvPr/>
          </p:nvSpPr>
          <p:spPr>
            <a:xfrm>
              <a:off x="866774" y="2232538"/>
              <a:ext cx="10420352" cy="134645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                            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400" dirty="0">
                  <a:solidFill>
                    <a:sysClr val="windowText" lastClr="000000"/>
                  </a:solidFill>
                </a:rPr>
                <a:t>                         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						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1F55E-0FA8-6CB9-70AC-A34FF9205442}"/>
                </a:ext>
              </a:extLst>
            </p:cNvPr>
            <p:cNvSpPr/>
            <p:nvPr/>
          </p:nvSpPr>
          <p:spPr>
            <a:xfrm>
              <a:off x="1334690" y="3174986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자세히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2CDEDC-B7B4-BFE1-6C33-F2AF023528D6}"/>
                </a:ext>
              </a:extLst>
            </p:cNvPr>
            <p:cNvSpPr/>
            <p:nvPr/>
          </p:nvSpPr>
          <p:spPr>
            <a:xfrm>
              <a:off x="1017983" y="2431127"/>
              <a:ext cx="1600201" cy="3112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상품명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(OOOO)</a:t>
              </a:r>
              <a:endParaRPr lang="ko-KR" altLang="en-US" sz="12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8E32FF-1E64-08B2-47DE-A7225ABE5489}"/>
                </a:ext>
              </a:extLst>
            </p:cNvPr>
            <p:cNvSpPr/>
            <p:nvPr/>
          </p:nvSpPr>
          <p:spPr>
            <a:xfrm>
              <a:off x="3875447" y="2604399"/>
              <a:ext cx="7224710" cy="48397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 구매 개수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 상품 개별 금액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총 금액        자동 구매 주기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다음 구매 예정 날짜  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2403713-A4D2-C2D3-72F0-14CE01F41F27}"/>
                </a:ext>
              </a:extLst>
            </p:cNvPr>
            <p:cNvSpPr/>
            <p:nvPr/>
          </p:nvSpPr>
          <p:spPr>
            <a:xfrm>
              <a:off x="9890522" y="3134400"/>
              <a:ext cx="966788" cy="21133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관련 상품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5CA181F-C1BD-11B4-232A-C1AE7B653BAF}"/>
                </a:ext>
              </a:extLst>
            </p:cNvPr>
            <p:cNvSpPr/>
            <p:nvPr/>
          </p:nvSpPr>
          <p:spPr>
            <a:xfrm>
              <a:off x="8560596" y="3138495"/>
              <a:ext cx="1245392" cy="21133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자동구매 중지 중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2F6854E-4D78-7111-F40F-67E0132DDF52}"/>
                </a:ext>
              </a:extLst>
            </p:cNvPr>
            <p:cNvSpPr/>
            <p:nvPr/>
          </p:nvSpPr>
          <p:spPr>
            <a:xfrm>
              <a:off x="6951407" y="3153450"/>
              <a:ext cx="1526729" cy="19228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 구매 주기 변경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9B671EB-7716-0A58-AE7E-9DDE40023BB7}"/>
                </a:ext>
              </a:extLst>
            </p:cNvPr>
            <p:cNvSpPr/>
            <p:nvPr/>
          </p:nvSpPr>
          <p:spPr>
            <a:xfrm>
              <a:off x="1175299" y="2840302"/>
              <a:ext cx="1283496" cy="2013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전체</a:t>
              </a:r>
              <a:r>
                <a:rPr lang="en-US" altLang="ko-KR" sz="105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50" dirty="0">
                  <a:solidFill>
                    <a:sysClr val="windowText" lastClr="000000"/>
                  </a:solidFill>
                </a:rPr>
                <a:t>구매 영수증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DC5C07-348C-6735-0C18-BE4028934C5A}"/>
                </a:ext>
              </a:extLst>
            </p:cNvPr>
            <p:cNvSpPr/>
            <p:nvPr/>
          </p:nvSpPr>
          <p:spPr>
            <a:xfrm>
              <a:off x="2639613" y="2342060"/>
              <a:ext cx="1148955" cy="10583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상품사진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FCA1DA1-50A4-0787-1453-5222E068BAA0}"/>
              </a:ext>
            </a:extLst>
          </p:cNvPr>
          <p:cNvSpPr/>
          <p:nvPr/>
        </p:nvSpPr>
        <p:spPr>
          <a:xfrm>
            <a:off x="876299" y="6263482"/>
            <a:ext cx="10420352" cy="1894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. . . 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EA4E73-6DD9-E88B-015B-5420EEB70518}"/>
              </a:ext>
            </a:extLst>
          </p:cNvPr>
          <p:cNvSpPr/>
          <p:nvPr/>
        </p:nvSpPr>
        <p:spPr>
          <a:xfrm>
            <a:off x="1030463" y="2327268"/>
            <a:ext cx="10128075" cy="29476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긴급</a:t>
            </a:r>
            <a:r>
              <a:rPr lang="en-US" altLang="ko-KR" sz="1200" dirty="0">
                <a:solidFill>
                  <a:srgbClr val="FF0000"/>
                </a:solidFill>
              </a:rPr>
              <a:t>!) </a:t>
            </a:r>
            <a:r>
              <a:rPr lang="ko-KR" altLang="en-US" sz="1200" dirty="0">
                <a:solidFill>
                  <a:srgbClr val="FF0000"/>
                </a:solidFill>
              </a:rPr>
              <a:t>자동 구매 중지 상품 안내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4FC5A1-045D-D7A2-3A1F-953FF5FE09B4}"/>
              </a:ext>
            </a:extLst>
          </p:cNvPr>
          <p:cNvSpPr/>
          <p:nvPr/>
        </p:nvSpPr>
        <p:spPr>
          <a:xfrm>
            <a:off x="895349" y="2247900"/>
            <a:ext cx="10410827" cy="10302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39D0CD8-8368-5A27-0123-96A2CEE27316}"/>
              </a:ext>
            </a:extLst>
          </p:cNvPr>
          <p:cNvSpPr/>
          <p:nvPr/>
        </p:nvSpPr>
        <p:spPr>
          <a:xfrm>
            <a:off x="1030463" y="2717797"/>
            <a:ext cx="10128075" cy="4826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상품명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OOOO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자동 구매 중지 사유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가격 변동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상품명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XXXX –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관련 품목 신제품 출시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FCAE040-E5C5-7C1B-E23E-F210B5F20ED0}"/>
              </a:ext>
            </a:extLst>
          </p:cNvPr>
          <p:cNvSpPr/>
          <p:nvPr/>
        </p:nvSpPr>
        <p:spPr>
          <a:xfrm>
            <a:off x="4805362" y="2776063"/>
            <a:ext cx="966788" cy="150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A1CD4B6-CB0C-77DA-A2A6-7177AD2183DB}"/>
              </a:ext>
            </a:extLst>
          </p:cNvPr>
          <p:cNvSpPr/>
          <p:nvPr/>
        </p:nvSpPr>
        <p:spPr>
          <a:xfrm>
            <a:off x="4805362" y="2990254"/>
            <a:ext cx="966788" cy="150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0700F6-CD66-A334-3BF2-FB1AB006D9DD}"/>
              </a:ext>
            </a:extLst>
          </p:cNvPr>
          <p:cNvSpPr/>
          <p:nvPr/>
        </p:nvSpPr>
        <p:spPr>
          <a:xfrm>
            <a:off x="761421" y="4807199"/>
            <a:ext cx="10693159" cy="15329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A865D51-31B5-10C4-DD8C-A5375E17E43C}"/>
              </a:ext>
            </a:extLst>
          </p:cNvPr>
          <p:cNvGrpSpPr/>
          <p:nvPr/>
        </p:nvGrpSpPr>
        <p:grpSpPr>
          <a:xfrm>
            <a:off x="895349" y="3344352"/>
            <a:ext cx="10420352" cy="1346451"/>
            <a:chOff x="866774" y="2232538"/>
            <a:chExt cx="10420352" cy="13464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3E84591-F070-F478-EEF0-150D84B4C107}"/>
                </a:ext>
              </a:extLst>
            </p:cNvPr>
            <p:cNvSpPr/>
            <p:nvPr/>
          </p:nvSpPr>
          <p:spPr>
            <a:xfrm>
              <a:off x="866774" y="2232538"/>
              <a:ext cx="10420352" cy="13464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                            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400" dirty="0">
                  <a:solidFill>
                    <a:sysClr val="windowText" lastClr="000000"/>
                  </a:solidFill>
                </a:rPr>
                <a:t>                         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						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A96F25F-FA9C-E5DD-F66F-8DBAC9DD3531}"/>
                </a:ext>
              </a:extLst>
            </p:cNvPr>
            <p:cNvSpPr/>
            <p:nvPr/>
          </p:nvSpPr>
          <p:spPr>
            <a:xfrm>
              <a:off x="1334690" y="3174986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자세히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EED46E-EAB0-6F57-E923-01907621AE1A}"/>
                </a:ext>
              </a:extLst>
            </p:cNvPr>
            <p:cNvSpPr/>
            <p:nvPr/>
          </p:nvSpPr>
          <p:spPr>
            <a:xfrm>
              <a:off x="1017983" y="2431127"/>
              <a:ext cx="1600201" cy="3112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상품명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(OOOO)</a:t>
              </a:r>
              <a:endParaRPr lang="ko-KR" altLang="en-US" sz="12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6D95FC-DA59-FE76-3010-918BC11618F5}"/>
                </a:ext>
              </a:extLst>
            </p:cNvPr>
            <p:cNvSpPr/>
            <p:nvPr/>
          </p:nvSpPr>
          <p:spPr>
            <a:xfrm>
              <a:off x="3875447" y="2604399"/>
              <a:ext cx="7224710" cy="48397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 구매 개수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 상품 개별 금액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총 금액        자동 구매 주기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다음 구매 예정 날짜  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46A6EE5-6486-636E-9EF9-B602497F55DC}"/>
                </a:ext>
              </a:extLst>
            </p:cNvPr>
            <p:cNvSpPr/>
            <p:nvPr/>
          </p:nvSpPr>
          <p:spPr>
            <a:xfrm>
              <a:off x="9890522" y="3134400"/>
              <a:ext cx="966788" cy="21133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관련 상품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140F04C-36FC-2CF6-4E10-A2814F5BD910}"/>
                </a:ext>
              </a:extLst>
            </p:cNvPr>
            <p:cNvSpPr/>
            <p:nvPr/>
          </p:nvSpPr>
          <p:spPr>
            <a:xfrm>
              <a:off x="8560596" y="3138495"/>
              <a:ext cx="1245392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자동구매 취소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B9E486D-8C71-112D-FF05-73E9967E1801}"/>
                </a:ext>
              </a:extLst>
            </p:cNvPr>
            <p:cNvSpPr/>
            <p:nvPr/>
          </p:nvSpPr>
          <p:spPr>
            <a:xfrm>
              <a:off x="6951407" y="3153450"/>
              <a:ext cx="1526729" cy="19228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 구매 주기 변경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8F23E34-CD7C-7525-D9DE-979A8CCA0E8B}"/>
                </a:ext>
              </a:extLst>
            </p:cNvPr>
            <p:cNvSpPr/>
            <p:nvPr/>
          </p:nvSpPr>
          <p:spPr>
            <a:xfrm>
              <a:off x="1175299" y="2840302"/>
              <a:ext cx="1283496" cy="2013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전체</a:t>
              </a:r>
              <a:r>
                <a:rPr lang="en-US" altLang="ko-KR" sz="105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50" dirty="0">
                  <a:solidFill>
                    <a:sysClr val="windowText" lastClr="000000"/>
                  </a:solidFill>
                </a:rPr>
                <a:t>구매 영수증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4DCB436-D72A-5DD1-1567-EC808FA4F16A}"/>
                </a:ext>
              </a:extLst>
            </p:cNvPr>
            <p:cNvSpPr/>
            <p:nvPr/>
          </p:nvSpPr>
          <p:spPr>
            <a:xfrm>
              <a:off x="2639613" y="2342060"/>
              <a:ext cx="1148955" cy="10583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상품사진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56F9D340-92CD-2193-DE5D-77F133F00E24}"/>
              </a:ext>
            </a:extLst>
          </p:cNvPr>
          <p:cNvCxnSpPr>
            <a:stCxn id="71" idx="3"/>
          </p:cNvCxnSpPr>
          <p:nvPr/>
        </p:nvCxnSpPr>
        <p:spPr>
          <a:xfrm>
            <a:off x="5772150" y="3065553"/>
            <a:ext cx="4512470" cy="11346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D5B4097D-D32B-44B2-58AE-CF1E31A83B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1110" y="3607420"/>
            <a:ext cx="1959189" cy="46077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4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CED45-E1D5-E1FB-A5F9-17E64BD31902}"/>
              </a:ext>
            </a:extLst>
          </p:cNvPr>
          <p:cNvSpPr/>
          <p:nvPr/>
        </p:nvSpPr>
        <p:spPr>
          <a:xfrm>
            <a:off x="504825" y="568324"/>
            <a:ext cx="11182350" cy="60960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73992C-FD77-A1BF-B400-D0D419E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193675"/>
            <a:ext cx="11172825" cy="190484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&lt; </a:t>
            </a:r>
            <a:r>
              <a:rPr lang="ko-KR" altLang="en-US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구매 주기 설정한 제품 목록 확인 가능한 페이지</a:t>
            </a:r>
            <a:r>
              <a:rPr lang="en-US" altLang="ko-KR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- </a:t>
            </a:r>
            <a:r>
              <a:rPr lang="ko-KR" altLang="en-US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초록색 버튼 </a:t>
            </a:r>
            <a:r>
              <a:rPr lang="en-US" altLang="ko-KR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(</a:t>
            </a:r>
            <a:r>
              <a:rPr lang="ko-KR" altLang="en-US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자동구매 활성화 창</a:t>
            </a:r>
            <a:r>
              <a:rPr lang="en-US" altLang="ko-KR" sz="1800" dirty="0">
                <a:latin typeface="a고딕16" panose="02020600000000000000" pitchFamily="18" charset="-127"/>
                <a:ea typeface="a고딕16" panose="02020600000000000000" pitchFamily="18" charset="-127"/>
              </a:rPr>
              <a:t>)</a:t>
            </a:r>
            <a:r>
              <a:rPr lang="en-US" altLang="ko-KR" sz="1200" dirty="0">
                <a:latin typeface="a고딕16" panose="02020600000000000000" pitchFamily="18" charset="-127"/>
                <a:ea typeface="a고딕16" panose="02020600000000000000" pitchFamily="18" charset="-127"/>
              </a:rPr>
              <a:t>)&gt;</a:t>
            </a:r>
            <a:endParaRPr lang="ko-KR" altLang="en-US" sz="18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9E63-49F9-E1BA-96B7-35A87AB26EC5}"/>
              </a:ext>
            </a:extLst>
          </p:cNvPr>
          <p:cNvSpPr/>
          <p:nvPr/>
        </p:nvSpPr>
        <p:spPr>
          <a:xfrm>
            <a:off x="885824" y="895349"/>
            <a:ext cx="1600201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서비스명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0BEB51-FF09-193A-B041-2B841FB51C48}"/>
              </a:ext>
            </a:extLst>
          </p:cNvPr>
          <p:cNvCxnSpPr/>
          <p:nvPr/>
        </p:nvCxnSpPr>
        <p:spPr>
          <a:xfrm>
            <a:off x="2800350" y="1419224"/>
            <a:ext cx="394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22387E2-FD5C-958E-3E5C-9FC89623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25" y="1009648"/>
            <a:ext cx="295275" cy="295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96D4F-1B5B-B381-1D69-EE4BF76AD03E}"/>
              </a:ext>
            </a:extLst>
          </p:cNvPr>
          <p:cNvSpPr/>
          <p:nvPr/>
        </p:nvSpPr>
        <p:spPr>
          <a:xfrm>
            <a:off x="7229474" y="895347"/>
            <a:ext cx="407670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마이페이지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장바구니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구매내역        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494FE-A331-E91F-4DF1-02936F26D2B8}"/>
              </a:ext>
            </a:extLst>
          </p:cNvPr>
          <p:cNvSpPr/>
          <p:nvPr/>
        </p:nvSpPr>
        <p:spPr>
          <a:xfrm>
            <a:off x="10720388" y="952498"/>
            <a:ext cx="438150" cy="409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FC8D38-8C25-AC71-87F0-091C40B228E6}"/>
              </a:ext>
            </a:extLst>
          </p:cNvPr>
          <p:cNvSpPr/>
          <p:nvPr/>
        </p:nvSpPr>
        <p:spPr>
          <a:xfrm>
            <a:off x="9944098" y="1181100"/>
            <a:ext cx="709615" cy="1762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84A11-3C97-3DD7-7D4A-204930D04E64}"/>
              </a:ext>
            </a:extLst>
          </p:cNvPr>
          <p:cNvSpPr/>
          <p:nvPr/>
        </p:nvSpPr>
        <p:spPr>
          <a:xfrm>
            <a:off x="9858376" y="952496"/>
            <a:ext cx="852488" cy="209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회원 이름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EE1FEE-A325-C510-B03A-9DEF96CAFBE2}"/>
              </a:ext>
            </a:extLst>
          </p:cNvPr>
          <p:cNvSpPr/>
          <p:nvPr/>
        </p:nvSpPr>
        <p:spPr>
          <a:xfrm>
            <a:off x="895349" y="1847849"/>
            <a:ext cx="2028826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ysClr val="windowText" lastClr="000000"/>
                </a:solidFill>
              </a:rPr>
              <a:t>구매주기 예약 제품 목록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9E7578-290C-6CD2-E88A-6F236CB66686}"/>
              </a:ext>
            </a:extLst>
          </p:cNvPr>
          <p:cNvCxnSpPr>
            <a:cxnSpLocks/>
          </p:cNvCxnSpPr>
          <p:nvPr/>
        </p:nvCxnSpPr>
        <p:spPr>
          <a:xfrm>
            <a:off x="876299" y="1847849"/>
            <a:ext cx="10420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29912-43B5-34E9-F390-4751714A6815}"/>
              </a:ext>
            </a:extLst>
          </p:cNvPr>
          <p:cNvSpPr/>
          <p:nvPr/>
        </p:nvSpPr>
        <p:spPr>
          <a:xfrm>
            <a:off x="2486025" y="1843763"/>
            <a:ext cx="6001942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ysClr val="windowText" lastClr="000000"/>
                </a:solidFill>
              </a:rPr>
              <a:t>기간별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( 1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일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주일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개월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6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개월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/ 1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250" dirty="0">
                <a:solidFill>
                  <a:sysClr val="windowText" lastClr="000000"/>
                </a:solidFill>
              </a:rPr>
              <a:t>)    |    </a:t>
            </a:r>
            <a:r>
              <a:rPr lang="ko-KR" altLang="en-US" sz="1250" dirty="0">
                <a:solidFill>
                  <a:sysClr val="windowText" lastClr="000000"/>
                </a:solidFill>
              </a:rPr>
              <a:t>품목별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5A519F-6D8A-AC2C-033A-DA319A4F7C99}"/>
              </a:ext>
            </a:extLst>
          </p:cNvPr>
          <p:cNvCxnSpPr>
            <a:cxnSpLocks/>
          </p:cNvCxnSpPr>
          <p:nvPr/>
        </p:nvCxnSpPr>
        <p:spPr>
          <a:xfrm>
            <a:off x="9486900" y="2145797"/>
            <a:ext cx="16525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D86B91D-1604-FAF6-FA78-4479CE6A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0948" y="1950653"/>
            <a:ext cx="177029" cy="1770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62BFC1-E1D1-8405-A90D-9F535AC75A45}"/>
              </a:ext>
            </a:extLst>
          </p:cNvPr>
          <p:cNvSpPr/>
          <p:nvPr/>
        </p:nvSpPr>
        <p:spPr>
          <a:xfrm>
            <a:off x="9429749" y="1819274"/>
            <a:ext cx="1600201" cy="4000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조회창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1EBC91-BF41-6F23-1517-6F6BAE7B92A0}"/>
              </a:ext>
            </a:extLst>
          </p:cNvPr>
          <p:cNvSpPr/>
          <p:nvPr/>
        </p:nvSpPr>
        <p:spPr>
          <a:xfrm>
            <a:off x="876299" y="6568585"/>
            <a:ext cx="10420352" cy="1894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개 더 보기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5B3174-E330-C2F4-A883-AFDABCC1760B}"/>
              </a:ext>
            </a:extLst>
          </p:cNvPr>
          <p:cNvGrpSpPr/>
          <p:nvPr/>
        </p:nvGrpSpPr>
        <p:grpSpPr>
          <a:xfrm>
            <a:off x="895349" y="4886369"/>
            <a:ext cx="10420352" cy="1346451"/>
            <a:chOff x="866774" y="2232538"/>
            <a:chExt cx="10420352" cy="134645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07D2F8-1D64-A450-9F5E-C3CBA3314814}"/>
                </a:ext>
              </a:extLst>
            </p:cNvPr>
            <p:cNvSpPr/>
            <p:nvPr/>
          </p:nvSpPr>
          <p:spPr>
            <a:xfrm>
              <a:off x="866774" y="2232538"/>
              <a:ext cx="10420352" cy="134645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                            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400" dirty="0">
                  <a:solidFill>
                    <a:sysClr val="windowText" lastClr="000000"/>
                  </a:solidFill>
                </a:rPr>
                <a:t>                         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						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1F55E-0FA8-6CB9-70AC-A34FF9205442}"/>
                </a:ext>
              </a:extLst>
            </p:cNvPr>
            <p:cNvSpPr/>
            <p:nvPr/>
          </p:nvSpPr>
          <p:spPr>
            <a:xfrm>
              <a:off x="1334690" y="3174986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자세히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2CDEDC-B7B4-BFE1-6C33-F2AF023528D6}"/>
                </a:ext>
              </a:extLst>
            </p:cNvPr>
            <p:cNvSpPr/>
            <p:nvPr/>
          </p:nvSpPr>
          <p:spPr>
            <a:xfrm>
              <a:off x="1017983" y="2431127"/>
              <a:ext cx="1600201" cy="3112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상품명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(OOOO)</a:t>
              </a:r>
              <a:endParaRPr lang="ko-KR" altLang="en-US" sz="12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8E32FF-1E64-08B2-47DE-A7225ABE5489}"/>
                </a:ext>
              </a:extLst>
            </p:cNvPr>
            <p:cNvSpPr/>
            <p:nvPr/>
          </p:nvSpPr>
          <p:spPr>
            <a:xfrm>
              <a:off x="3875447" y="2604399"/>
              <a:ext cx="7224710" cy="48397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 구매 개수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 상품 개별 금액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총 금액        자동 구매 주기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다음 구매 예정 날짜  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2403713-A4D2-C2D3-72F0-14CE01F41F27}"/>
                </a:ext>
              </a:extLst>
            </p:cNvPr>
            <p:cNvSpPr/>
            <p:nvPr/>
          </p:nvSpPr>
          <p:spPr>
            <a:xfrm>
              <a:off x="9890522" y="3134400"/>
              <a:ext cx="966788" cy="21133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관련 상품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5CA181F-C1BD-11B4-232A-C1AE7B653BAF}"/>
                </a:ext>
              </a:extLst>
            </p:cNvPr>
            <p:cNvSpPr/>
            <p:nvPr/>
          </p:nvSpPr>
          <p:spPr>
            <a:xfrm>
              <a:off x="8560596" y="3138495"/>
              <a:ext cx="1245392" cy="21133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자동구매 중지 중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2F6854E-4D78-7111-F40F-67E0132DDF52}"/>
                </a:ext>
              </a:extLst>
            </p:cNvPr>
            <p:cNvSpPr/>
            <p:nvPr/>
          </p:nvSpPr>
          <p:spPr>
            <a:xfrm>
              <a:off x="6951407" y="3153450"/>
              <a:ext cx="1526729" cy="19228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 구매 주기 변경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9B671EB-7716-0A58-AE7E-9DDE40023BB7}"/>
                </a:ext>
              </a:extLst>
            </p:cNvPr>
            <p:cNvSpPr/>
            <p:nvPr/>
          </p:nvSpPr>
          <p:spPr>
            <a:xfrm>
              <a:off x="1175299" y="2840302"/>
              <a:ext cx="1283496" cy="2013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전체</a:t>
              </a:r>
              <a:r>
                <a:rPr lang="en-US" altLang="ko-KR" sz="105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50" dirty="0">
                  <a:solidFill>
                    <a:sysClr val="windowText" lastClr="000000"/>
                  </a:solidFill>
                </a:rPr>
                <a:t>구매 영수증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DC5C07-348C-6735-0C18-BE4028934C5A}"/>
                </a:ext>
              </a:extLst>
            </p:cNvPr>
            <p:cNvSpPr/>
            <p:nvPr/>
          </p:nvSpPr>
          <p:spPr>
            <a:xfrm>
              <a:off x="2639613" y="2342060"/>
              <a:ext cx="1148955" cy="10583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상품사진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FCA1DA1-50A4-0787-1453-5222E068BAA0}"/>
              </a:ext>
            </a:extLst>
          </p:cNvPr>
          <p:cNvSpPr/>
          <p:nvPr/>
        </p:nvSpPr>
        <p:spPr>
          <a:xfrm>
            <a:off x="876299" y="6263482"/>
            <a:ext cx="10420352" cy="1894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. . . 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EA4E73-6DD9-E88B-015B-5420EEB70518}"/>
              </a:ext>
            </a:extLst>
          </p:cNvPr>
          <p:cNvSpPr/>
          <p:nvPr/>
        </p:nvSpPr>
        <p:spPr>
          <a:xfrm>
            <a:off x="1030463" y="2327268"/>
            <a:ext cx="10128075" cy="29476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긴급</a:t>
            </a:r>
            <a:r>
              <a:rPr lang="en-US" altLang="ko-KR" sz="1200" dirty="0">
                <a:solidFill>
                  <a:srgbClr val="FF0000"/>
                </a:solidFill>
              </a:rPr>
              <a:t>!) </a:t>
            </a:r>
            <a:r>
              <a:rPr lang="ko-KR" altLang="en-US" sz="1200" dirty="0">
                <a:solidFill>
                  <a:srgbClr val="FF0000"/>
                </a:solidFill>
              </a:rPr>
              <a:t>자동 구매 중지 상품 안내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4FC5A1-045D-D7A2-3A1F-953FF5FE09B4}"/>
              </a:ext>
            </a:extLst>
          </p:cNvPr>
          <p:cNvSpPr/>
          <p:nvPr/>
        </p:nvSpPr>
        <p:spPr>
          <a:xfrm>
            <a:off x="895349" y="2247900"/>
            <a:ext cx="10410827" cy="10302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39D0CD8-8368-5A27-0123-96A2CEE27316}"/>
              </a:ext>
            </a:extLst>
          </p:cNvPr>
          <p:cNvSpPr/>
          <p:nvPr/>
        </p:nvSpPr>
        <p:spPr>
          <a:xfrm>
            <a:off x="1030463" y="2717797"/>
            <a:ext cx="10128075" cy="4826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상품명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OOOO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자동 구매 중지 사유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가격 변동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상품명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XXXX –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관련 품목 신제품 출시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FCAE040-E5C5-7C1B-E23E-F210B5F20ED0}"/>
              </a:ext>
            </a:extLst>
          </p:cNvPr>
          <p:cNvSpPr/>
          <p:nvPr/>
        </p:nvSpPr>
        <p:spPr>
          <a:xfrm>
            <a:off x="4805362" y="2776063"/>
            <a:ext cx="966788" cy="150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A1CD4B6-CB0C-77DA-A2A6-7177AD2183DB}"/>
              </a:ext>
            </a:extLst>
          </p:cNvPr>
          <p:cNvSpPr/>
          <p:nvPr/>
        </p:nvSpPr>
        <p:spPr>
          <a:xfrm>
            <a:off x="4805362" y="2990254"/>
            <a:ext cx="966788" cy="150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자세히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0700F6-CD66-A334-3BF2-FB1AB006D9DD}"/>
              </a:ext>
            </a:extLst>
          </p:cNvPr>
          <p:cNvSpPr/>
          <p:nvPr/>
        </p:nvSpPr>
        <p:spPr>
          <a:xfrm>
            <a:off x="761421" y="4807199"/>
            <a:ext cx="10693159" cy="15329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A865D51-31B5-10C4-DD8C-A5375E17E43C}"/>
              </a:ext>
            </a:extLst>
          </p:cNvPr>
          <p:cNvGrpSpPr/>
          <p:nvPr/>
        </p:nvGrpSpPr>
        <p:grpSpPr>
          <a:xfrm>
            <a:off x="895349" y="3344352"/>
            <a:ext cx="10420352" cy="1346451"/>
            <a:chOff x="866774" y="2232538"/>
            <a:chExt cx="10420352" cy="13464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3E84591-F070-F478-EEF0-150D84B4C107}"/>
                </a:ext>
              </a:extLst>
            </p:cNvPr>
            <p:cNvSpPr/>
            <p:nvPr/>
          </p:nvSpPr>
          <p:spPr>
            <a:xfrm>
              <a:off x="866774" y="2232538"/>
              <a:ext cx="10420352" cy="13464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                            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400" dirty="0">
                  <a:solidFill>
                    <a:sysClr val="windowText" lastClr="000000"/>
                  </a:solidFill>
                </a:rPr>
                <a:t>                         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						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A96F25F-FA9C-E5DD-F66F-8DBAC9DD3531}"/>
                </a:ext>
              </a:extLst>
            </p:cNvPr>
            <p:cNvSpPr/>
            <p:nvPr/>
          </p:nvSpPr>
          <p:spPr>
            <a:xfrm>
              <a:off x="1334690" y="3174986"/>
              <a:ext cx="966788" cy="2113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자세히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EED46E-EAB0-6F57-E923-01907621AE1A}"/>
                </a:ext>
              </a:extLst>
            </p:cNvPr>
            <p:cNvSpPr/>
            <p:nvPr/>
          </p:nvSpPr>
          <p:spPr>
            <a:xfrm>
              <a:off x="1017983" y="2431127"/>
              <a:ext cx="1600201" cy="3112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상품명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(OOOO)</a:t>
              </a:r>
              <a:endParaRPr lang="ko-KR" altLang="en-US" sz="12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6D95FC-DA59-FE76-3010-918BC11618F5}"/>
                </a:ext>
              </a:extLst>
            </p:cNvPr>
            <p:cNvSpPr/>
            <p:nvPr/>
          </p:nvSpPr>
          <p:spPr>
            <a:xfrm>
              <a:off x="3875447" y="2604399"/>
              <a:ext cx="7224710" cy="48397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ysClr val="windowText" lastClr="000000"/>
                  </a:solidFill>
                </a:rPr>
                <a:t>상품 구매 개수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 상품 개별 금액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총 금액        자동 구매 주기   </a:t>
              </a:r>
              <a:r>
                <a:rPr lang="en-US" altLang="ko-KR" sz="1250" b="1" dirty="0">
                  <a:solidFill>
                    <a:sysClr val="windowText" lastClr="000000"/>
                  </a:solidFill>
                </a:rPr>
                <a:t>|  </a:t>
              </a:r>
              <a:r>
                <a:rPr lang="ko-KR" altLang="en-US" sz="1250" b="1" dirty="0">
                  <a:solidFill>
                    <a:sysClr val="windowText" lastClr="000000"/>
                  </a:solidFill>
                </a:rPr>
                <a:t>다음 구매 예정 날짜  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46A6EE5-6486-636E-9EF9-B602497F55DC}"/>
                </a:ext>
              </a:extLst>
            </p:cNvPr>
            <p:cNvSpPr/>
            <p:nvPr/>
          </p:nvSpPr>
          <p:spPr>
            <a:xfrm>
              <a:off x="9890522" y="3134400"/>
              <a:ext cx="966788" cy="21133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관련 상품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140F04C-36FC-2CF6-4E10-A2814F5BD910}"/>
                </a:ext>
              </a:extLst>
            </p:cNvPr>
            <p:cNvSpPr/>
            <p:nvPr/>
          </p:nvSpPr>
          <p:spPr>
            <a:xfrm>
              <a:off x="8560596" y="3138495"/>
              <a:ext cx="1245392" cy="2113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자동구매 취소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B9E486D-8C71-112D-FF05-73E9967E1801}"/>
                </a:ext>
              </a:extLst>
            </p:cNvPr>
            <p:cNvSpPr/>
            <p:nvPr/>
          </p:nvSpPr>
          <p:spPr>
            <a:xfrm>
              <a:off x="6951407" y="3153450"/>
              <a:ext cx="1526729" cy="19228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 구매 주기 변경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8F23E34-CD7C-7525-D9DE-979A8CCA0E8B}"/>
                </a:ext>
              </a:extLst>
            </p:cNvPr>
            <p:cNvSpPr/>
            <p:nvPr/>
          </p:nvSpPr>
          <p:spPr>
            <a:xfrm>
              <a:off x="1175299" y="2840302"/>
              <a:ext cx="1283496" cy="2013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전체</a:t>
              </a:r>
              <a:r>
                <a:rPr lang="en-US" altLang="ko-KR" sz="105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50" dirty="0">
                  <a:solidFill>
                    <a:sysClr val="windowText" lastClr="000000"/>
                  </a:solidFill>
                </a:rPr>
                <a:t>구매 영수증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4DCB436-D72A-5DD1-1567-EC808FA4F16A}"/>
                </a:ext>
              </a:extLst>
            </p:cNvPr>
            <p:cNvSpPr/>
            <p:nvPr/>
          </p:nvSpPr>
          <p:spPr>
            <a:xfrm>
              <a:off x="2639613" y="2342060"/>
              <a:ext cx="1148955" cy="10583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상품사진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56F9D340-92CD-2193-DE5D-77F133F00E24}"/>
              </a:ext>
            </a:extLst>
          </p:cNvPr>
          <p:cNvCxnSpPr>
            <a:cxnSpLocks/>
          </p:cNvCxnSpPr>
          <p:nvPr/>
        </p:nvCxnSpPr>
        <p:spPr>
          <a:xfrm>
            <a:off x="5772150" y="3066501"/>
            <a:ext cx="4512470" cy="11346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D5B4097D-D32B-44B2-58AE-CF1E31A83B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1110" y="3607420"/>
            <a:ext cx="1959189" cy="46077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52A8F8-296A-62CF-C58E-21328F6945E5}"/>
              </a:ext>
            </a:extLst>
          </p:cNvPr>
          <p:cNvGrpSpPr/>
          <p:nvPr/>
        </p:nvGrpSpPr>
        <p:grpSpPr>
          <a:xfrm>
            <a:off x="3797101" y="2298133"/>
            <a:ext cx="4492493" cy="2636382"/>
            <a:chOff x="3797101" y="2298133"/>
            <a:chExt cx="4492493" cy="26363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8E33EB-915B-1720-BED8-ADE25285CC66}"/>
                </a:ext>
              </a:extLst>
            </p:cNvPr>
            <p:cNvSpPr/>
            <p:nvPr/>
          </p:nvSpPr>
          <p:spPr>
            <a:xfrm>
              <a:off x="3797101" y="2298133"/>
              <a:ext cx="4492493" cy="2636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6973AC-BED4-EC17-1846-4D9A2E65675F}"/>
                </a:ext>
              </a:extLst>
            </p:cNvPr>
            <p:cNvSpPr/>
            <p:nvPr/>
          </p:nvSpPr>
          <p:spPr>
            <a:xfrm>
              <a:off x="3952523" y="2453817"/>
              <a:ext cx="4158544" cy="283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OOOO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상품의 자동 구매 중지 중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CDF559-CFA9-B663-5D95-5CC904BA4174}"/>
                </a:ext>
              </a:extLst>
            </p:cNvPr>
            <p:cNvSpPr/>
            <p:nvPr/>
          </p:nvSpPr>
          <p:spPr>
            <a:xfrm>
              <a:off x="3980522" y="2844273"/>
              <a:ext cx="4130545" cy="1534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자동 구매 중지 사유 설명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06E7205-EBDA-3631-7921-8F31B81B3020}"/>
                </a:ext>
              </a:extLst>
            </p:cNvPr>
            <p:cNvSpPr/>
            <p:nvPr/>
          </p:nvSpPr>
          <p:spPr>
            <a:xfrm>
              <a:off x="5576717" y="3846447"/>
              <a:ext cx="966788" cy="21133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자세히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FFB726-3F71-A321-D0E1-8DC1CB55CD64}"/>
                </a:ext>
              </a:extLst>
            </p:cNvPr>
            <p:cNvSpPr/>
            <p:nvPr/>
          </p:nvSpPr>
          <p:spPr>
            <a:xfrm>
              <a:off x="4252771" y="4547165"/>
              <a:ext cx="1451645" cy="1910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</a:rPr>
                <a:t>자동구매 영구 중지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709F8A3-0FCF-A99D-2EE1-17EAD643B640}"/>
                </a:ext>
              </a:extLst>
            </p:cNvPr>
            <p:cNvSpPr/>
            <p:nvPr/>
          </p:nvSpPr>
          <p:spPr>
            <a:xfrm>
              <a:off x="6359947" y="4547165"/>
              <a:ext cx="1451645" cy="1910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ysClr val="windowText" lastClr="000000"/>
                  </a:solidFill>
                </a:rPr>
                <a:t>자동구매 계속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FEB2D68-0C66-2C99-AF95-8BC02B3E76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79440" y="3959899"/>
            <a:ext cx="2632430" cy="10324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와이드스크린</PresentationFormat>
  <Paragraphs>217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a고딕16</vt:lpstr>
      <vt:lpstr>맑은 고딕</vt:lpstr>
      <vt:lpstr>Arial</vt:lpstr>
      <vt:lpstr>Wingdings</vt:lpstr>
      <vt:lpstr>Office 테마</vt:lpstr>
      <vt:lpstr>&lt; 시작 페이지 - 로그인 &gt;</vt:lpstr>
      <vt:lpstr>&lt; 시작 페이지 - 로그아웃 &gt;</vt:lpstr>
      <vt:lpstr>&lt; 시작 페이지 - 로그아웃 &gt;</vt:lpstr>
      <vt:lpstr>&lt; 시작 페이지 - 로그아웃 &gt;</vt:lpstr>
      <vt:lpstr>&lt; 장바구니 페이지 &gt;</vt:lpstr>
      <vt:lpstr>&lt;구매 히스토리 열람 페이지 (구매 내역 페이지)&gt;</vt:lpstr>
      <vt:lpstr>&lt; 구매 주기 설정한 제품 목록 확인 가능한 페이지 – 자동구매가 중지된 상품 공지란 + 자세히 누르면 해당 항목으로 이동 + 같은 품목 신제품 출시 시 공지(신제품 출시 정보 있으면 관련 상품 버튼 빨간색으로 활성화)&gt;</vt:lpstr>
      <vt:lpstr>&lt; 구매 주기 설정한 제품 목록 확인 가능한 페이지- 초록색 버튼 (자동구매 활성화 창))&gt;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시작 페이지 &gt;</dc:title>
  <dc:creator>혜원 장</dc:creator>
  <cp:lastModifiedBy>혜원 장</cp:lastModifiedBy>
  <cp:revision>22</cp:revision>
  <dcterms:created xsi:type="dcterms:W3CDTF">2022-10-04T17:38:03Z</dcterms:created>
  <dcterms:modified xsi:type="dcterms:W3CDTF">2022-10-05T05:21:04Z</dcterms:modified>
</cp:coreProperties>
</file>