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59" r:id="rId3"/>
    <p:sldId id="264" r:id="rId4"/>
    <p:sldId id="265" r:id="rId5"/>
    <p:sldId id="267" r:id="rId6"/>
    <p:sldId id="266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640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D2D5-C5EB-45E2-B6E4-B2A67984D84F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DB7C9-543A-409A-BAF2-98261C88C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72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D8B7-A656-4BAF-8919-60EF678B1A5E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0998-FF2E-4EAD-ABD7-86B4F7A1F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57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D8B7-A656-4BAF-8919-60EF678B1A5E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0998-FF2E-4EAD-ABD7-86B4F7A1F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64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D8B7-A656-4BAF-8919-60EF678B1A5E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0998-FF2E-4EAD-ABD7-86B4F7A1F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10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0"/>
            <a:ext cx="12192000" cy="102446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741" y="171071"/>
            <a:ext cx="10515600" cy="70327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254366"/>
          </a:xfrm>
        </p:spPr>
        <p:txBody>
          <a:bodyPr/>
          <a:lstStyle>
            <a:lvl1pPr>
              <a:defRPr>
                <a:latin typeface="a고딕12" panose="02020600000000000000" pitchFamily="18" charset="-127"/>
                <a:ea typeface="a고딕12" panose="02020600000000000000" pitchFamily="18" charset="-127"/>
              </a:defRPr>
            </a:lvl1pPr>
            <a:lvl2pPr>
              <a:defRPr>
                <a:latin typeface="a고딕12" panose="02020600000000000000" pitchFamily="18" charset="-127"/>
                <a:ea typeface="a고딕12" panose="02020600000000000000" pitchFamily="18" charset="-127"/>
              </a:defRPr>
            </a:lvl2pPr>
            <a:lvl3pPr>
              <a:defRPr>
                <a:latin typeface="a고딕12" panose="02020600000000000000" pitchFamily="18" charset="-127"/>
                <a:ea typeface="a고딕12" panose="02020600000000000000" pitchFamily="18" charset="-127"/>
              </a:defRPr>
            </a:lvl3pPr>
            <a:lvl4pPr>
              <a:defRPr>
                <a:latin typeface="a고딕12" panose="02020600000000000000" pitchFamily="18" charset="-127"/>
                <a:ea typeface="a고딕12" panose="02020600000000000000" pitchFamily="18" charset="-127"/>
              </a:defRPr>
            </a:lvl4pPr>
            <a:lvl5pPr>
              <a:defRPr>
                <a:latin typeface="a고딕12" panose="02020600000000000000" pitchFamily="18" charset="-127"/>
                <a:ea typeface="a고딕12" panose="02020600000000000000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D8B7-A656-4BAF-8919-60EF678B1A5E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0998-FF2E-4EAD-ABD7-86B4F7A1F7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417763" y="1240667"/>
            <a:ext cx="0" cy="207434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940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D8B7-A656-4BAF-8919-60EF678B1A5E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0998-FF2E-4EAD-ABD7-86B4F7A1F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069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D8B7-A656-4BAF-8919-60EF678B1A5E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0998-FF2E-4EAD-ABD7-86B4F7A1F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56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D8B7-A656-4BAF-8919-60EF678B1A5E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0998-FF2E-4EAD-ABD7-86B4F7A1F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09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D8B7-A656-4BAF-8919-60EF678B1A5E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0998-FF2E-4EAD-ABD7-86B4F7A1F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37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D8B7-A656-4BAF-8919-60EF678B1A5E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0998-FF2E-4EAD-ABD7-86B4F7A1F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79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D8B7-A656-4BAF-8919-60EF678B1A5E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0998-FF2E-4EAD-ABD7-86B4F7A1F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05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D8B7-A656-4BAF-8919-60EF678B1A5E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0998-FF2E-4EAD-ABD7-86B4F7A1F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7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BD8B7-A656-4BAF-8919-60EF678B1A5E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E0998-FF2E-4EAD-ABD7-86B4F7A1F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42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75924" y="625008"/>
            <a:ext cx="10515600" cy="703279"/>
          </a:xfrm>
        </p:spPr>
        <p:txBody>
          <a:bodyPr/>
          <a:lstStyle/>
          <a:p>
            <a:r>
              <a:rPr lang="en-US" altLang="ko-KR" dirty="0" smtClean="0"/>
              <a:t>Target User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8741" y="1145407"/>
            <a:ext cx="481263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33652" y="2627697"/>
            <a:ext cx="3051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여행을 즐기는</a:t>
            </a:r>
            <a:endParaRPr lang="en-US" altLang="ko-KR" dirty="0" smtClean="0"/>
          </a:p>
          <a:p>
            <a:r>
              <a:rPr lang="en-US" altLang="ko-KR" dirty="0" smtClean="0"/>
              <a:t>20~30</a:t>
            </a:r>
            <a:r>
              <a:rPr lang="ko-KR" altLang="en-US" dirty="0" smtClean="0"/>
              <a:t>대를 위한</a:t>
            </a:r>
            <a:endParaRPr lang="en-US" altLang="ko-KR" dirty="0" smtClean="0"/>
          </a:p>
          <a:p>
            <a:r>
              <a:rPr lang="ko-KR" altLang="en-US" dirty="0" smtClean="0"/>
              <a:t>사진 정리 어플리케이션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21953" y="2176108"/>
            <a:ext cx="3516340" cy="9421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j-cs"/>
              </a:defRPr>
            </a:lvl1pPr>
          </a:lstStyle>
          <a:p>
            <a:r>
              <a:rPr lang="en-US" altLang="ko-KR" sz="6000" dirty="0" err="1" smtClean="0">
                <a:latin typeface="The Blacklist" pitchFamily="2" charset="0"/>
                <a:ea typeface="a발레리노" panose="02020600000000000000" pitchFamily="18" charset="-127"/>
              </a:rPr>
              <a:t>Momentrail</a:t>
            </a:r>
            <a:endParaRPr lang="ko-KR" altLang="en-US" sz="6000" dirty="0">
              <a:latin typeface="The Blacklist" pitchFamily="2" charset="0"/>
              <a:ea typeface="a발레리노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61368" y="2127560"/>
            <a:ext cx="3051208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여행을 즐기는</a:t>
            </a:r>
            <a:endParaRPr lang="en-US" altLang="ko-KR" sz="2000" dirty="0" smtClean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20~30</a:t>
            </a:r>
            <a:r>
              <a:rPr lang="ko-KR" altLang="en-US" sz="2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대를 위한</a:t>
            </a:r>
            <a:endParaRPr lang="en-US" altLang="ko-KR" sz="2000" dirty="0" smtClean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사진 정리 어플리케이션</a:t>
            </a:r>
            <a:endParaRPr lang="en-US" altLang="ko-KR" sz="2000" dirty="0" smtClean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6012672" y="2256039"/>
            <a:ext cx="25621" cy="11946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33443" y="5833642"/>
            <a:ext cx="3051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제주명조" panose="02000300000000000000" pitchFamily="2" charset="-127"/>
                <a:ea typeface="제주명조" panose="02000300000000000000" pitchFamily="2" charset="-127"/>
              </a:rPr>
              <a:t>인간컴퓨터상호작용</a:t>
            </a:r>
            <a:endParaRPr lang="en-US" altLang="ko-KR" sz="1600" dirty="0" smtClean="0">
              <a:solidFill>
                <a:schemeClr val="bg1"/>
              </a:solidFill>
              <a:latin typeface="제주명조" panose="02000300000000000000" pitchFamily="2" charset="-127"/>
              <a:ea typeface="제주명조" panose="02000300000000000000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제주명조" panose="02000300000000000000" pitchFamily="2" charset="-127"/>
                <a:ea typeface="제주명조" panose="02000300000000000000" pitchFamily="2" charset="-127"/>
              </a:rPr>
              <a:t>영어영문학과 원혜진</a:t>
            </a:r>
            <a:endParaRPr lang="en-US" altLang="ko-KR" sz="1600" dirty="0" smtClean="0">
              <a:solidFill>
                <a:schemeClr val="bg1"/>
              </a:solidFill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86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기능적 요소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065" y="1159718"/>
            <a:ext cx="10654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컴퓨터 어플리케이션이기에 기본적인 사진 편집 기능은 타 기능을 통해 가능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분류 기능에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치중</a:t>
            </a:r>
            <a:endParaRPr lang="ko-KR" altLang="en-US" sz="18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0192" t="20316" r="26787" b="36643"/>
          <a:stretch/>
        </p:blipFill>
        <p:spPr>
          <a:xfrm>
            <a:off x="404351" y="1983751"/>
            <a:ext cx="7867583" cy="4427621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432799" y="3480619"/>
            <a:ext cx="3674534" cy="275749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2</a:t>
            </a:r>
            <a:r>
              <a:rPr lang="ko-KR" altLang="en-US" sz="1600" b="1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차적 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분류 기능 제공</a:t>
            </a:r>
            <a:r>
              <a:rPr lang="en-US" altLang="ko-KR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/>
            </a:r>
            <a:br>
              <a:rPr lang="en-US" altLang="ko-KR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</a:br>
            <a:r>
              <a:rPr lang="en-US" altLang="ko-KR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(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장소</a:t>
            </a:r>
            <a:r>
              <a:rPr lang="en-US" altLang="ko-KR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/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시간 우선 방식</a:t>
            </a:r>
            <a:r>
              <a:rPr lang="en-US" altLang="ko-KR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장소 우선 방식 </a:t>
            </a:r>
            <a:r>
              <a:rPr lang="en-US" altLang="ko-KR" sz="1600" dirty="0">
                <a:latin typeface="제주명조" panose="02000300000000000000" pitchFamily="2" charset="-127"/>
                <a:ea typeface="제주명조" panose="02000300000000000000" pitchFamily="2" charset="-127"/>
              </a:rPr>
              <a:t/>
            </a:r>
            <a:br>
              <a:rPr lang="en-US" altLang="ko-KR" sz="1600" dirty="0">
                <a:latin typeface="제주명조" panose="02000300000000000000" pitchFamily="2" charset="-127"/>
                <a:ea typeface="제주명조" panose="02000300000000000000" pitchFamily="2" charset="-127"/>
              </a:rPr>
            </a:br>
            <a:r>
              <a:rPr lang="en-US" altLang="ko-KR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→ 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단기간에 여러 장소를 이동한 유저</a:t>
            </a:r>
            <a:endParaRPr lang="en-US" altLang="ko-KR" sz="1600" dirty="0" smtClean="0">
              <a:latin typeface="제주명조" panose="02000300000000000000" pitchFamily="2" charset="-127"/>
              <a:ea typeface="제주명조" panose="02000300000000000000" pitchFamily="2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시간 우선 방식 </a:t>
            </a:r>
            <a:r>
              <a:rPr lang="en-US" altLang="ko-KR" sz="1600" dirty="0">
                <a:latin typeface="제주명조" panose="02000300000000000000" pitchFamily="2" charset="-127"/>
                <a:ea typeface="제주명조" panose="02000300000000000000" pitchFamily="2" charset="-127"/>
              </a:rPr>
              <a:t/>
            </a:r>
            <a:br>
              <a:rPr lang="en-US" altLang="ko-KR" sz="1600" dirty="0">
                <a:latin typeface="제주명조" panose="02000300000000000000" pitchFamily="2" charset="-127"/>
                <a:ea typeface="제주명조" panose="02000300000000000000" pitchFamily="2" charset="-127"/>
              </a:rPr>
            </a:br>
            <a:r>
              <a:rPr lang="en-US" altLang="ko-KR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→</a:t>
            </a:r>
            <a:r>
              <a:rPr lang="en-US" altLang="ko-KR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같은 장소에 장기간 머무른 유저</a:t>
            </a:r>
            <a:endParaRPr lang="en-US" altLang="ko-KR" sz="1600" dirty="0" smtClean="0">
              <a:latin typeface="제주명조" panose="02000300000000000000" pitchFamily="2" charset="-127"/>
              <a:ea typeface="제주명조" panose="02000300000000000000" pitchFamily="2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단일 분류 기능 이용도 가능</a:t>
            </a:r>
            <a:endParaRPr lang="en-US" altLang="ko-KR" sz="1600" dirty="0" smtClean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11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요소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065" y="1159718"/>
            <a:ext cx="10654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Closure</a:t>
            </a:r>
            <a:r>
              <a:rPr lang="ko-KR" altLang="en-US" sz="18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를 적절히 배치하여 유저의 종료를 도움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35818" y="5857124"/>
            <a:ext cx="6745748" cy="80834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latin typeface="제주명조" panose="02000300000000000000" pitchFamily="2" charset="-127"/>
                <a:ea typeface="제주명조" panose="02000300000000000000" pitchFamily="2" charset="-127"/>
              </a:rPr>
              <a:t>모달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 화면에서 </a:t>
            </a:r>
            <a:r>
              <a:rPr lang="en-US" altLang="ko-KR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X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버튼을 필수적으로 배치</a:t>
            </a:r>
            <a:endParaRPr lang="en-US" altLang="ko-KR" sz="1600" dirty="0" smtClean="0">
              <a:latin typeface="제주명조" panose="02000300000000000000" pitchFamily="2" charset="-127"/>
              <a:ea typeface="제주명조" panose="02000300000000000000" pitchFamily="2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통상적인 관념을 고려하여 </a:t>
            </a:r>
            <a:r>
              <a:rPr lang="ko-KR" altLang="en-US" sz="1600" dirty="0" err="1" smtClean="0">
                <a:latin typeface="제주명조" panose="02000300000000000000" pitchFamily="2" charset="-127"/>
                <a:ea typeface="제주명조" panose="02000300000000000000" pitchFamily="2" charset="-127"/>
              </a:rPr>
              <a:t>모달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 이외 영역 클릭 시 </a:t>
            </a:r>
            <a:r>
              <a:rPr lang="ko-KR" altLang="en-US" sz="1600" dirty="0" err="1" smtClean="0">
                <a:latin typeface="제주명조" panose="02000300000000000000" pitchFamily="2" charset="-127"/>
                <a:ea typeface="제주명조" panose="02000300000000000000" pitchFamily="2" charset="-127"/>
              </a:rPr>
              <a:t>모달</a:t>
            </a:r>
            <a:r>
              <a:rPr lang="ko-KR" altLang="en-US" sz="1600" dirty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화면 종료</a:t>
            </a:r>
            <a:endParaRPr lang="en-US" altLang="ko-KR" sz="1600" dirty="0" smtClean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9832" t="37012" r="27278" b="20716"/>
          <a:stretch/>
        </p:blipFill>
        <p:spPr>
          <a:xfrm>
            <a:off x="635818" y="1814418"/>
            <a:ext cx="6669550" cy="3757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71354" y="6511581"/>
            <a:ext cx="1720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출처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Apple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HIG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26101" y="2559150"/>
            <a:ext cx="54274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“</a:t>
            </a:r>
            <a:r>
              <a:rPr lang="en-US" altLang="ko-KR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…</a:t>
            </a:r>
            <a:r>
              <a:rPr lang="ko-KR" altLang="en-US" sz="1600" b="1" dirty="0" err="1" smtClean="0">
                <a:latin typeface="제주명조" panose="02000300000000000000" pitchFamily="2" charset="-127"/>
                <a:ea typeface="제주명조" panose="02000300000000000000" pitchFamily="2" charset="-127"/>
              </a:rPr>
              <a:t>must</a:t>
            </a:r>
            <a:r>
              <a:rPr lang="ko-KR" altLang="en-US" sz="1600" b="1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ko-KR" altLang="en-US" sz="1600" b="1" dirty="0" err="1" smtClean="0">
                <a:latin typeface="제주명조" panose="02000300000000000000" pitchFamily="2" charset="-127"/>
                <a:ea typeface="제주명조" panose="02000300000000000000" pitchFamily="2" charset="-127"/>
              </a:rPr>
              <a:t>be</a:t>
            </a:r>
            <a:r>
              <a:rPr lang="ko-KR" altLang="en-US" sz="1600" b="1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ko-KR" altLang="en-US" sz="1600" b="1" dirty="0" err="1" smtClean="0">
                <a:latin typeface="제주명조" panose="02000300000000000000" pitchFamily="2" charset="-127"/>
                <a:ea typeface="제주명조" panose="02000300000000000000" pitchFamily="2" charset="-127"/>
              </a:rPr>
              <a:t>dismissed</a:t>
            </a:r>
            <a:r>
              <a:rPr lang="ko-KR" altLang="en-US" sz="1600" b="1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en-US" altLang="ko-KR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/>
            </a:r>
            <a:br>
              <a:rPr lang="en-US" altLang="ko-KR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</a:br>
            <a:r>
              <a:rPr lang="ko-KR" altLang="en-US" sz="1600" dirty="0" err="1" smtClean="0">
                <a:latin typeface="제주명조" panose="02000300000000000000" pitchFamily="2" charset="-127"/>
                <a:ea typeface="제주명조" panose="02000300000000000000" pitchFamily="2" charset="-127"/>
              </a:rPr>
              <a:t>before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ko-KR" altLang="en-US" sz="1600" dirty="0" err="1" smtClean="0">
                <a:latin typeface="제주명조" panose="02000300000000000000" pitchFamily="2" charset="-127"/>
                <a:ea typeface="제주명조" panose="02000300000000000000" pitchFamily="2" charset="-127"/>
              </a:rPr>
              <a:t>the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ko-KR" altLang="en-US" sz="1600" dirty="0" err="1" smtClean="0">
                <a:latin typeface="제주명조" panose="02000300000000000000" pitchFamily="2" charset="-127"/>
                <a:ea typeface="제주명조" panose="02000300000000000000" pitchFamily="2" charset="-127"/>
              </a:rPr>
              <a:t>user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ko-KR" altLang="en-US" sz="1600" dirty="0" err="1" smtClean="0">
                <a:latin typeface="제주명조" panose="02000300000000000000" pitchFamily="2" charset="-127"/>
                <a:ea typeface="제주명조" panose="02000300000000000000" pitchFamily="2" charset="-127"/>
              </a:rPr>
              <a:t>can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ko-KR" altLang="en-US" sz="1600" dirty="0" err="1" smtClean="0">
                <a:latin typeface="제주명조" panose="02000300000000000000" pitchFamily="2" charset="-127"/>
                <a:ea typeface="제주명조" panose="02000300000000000000" pitchFamily="2" charset="-127"/>
              </a:rPr>
              <a:t>proceed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ko-KR" altLang="en-US" sz="1600" dirty="0" err="1" smtClean="0">
                <a:latin typeface="제주명조" panose="02000300000000000000" pitchFamily="2" charset="-127"/>
                <a:ea typeface="제주명조" panose="02000300000000000000" pitchFamily="2" charset="-127"/>
              </a:rPr>
              <a:t>with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ko-KR" altLang="en-US" sz="1600" dirty="0" err="1" smtClean="0">
                <a:latin typeface="제주명조" panose="02000300000000000000" pitchFamily="2" charset="-127"/>
                <a:ea typeface="제주명조" panose="02000300000000000000" pitchFamily="2" charset="-127"/>
              </a:rPr>
              <a:t>a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ko-KR" altLang="en-US" sz="1600" dirty="0" err="1" smtClean="0">
                <a:latin typeface="제주명조" panose="02000300000000000000" pitchFamily="2" charset="-127"/>
                <a:ea typeface="제주명조" panose="02000300000000000000" pitchFamily="2" charset="-127"/>
              </a:rPr>
              <a:t>task</a:t>
            </a:r>
            <a:r>
              <a:rPr lang="en-US" altLang="ko-KR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.</a:t>
            </a:r>
          </a:p>
          <a:p>
            <a:pPr algn="ctr"/>
            <a:r>
              <a:rPr lang="en-US" altLang="ko-KR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…</a:t>
            </a:r>
          </a:p>
          <a:p>
            <a:pPr algn="ctr"/>
            <a:r>
              <a:rPr lang="ko-KR" altLang="en-US" sz="1600" dirty="0" err="1" smtClean="0">
                <a:latin typeface="제주명조" panose="02000300000000000000" pitchFamily="2" charset="-127"/>
                <a:ea typeface="제주명조" panose="02000300000000000000" pitchFamily="2" charset="-127"/>
              </a:rPr>
              <a:t>Provide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ko-KR" altLang="en-US" sz="1600" dirty="0" err="1" smtClean="0">
                <a:latin typeface="제주명조" panose="02000300000000000000" pitchFamily="2" charset="-127"/>
                <a:ea typeface="제주명조" panose="02000300000000000000" pitchFamily="2" charset="-127"/>
              </a:rPr>
              <a:t>an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ko-KR" altLang="en-US" sz="1600" b="1" dirty="0" err="1" smtClean="0">
                <a:latin typeface="제주명조" panose="02000300000000000000" pitchFamily="2" charset="-127"/>
                <a:ea typeface="제주명조" panose="02000300000000000000" pitchFamily="2" charset="-127"/>
              </a:rPr>
              <a:t>obvious</a:t>
            </a:r>
            <a:r>
              <a:rPr lang="ko-KR" altLang="en-US" sz="1600" b="1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 and </a:t>
            </a:r>
            <a:r>
              <a:rPr lang="ko-KR" altLang="en-US" sz="1600" b="1" dirty="0" err="1" smtClean="0">
                <a:latin typeface="제주명조" panose="02000300000000000000" pitchFamily="2" charset="-127"/>
                <a:ea typeface="제주명조" panose="02000300000000000000" pitchFamily="2" charset="-127"/>
              </a:rPr>
              <a:t>safe</a:t>
            </a:r>
            <a:r>
              <a:rPr lang="ko-KR" altLang="en-US" sz="1600" b="1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ko-KR" altLang="en-US" sz="1600" b="1" dirty="0" err="1" smtClean="0">
                <a:latin typeface="제주명조" panose="02000300000000000000" pitchFamily="2" charset="-127"/>
                <a:ea typeface="제주명조" panose="02000300000000000000" pitchFamily="2" charset="-127"/>
              </a:rPr>
              <a:t>way</a:t>
            </a:r>
            <a:r>
              <a:rPr lang="ko-KR" altLang="en-US" sz="1600" b="1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en-US" altLang="ko-KR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/>
            </a:r>
            <a:br>
              <a:rPr lang="en-US" altLang="ko-KR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</a:br>
            <a:r>
              <a:rPr lang="ko-KR" altLang="en-US" sz="1600" dirty="0" err="1" smtClean="0">
                <a:latin typeface="제주명조" panose="02000300000000000000" pitchFamily="2" charset="-127"/>
                <a:ea typeface="제주명조" panose="02000300000000000000" pitchFamily="2" charset="-127"/>
              </a:rPr>
              <a:t>to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ko-KR" altLang="en-US" sz="1600" dirty="0" err="1" smtClean="0">
                <a:latin typeface="제주명조" panose="02000300000000000000" pitchFamily="2" charset="-127"/>
                <a:ea typeface="제주명조" panose="02000300000000000000" pitchFamily="2" charset="-127"/>
              </a:rPr>
              <a:t>exit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ko-KR" altLang="en-US" sz="1600" dirty="0" err="1" smtClean="0">
                <a:latin typeface="제주명조" panose="02000300000000000000" pitchFamily="2" charset="-127"/>
                <a:ea typeface="제주명조" panose="02000300000000000000" pitchFamily="2" charset="-127"/>
              </a:rPr>
              <a:t>a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ko-KR" altLang="en-US" sz="1600" dirty="0" err="1" smtClean="0">
                <a:latin typeface="제주명조" panose="02000300000000000000" pitchFamily="2" charset="-127"/>
                <a:ea typeface="제주명조" panose="02000300000000000000" pitchFamily="2" charset="-127"/>
              </a:rPr>
              <a:t>modal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ko-KR" altLang="en-US" sz="1600" dirty="0" err="1" smtClean="0">
                <a:latin typeface="제주명조" panose="02000300000000000000" pitchFamily="2" charset="-127"/>
                <a:ea typeface="제주명조" panose="02000300000000000000" pitchFamily="2" charset="-127"/>
              </a:rPr>
              <a:t>context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. </a:t>
            </a:r>
            <a:endParaRPr lang="en-US" altLang="ko-KR" sz="1600" dirty="0" smtClean="0">
              <a:latin typeface="제주명조" panose="02000300000000000000" pitchFamily="2" charset="-127"/>
              <a:ea typeface="제주명조" panose="02000300000000000000" pitchFamily="2" charset="-127"/>
            </a:endParaRPr>
          </a:p>
          <a:p>
            <a:pPr algn="ctr"/>
            <a:r>
              <a:rPr lang="ko-KR" altLang="en-US" sz="1600" dirty="0" err="1" smtClean="0">
                <a:latin typeface="제주명조" panose="02000300000000000000" pitchFamily="2" charset="-127"/>
                <a:ea typeface="제주명조" panose="02000300000000000000" pitchFamily="2" charset="-127"/>
              </a:rPr>
              <a:t>People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ko-KR" altLang="en-US" sz="1600" dirty="0" err="1" smtClean="0">
                <a:latin typeface="제주명조" panose="02000300000000000000" pitchFamily="2" charset="-127"/>
                <a:ea typeface="제주명조" panose="02000300000000000000" pitchFamily="2" charset="-127"/>
              </a:rPr>
              <a:t>shouldn’t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ko-KR" altLang="en-US" sz="1600" dirty="0" err="1" smtClean="0">
                <a:latin typeface="제주명조" panose="02000300000000000000" pitchFamily="2" charset="-127"/>
                <a:ea typeface="제주명조" panose="02000300000000000000" pitchFamily="2" charset="-127"/>
              </a:rPr>
              <a:t>feel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ko-KR" altLang="en-US" sz="1600" dirty="0" err="1" smtClean="0">
                <a:latin typeface="제주명조" panose="02000300000000000000" pitchFamily="2" charset="-127"/>
                <a:ea typeface="제주명조" panose="02000300000000000000" pitchFamily="2" charset="-127"/>
              </a:rPr>
              <a:t>trapped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ko-KR" altLang="en-US" sz="1600" dirty="0" err="1" smtClean="0">
                <a:latin typeface="제주명조" panose="02000300000000000000" pitchFamily="2" charset="-127"/>
                <a:ea typeface="제주명조" panose="02000300000000000000" pitchFamily="2" charset="-127"/>
              </a:rPr>
              <a:t>in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ko-KR" altLang="en-US" sz="1600" dirty="0" err="1" smtClean="0">
                <a:latin typeface="제주명조" panose="02000300000000000000" pitchFamily="2" charset="-127"/>
                <a:ea typeface="제주명조" panose="02000300000000000000" pitchFamily="2" charset="-127"/>
              </a:rPr>
              <a:t>a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ko-KR" altLang="en-US" sz="1600" dirty="0" err="1" smtClean="0">
                <a:latin typeface="제주명조" panose="02000300000000000000" pitchFamily="2" charset="-127"/>
                <a:ea typeface="제주명조" panose="02000300000000000000" pitchFamily="2" charset="-127"/>
              </a:rPr>
              <a:t>modal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ko-KR" altLang="en-US" sz="1600" dirty="0" err="1" smtClean="0">
                <a:latin typeface="제주명조" panose="02000300000000000000" pitchFamily="2" charset="-127"/>
                <a:ea typeface="제주명조" panose="02000300000000000000" pitchFamily="2" charset="-127"/>
              </a:rPr>
              <a:t>context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.</a:t>
            </a:r>
            <a:r>
              <a:rPr lang="en-US" altLang="ko-KR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”</a:t>
            </a:r>
            <a:endParaRPr lang="ko-KR" altLang="en-US" sz="16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358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요소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065" y="1159718"/>
            <a:ext cx="10654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유저가 현재 위치한 프로세스를 표시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35818" y="5819573"/>
            <a:ext cx="6745748" cy="80834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현재 단계 명시</a:t>
            </a:r>
            <a:endParaRPr lang="en-US" altLang="ko-KR" sz="1600" dirty="0" smtClean="0">
              <a:latin typeface="제주명조" panose="02000300000000000000" pitchFamily="2" charset="-127"/>
              <a:ea typeface="제주명조" panose="02000300000000000000" pitchFamily="2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이전 단계가 있을 시</a:t>
            </a:r>
            <a:r>
              <a:rPr lang="en-US" altLang="ko-KR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이전 단계 또한 명시한다</a:t>
            </a:r>
            <a:r>
              <a:rPr lang="en-US" altLang="ko-KR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71354" y="6511581"/>
            <a:ext cx="1720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출처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Apple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HIG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65430" y="3099924"/>
            <a:ext cx="54274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“Clearly indicate the current mode.”</a:t>
            </a:r>
            <a:endParaRPr lang="ko-KR" altLang="en-US" sz="16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30722" t="24568" r="26333" b="32370"/>
          <a:stretch/>
        </p:blipFill>
        <p:spPr>
          <a:xfrm>
            <a:off x="635818" y="1815536"/>
            <a:ext cx="6647154" cy="374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7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요소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404105" y="5811096"/>
            <a:ext cx="9369861" cy="104690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사진에 포함된 색이 많으므로</a:t>
            </a:r>
            <a:r>
              <a:rPr lang="en-US" altLang="ko-KR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사진 이외의 영역에는 채도가 높거나</a:t>
            </a:r>
            <a:r>
              <a:rPr lang="en-US" altLang="ko-KR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화려한 색을 사용하지 않음</a:t>
            </a:r>
            <a:endParaRPr lang="en-US" altLang="ko-KR" sz="16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사진 패널이 좌우 형태임을 고려하여</a:t>
            </a:r>
            <a:r>
              <a:rPr lang="en-US" altLang="ko-KR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사진을 볼 때 유저의 눈이 닿지 않는 위</a:t>
            </a:r>
            <a:r>
              <a:rPr lang="en-US" altLang="ko-KR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/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아래 영역에 색채감을 더함</a:t>
            </a:r>
            <a:endParaRPr lang="en-US" altLang="ko-KR" sz="1600" dirty="0" smtClean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065" y="1159718"/>
            <a:ext cx="10654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메인 색상은 </a:t>
            </a:r>
            <a:r>
              <a:rPr lang="ko-KR" altLang="en-US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회색톤의</a:t>
            </a:r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색채를 사용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사진 패널에는 무채색 사용</a:t>
            </a:r>
            <a:endParaRPr lang="ko-KR" altLang="en-US" sz="18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30192" t="20316" r="26787" b="36643"/>
          <a:stretch/>
        </p:blipFill>
        <p:spPr>
          <a:xfrm>
            <a:off x="2531621" y="1709548"/>
            <a:ext cx="6967441" cy="39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9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요소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1065" y="1159718"/>
            <a:ext cx="10654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부차적 정보는 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19pt </a:t>
            </a:r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이하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중요한 정보는 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20pt </a:t>
            </a:r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이상 사용</a:t>
            </a:r>
            <a:endParaRPr lang="ko-KR" altLang="en-US" sz="18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29859" t="30662" r="27269" b="26974"/>
          <a:stretch/>
        </p:blipFill>
        <p:spPr>
          <a:xfrm>
            <a:off x="661480" y="2240446"/>
            <a:ext cx="6298120" cy="350069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281330" y="3379324"/>
            <a:ext cx="49106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“Use the correct font variant in interface mockups.</a:t>
            </a:r>
            <a:br>
              <a:rPr lang="en-US" altLang="ko-KR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</a:br>
            <a:r>
              <a:rPr lang="en-US" altLang="ko-KR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Use SF Pro Text for text 19 points or smaller, </a:t>
            </a:r>
            <a:br>
              <a:rPr lang="en-US" altLang="ko-KR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</a:br>
            <a:r>
              <a:rPr lang="en-US" altLang="ko-KR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and SF Pro Display for text 20 points or larger. “</a:t>
            </a:r>
            <a:endParaRPr lang="ko-KR" altLang="en-US" sz="16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71354" y="6511581"/>
            <a:ext cx="1720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출처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Apple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HIG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85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요소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065" y="1159718"/>
            <a:ext cx="10654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Depth</a:t>
            </a:r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를 이용하여 프로세스 구분</a:t>
            </a:r>
            <a:endParaRPr lang="ko-KR" altLang="en-US" sz="18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935791" y="5857124"/>
            <a:ext cx="8828550" cy="80834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latin typeface="제주명조" panose="02000300000000000000" pitchFamily="2" charset="-127"/>
                <a:ea typeface="제주명조" panose="02000300000000000000" pitchFamily="2" charset="-127"/>
              </a:rPr>
              <a:t>모달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 형태를 이용하여 새로운 프로세스가 실행될 시에</a:t>
            </a:r>
            <a:r>
              <a:rPr lang="en-US" altLang="ko-KR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기존 스크린에 음영을 넣어 </a:t>
            </a:r>
            <a:r>
              <a:rPr lang="en-US" altLang="ko-KR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depth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를 표현한다</a:t>
            </a:r>
            <a:r>
              <a:rPr lang="en-US" altLang="ko-KR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9832" t="37012" r="27278" b="20716"/>
          <a:stretch/>
        </p:blipFill>
        <p:spPr>
          <a:xfrm>
            <a:off x="2794818" y="1814418"/>
            <a:ext cx="6669550" cy="37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요소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065" y="1159718"/>
            <a:ext cx="10654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입력이 필요할 시 오류를 방지함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91065" y="5615120"/>
            <a:ext cx="6745748" cy="80834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입력을 위해 필요한 가이드라인을 </a:t>
            </a:r>
            <a:r>
              <a:rPr lang="en-US" altLang="ko-KR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placeholder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로 지정</a:t>
            </a:r>
            <a:endParaRPr lang="en-US" altLang="ko-KR" sz="1600" dirty="0" smtClean="0">
              <a:latin typeface="제주명조" panose="02000300000000000000" pitchFamily="2" charset="-127"/>
              <a:ea typeface="제주명조" panose="02000300000000000000" pitchFamily="2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입력 가능한 데이터를 사전 지정함으로써 무분별한 입력을 방지함</a:t>
            </a:r>
            <a:endParaRPr lang="en-US" altLang="ko-KR" sz="1600" dirty="0" smtClean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71354" y="6511581"/>
            <a:ext cx="1720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출처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Apple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HIG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97986" y="2950117"/>
            <a:ext cx="54274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“</a:t>
            </a:r>
            <a:r>
              <a:rPr lang="en-US" altLang="ko-KR" sz="1600" b="1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Use an introductory label or placeholder text </a:t>
            </a:r>
            <a:r>
              <a:rPr lang="en-US" altLang="ko-KR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to help communicate purpose. A label helps users understand what type of information they should enter. “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27782" t="30473" r="29306" b="26790"/>
          <a:stretch/>
        </p:blipFill>
        <p:spPr>
          <a:xfrm>
            <a:off x="491065" y="1814418"/>
            <a:ext cx="6047928" cy="338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9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요소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065" y="1159718"/>
            <a:ext cx="10654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일관성 있는 디자인을 요구하여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유저의 어플리케이션 이해도를 높인다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endParaRPr lang="ko-KR" altLang="en-US" sz="18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690600" y="5940601"/>
            <a:ext cx="8643103" cy="392853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latin typeface="제주명조" panose="02000300000000000000" pitchFamily="2" charset="-127"/>
                <a:ea typeface="제주명조" panose="02000300000000000000" pitchFamily="2" charset="-127"/>
              </a:rPr>
              <a:t>모달</a:t>
            </a:r>
            <a:r>
              <a:rPr lang="en-US" altLang="ko-KR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버튼</a:t>
            </a:r>
            <a:r>
              <a:rPr lang="en-US" altLang="ko-KR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1600" dirty="0" smtClean="0">
                <a:latin typeface="제주명조" panose="02000300000000000000" pitchFamily="2" charset="-127"/>
                <a:ea typeface="제주명조" panose="02000300000000000000" pitchFamily="2" charset="-127"/>
              </a:rPr>
              <a:t>화살표 등의 형태를 통일하여 기능과 디자인을 연상시킬 수 있도록 함</a:t>
            </a:r>
            <a:endParaRPr lang="en-US" altLang="ko-KR" sz="1600" dirty="0" smtClean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30192" t="20316" r="26787" b="36643"/>
          <a:stretch/>
        </p:blipFill>
        <p:spPr>
          <a:xfrm>
            <a:off x="834623" y="1662174"/>
            <a:ext cx="4424430" cy="248992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29859" t="30662" r="27269" b="26974"/>
          <a:stretch/>
        </p:blipFill>
        <p:spPr>
          <a:xfrm>
            <a:off x="3281293" y="2081323"/>
            <a:ext cx="5074532" cy="28205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27411" t="28771" r="30248" b="28298"/>
          <a:stretch/>
        </p:blipFill>
        <p:spPr>
          <a:xfrm>
            <a:off x="6474328" y="2635116"/>
            <a:ext cx="4857349" cy="277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282</Words>
  <Application>Microsoft Office PowerPoint</Application>
  <PresentationFormat>와이드스크린</PresentationFormat>
  <Paragraphs>51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a고딕12</vt:lpstr>
      <vt:lpstr>a발레리노</vt:lpstr>
      <vt:lpstr>맑은 고딕</vt:lpstr>
      <vt:lpstr>제주고딕</vt:lpstr>
      <vt:lpstr>제주명조</vt:lpstr>
      <vt:lpstr>Arial</vt:lpstr>
      <vt:lpstr>The Blacklist</vt:lpstr>
      <vt:lpstr>Wingdings</vt:lpstr>
      <vt:lpstr>Office 테마</vt:lpstr>
      <vt:lpstr>Target User</vt:lpstr>
      <vt:lpstr>기능적 요소</vt:lpstr>
      <vt:lpstr>디자인 요소</vt:lpstr>
      <vt:lpstr>디자인 요소</vt:lpstr>
      <vt:lpstr>디자인 요소</vt:lpstr>
      <vt:lpstr>디자인 요소</vt:lpstr>
      <vt:lpstr>디자인 요소</vt:lpstr>
      <vt:lpstr>디자인 요소</vt:lpstr>
      <vt:lpstr>디자인 요소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 Hyejin</dc:creator>
  <cp:lastModifiedBy>Won Hyejin</cp:lastModifiedBy>
  <cp:revision>20</cp:revision>
  <dcterms:created xsi:type="dcterms:W3CDTF">2018-12-04T16:18:49Z</dcterms:created>
  <dcterms:modified xsi:type="dcterms:W3CDTF">2018-12-04T17:31:03Z</dcterms:modified>
</cp:coreProperties>
</file>