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1" r:id="rId1"/>
  </p:sldMasterIdLst>
  <p:notesMasterIdLst>
    <p:notesMasterId r:id="rId24"/>
  </p:notesMasterIdLst>
  <p:sldIdLst>
    <p:sldId id="256" r:id="rId2"/>
    <p:sldId id="257" r:id="rId3"/>
    <p:sldId id="263" r:id="rId4"/>
    <p:sldId id="258" r:id="rId5"/>
    <p:sldId id="264" r:id="rId6"/>
    <p:sldId id="265" r:id="rId7"/>
    <p:sldId id="269" r:id="rId8"/>
    <p:sldId id="270" r:id="rId9"/>
    <p:sldId id="267" r:id="rId10"/>
    <p:sldId id="271" r:id="rId11"/>
    <p:sldId id="266" r:id="rId12"/>
    <p:sldId id="259" r:id="rId13"/>
    <p:sldId id="272" r:id="rId14"/>
    <p:sldId id="260" r:id="rId15"/>
    <p:sldId id="276" r:id="rId16"/>
    <p:sldId id="273" r:id="rId17"/>
    <p:sldId id="261" r:id="rId18"/>
    <p:sldId id="274" r:id="rId19"/>
    <p:sldId id="262" r:id="rId20"/>
    <p:sldId id="277" r:id="rId21"/>
    <p:sldId id="278" r:id="rId22"/>
    <p:sldId id="275" r:id="rId2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FF"/>
    <a:srgbClr val="CC9B0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88" autoAdjust="0"/>
    <p:restoredTop sz="94660"/>
  </p:normalViewPr>
  <p:slideViewPr>
    <p:cSldViewPr snapToGrid="0">
      <p:cViewPr varScale="1">
        <p:scale>
          <a:sx n="99" d="100"/>
          <a:sy n="99" d="100"/>
        </p:scale>
        <p:origin x="-37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A7A458-E728-4C45-AC5F-BF1ECBD604F4}" type="datetimeFigureOut">
              <a:rPr lang="de-CH" smtClean="0"/>
              <a:t>16.04.18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88F12-52CF-4C90-9C8C-99175130521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01136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88F12-52CF-4C90-9C8C-99175130521B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26354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644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A4EFA-D47F-462F-9645-4A2C7B0C008E}" type="datetime1">
              <a:rPr lang="de-CH" smtClean="0"/>
              <a:t>16.04.18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50643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1366C-D8E1-4A1D-9F3A-E8CB5EBC918C}" type="datetime1">
              <a:rPr lang="de-CH" smtClean="0"/>
              <a:t>16.04.18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‹Nr.›</a:t>
            </a:fld>
            <a:endParaRPr lang="de-CH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732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A17AB-ECF0-49FF-B6BF-5ED34EE6CF1F}" type="datetime1">
              <a:rPr lang="de-CH" smtClean="0"/>
              <a:t>16.04.18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35570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939F6-F4F6-4289-93D5-9E4F3B02E4D6}" type="datetime1">
              <a:rPr lang="de-CH" smtClean="0"/>
              <a:t>16.04.18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‹Nr.›</a:t>
            </a:fld>
            <a:endParaRPr lang="de-CH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062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F152-E476-443B-8AB6-5804059EE67F}" type="datetime1">
              <a:rPr lang="de-CH" smtClean="0"/>
              <a:t>16.04.18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152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09C7C-3DC4-4099-BE80-68818C82D6D8}" type="datetime1">
              <a:rPr lang="de-CH" smtClean="0"/>
              <a:t>16.04.18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28640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963B-2EC8-421B-871A-8231F1970420}" type="datetime1">
              <a:rPr lang="de-CH" smtClean="0"/>
              <a:t>16.04.18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38787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D7C7D-9EAF-413C-A37A-A0DE9D748493}" type="datetime1">
              <a:rPr lang="de-CH" smtClean="0"/>
              <a:t>16.04.18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16322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9B50-50D7-413F-AF73-B729280A6E9F}" type="datetime1">
              <a:rPr lang="de-CH" smtClean="0"/>
              <a:t>16.04.18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0095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2B7AC-6B2E-4813-9F88-C402B02E29B8}" type="datetime1">
              <a:rPr lang="de-CH" smtClean="0"/>
              <a:t>16.04.18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‹Nr.›</a:t>
            </a:fld>
            <a:endParaRPr lang="de-CH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042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6F7B2E4-FD4D-4ABA-BA68-9C7F9D22BE3B}" type="datetime1">
              <a:rPr lang="de-CH" smtClean="0"/>
              <a:t>16.04.18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de-CH"/>
              <a:t>Team Blue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3072DA9-9F6E-48DE-9778-9BAC4389FBFC}" type="slidenum">
              <a:rPr lang="de-CH" smtClean="0"/>
              <a:t>‹Nr.›</a:t>
            </a:fld>
            <a:endParaRPr lang="de-CH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455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3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5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png"/><Relationship Id="rId5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png"/><Relationship Id="rId5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CH" dirty="0"/>
              <a:t>Task 2</a:t>
            </a:r>
            <a:br>
              <a:rPr lang="de-CH" dirty="0"/>
            </a:br>
            <a:r>
              <a:rPr lang="de-CH" dirty="0" err="1"/>
              <a:t>Requirements</a:t>
            </a:r>
            <a:r>
              <a:rPr lang="de-CH" dirty="0"/>
              <a:t> </a:t>
            </a:r>
            <a:r>
              <a:rPr lang="de-CH" dirty="0" err="1"/>
              <a:t>Specification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Team Blue</a:t>
            </a:r>
          </a:p>
          <a:p>
            <a:r>
              <a:rPr lang="en-GB" sz="1200" dirty="0"/>
              <a:t>Lars </a:t>
            </a:r>
            <a:r>
              <a:rPr lang="en-GB" sz="1200" dirty="0" err="1"/>
              <a:t>Gertsch</a:t>
            </a:r>
            <a:r>
              <a:rPr lang="en-GB" sz="1200" dirty="0"/>
              <a:t> | Simon Herrmann | Steve </a:t>
            </a:r>
            <a:r>
              <a:rPr lang="en-GB" sz="1200" dirty="0" err="1"/>
              <a:t>Blaser</a:t>
            </a:r>
            <a:r>
              <a:rPr lang="en-GB" sz="1200" dirty="0"/>
              <a:t> | Fabio </a:t>
            </a:r>
            <a:r>
              <a:rPr lang="en-GB" sz="1200" dirty="0" err="1"/>
              <a:t>Caggiano</a:t>
            </a:r>
            <a:r>
              <a:rPr lang="en-GB" sz="1200" dirty="0"/>
              <a:t> | Silas </a:t>
            </a:r>
            <a:r>
              <a:rPr lang="en-GB" sz="1200" dirty="0" err="1"/>
              <a:t>Stulz</a:t>
            </a:r>
            <a:r>
              <a:rPr lang="en-GB" sz="1200" dirty="0"/>
              <a:t> | Sinthujah Kaneshan</a:t>
            </a:r>
            <a:endParaRPr lang="de-CH" sz="1200" dirty="0"/>
          </a:p>
          <a:p>
            <a:endParaRPr lang="de-CH" dirty="0"/>
          </a:p>
        </p:txBody>
      </p:sp>
      <p:pic>
        <p:nvPicPr>
          <p:cNvPr id="1028" name="Picture 4" descr="Bildergebnis fÃ¼r informati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75"/>
          <a:stretch/>
        </p:blipFill>
        <p:spPr bwMode="auto">
          <a:xfrm>
            <a:off x="0" y="0"/>
            <a:ext cx="9144000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6575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10</a:t>
            </a:fld>
            <a:endParaRPr lang="de-CH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244475"/>
            <a:ext cx="586740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689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System </a:t>
            </a:r>
            <a:r>
              <a:rPr lang="de-CH" dirty="0" err="1"/>
              <a:t>Architecture</a:t>
            </a:r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CH" dirty="0"/>
              <a:t>Fabio </a:t>
            </a:r>
            <a:r>
              <a:rPr lang="de-CH" dirty="0" err="1"/>
              <a:t>Caggiano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11</a:t>
            </a:fld>
            <a:endParaRPr lang="de-CH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810512"/>
            <a:ext cx="4102100" cy="41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45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System </a:t>
            </a:r>
            <a:r>
              <a:rPr lang="de-CH" dirty="0" err="1"/>
              <a:t>Architecture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12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</a:p>
        </p:txBody>
      </p:sp>
    </p:spTree>
    <p:extLst>
      <p:ext uri="{BB962C8B-B14F-4D97-AF65-F5344CB8AC3E}">
        <p14:creationId xmlns:p14="http://schemas.microsoft.com/office/powerpoint/2010/main" val="4070574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/>
              <a:t>System </a:t>
            </a:r>
            <a:r>
              <a:rPr lang="de-CH" dirty="0" err="1"/>
              <a:t>Requirements</a:t>
            </a:r>
            <a:r>
              <a:rPr lang="de-CH" dirty="0"/>
              <a:t> </a:t>
            </a:r>
            <a:r>
              <a:rPr lang="de-CH" dirty="0" err="1"/>
              <a:t>Specification</a:t>
            </a:r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CH" dirty="0"/>
              <a:t>Simon Herrmann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13</a:t>
            </a:fld>
            <a:endParaRPr lang="de-CH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975" y="626263"/>
            <a:ext cx="398145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995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/>
              <a:t>System </a:t>
            </a:r>
            <a:r>
              <a:rPr lang="de-CH" dirty="0" err="1"/>
              <a:t>requirements</a:t>
            </a:r>
            <a:r>
              <a:rPr lang="de-CH" dirty="0"/>
              <a:t> </a:t>
            </a:r>
            <a:r>
              <a:rPr lang="de-CH" dirty="0" err="1"/>
              <a:t>specification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de-CH" b="1" dirty="0" err="1"/>
              <a:t>Functional</a:t>
            </a:r>
            <a:r>
              <a:rPr lang="de-CH" b="1" dirty="0"/>
              <a:t> </a:t>
            </a:r>
            <a:r>
              <a:rPr lang="de-CH" b="1" dirty="0" err="1"/>
              <a:t>Requirements</a:t>
            </a:r>
            <a:endParaRPr lang="de-DE" b="1" dirty="0"/>
          </a:p>
          <a:p>
            <a:r>
              <a:rPr lang="de-CH" sz="1400" b="1" dirty="0"/>
              <a:t>User Management</a:t>
            </a:r>
            <a:br>
              <a:rPr lang="de-CH" sz="1400" b="1" dirty="0"/>
            </a:br>
            <a:endParaRPr lang="de-DE" sz="1400" dirty="0"/>
          </a:p>
          <a:p>
            <a:r>
              <a:rPr lang="de-CH" sz="1400" b="1" dirty="0"/>
              <a:t>Patient Management</a:t>
            </a:r>
            <a:br>
              <a:rPr lang="de-CH" sz="1400" b="1" dirty="0"/>
            </a:br>
            <a:endParaRPr lang="de-CH" sz="1400" b="1" dirty="0"/>
          </a:p>
          <a:p>
            <a:r>
              <a:rPr lang="de-CH" sz="1400" b="1" dirty="0"/>
              <a:t>Database</a:t>
            </a:r>
            <a:br>
              <a:rPr lang="de-CH" sz="1400" b="1" dirty="0"/>
            </a:br>
            <a:endParaRPr lang="de-CH" sz="1400" b="1" dirty="0"/>
          </a:p>
          <a:p>
            <a:r>
              <a:rPr lang="de-CH" sz="1400" b="1" dirty="0" err="1"/>
              <a:t>Documentation</a:t>
            </a:r>
            <a:r>
              <a:rPr lang="de-CH" sz="1400" b="1" dirty="0"/>
              <a:t/>
            </a:r>
            <a:br>
              <a:rPr lang="de-CH" sz="1400" b="1" dirty="0"/>
            </a:br>
            <a:endParaRPr lang="de-CH" sz="1400" b="1" dirty="0"/>
          </a:p>
          <a:p>
            <a:r>
              <a:rPr lang="de-CH" sz="1400" b="1" dirty="0"/>
              <a:t>Backup</a:t>
            </a:r>
            <a:br>
              <a:rPr lang="de-CH" sz="1400" b="1" dirty="0"/>
            </a:br>
            <a:endParaRPr lang="de-DE" sz="1400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</a:p>
        </p:txBody>
      </p:sp>
    </p:spTree>
    <p:extLst>
      <p:ext uri="{BB962C8B-B14F-4D97-AF65-F5344CB8AC3E}">
        <p14:creationId xmlns:p14="http://schemas.microsoft.com/office/powerpoint/2010/main" val="3327076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AF29597-90C7-43FE-AF4D-F1008E13B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/>
              <a:t>System </a:t>
            </a:r>
            <a:r>
              <a:rPr lang="de-CH" dirty="0" err="1"/>
              <a:t>requirements</a:t>
            </a:r>
            <a:r>
              <a:rPr lang="de-CH" dirty="0"/>
              <a:t> </a:t>
            </a:r>
            <a:r>
              <a:rPr lang="de-CH" dirty="0" err="1"/>
              <a:t>specification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41C38108-F7A7-4BE4-A4D7-629C91575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8016" lvl="1" indent="0">
              <a:buNone/>
            </a:pPr>
            <a:r>
              <a:rPr lang="de-CH" sz="1800" b="1" dirty="0"/>
              <a:t>Non-</a:t>
            </a:r>
            <a:r>
              <a:rPr lang="de-CH" sz="1800" b="1" dirty="0" err="1"/>
              <a:t>Functional</a:t>
            </a:r>
            <a:r>
              <a:rPr lang="de-CH" sz="1800" b="1" dirty="0"/>
              <a:t> </a:t>
            </a:r>
            <a:r>
              <a:rPr lang="de-CH" sz="1800" b="1" dirty="0" err="1"/>
              <a:t>Requirements</a:t>
            </a:r>
            <a:endParaRPr lang="de-DE" sz="1800" b="1" dirty="0"/>
          </a:p>
          <a:p>
            <a:r>
              <a:rPr lang="de-CH" sz="1400" b="1" dirty="0"/>
              <a:t>Usability</a:t>
            </a:r>
            <a:r>
              <a:rPr lang="de-CH" b="1" dirty="0"/>
              <a:t/>
            </a:r>
            <a:br>
              <a:rPr lang="de-CH" b="1" dirty="0"/>
            </a:br>
            <a:endParaRPr lang="de-CH" b="1" dirty="0"/>
          </a:p>
          <a:p>
            <a:r>
              <a:rPr lang="de-CH" sz="1500" b="1" dirty="0" err="1"/>
              <a:t>Availability</a:t>
            </a:r>
            <a:r>
              <a:rPr lang="de-CH" sz="1500" b="1" dirty="0"/>
              <a:t/>
            </a:r>
            <a:br>
              <a:rPr lang="de-CH" sz="1500" b="1" dirty="0"/>
            </a:br>
            <a:endParaRPr lang="de-CH" sz="1500" b="1" dirty="0"/>
          </a:p>
          <a:p>
            <a:r>
              <a:rPr lang="de-CH" sz="1500" b="1" dirty="0"/>
              <a:t>Security</a:t>
            </a:r>
            <a:br>
              <a:rPr lang="de-CH" sz="1500" b="1" dirty="0"/>
            </a:br>
            <a:r>
              <a:rPr lang="de-CH" sz="1500" dirty="0"/>
              <a:t> </a:t>
            </a:r>
            <a:endParaRPr lang="de-DE" sz="1500" dirty="0"/>
          </a:p>
          <a:p>
            <a:r>
              <a:rPr lang="de-CH" sz="1500" b="1" dirty="0"/>
              <a:t>Performance</a:t>
            </a:r>
            <a:r>
              <a:rPr lang="de-CH" sz="1500" b="1"/>
              <a:t/>
            </a:r>
            <a:br>
              <a:rPr lang="de-CH" sz="1500" b="1"/>
            </a:b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761DFD1B-EF80-4C8C-AB9E-0590530E2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97879A5C-1E73-49C3-930F-D6D028029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58757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System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CH" dirty="0"/>
              <a:t>Silas </a:t>
            </a:r>
            <a:r>
              <a:rPr lang="de-CH" dirty="0" err="1"/>
              <a:t>Stulz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16</a:t>
            </a:fld>
            <a:endParaRPr lang="de-CH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549" y="1454989"/>
            <a:ext cx="4037685" cy="345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495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</a:p>
        </p:txBody>
      </p:sp>
      <p:pic>
        <p:nvPicPr>
          <p:cNvPr id="3" name="Inhaltsplatzhalter 2" descr="Screen Shot 2018-04-16 at 19.46.43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93" t="-26000" r="-9841" b="-30372"/>
          <a:stretch/>
        </p:blipFill>
        <p:spPr>
          <a:xfrm>
            <a:off x="768096" y="-1783049"/>
            <a:ext cx="6839609" cy="10723943"/>
          </a:xfrm>
        </p:spPr>
      </p:pic>
    </p:spTree>
    <p:extLst>
      <p:ext uri="{BB962C8B-B14F-4D97-AF65-F5344CB8AC3E}">
        <p14:creationId xmlns:p14="http://schemas.microsoft.com/office/powerpoint/2010/main" val="823549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System Evolution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CH"/>
              <a:t>Lars Gertsch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18</a:t>
            </a:fld>
            <a:endParaRPr lang="de-CH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118" y="1350873"/>
            <a:ext cx="5556814" cy="384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994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System Evolution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de-CH" dirty="0"/>
              <a:t>Automatische Nachbestellung von Medikamenten </a:t>
            </a:r>
          </a:p>
          <a:p>
            <a:pPr>
              <a:lnSpc>
                <a:spcPct val="250000"/>
              </a:lnSpc>
            </a:pPr>
            <a:r>
              <a:rPr lang="de-CH" dirty="0"/>
              <a:t>Erinnerungsfunktion zur Einnahme der Medikamente </a:t>
            </a:r>
          </a:p>
          <a:p>
            <a:pPr>
              <a:lnSpc>
                <a:spcPct val="250000"/>
              </a:lnSpc>
            </a:pPr>
            <a:r>
              <a:rPr lang="de-CH" dirty="0"/>
              <a:t>Terminfunktion </a:t>
            </a:r>
            <a:endParaRPr lang="de-DE" dirty="0"/>
          </a:p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19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</a:p>
        </p:txBody>
      </p:sp>
    </p:spTree>
    <p:extLst>
      <p:ext uri="{BB962C8B-B14F-4D97-AF65-F5344CB8AC3E}">
        <p14:creationId xmlns:p14="http://schemas.microsoft.com/office/powerpoint/2010/main" val="585701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Contents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1. User </a:t>
            </a:r>
            <a:r>
              <a:rPr lang="de-CH" dirty="0" err="1"/>
              <a:t>requirements</a:t>
            </a:r>
            <a:r>
              <a:rPr lang="de-CH" dirty="0"/>
              <a:t> </a:t>
            </a:r>
            <a:r>
              <a:rPr lang="de-CH" dirty="0" err="1"/>
              <a:t>definitions</a:t>
            </a:r>
            <a:endParaRPr lang="de-CH" dirty="0"/>
          </a:p>
          <a:p>
            <a:r>
              <a:rPr lang="de-CH" dirty="0"/>
              <a:t>2. System </a:t>
            </a:r>
            <a:r>
              <a:rPr lang="de-CH" dirty="0" err="1"/>
              <a:t>architecture</a:t>
            </a:r>
            <a:endParaRPr lang="de-CH" dirty="0"/>
          </a:p>
          <a:p>
            <a:r>
              <a:rPr lang="de-CH" dirty="0"/>
              <a:t>3. System </a:t>
            </a:r>
            <a:r>
              <a:rPr lang="de-CH" dirty="0" err="1"/>
              <a:t>requirements</a:t>
            </a:r>
            <a:r>
              <a:rPr lang="de-CH" dirty="0"/>
              <a:t> </a:t>
            </a:r>
            <a:r>
              <a:rPr lang="de-CH" dirty="0" err="1"/>
              <a:t>specification</a:t>
            </a:r>
            <a:endParaRPr lang="de-CH" dirty="0"/>
          </a:p>
          <a:p>
            <a:r>
              <a:rPr lang="de-CH" dirty="0"/>
              <a:t>4. System </a:t>
            </a:r>
            <a:r>
              <a:rPr lang="de-CH" dirty="0" err="1"/>
              <a:t>model</a:t>
            </a:r>
            <a:endParaRPr lang="de-CH" dirty="0"/>
          </a:p>
          <a:p>
            <a:r>
              <a:rPr lang="de-CH" dirty="0"/>
              <a:t>5. System </a:t>
            </a:r>
            <a:r>
              <a:rPr lang="de-CH" dirty="0" err="1"/>
              <a:t>evolution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</a:p>
        </p:txBody>
      </p:sp>
    </p:spTree>
    <p:extLst>
      <p:ext uri="{BB962C8B-B14F-4D97-AF65-F5344CB8AC3E}">
        <p14:creationId xmlns:p14="http://schemas.microsoft.com/office/powerpoint/2010/main" val="805199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Testing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de-CH" dirty="0"/>
              <a:t>Unit-Test</a:t>
            </a:r>
          </a:p>
          <a:p>
            <a:pPr>
              <a:lnSpc>
                <a:spcPct val="250000"/>
              </a:lnSpc>
            </a:pPr>
            <a:r>
              <a:rPr lang="de-CH" dirty="0"/>
              <a:t>User-Acceptance-Test</a:t>
            </a:r>
          </a:p>
          <a:p>
            <a:pPr>
              <a:lnSpc>
                <a:spcPct val="250000"/>
              </a:lnSpc>
            </a:pPr>
            <a:r>
              <a:rPr lang="de-CH" dirty="0"/>
              <a:t>Usability-Test </a:t>
            </a:r>
            <a:endParaRPr lang="de-DE"/>
          </a:p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20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</a:p>
        </p:txBody>
      </p:sp>
    </p:spTree>
    <p:extLst>
      <p:ext uri="{BB962C8B-B14F-4D97-AF65-F5344CB8AC3E}">
        <p14:creationId xmlns:p14="http://schemas.microsoft.com/office/powerpoint/2010/main" val="1282620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CH" b="1" smtClean="0"/>
              <a:t>Appendices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/>
              <a:t>Die Anforderungen an den Endbenutzer sind minimal. Er muss ein Gerät mit einem aktuellen Web-Browser besitzen, beispielsweise Laptop, Smartphone, </a:t>
            </a:r>
            <a:r>
              <a:rPr lang="de-CH" dirty="0" err="1"/>
              <a:t>Tablet</a:t>
            </a:r>
            <a:r>
              <a:rPr lang="de-CH" dirty="0"/>
              <a:t> oder Desktop-PC</a:t>
            </a:r>
          </a:p>
          <a:p>
            <a:r>
              <a:rPr lang="de-CH" dirty="0"/>
              <a:t>Für unser System benötigen wir:</a:t>
            </a:r>
          </a:p>
          <a:p>
            <a:pPr lvl="0"/>
            <a:r>
              <a:rPr lang="de-CH" dirty="0"/>
              <a:t>Web Server mit Datenbank</a:t>
            </a:r>
          </a:p>
          <a:p>
            <a:pPr lvl="0"/>
            <a:r>
              <a:rPr lang="de-CH" dirty="0"/>
              <a:t>Verschlüsselung der Datenbank</a:t>
            </a:r>
          </a:p>
          <a:p>
            <a:pPr lvl="0"/>
            <a:r>
              <a:rPr lang="de-CH" dirty="0"/>
              <a:t>Eine öffentliche Domain (DNS Name)</a:t>
            </a:r>
          </a:p>
          <a:p>
            <a:pPr lvl="0"/>
            <a:r>
              <a:rPr lang="de-CH" dirty="0"/>
              <a:t>Genügend Speicher für die Daten und Abfragen</a:t>
            </a:r>
          </a:p>
          <a:p>
            <a:pPr lvl="0"/>
            <a:r>
              <a:rPr lang="de-CH" dirty="0" err="1"/>
              <a:t>Virtualisierung</a:t>
            </a:r>
            <a:r>
              <a:rPr lang="de-CH" dirty="0"/>
              <a:t> von Vorteil da skalierbar</a:t>
            </a:r>
          </a:p>
          <a:p>
            <a:pPr lvl="0"/>
            <a:r>
              <a:rPr lang="de-CH" dirty="0"/>
              <a:t>Eventuell Outsourcing in die </a:t>
            </a:r>
            <a:r>
              <a:rPr lang="de-CH" dirty="0" err="1"/>
              <a:t>Cloud</a:t>
            </a:r>
            <a:endParaRPr lang="de-CH" dirty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Team Blue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791427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49" y="1893176"/>
            <a:ext cx="6961517" cy="359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58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/>
              <a:t>User </a:t>
            </a:r>
            <a:r>
              <a:rPr lang="de-CH" dirty="0" err="1"/>
              <a:t>requirements</a:t>
            </a:r>
            <a:r>
              <a:rPr lang="de-CH" dirty="0"/>
              <a:t> </a:t>
            </a:r>
            <a:r>
              <a:rPr lang="de-CH" dirty="0" err="1"/>
              <a:t>definition</a:t>
            </a:r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CH" dirty="0"/>
              <a:t>Sinthujah Kaneshan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3</a:t>
            </a:fld>
            <a:endParaRPr lang="de-CH"/>
          </a:p>
        </p:txBody>
      </p:sp>
      <p:pic>
        <p:nvPicPr>
          <p:cNvPr id="2050" name="Picture 2" descr="Bildergebnis fÃ¼r us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875" y="1247775"/>
            <a:ext cx="3925075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9782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User </a:t>
            </a:r>
            <a:r>
              <a:rPr lang="de-CH" dirty="0" err="1"/>
              <a:t>requirements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</a:p>
        </p:txBody>
      </p:sp>
      <p:sp>
        <p:nvSpPr>
          <p:cNvPr id="8" name="Rechteck 7"/>
          <p:cNvSpPr/>
          <p:nvPr/>
        </p:nvSpPr>
        <p:spPr>
          <a:xfrm>
            <a:off x="3394355" y="1887755"/>
            <a:ext cx="2069432" cy="42463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Flussdiagramm: Grenzstelle 8"/>
          <p:cNvSpPr/>
          <p:nvPr/>
        </p:nvSpPr>
        <p:spPr>
          <a:xfrm>
            <a:off x="3804438" y="3955495"/>
            <a:ext cx="1206723" cy="400965"/>
          </a:xfrm>
          <a:prstGeom prst="flowChartTerminator">
            <a:avLst/>
          </a:prstGeom>
          <a:solidFill>
            <a:srgbClr val="00B0F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>
                <a:solidFill>
                  <a:schemeClr val="tx1"/>
                </a:solidFill>
              </a:rPr>
              <a:t>Dateiablage</a:t>
            </a:r>
          </a:p>
        </p:txBody>
      </p:sp>
      <p:sp>
        <p:nvSpPr>
          <p:cNvPr id="10" name="Flussdiagramm: Grenzstelle 9"/>
          <p:cNvSpPr/>
          <p:nvPr/>
        </p:nvSpPr>
        <p:spPr>
          <a:xfrm>
            <a:off x="3821516" y="4676403"/>
            <a:ext cx="1206723" cy="400965"/>
          </a:xfrm>
          <a:prstGeom prst="flowChartTerminator">
            <a:avLst/>
          </a:prstGeom>
          <a:solidFill>
            <a:srgbClr val="FF7C8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>
                <a:solidFill>
                  <a:schemeClr val="tx1"/>
                </a:solidFill>
              </a:rPr>
              <a:t>Terminübersicht</a:t>
            </a:r>
          </a:p>
        </p:txBody>
      </p:sp>
      <p:sp>
        <p:nvSpPr>
          <p:cNvPr id="11" name="Flussdiagramm: Grenzstelle 10"/>
          <p:cNvSpPr/>
          <p:nvPr/>
        </p:nvSpPr>
        <p:spPr>
          <a:xfrm>
            <a:off x="3825706" y="5405251"/>
            <a:ext cx="1206723" cy="400965"/>
          </a:xfrm>
          <a:prstGeom prst="flowChartTerminator">
            <a:avLst/>
          </a:prstGeom>
          <a:solidFill>
            <a:srgbClr val="CC66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>
                <a:solidFill>
                  <a:schemeClr val="tx1"/>
                </a:solidFill>
              </a:rPr>
              <a:t>Informationen über Krankheiten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95699" y="3407305"/>
            <a:ext cx="708513" cy="937599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516" y="3327969"/>
            <a:ext cx="611374" cy="841340"/>
          </a:xfrm>
          <a:prstGeom prst="rect">
            <a:avLst/>
          </a:prstGeom>
        </p:spPr>
      </p:pic>
      <p:sp>
        <p:nvSpPr>
          <p:cNvPr id="14" name="Flussdiagramm: Grenzstelle 13"/>
          <p:cNvSpPr/>
          <p:nvPr/>
        </p:nvSpPr>
        <p:spPr>
          <a:xfrm>
            <a:off x="3808817" y="2521075"/>
            <a:ext cx="1206723" cy="400965"/>
          </a:xfrm>
          <a:prstGeom prst="flowChartTerminator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>
                <a:solidFill>
                  <a:schemeClr val="tx1"/>
                </a:solidFill>
              </a:rPr>
              <a:t>User Management</a:t>
            </a: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621" y="2191393"/>
            <a:ext cx="705507" cy="705507"/>
          </a:xfrm>
          <a:prstGeom prst="rect">
            <a:avLst/>
          </a:prstGeom>
        </p:spPr>
      </p:pic>
      <p:sp>
        <p:nvSpPr>
          <p:cNvPr id="16" name="Flussdiagramm: Grenzstelle 15"/>
          <p:cNvSpPr/>
          <p:nvPr/>
        </p:nvSpPr>
        <p:spPr>
          <a:xfrm>
            <a:off x="3815776" y="3243636"/>
            <a:ext cx="1206723" cy="400965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>
                <a:solidFill>
                  <a:schemeClr val="tx1"/>
                </a:solidFill>
              </a:rPr>
              <a:t>Nachbestellung Medikament</a:t>
            </a:r>
          </a:p>
        </p:txBody>
      </p:sp>
      <p:cxnSp>
        <p:nvCxnSpPr>
          <p:cNvPr id="17" name="Gerader Verbinder 16"/>
          <p:cNvCxnSpPr>
            <a:stCxn id="13" idx="3"/>
            <a:endCxn id="14" idx="1"/>
          </p:cNvCxnSpPr>
          <p:nvPr/>
        </p:nvCxnSpPr>
        <p:spPr>
          <a:xfrm flipV="1">
            <a:off x="2389890" y="2721558"/>
            <a:ext cx="1418927" cy="102708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>
            <a:stCxn id="13" idx="3"/>
            <a:endCxn id="16" idx="1"/>
          </p:cNvCxnSpPr>
          <p:nvPr/>
        </p:nvCxnSpPr>
        <p:spPr>
          <a:xfrm flipV="1">
            <a:off x="2389890" y="3444119"/>
            <a:ext cx="1425886" cy="304520"/>
          </a:xfrm>
          <a:prstGeom prst="line">
            <a:avLst/>
          </a:prstGeom>
          <a:ln>
            <a:solidFill>
              <a:srgbClr val="CC9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>
            <a:stCxn id="13" idx="3"/>
            <a:endCxn id="9" idx="1"/>
          </p:cNvCxnSpPr>
          <p:nvPr/>
        </p:nvCxnSpPr>
        <p:spPr>
          <a:xfrm>
            <a:off x="2389890" y="3748639"/>
            <a:ext cx="1414548" cy="407339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>
            <a:stCxn id="12" idx="3"/>
            <a:endCxn id="14" idx="3"/>
          </p:cNvCxnSpPr>
          <p:nvPr/>
        </p:nvCxnSpPr>
        <p:spPr>
          <a:xfrm flipH="1" flipV="1">
            <a:off x="5015540" y="2721558"/>
            <a:ext cx="1480159" cy="115454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stCxn id="12" idx="3"/>
            <a:endCxn id="16" idx="3"/>
          </p:cNvCxnSpPr>
          <p:nvPr/>
        </p:nvCxnSpPr>
        <p:spPr>
          <a:xfrm flipH="1" flipV="1">
            <a:off x="5022499" y="3444119"/>
            <a:ext cx="1473200" cy="431986"/>
          </a:xfrm>
          <a:prstGeom prst="line">
            <a:avLst/>
          </a:prstGeom>
          <a:ln>
            <a:solidFill>
              <a:srgbClr val="CC9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>
            <a:stCxn id="12" idx="3"/>
            <a:endCxn id="9" idx="3"/>
          </p:cNvCxnSpPr>
          <p:nvPr/>
        </p:nvCxnSpPr>
        <p:spPr>
          <a:xfrm flipH="1">
            <a:off x="5011161" y="3876105"/>
            <a:ext cx="1484538" cy="279873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15" idx="1"/>
            <a:endCxn id="14" idx="3"/>
          </p:cNvCxnSpPr>
          <p:nvPr/>
        </p:nvCxnSpPr>
        <p:spPr>
          <a:xfrm flipH="1">
            <a:off x="5015540" y="2544147"/>
            <a:ext cx="1463081" cy="17741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stCxn id="15" idx="1"/>
            <a:endCxn id="16" idx="3"/>
          </p:cNvCxnSpPr>
          <p:nvPr/>
        </p:nvCxnSpPr>
        <p:spPr>
          <a:xfrm flipH="1">
            <a:off x="5022499" y="2544147"/>
            <a:ext cx="1456122" cy="899972"/>
          </a:xfrm>
          <a:prstGeom prst="line">
            <a:avLst/>
          </a:prstGeom>
          <a:ln>
            <a:solidFill>
              <a:srgbClr val="CC9B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Gerader Verbinder 24"/>
          <p:cNvCxnSpPr>
            <a:stCxn id="15" idx="1"/>
            <a:endCxn id="9" idx="3"/>
          </p:cNvCxnSpPr>
          <p:nvPr/>
        </p:nvCxnSpPr>
        <p:spPr>
          <a:xfrm flipH="1">
            <a:off x="5011161" y="2544147"/>
            <a:ext cx="1467460" cy="161183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4099613" y="1901278"/>
            <a:ext cx="658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PMS</a:t>
            </a:r>
          </a:p>
        </p:txBody>
      </p:sp>
      <p:cxnSp>
        <p:nvCxnSpPr>
          <p:cNvPr id="27" name="Gerader Verbinder 26"/>
          <p:cNvCxnSpPr>
            <a:stCxn id="13" idx="3"/>
            <a:endCxn id="10" idx="1"/>
          </p:cNvCxnSpPr>
          <p:nvPr/>
        </p:nvCxnSpPr>
        <p:spPr>
          <a:xfrm>
            <a:off x="2389890" y="3748639"/>
            <a:ext cx="1431626" cy="11282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>
            <a:stCxn id="33" idx="1"/>
            <a:endCxn id="10" idx="3"/>
          </p:cNvCxnSpPr>
          <p:nvPr/>
        </p:nvCxnSpPr>
        <p:spPr>
          <a:xfrm flipH="1" flipV="1">
            <a:off x="5028239" y="4876886"/>
            <a:ext cx="1372499" cy="4193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>
            <a:stCxn id="13" idx="3"/>
            <a:endCxn id="11" idx="1"/>
          </p:cNvCxnSpPr>
          <p:nvPr/>
        </p:nvCxnSpPr>
        <p:spPr>
          <a:xfrm>
            <a:off x="2389890" y="3748639"/>
            <a:ext cx="1435816" cy="185709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>
            <a:stCxn id="12" idx="3"/>
            <a:endCxn id="11" idx="3"/>
          </p:cNvCxnSpPr>
          <p:nvPr/>
        </p:nvCxnSpPr>
        <p:spPr>
          <a:xfrm flipH="1">
            <a:off x="5032429" y="3876105"/>
            <a:ext cx="1463270" cy="172962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>
            <a:stCxn id="15" idx="1"/>
            <a:endCxn id="11" idx="3"/>
          </p:cNvCxnSpPr>
          <p:nvPr/>
        </p:nvCxnSpPr>
        <p:spPr>
          <a:xfrm flipH="1">
            <a:off x="5032429" y="2544147"/>
            <a:ext cx="1446192" cy="306158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Gerader Verbinder 31"/>
          <p:cNvCxnSpPr>
            <a:stCxn id="15" idx="1"/>
            <a:endCxn id="10" idx="3"/>
          </p:cNvCxnSpPr>
          <p:nvPr/>
        </p:nvCxnSpPr>
        <p:spPr>
          <a:xfrm flipH="1">
            <a:off x="5028239" y="2544147"/>
            <a:ext cx="1450382" cy="23327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3" name="Grafik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738" y="4848539"/>
            <a:ext cx="895430" cy="895430"/>
          </a:xfrm>
          <a:prstGeom prst="rect">
            <a:avLst/>
          </a:prstGeom>
        </p:spPr>
      </p:pic>
      <p:sp>
        <p:nvSpPr>
          <p:cNvPr id="34" name="Textfeld 33"/>
          <p:cNvSpPr txBox="1"/>
          <p:nvPr/>
        </p:nvSpPr>
        <p:spPr>
          <a:xfrm>
            <a:off x="1765260" y="4077501"/>
            <a:ext cx="702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50" dirty="0"/>
              <a:t>Benutzer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6458849" y="2811763"/>
            <a:ext cx="73770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z="1050" dirty="0"/>
              <a:t>&lt;&lt;</a:t>
            </a:r>
            <a:r>
              <a:rPr lang="de-CH" sz="1050" dirty="0" err="1"/>
              <a:t>actor</a:t>
            </a:r>
            <a:r>
              <a:rPr lang="de-CH" sz="1050" dirty="0"/>
              <a:t>&gt;&gt;</a:t>
            </a:r>
          </a:p>
          <a:p>
            <a:pPr algn="ctr"/>
            <a:r>
              <a:rPr lang="de-CH" sz="1050" dirty="0"/>
              <a:t>Server</a:t>
            </a:r>
          </a:p>
        </p:txBody>
      </p:sp>
      <p:sp>
        <p:nvSpPr>
          <p:cNvPr id="36" name="Textfeld 35"/>
          <p:cNvSpPr txBox="1"/>
          <p:nvPr/>
        </p:nvSpPr>
        <p:spPr>
          <a:xfrm>
            <a:off x="6491320" y="4230576"/>
            <a:ext cx="73770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z="1050" dirty="0"/>
              <a:t>&lt;&lt;</a:t>
            </a:r>
            <a:r>
              <a:rPr lang="de-CH" sz="1050" dirty="0" err="1"/>
              <a:t>actor</a:t>
            </a:r>
            <a:r>
              <a:rPr lang="de-CH" sz="1050" dirty="0"/>
              <a:t>&gt;&gt;</a:t>
            </a:r>
          </a:p>
          <a:p>
            <a:pPr algn="ctr"/>
            <a:r>
              <a:rPr lang="de-CH" sz="1050" dirty="0"/>
              <a:t>Arzt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6485107" y="5650866"/>
            <a:ext cx="73770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z="1050" dirty="0"/>
              <a:t>&lt;&lt;</a:t>
            </a:r>
            <a:r>
              <a:rPr lang="de-CH" sz="1050" dirty="0" err="1"/>
              <a:t>actor</a:t>
            </a:r>
            <a:r>
              <a:rPr lang="de-CH" sz="1050" dirty="0"/>
              <a:t>&gt;&gt;</a:t>
            </a:r>
          </a:p>
          <a:p>
            <a:pPr algn="ctr"/>
            <a:r>
              <a:rPr lang="de-CH" sz="1050" dirty="0"/>
              <a:t>Empfang</a:t>
            </a:r>
          </a:p>
        </p:txBody>
      </p:sp>
    </p:spTree>
    <p:extLst>
      <p:ext uri="{BB962C8B-B14F-4D97-AF65-F5344CB8AC3E}">
        <p14:creationId xmlns:p14="http://schemas.microsoft.com/office/powerpoint/2010/main" val="3039976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4" grpId="0" animBg="1"/>
      <p:bldP spid="16" grpId="0" animBg="1"/>
      <p:bldP spid="26" grpId="0"/>
      <p:bldP spid="34" grpId="0"/>
      <p:bldP spid="35" grpId="0"/>
      <p:bldP spid="36" grpId="0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Use</a:t>
            </a:r>
            <a:r>
              <a:rPr lang="de-CH" dirty="0"/>
              <a:t> Case 1+2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5</a:t>
            </a:fld>
            <a:endParaRPr lang="de-CH"/>
          </a:p>
        </p:txBody>
      </p:sp>
      <p:sp>
        <p:nvSpPr>
          <p:cNvPr id="36" name="Foliennummernplatzhalter 4"/>
          <p:cNvSpPr txBox="1">
            <a:spLocks/>
          </p:cNvSpPr>
          <p:nvPr/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072DA9-9F6E-48DE-9778-9BAC4389FBFC}" type="slidenum">
              <a:rPr lang="de-CH" smtClean="0"/>
              <a:pPr/>
              <a:t>5</a:t>
            </a:fld>
            <a:endParaRPr lang="de-CH"/>
          </a:p>
        </p:txBody>
      </p:sp>
      <p:sp>
        <p:nvSpPr>
          <p:cNvPr id="37" name="Fußzeilenplatzhalter 5"/>
          <p:cNvSpPr txBox="1">
            <a:spLocks/>
          </p:cNvSpPr>
          <p:nvPr/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000" kern="12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/>
              <a:t>Team Blue</a:t>
            </a:r>
          </a:p>
        </p:txBody>
      </p:sp>
      <p:sp>
        <p:nvSpPr>
          <p:cNvPr id="38" name="Rechteck 37"/>
          <p:cNvSpPr/>
          <p:nvPr/>
        </p:nvSpPr>
        <p:spPr>
          <a:xfrm>
            <a:off x="3394355" y="1887755"/>
            <a:ext cx="2069432" cy="42463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9" name="Flussdiagramm: Grenzstelle 38"/>
          <p:cNvSpPr/>
          <p:nvPr/>
        </p:nvSpPr>
        <p:spPr>
          <a:xfrm>
            <a:off x="3804438" y="3955495"/>
            <a:ext cx="1206723" cy="400965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>
                <a:solidFill>
                  <a:schemeClr val="tx1"/>
                </a:solidFill>
              </a:rPr>
              <a:t>Dateiablage</a:t>
            </a:r>
          </a:p>
        </p:txBody>
      </p:sp>
      <p:sp>
        <p:nvSpPr>
          <p:cNvPr id="40" name="Flussdiagramm: Grenzstelle 39"/>
          <p:cNvSpPr/>
          <p:nvPr/>
        </p:nvSpPr>
        <p:spPr>
          <a:xfrm>
            <a:off x="3821516" y="4676403"/>
            <a:ext cx="1206723" cy="400965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>
                <a:solidFill>
                  <a:schemeClr val="tx1"/>
                </a:solidFill>
              </a:rPr>
              <a:t>Terminübersicht</a:t>
            </a:r>
          </a:p>
        </p:txBody>
      </p:sp>
      <p:sp>
        <p:nvSpPr>
          <p:cNvPr id="41" name="Flussdiagramm: Grenzstelle 40"/>
          <p:cNvSpPr/>
          <p:nvPr/>
        </p:nvSpPr>
        <p:spPr>
          <a:xfrm>
            <a:off x="3825706" y="5405251"/>
            <a:ext cx="1206723" cy="400965"/>
          </a:xfrm>
          <a:prstGeom prst="flowChartTerminator">
            <a:avLst/>
          </a:prstGeom>
          <a:solidFill>
            <a:srgbClr val="CC66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>
                <a:solidFill>
                  <a:schemeClr val="tx1"/>
                </a:solidFill>
              </a:rPr>
              <a:t>Informationen über Krankheiten</a:t>
            </a:r>
          </a:p>
        </p:txBody>
      </p:sp>
      <p:pic>
        <p:nvPicPr>
          <p:cNvPr id="42" name="Grafik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95699" y="3407305"/>
            <a:ext cx="708513" cy="937599"/>
          </a:xfrm>
          <a:prstGeom prst="rect">
            <a:avLst/>
          </a:prstGeom>
        </p:spPr>
      </p:pic>
      <p:pic>
        <p:nvPicPr>
          <p:cNvPr id="43" name="Grafik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516" y="3327969"/>
            <a:ext cx="611374" cy="841340"/>
          </a:xfrm>
          <a:prstGeom prst="rect">
            <a:avLst/>
          </a:prstGeom>
        </p:spPr>
      </p:pic>
      <p:sp>
        <p:nvSpPr>
          <p:cNvPr id="44" name="Flussdiagramm: Grenzstelle 43"/>
          <p:cNvSpPr/>
          <p:nvPr/>
        </p:nvSpPr>
        <p:spPr>
          <a:xfrm>
            <a:off x="3808817" y="2521075"/>
            <a:ext cx="1206723" cy="400965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>
                <a:solidFill>
                  <a:schemeClr val="tx1"/>
                </a:solidFill>
              </a:rPr>
              <a:t>User Management</a:t>
            </a:r>
          </a:p>
        </p:txBody>
      </p:sp>
      <p:pic>
        <p:nvPicPr>
          <p:cNvPr id="45" name="Grafik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621" y="2191393"/>
            <a:ext cx="705507" cy="705507"/>
          </a:xfrm>
          <a:prstGeom prst="rect">
            <a:avLst/>
          </a:prstGeom>
        </p:spPr>
      </p:pic>
      <p:sp>
        <p:nvSpPr>
          <p:cNvPr id="46" name="Flussdiagramm: Grenzstelle 45"/>
          <p:cNvSpPr/>
          <p:nvPr/>
        </p:nvSpPr>
        <p:spPr>
          <a:xfrm>
            <a:off x="3815776" y="3243636"/>
            <a:ext cx="1206723" cy="400965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>
                <a:solidFill>
                  <a:schemeClr val="tx1"/>
                </a:solidFill>
              </a:rPr>
              <a:t>Nachbestellung Medikament</a:t>
            </a:r>
          </a:p>
        </p:txBody>
      </p:sp>
      <p:cxnSp>
        <p:nvCxnSpPr>
          <p:cNvPr id="47" name="Gerader Verbinder 46"/>
          <p:cNvCxnSpPr>
            <a:stCxn id="43" idx="3"/>
            <a:endCxn id="44" idx="1"/>
          </p:cNvCxnSpPr>
          <p:nvPr/>
        </p:nvCxnSpPr>
        <p:spPr>
          <a:xfrm flipV="1">
            <a:off x="2389890" y="2721558"/>
            <a:ext cx="1418927" cy="10270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/>
          <p:cNvCxnSpPr>
            <a:stCxn id="43" idx="3"/>
            <a:endCxn id="46" idx="1"/>
          </p:cNvCxnSpPr>
          <p:nvPr/>
        </p:nvCxnSpPr>
        <p:spPr>
          <a:xfrm flipV="1">
            <a:off x="2389890" y="3444119"/>
            <a:ext cx="1425886" cy="304520"/>
          </a:xfrm>
          <a:prstGeom prst="line">
            <a:avLst/>
          </a:prstGeom>
          <a:ln>
            <a:solidFill>
              <a:srgbClr val="CC9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/>
          <p:cNvCxnSpPr>
            <a:stCxn id="43" idx="3"/>
            <a:endCxn id="39" idx="1"/>
          </p:cNvCxnSpPr>
          <p:nvPr/>
        </p:nvCxnSpPr>
        <p:spPr>
          <a:xfrm>
            <a:off x="2389890" y="3748639"/>
            <a:ext cx="1414548" cy="40733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/>
          <p:cNvCxnSpPr>
            <a:stCxn id="42" idx="3"/>
            <a:endCxn id="44" idx="3"/>
          </p:cNvCxnSpPr>
          <p:nvPr/>
        </p:nvCxnSpPr>
        <p:spPr>
          <a:xfrm flipH="1" flipV="1">
            <a:off x="5015540" y="2721558"/>
            <a:ext cx="1480159" cy="115454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/>
          <p:cNvCxnSpPr>
            <a:stCxn id="42" idx="3"/>
            <a:endCxn id="46" idx="3"/>
          </p:cNvCxnSpPr>
          <p:nvPr/>
        </p:nvCxnSpPr>
        <p:spPr>
          <a:xfrm flipH="1" flipV="1">
            <a:off x="5022499" y="3444119"/>
            <a:ext cx="1473200" cy="431986"/>
          </a:xfrm>
          <a:prstGeom prst="line">
            <a:avLst/>
          </a:prstGeom>
          <a:ln>
            <a:solidFill>
              <a:srgbClr val="CC9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/>
          <p:cNvCxnSpPr>
            <a:stCxn id="42" idx="3"/>
            <a:endCxn id="39" idx="3"/>
          </p:cNvCxnSpPr>
          <p:nvPr/>
        </p:nvCxnSpPr>
        <p:spPr>
          <a:xfrm flipH="1">
            <a:off x="5011161" y="3876105"/>
            <a:ext cx="1484538" cy="2798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/>
          <p:cNvCxnSpPr>
            <a:stCxn id="45" idx="1"/>
            <a:endCxn id="44" idx="3"/>
          </p:cNvCxnSpPr>
          <p:nvPr/>
        </p:nvCxnSpPr>
        <p:spPr>
          <a:xfrm flipH="1">
            <a:off x="5015540" y="2544147"/>
            <a:ext cx="1463081" cy="17741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Gerader Verbinder 53"/>
          <p:cNvCxnSpPr>
            <a:stCxn id="45" idx="1"/>
            <a:endCxn id="46" idx="3"/>
          </p:cNvCxnSpPr>
          <p:nvPr/>
        </p:nvCxnSpPr>
        <p:spPr>
          <a:xfrm flipH="1">
            <a:off x="5022499" y="2544147"/>
            <a:ext cx="1456122" cy="899972"/>
          </a:xfrm>
          <a:prstGeom prst="line">
            <a:avLst/>
          </a:prstGeom>
          <a:ln>
            <a:solidFill>
              <a:srgbClr val="CC9B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Gerader Verbinder 54"/>
          <p:cNvCxnSpPr>
            <a:stCxn id="45" idx="1"/>
            <a:endCxn id="39" idx="3"/>
          </p:cNvCxnSpPr>
          <p:nvPr/>
        </p:nvCxnSpPr>
        <p:spPr>
          <a:xfrm flipH="1">
            <a:off x="5011161" y="2544147"/>
            <a:ext cx="1467460" cy="16118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feld 55"/>
          <p:cNvSpPr txBox="1"/>
          <p:nvPr/>
        </p:nvSpPr>
        <p:spPr>
          <a:xfrm>
            <a:off x="4099613" y="1901278"/>
            <a:ext cx="658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PMS</a:t>
            </a:r>
          </a:p>
        </p:txBody>
      </p:sp>
      <p:cxnSp>
        <p:nvCxnSpPr>
          <p:cNvPr id="57" name="Gerader Verbinder 56"/>
          <p:cNvCxnSpPr>
            <a:stCxn id="43" idx="3"/>
            <a:endCxn id="40" idx="1"/>
          </p:cNvCxnSpPr>
          <p:nvPr/>
        </p:nvCxnSpPr>
        <p:spPr>
          <a:xfrm>
            <a:off x="2389890" y="3748639"/>
            <a:ext cx="1431626" cy="112824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/>
          <p:cNvCxnSpPr>
            <a:stCxn id="63" idx="1"/>
            <a:endCxn id="40" idx="3"/>
          </p:cNvCxnSpPr>
          <p:nvPr/>
        </p:nvCxnSpPr>
        <p:spPr>
          <a:xfrm flipH="1" flipV="1">
            <a:off x="5028239" y="4876886"/>
            <a:ext cx="1372499" cy="41936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/>
          <p:cNvCxnSpPr>
            <a:stCxn id="43" idx="3"/>
            <a:endCxn id="41" idx="1"/>
          </p:cNvCxnSpPr>
          <p:nvPr/>
        </p:nvCxnSpPr>
        <p:spPr>
          <a:xfrm>
            <a:off x="2389890" y="3748639"/>
            <a:ext cx="1435816" cy="185709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/>
          <p:cNvCxnSpPr>
            <a:stCxn id="42" idx="3"/>
            <a:endCxn id="41" idx="3"/>
          </p:cNvCxnSpPr>
          <p:nvPr/>
        </p:nvCxnSpPr>
        <p:spPr>
          <a:xfrm flipH="1">
            <a:off x="5032429" y="3876105"/>
            <a:ext cx="1463270" cy="172962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/>
          <p:cNvCxnSpPr>
            <a:stCxn id="45" idx="1"/>
            <a:endCxn id="41" idx="3"/>
          </p:cNvCxnSpPr>
          <p:nvPr/>
        </p:nvCxnSpPr>
        <p:spPr>
          <a:xfrm flipH="1">
            <a:off x="5032429" y="2544147"/>
            <a:ext cx="1446192" cy="306158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Gerader Verbinder 61"/>
          <p:cNvCxnSpPr>
            <a:stCxn id="45" idx="1"/>
            <a:endCxn id="40" idx="3"/>
          </p:cNvCxnSpPr>
          <p:nvPr/>
        </p:nvCxnSpPr>
        <p:spPr>
          <a:xfrm flipH="1">
            <a:off x="5028239" y="2544147"/>
            <a:ext cx="1450382" cy="233273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3" name="Grafik 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738" y="4848539"/>
            <a:ext cx="895430" cy="895430"/>
          </a:xfrm>
          <a:prstGeom prst="rect">
            <a:avLst/>
          </a:prstGeom>
        </p:spPr>
      </p:pic>
      <p:sp>
        <p:nvSpPr>
          <p:cNvPr id="64" name="Textfeld 63"/>
          <p:cNvSpPr txBox="1"/>
          <p:nvPr/>
        </p:nvSpPr>
        <p:spPr>
          <a:xfrm>
            <a:off x="1765260" y="4077501"/>
            <a:ext cx="702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50" dirty="0"/>
              <a:t>Benutzer</a:t>
            </a:r>
          </a:p>
        </p:txBody>
      </p:sp>
      <p:sp>
        <p:nvSpPr>
          <p:cNvPr id="65" name="Textfeld 64"/>
          <p:cNvSpPr txBox="1"/>
          <p:nvPr/>
        </p:nvSpPr>
        <p:spPr>
          <a:xfrm>
            <a:off x="6458849" y="2811763"/>
            <a:ext cx="73770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z="1050" dirty="0"/>
              <a:t>&lt;&lt;</a:t>
            </a:r>
            <a:r>
              <a:rPr lang="de-CH" sz="1050" dirty="0" err="1"/>
              <a:t>actor</a:t>
            </a:r>
            <a:r>
              <a:rPr lang="de-CH" sz="1050" dirty="0"/>
              <a:t>&gt;&gt;</a:t>
            </a:r>
          </a:p>
          <a:p>
            <a:pPr algn="ctr"/>
            <a:r>
              <a:rPr lang="de-CH" sz="1050" dirty="0"/>
              <a:t>Server</a:t>
            </a:r>
          </a:p>
        </p:txBody>
      </p:sp>
      <p:sp>
        <p:nvSpPr>
          <p:cNvPr id="66" name="Textfeld 65"/>
          <p:cNvSpPr txBox="1"/>
          <p:nvPr/>
        </p:nvSpPr>
        <p:spPr>
          <a:xfrm>
            <a:off x="6491320" y="4230576"/>
            <a:ext cx="73770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z="1050" dirty="0"/>
              <a:t>&lt;&lt;</a:t>
            </a:r>
            <a:r>
              <a:rPr lang="de-CH" sz="1050" dirty="0" err="1"/>
              <a:t>actor</a:t>
            </a:r>
            <a:r>
              <a:rPr lang="de-CH" sz="1050" dirty="0"/>
              <a:t>&gt;&gt;</a:t>
            </a:r>
          </a:p>
          <a:p>
            <a:pPr algn="ctr"/>
            <a:r>
              <a:rPr lang="de-CH" sz="1050" dirty="0"/>
              <a:t>Arzt</a:t>
            </a:r>
          </a:p>
        </p:txBody>
      </p:sp>
      <p:sp>
        <p:nvSpPr>
          <p:cNvPr id="67" name="Textfeld 66"/>
          <p:cNvSpPr txBox="1"/>
          <p:nvPr/>
        </p:nvSpPr>
        <p:spPr>
          <a:xfrm>
            <a:off x="6485107" y="5650866"/>
            <a:ext cx="73770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z="1050" dirty="0"/>
              <a:t>&lt;&lt;</a:t>
            </a:r>
            <a:r>
              <a:rPr lang="de-CH" sz="1050" dirty="0" err="1"/>
              <a:t>actor</a:t>
            </a:r>
            <a:r>
              <a:rPr lang="de-CH" sz="1050" dirty="0"/>
              <a:t>&gt;&gt;</a:t>
            </a:r>
          </a:p>
          <a:p>
            <a:pPr algn="ctr"/>
            <a:r>
              <a:rPr lang="de-CH" sz="1050" dirty="0"/>
              <a:t>Empfang</a:t>
            </a:r>
          </a:p>
        </p:txBody>
      </p:sp>
    </p:spTree>
    <p:extLst>
      <p:ext uri="{BB962C8B-B14F-4D97-AF65-F5344CB8AC3E}">
        <p14:creationId xmlns:p14="http://schemas.microsoft.com/office/powerpoint/2010/main" val="83567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Use</a:t>
            </a:r>
            <a:r>
              <a:rPr lang="de-CH" dirty="0"/>
              <a:t> Case 1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6</a:t>
            </a:fld>
            <a:endParaRPr lang="de-CH"/>
          </a:p>
        </p:txBody>
      </p:sp>
      <p:graphicFrame>
        <p:nvGraphicFramePr>
          <p:cNvPr id="86" name="Tabel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434365"/>
              </p:ext>
            </p:extLst>
          </p:nvPr>
        </p:nvGraphicFramePr>
        <p:xfrm>
          <a:off x="557847" y="1930398"/>
          <a:ext cx="7760653" cy="26543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47711">
                  <a:extLst>
                    <a:ext uri="{9D8B030D-6E8A-4147-A177-3AD203B41FA5}">
                      <a16:colId xmlns:a16="http://schemas.microsoft.com/office/drawing/2014/main" xmlns="" val="2067186096"/>
                    </a:ext>
                  </a:extLst>
                </a:gridCol>
                <a:gridCol w="6012942">
                  <a:extLst>
                    <a:ext uri="{9D8B030D-6E8A-4147-A177-3AD203B41FA5}">
                      <a16:colId xmlns:a16="http://schemas.microsoft.com/office/drawing/2014/main" xmlns="" val="3004943606"/>
                    </a:ext>
                  </a:extLst>
                </a:gridCol>
              </a:tblGrid>
              <a:tr h="301495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Nr. und Name:</a:t>
                      </a:r>
                      <a:endParaRPr lang="de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 Medikamente nachbestellen</a:t>
                      </a:r>
                      <a:endParaRPr lang="de-CH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748466227"/>
                  </a:ext>
                </a:extLst>
              </a:tr>
              <a:tr h="382278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Szenario:</a:t>
                      </a:r>
                      <a:endParaRPr lang="de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Die Medikamente, die eingenommen werden müssen, sind fast aufgebraucht.</a:t>
                      </a:r>
                      <a:endParaRPr lang="de-CH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238736759"/>
                  </a:ext>
                </a:extLst>
              </a:tr>
              <a:tr h="382278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Kurzbeschreibung:</a:t>
                      </a:r>
                      <a:endParaRPr lang="de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Nachbestellung der benötigten Medikamente.</a:t>
                      </a:r>
                      <a:endParaRPr lang="de-CH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385958006"/>
                  </a:ext>
                </a:extLst>
              </a:tr>
              <a:tr h="382278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Beteiligte Akteure:</a:t>
                      </a:r>
                      <a:endParaRPr lang="de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User, System, Arzt</a:t>
                      </a:r>
                      <a:endParaRPr lang="de-CH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4072881246"/>
                  </a:ext>
                </a:extLst>
              </a:tr>
              <a:tr h="602986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Auslöser / Vorbedingung:</a:t>
                      </a:r>
                      <a:endParaRPr lang="de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Die Medikamente die unbedingt eingenommen sind fast aufgebraucht. Sie müssen bestellt werden, bevor sie fertig sind.</a:t>
                      </a:r>
                      <a:endParaRPr lang="de-CH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726278234"/>
                  </a:ext>
                </a:extLst>
              </a:tr>
              <a:tr h="602986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Ergebnisse / Nachbedingung:</a:t>
                      </a:r>
                      <a:endParaRPr lang="de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Der Benutzer erhält vom Arzt einen Rezept für das bestellte Medikament, den er an einer Apotheke zum Kauf vorweisen kann.</a:t>
                      </a:r>
                      <a:endParaRPr lang="de-CH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903746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8235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Use</a:t>
            </a:r>
            <a:r>
              <a:rPr lang="de-CH" dirty="0"/>
              <a:t> Case 1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7</a:t>
            </a:fld>
            <a:endParaRPr lang="de-CH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37" y="92764"/>
            <a:ext cx="5876925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140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Use</a:t>
            </a:r>
            <a:r>
              <a:rPr lang="de-CH" dirty="0"/>
              <a:t> Case 1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8</a:t>
            </a:fld>
            <a:endParaRPr lang="de-CH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2" y="306324"/>
            <a:ext cx="585787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239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Use</a:t>
            </a:r>
            <a:r>
              <a:rPr lang="de-CH" dirty="0"/>
              <a:t> Case 2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9</a:t>
            </a:fld>
            <a:endParaRPr lang="de-CH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912810"/>
              </p:ext>
            </p:extLst>
          </p:nvPr>
        </p:nvGraphicFramePr>
        <p:xfrm>
          <a:off x="557847" y="1930398"/>
          <a:ext cx="7760653" cy="26543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47711">
                  <a:extLst>
                    <a:ext uri="{9D8B030D-6E8A-4147-A177-3AD203B41FA5}">
                      <a16:colId xmlns:a16="http://schemas.microsoft.com/office/drawing/2014/main" xmlns="" val="2067186096"/>
                    </a:ext>
                  </a:extLst>
                </a:gridCol>
                <a:gridCol w="6012942">
                  <a:extLst>
                    <a:ext uri="{9D8B030D-6E8A-4147-A177-3AD203B41FA5}">
                      <a16:colId xmlns:a16="http://schemas.microsoft.com/office/drawing/2014/main" xmlns="" val="3004943606"/>
                    </a:ext>
                  </a:extLst>
                </a:gridCol>
              </a:tblGrid>
              <a:tr h="301495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Nr. und Name:</a:t>
                      </a:r>
                      <a:endParaRPr lang="de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 Informationen über die Krankheit</a:t>
                      </a:r>
                      <a:endParaRPr lang="de-CH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748466227"/>
                  </a:ext>
                </a:extLst>
              </a:tr>
              <a:tr h="382278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Szenario:</a:t>
                      </a:r>
                      <a:endParaRPr lang="de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 gibt zu wenige Informationen über die Krankheit.</a:t>
                      </a:r>
                      <a:endParaRPr lang="de-CH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238736759"/>
                  </a:ext>
                </a:extLst>
              </a:tr>
              <a:tr h="382278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Kurzbeschreibung:</a:t>
                      </a:r>
                      <a:endParaRPr lang="de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Informationen über die Krankheit anzeigen lassen.</a:t>
                      </a:r>
                      <a:endParaRPr lang="de-CH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385958006"/>
                  </a:ext>
                </a:extLst>
              </a:tr>
              <a:tr h="382278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Beteiligte Akteure:</a:t>
                      </a:r>
                      <a:endParaRPr lang="de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User, System, Arzt</a:t>
                      </a:r>
                      <a:endParaRPr lang="de-CH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4072881246"/>
                  </a:ext>
                </a:extLst>
              </a:tr>
              <a:tr h="602986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Auslöser / Vorbedingung:</a:t>
                      </a:r>
                      <a:endParaRPr lang="de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Der User möchte mehr über die Krankheit erfahren.</a:t>
                      </a:r>
                      <a:endParaRPr lang="de-CH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726278234"/>
                  </a:ext>
                </a:extLst>
              </a:tr>
              <a:tr h="602986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Ergebnisse / Nachbedingung:</a:t>
                      </a:r>
                      <a:endParaRPr lang="de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Der User weiss mehr über die Krankheit.</a:t>
                      </a:r>
                      <a:endParaRPr lang="de-CH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903746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8555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467</Words>
  <Application>Microsoft Macintosh PowerPoint</Application>
  <PresentationFormat>Bildschirmpräsentation (4:3)</PresentationFormat>
  <Paragraphs>149</Paragraphs>
  <Slides>22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3" baseType="lpstr">
      <vt:lpstr>Integral</vt:lpstr>
      <vt:lpstr>Task 2 Requirements Specification</vt:lpstr>
      <vt:lpstr>Contents</vt:lpstr>
      <vt:lpstr>User requirements definition</vt:lpstr>
      <vt:lpstr>User requirements</vt:lpstr>
      <vt:lpstr>Use Case 1+2</vt:lpstr>
      <vt:lpstr>Use Case 1</vt:lpstr>
      <vt:lpstr>Use Case 1</vt:lpstr>
      <vt:lpstr>Use Case 1</vt:lpstr>
      <vt:lpstr>Use Case 2</vt:lpstr>
      <vt:lpstr>PowerPoint-Präsentation</vt:lpstr>
      <vt:lpstr>System Architecture</vt:lpstr>
      <vt:lpstr>System Architecture</vt:lpstr>
      <vt:lpstr>System Requirements Specification</vt:lpstr>
      <vt:lpstr>System requirements specification</vt:lpstr>
      <vt:lpstr>System requirements specification</vt:lpstr>
      <vt:lpstr>System Model</vt:lpstr>
      <vt:lpstr>PowerPoint-Präsentation</vt:lpstr>
      <vt:lpstr>System Evolution</vt:lpstr>
      <vt:lpstr>System Evolution</vt:lpstr>
      <vt:lpstr>Testing</vt:lpstr>
      <vt:lpstr>Appendices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2 Requirements Specification</dc:title>
  <dc:creator>Sinthujah Kaneshan</dc:creator>
  <cp:lastModifiedBy>Silas Stulz</cp:lastModifiedBy>
  <cp:revision>16</cp:revision>
  <dcterms:created xsi:type="dcterms:W3CDTF">2018-04-15T10:44:32Z</dcterms:created>
  <dcterms:modified xsi:type="dcterms:W3CDTF">2018-04-16T18:01:10Z</dcterms:modified>
</cp:coreProperties>
</file>