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1"/>
  </p:notesMasterIdLst>
  <p:sldIdLst>
    <p:sldId id="256" r:id="rId2"/>
    <p:sldId id="257" r:id="rId3"/>
    <p:sldId id="263" r:id="rId4"/>
    <p:sldId id="258" r:id="rId5"/>
    <p:sldId id="264" r:id="rId6"/>
    <p:sldId id="265" r:id="rId7"/>
    <p:sldId id="269" r:id="rId8"/>
    <p:sldId id="270" r:id="rId9"/>
    <p:sldId id="267" r:id="rId10"/>
    <p:sldId id="271" r:id="rId11"/>
    <p:sldId id="266" r:id="rId12"/>
    <p:sldId id="259" r:id="rId13"/>
    <p:sldId id="272" r:id="rId14"/>
    <p:sldId id="260" r:id="rId15"/>
    <p:sldId id="273" r:id="rId16"/>
    <p:sldId id="261" r:id="rId17"/>
    <p:sldId id="274" r:id="rId18"/>
    <p:sldId id="262" r:id="rId19"/>
    <p:sldId id="275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C9B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7A458-E728-4C45-AC5F-BF1ECBD604F4}" type="datetimeFigureOut">
              <a:rPr lang="de-CH" smtClean="0"/>
              <a:t>16.04.2018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88F12-52CF-4C90-9C8C-9917513052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113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88F12-52CF-4C90-9C8C-99175130521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35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4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4EFA-D47F-462F-9645-4A2C7B0C008E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643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366C-D8E1-4A1D-9F3A-E8CB5EBC918C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3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17AB-ECF0-49FF-B6BF-5ED34EE6CF1F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570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39F6-F4F6-4289-93D5-9E4F3B02E4D6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6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F152-E476-443B-8AB6-5804059EE67F}" type="datetime1">
              <a:rPr lang="de-CH" smtClean="0"/>
              <a:t>16.04.2018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5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9C7C-3DC4-4099-BE80-68818C82D6D8}" type="datetime1">
              <a:rPr lang="de-CH" smtClean="0"/>
              <a:t>16.04.2018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640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963B-2EC8-421B-871A-8231F1970420}" type="datetime1">
              <a:rPr lang="de-CH" smtClean="0"/>
              <a:t>16.04.2018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8787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7C7D-9EAF-413C-A37A-A0DE9D748493}" type="datetime1">
              <a:rPr lang="de-CH" smtClean="0"/>
              <a:t>16.04.2018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6322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9B50-50D7-413F-AF73-B729280A6E9F}" type="datetime1">
              <a:rPr lang="de-CH" smtClean="0"/>
              <a:t>16.04.2018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95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B7AC-6B2E-4813-9F88-C402B02E29B8}" type="datetime1">
              <a:rPr lang="de-CH" smtClean="0"/>
              <a:t>16.04.2018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4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F7B2E4-FD4D-4ABA-BA68-9C7F9D22BE3B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5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Task 2</a:t>
            </a:r>
            <a:br>
              <a:rPr lang="de-CH" dirty="0" smtClean="0"/>
            </a:br>
            <a:r>
              <a:rPr lang="de-CH" dirty="0" err="1" smtClean="0"/>
              <a:t>Requirements</a:t>
            </a:r>
            <a:r>
              <a:rPr lang="de-CH" dirty="0" smtClean="0"/>
              <a:t> </a:t>
            </a:r>
            <a:r>
              <a:rPr lang="de-CH" dirty="0" err="1" smtClean="0"/>
              <a:t>Specification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Team Blue</a:t>
            </a:r>
          </a:p>
          <a:p>
            <a:r>
              <a:rPr lang="en-GB" sz="1200" dirty="0"/>
              <a:t>Lars </a:t>
            </a:r>
            <a:r>
              <a:rPr lang="en-GB" sz="1200" dirty="0" err="1"/>
              <a:t>Gertsch</a:t>
            </a:r>
            <a:r>
              <a:rPr lang="en-GB" sz="1200" dirty="0"/>
              <a:t> | Simon Herrmann | Steve </a:t>
            </a:r>
            <a:r>
              <a:rPr lang="en-GB" sz="1200" dirty="0" err="1"/>
              <a:t>Blaser</a:t>
            </a:r>
            <a:r>
              <a:rPr lang="en-GB" sz="1200" dirty="0"/>
              <a:t> | Fabio </a:t>
            </a:r>
            <a:r>
              <a:rPr lang="en-GB" sz="1200" dirty="0" err="1"/>
              <a:t>Caggiano</a:t>
            </a:r>
            <a:r>
              <a:rPr lang="en-GB" sz="1200" dirty="0"/>
              <a:t> | Silas </a:t>
            </a:r>
            <a:r>
              <a:rPr lang="en-GB" sz="1200" dirty="0" err="1"/>
              <a:t>Stulz</a:t>
            </a:r>
            <a:r>
              <a:rPr lang="en-GB" sz="1200" dirty="0"/>
              <a:t> | Sinthujah Kaneshan</a:t>
            </a:r>
            <a:endParaRPr lang="de-CH" sz="1200" dirty="0"/>
          </a:p>
          <a:p>
            <a:endParaRPr lang="de-CH" dirty="0"/>
          </a:p>
        </p:txBody>
      </p:sp>
      <p:pic>
        <p:nvPicPr>
          <p:cNvPr id="1028" name="Picture 4" descr="Bildergebnis fÃ¼r inform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5"/>
          <a:stretch/>
        </p:blipFill>
        <p:spPr bwMode="auto">
          <a:xfrm>
            <a:off x="0" y="0"/>
            <a:ext cx="91440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5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10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44475"/>
            <a:ext cx="58674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 </a:t>
            </a:r>
            <a:r>
              <a:rPr lang="de-CH" dirty="0" err="1" smtClean="0"/>
              <a:t>Architecture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Fabio </a:t>
            </a:r>
            <a:r>
              <a:rPr lang="de-CH" dirty="0" err="1" smtClean="0"/>
              <a:t>Caggiano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11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810512"/>
            <a:ext cx="4102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 </a:t>
            </a:r>
            <a:r>
              <a:rPr lang="de-CH" dirty="0" err="1" smtClean="0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05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 </a:t>
            </a:r>
            <a:r>
              <a:rPr lang="de-CH" dirty="0" err="1" smtClean="0"/>
              <a:t>Requirements</a:t>
            </a:r>
            <a:r>
              <a:rPr lang="de-CH" dirty="0" smtClean="0"/>
              <a:t> </a:t>
            </a:r>
            <a:r>
              <a:rPr lang="de-CH" dirty="0" err="1" smtClean="0"/>
              <a:t>Specification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Simon Herrmann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13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5" y="626263"/>
            <a:ext cx="39814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 </a:t>
            </a:r>
            <a:r>
              <a:rPr lang="de-CH" dirty="0" err="1" smtClean="0"/>
              <a:t>requirements</a:t>
            </a:r>
            <a:r>
              <a:rPr lang="de-CH" dirty="0" smtClean="0"/>
              <a:t> </a:t>
            </a:r>
            <a:r>
              <a:rPr lang="de-CH" dirty="0" err="1" smtClean="0"/>
              <a:t>specification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70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 Model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Silas </a:t>
            </a:r>
            <a:r>
              <a:rPr lang="de-CH" dirty="0" err="1" smtClean="0"/>
              <a:t>Stulz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15</a:t>
            </a:fld>
            <a:endParaRPr lang="de-CH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9" y="1454989"/>
            <a:ext cx="4037685" cy="34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 Model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35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 Evolution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smtClean="0"/>
              <a:t>Lars Gertsch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17</a:t>
            </a:fld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18" y="1350873"/>
            <a:ext cx="5556814" cy="384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 Evolution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570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9" y="1893176"/>
            <a:ext cx="6961517" cy="35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1. User </a:t>
            </a:r>
            <a:r>
              <a:rPr lang="de-CH" dirty="0" err="1" smtClean="0"/>
              <a:t>requirements</a:t>
            </a:r>
            <a:r>
              <a:rPr lang="de-CH" dirty="0" smtClean="0"/>
              <a:t> </a:t>
            </a:r>
            <a:r>
              <a:rPr lang="de-CH" dirty="0" err="1" smtClean="0"/>
              <a:t>definitions</a:t>
            </a:r>
            <a:endParaRPr lang="de-CH" dirty="0" smtClean="0"/>
          </a:p>
          <a:p>
            <a:r>
              <a:rPr lang="de-CH" dirty="0" smtClean="0"/>
              <a:t>2. System </a:t>
            </a:r>
            <a:r>
              <a:rPr lang="de-CH" dirty="0" err="1" smtClean="0"/>
              <a:t>architecture</a:t>
            </a:r>
            <a:endParaRPr lang="de-CH" dirty="0" smtClean="0"/>
          </a:p>
          <a:p>
            <a:r>
              <a:rPr lang="de-CH" dirty="0"/>
              <a:t>3</a:t>
            </a:r>
            <a:r>
              <a:rPr lang="de-CH" dirty="0" smtClean="0"/>
              <a:t>. System </a:t>
            </a:r>
            <a:r>
              <a:rPr lang="de-CH" dirty="0" err="1" smtClean="0"/>
              <a:t>requirements</a:t>
            </a:r>
            <a:r>
              <a:rPr lang="de-CH" dirty="0" smtClean="0"/>
              <a:t> </a:t>
            </a:r>
            <a:r>
              <a:rPr lang="de-CH" dirty="0" err="1" smtClean="0"/>
              <a:t>specification</a:t>
            </a:r>
            <a:endParaRPr lang="de-CH" dirty="0" smtClean="0"/>
          </a:p>
          <a:p>
            <a:r>
              <a:rPr lang="de-CH" dirty="0"/>
              <a:t>4</a:t>
            </a:r>
            <a:r>
              <a:rPr lang="de-CH" dirty="0" smtClean="0"/>
              <a:t>. System </a:t>
            </a:r>
            <a:r>
              <a:rPr lang="de-CH" dirty="0" err="1" smtClean="0"/>
              <a:t>model</a:t>
            </a:r>
            <a:endParaRPr lang="de-CH" dirty="0" smtClean="0"/>
          </a:p>
          <a:p>
            <a:r>
              <a:rPr lang="de-CH" dirty="0"/>
              <a:t>5</a:t>
            </a:r>
            <a:r>
              <a:rPr lang="de-CH" dirty="0" smtClean="0"/>
              <a:t>. System </a:t>
            </a:r>
            <a:r>
              <a:rPr lang="de-CH" dirty="0" err="1" smtClean="0"/>
              <a:t>evolution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51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User </a:t>
            </a:r>
            <a:r>
              <a:rPr lang="de-CH" dirty="0" err="1" smtClean="0"/>
              <a:t>requirements</a:t>
            </a:r>
            <a:r>
              <a:rPr lang="de-CH" dirty="0" smtClean="0"/>
              <a:t> </a:t>
            </a:r>
            <a:r>
              <a:rPr lang="de-CH" dirty="0" err="1" smtClean="0"/>
              <a:t>definition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Sinthujah Kaneshan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3</a:t>
            </a:fld>
            <a:endParaRPr lang="de-CH"/>
          </a:p>
        </p:txBody>
      </p:sp>
      <p:pic>
        <p:nvPicPr>
          <p:cNvPr id="2050" name="Picture 2" descr="Bildergebnis fÃ¼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75" y="1247775"/>
            <a:ext cx="39250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7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User </a:t>
            </a:r>
            <a:r>
              <a:rPr lang="de-CH" dirty="0" err="1" smtClean="0"/>
              <a:t>requirements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3394355" y="1887755"/>
            <a:ext cx="2069432" cy="4246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Flussdiagramm: Grenzstelle 8"/>
          <p:cNvSpPr/>
          <p:nvPr/>
        </p:nvSpPr>
        <p:spPr>
          <a:xfrm>
            <a:off x="3804438" y="3955495"/>
            <a:ext cx="1206723" cy="400965"/>
          </a:xfrm>
          <a:prstGeom prst="flowChartTerminator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>
                <a:solidFill>
                  <a:schemeClr val="tx1"/>
                </a:solidFill>
              </a:rPr>
              <a:t>Dateiablage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10" name="Flussdiagramm: Grenzstelle 9"/>
          <p:cNvSpPr/>
          <p:nvPr/>
        </p:nvSpPr>
        <p:spPr>
          <a:xfrm>
            <a:off x="3821516" y="4676403"/>
            <a:ext cx="1206723" cy="400965"/>
          </a:xfrm>
          <a:prstGeom prst="flowChartTerminator">
            <a:avLst/>
          </a:prstGeom>
          <a:solidFill>
            <a:srgbClr val="FF7C8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>
                <a:solidFill>
                  <a:schemeClr val="tx1"/>
                </a:solidFill>
              </a:rPr>
              <a:t>Terminübersicht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11" name="Flussdiagramm: Grenzstelle 10"/>
          <p:cNvSpPr/>
          <p:nvPr/>
        </p:nvSpPr>
        <p:spPr>
          <a:xfrm>
            <a:off x="3825706" y="5405251"/>
            <a:ext cx="1206723" cy="400965"/>
          </a:xfrm>
          <a:prstGeom prst="flowChartTerminator">
            <a:avLst/>
          </a:prstGeom>
          <a:solidFill>
            <a:srgbClr val="CC66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>
                <a:solidFill>
                  <a:schemeClr val="tx1"/>
                </a:solidFill>
              </a:rPr>
              <a:t>Informationen über Krankheiten</a:t>
            </a:r>
            <a:endParaRPr lang="de-CH" sz="800" dirty="0">
              <a:solidFill>
                <a:schemeClr val="tx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95699" y="3407305"/>
            <a:ext cx="708513" cy="9375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16" y="3327969"/>
            <a:ext cx="611374" cy="841340"/>
          </a:xfrm>
          <a:prstGeom prst="rect">
            <a:avLst/>
          </a:prstGeom>
        </p:spPr>
      </p:pic>
      <p:sp>
        <p:nvSpPr>
          <p:cNvPr id="14" name="Flussdiagramm: Grenzstelle 13"/>
          <p:cNvSpPr/>
          <p:nvPr/>
        </p:nvSpPr>
        <p:spPr>
          <a:xfrm>
            <a:off x="3808817" y="2521075"/>
            <a:ext cx="1206723" cy="400965"/>
          </a:xfrm>
          <a:prstGeom prst="flowChartTerminator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>
                <a:solidFill>
                  <a:schemeClr val="tx1"/>
                </a:solidFill>
              </a:rPr>
              <a:t>User Management</a:t>
            </a:r>
            <a:endParaRPr lang="de-CH" sz="800" dirty="0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2191393"/>
            <a:ext cx="705507" cy="705507"/>
          </a:xfrm>
          <a:prstGeom prst="rect">
            <a:avLst/>
          </a:prstGeom>
        </p:spPr>
      </p:pic>
      <p:sp>
        <p:nvSpPr>
          <p:cNvPr id="16" name="Flussdiagramm: Grenzstelle 15"/>
          <p:cNvSpPr/>
          <p:nvPr/>
        </p:nvSpPr>
        <p:spPr>
          <a:xfrm>
            <a:off x="3815776" y="3243636"/>
            <a:ext cx="1206723" cy="400965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>
                <a:solidFill>
                  <a:schemeClr val="tx1"/>
                </a:solidFill>
              </a:rPr>
              <a:t>Nachbestellung Medikament</a:t>
            </a:r>
            <a:endParaRPr lang="de-CH" sz="800" dirty="0">
              <a:solidFill>
                <a:schemeClr val="tx1"/>
              </a:solidFill>
            </a:endParaRPr>
          </a:p>
        </p:txBody>
      </p:sp>
      <p:cxnSp>
        <p:nvCxnSpPr>
          <p:cNvPr id="17" name="Gerader Verbinder 16"/>
          <p:cNvCxnSpPr>
            <a:stCxn id="13" idx="3"/>
            <a:endCxn id="14" idx="1"/>
          </p:cNvCxnSpPr>
          <p:nvPr/>
        </p:nvCxnSpPr>
        <p:spPr>
          <a:xfrm flipV="1">
            <a:off x="2389890" y="2721558"/>
            <a:ext cx="1418927" cy="10270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13" idx="3"/>
            <a:endCxn id="16" idx="1"/>
          </p:cNvCxnSpPr>
          <p:nvPr/>
        </p:nvCxnSpPr>
        <p:spPr>
          <a:xfrm flipV="1">
            <a:off x="2389890" y="3444119"/>
            <a:ext cx="1425886" cy="304520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3" idx="3"/>
            <a:endCxn id="9" idx="1"/>
          </p:cNvCxnSpPr>
          <p:nvPr/>
        </p:nvCxnSpPr>
        <p:spPr>
          <a:xfrm>
            <a:off x="2389890" y="3748639"/>
            <a:ext cx="1414548" cy="4073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12" idx="3"/>
            <a:endCxn id="14" idx="3"/>
          </p:cNvCxnSpPr>
          <p:nvPr/>
        </p:nvCxnSpPr>
        <p:spPr>
          <a:xfrm flipH="1" flipV="1">
            <a:off x="5015540" y="2721558"/>
            <a:ext cx="1480159" cy="11545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12" idx="3"/>
            <a:endCxn id="16" idx="3"/>
          </p:cNvCxnSpPr>
          <p:nvPr/>
        </p:nvCxnSpPr>
        <p:spPr>
          <a:xfrm flipH="1" flipV="1">
            <a:off x="5022499" y="3444119"/>
            <a:ext cx="1473200" cy="431986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12" idx="3"/>
            <a:endCxn id="9" idx="3"/>
          </p:cNvCxnSpPr>
          <p:nvPr/>
        </p:nvCxnSpPr>
        <p:spPr>
          <a:xfrm flipH="1">
            <a:off x="5011161" y="3876105"/>
            <a:ext cx="1484538" cy="27987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5" idx="1"/>
            <a:endCxn id="14" idx="3"/>
          </p:cNvCxnSpPr>
          <p:nvPr/>
        </p:nvCxnSpPr>
        <p:spPr>
          <a:xfrm flipH="1">
            <a:off x="5015540" y="2544147"/>
            <a:ext cx="1463081" cy="1774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15" idx="1"/>
            <a:endCxn id="16" idx="3"/>
          </p:cNvCxnSpPr>
          <p:nvPr/>
        </p:nvCxnSpPr>
        <p:spPr>
          <a:xfrm flipH="1">
            <a:off x="5022499" y="2544147"/>
            <a:ext cx="1456122" cy="899972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15" idx="1"/>
            <a:endCxn id="9" idx="3"/>
          </p:cNvCxnSpPr>
          <p:nvPr/>
        </p:nvCxnSpPr>
        <p:spPr>
          <a:xfrm flipH="1">
            <a:off x="5011161" y="2544147"/>
            <a:ext cx="1467460" cy="161183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099613" y="1901278"/>
            <a:ext cx="65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PMS</a:t>
            </a:r>
            <a:endParaRPr lang="de-CH" dirty="0"/>
          </a:p>
        </p:txBody>
      </p:sp>
      <p:cxnSp>
        <p:nvCxnSpPr>
          <p:cNvPr id="27" name="Gerader Verbinder 26"/>
          <p:cNvCxnSpPr>
            <a:stCxn id="13" idx="3"/>
            <a:endCxn id="10" idx="1"/>
          </p:cNvCxnSpPr>
          <p:nvPr/>
        </p:nvCxnSpPr>
        <p:spPr>
          <a:xfrm>
            <a:off x="2389890" y="3748639"/>
            <a:ext cx="1431626" cy="11282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33" idx="1"/>
            <a:endCxn id="10" idx="3"/>
          </p:cNvCxnSpPr>
          <p:nvPr/>
        </p:nvCxnSpPr>
        <p:spPr>
          <a:xfrm flipH="1" flipV="1">
            <a:off x="5028239" y="4876886"/>
            <a:ext cx="1372499" cy="419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3" idx="3"/>
            <a:endCxn id="11" idx="1"/>
          </p:cNvCxnSpPr>
          <p:nvPr/>
        </p:nvCxnSpPr>
        <p:spPr>
          <a:xfrm>
            <a:off x="2389890" y="3748639"/>
            <a:ext cx="1435816" cy="18570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2" idx="3"/>
            <a:endCxn id="11" idx="3"/>
          </p:cNvCxnSpPr>
          <p:nvPr/>
        </p:nvCxnSpPr>
        <p:spPr>
          <a:xfrm flipH="1">
            <a:off x="5032429" y="3876105"/>
            <a:ext cx="1463270" cy="17296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5" idx="1"/>
            <a:endCxn id="11" idx="3"/>
          </p:cNvCxnSpPr>
          <p:nvPr/>
        </p:nvCxnSpPr>
        <p:spPr>
          <a:xfrm flipH="1">
            <a:off x="5032429" y="2544147"/>
            <a:ext cx="1446192" cy="30615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5" idx="1"/>
            <a:endCxn id="10" idx="3"/>
          </p:cNvCxnSpPr>
          <p:nvPr/>
        </p:nvCxnSpPr>
        <p:spPr>
          <a:xfrm flipH="1">
            <a:off x="5028239" y="2544147"/>
            <a:ext cx="1450382" cy="2332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38" y="4848539"/>
            <a:ext cx="895430" cy="895430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765260" y="4077501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50" dirty="0" smtClean="0"/>
              <a:t>Benutzer</a:t>
            </a:r>
            <a:endParaRPr lang="de-CH" sz="1050" dirty="0"/>
          </a:p>
        </p:txBody>
      </p:sp>
      <p:sp>
        <p:nvSpPr>
          <p:cNvPr id="35" name="Textfeld 34"/>
          <p:cNvSpPr txBox="1"/>
          <p:nvPr/>
        </p:nvSpPr>
        <p:spPr>
          <a:xfrm>
            <a:off x="6458849" y="2811763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 smtClean="0"/>
              <a:t>&lt;&lt;</a:t>
            </a:r>
            <a:r>
              <a:rPr lang="de-CH" sz="1050" dirty="0" err="1" smtClean="0"/>
              <a:t>actor</a:t>
            </a:r>
            <a:r>
              <a:rPr lang="de-CH" sz="1050" dirty="0" smtClean="0"/>
              <a:t>&gt;&gt;</a:t>
            </a:r>
          </a:p>
          <a:p>
            <a:pPr algn="ctr"/>
            <a:r>
              <a:rPr lang="de-CH" sz="1050" dirty="0" smtClean="0"/>
              <a:t>Server</a:t>
            </a:r>
            <a:endParaRPr lang="de-CH" sz="1050" dirty="0"/>
          </a:p>
        </p:txBody>
      </p:sp>
      <p:sp>
        <p:nvSpPr>
          <p:cNvPr id="36" name="Textfeld 35"/>
          <p:cNvSpPr txBox="1"/>
          <p:nvPr/>
        </p:nvSpPr>
        <p:spPr>
          <a:xfrm>
            <a:off x="6491320" y="423057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 smtClean="0"/>
              <a:t>&lt;&lt;</a:t>
            </a:r>
            <a:r>
              <a:rPr lang="de-CH" sz="1050" dirty="0" err="1" smtClean="0"/>
              <a:t>actor</a:t>
            </a:r>
            <a:r>
              <a:rPr lang="de-CH" sz="1050" dirty="0" smtClean="0"/>
              <a:t>&gt;&gt;</a:t>
            </a:r>
          </a:p>
          <a:p>
            <a:pPr algn="ctr"/>
            <a:r>
              <a:rPr lang="de-CH" sz="1050" dirty="0" smtClean="0"/>
              <a:t>Arzt</a:t>
            </a:r>
            <a:endParaRPr lang="de-CH" sz="1050" dirty="0"/>
          </a:p>
        </p:txBody>
      </p:sp>
      <p:sp>
        <p:nvSpPr>
          <p:cNvPr id="37" name="Textfeld 36"/>
          <p:cNvSpPr txBox="1"/>
          <p:nvPr/>
        </p:nvSpPr>
        <p:spPr>
          <a:xfrm>
            <a:off x="6485107" y="565086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 smtClean="0"/>
              <a:t>&lt;&lt;</a:t>
            </a:r>
            <a:r>
              <a:rPr lang="de-CH" sz="1050" dirty="0" err="1" smtClean="0"/>
              <a:t>actor</a:t>
            </a:r>
            <a:r>
              <a:rPr lang="de-CH" sz="1050" dirty="0" smtClean="0"/>
              <a:t>&gt;&gt;</a:t>
            </a:r>
          </a:p>
          <a:p>
            <a:pPr algn="ctr"/>
            <a:r>
              <a:rPr lang="de-CH" sz="1050" dirty="0" smtClean="0"/>
              <a:t>Empfang</a:t>
            </a:r>
            <a:endParaRPr lang="de-CH" sz="1050" dirty="0"/>
          </a:p>
        </p:txBody>
      </p:sp>
    </p:spTree>
    <p:extLst>
      <p:ext uri="{BB962C8B-B14F-4D97-AF65-F5344CB8AC3E}">
        <p14:creationId xmlns:p14="http://schemas.microsoft.com/office/powerpoint/2010/main" val="30399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16" grpId="0" animBg="1"/>
      <p:bldP spid="26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 Case 1+2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5</a:t>
            </a:fld>
            <a:endParaRPr lang="de-CH"/>
          </a:p>
        </p:txBody>
      </p:sp>
      <p:sp>
        <p:nvSpPr>
          <p:cNvPr id="36" name="Foliennummernplatzhalter 4"/>
          <p:cNvSpPr txBox="1">
            <a:spLocks/>
          </p:cNvSpPr>
          <p:nvPr/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072DA9-9F6E-48DE-9778-9BAC4389FBFC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37" name="Fußzeilenplatzhalter 5"/>
          <p:cNvSpPr txBox="1">
            <a:spLocks/>
          </p:cNvSpPr>
          <p:nvPr/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38" name="Rechteck 37"/>
          <p:cNvSpPr/>
          <p:nvPr/>
        </p:nvSpPr>
        <p:spPr>
          <a:xfrm>
            <a:off x="3394355" y="1887755"/>
            <a:ext cx="2069432" cy="4246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Flussdiagramm: Grenzstelle 38"/>
          <p:cNvSpPr/>
          <p:nvPr/>
        </p:nvSpPr>
        <p:spPr>
          <a:xfrm>
            <a:off x="3804438" y="3955495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>
                <a:solidFill>
                  <a:schemeClr val="tx1"/>
                </a:solidFill>
              </a:rPr>
              <a:t>Dateiablage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40" name="Flussdiagramm: Grenzstelle 39"/>
          <p:cNvSpPr/>
          <p:nvPr/>
        </p:nvSpPr>
        <p:spPr>
          <a:xfrm>
            <a:off x="3821516" y="4676403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>
                <a:solidFill>
                  <a:schemeClr val="tx1"/>
                </a:solidFill>
              </a:rPr>
              <a:t>Terminübersicht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41" name="Flussdiagramm: Grenzstelle 40"/>
          <p:cNvSpPr/>
          <p:nvPr/>
        </p:nvSpPr>
        <p:spPr>
          <a:xfrm>
            <a:off x="3825706" y="5405251"/>
            <a:ext cx="1206723" cy="400965"/>
          </a:xfrm>
          <a:prstGeom prst="flowChartTerminator">
            <a:avLst/>
          </a:prstGeom>
          <a:solidFill>
            <a:srgbClr val="CC66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>
                <a:solidFill>
                  <a:schemeClr val="tx1"/>
                </a:solidFill>
              </a:rPr>
              <a:t>Informationen über Krankheiten</a:t>
            </a:r>
            <a:endParaRPr lang="de-CH" sz="800" dirty="0">
              <a:solidFill>
                <a:schemeClr val="tx1"/>
              </a:solidFill>
            </a:endParaRP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95699" y="3407305"/>
            <a:ext cx="708513" cy="937599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16" y="3327969"/>
            <a:ext cx="611374" cy="841340"/>
          </a:xfrm>
          <a:prstGeom prst="rect">
            <a:avLst/>
          </a:prstGeom>
        </p:spPr>
      </p:pic>
      <p:sp>
        <p:nvSpPr>
          <p:cNvPr id="44" name="Flussdiagramm: Grenzstelle 43"/>
          <p:cNvSpPr/>
          <p:nvPr/>
        </p:nvSpPr>
        <p:spPr>
          <a:xfrm>
            <a:off x="3808817" y="2521075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>
                <a:solidFill>
                  <a:schemeClr val="tx1"/>
                </a:solidFill>
              </a:rPr>
              <a:t>User Management</a:t>
            </a:r>
            <a:endParaRPr lang="de-CH" sz="800" dirty="0">
              <a:solidFill>
                <a:schemeClr val="tx1"/>
              </a:solidFill>
            </a:endParaRPr>
          </a:p>
        </p:txBody>
      </p:sp>
      <p:pic>
        <p:nvPicPr>
          <p:cNvPr id="45" name="Grafik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2191393"/>
            <a:ext cx="705507" cy="705507"/>
          </a:xfrm>
          <a:prstGeom prst="rect">
            <a:avLst/>
          </a:prstGeom>
        </p:spPr>
      </p:pic>
      <p:sp>
        <p:nvSpPr>
          <p:cNvPr id="46" name="Flussdiagramm: Grenzstelle 45"/>
          <p:cNvSpPr/>
          <p:nvPr/>
        </p:nvSpPr>
        <p:spPr>
          <a:xfrm>
            <a:off x="3815776" y="3243636"/>
            <a:ext cx="1206723" cy="400965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>
                <a:solidFill>
                  <a:schemeClr val="tx1"/>
                </a:solidFill>
              </a:rPr>
              <a:t>Nachbestellung Medikament</a:t>
            </a:r>
            <a:endParaRPr lang="de-CH" sz="800" dirty="0">
              <a:solidFill>
                <a:schemeClr val="tx1"/>
              </a:solidFill>
            </a:endParaRPr>
          </a:p>
        </p:txBody>
      </p:sp>
      <p:cxnSp>
        <p:nvCxnSpPr>
          <p:cNvPr id="47" name="Gerader Verbinder 46"/>
          <p:cNvCxnSpPr>
            <a:stCxn id="43" idx="3"/>
            <a:endCxn id="44" idx="1"/>
          </p:cNvCxnSpPr>
          <p:nvPr/>
        </p:nvCxnSpPr>
        <p:spPr>
          <a:xfrm flipV="1">
            <a:off x="2389890" y="2721558"/>
            <a:ext cx="1418927" cy="1027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stCxn id="43" idx="3"/>
            <a:endCxn id="46" idx="1"/>
          </p:cNvCxnSpPr>
          <p:nvPr/>
        </p:nvCxnSpPr>
        <p:spPr>
          <a:xfrm flipV="1">
            <a:off x="2389890" y="3444119"/>
            <a:ext cx="1425886" cy="304520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stCxn id="43" idx="3"/>
            <a:endCxn id="39" idx="1"/>
          </p:cNvCxnSpPr>
          <p:nvPr/>
        </p:nvCxnSpPr>
        <p:spPr>
          <a:xfrm>
            <a:off x="2389890" y="3748639"/>
            <a:ext cx="1414548" cy="4073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42" idx="3"/>
            <a:endCxn id="44" idx="3"/>
          </p:cNvCxnSpPr>
          <p:nvPr/>
        </p:nvCxnSpPr>
        <p:spPr>
          <a:xfrm flipH="1" flipV="1">
            <a:off x="5015540" y="2721558"/>
            <a:ext cx="1480159" cy="11545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42" idx="3"/>
            <a:endCxn id="46" idx="3"/>
          </p:cNvCxnSpPr>
          <p:nvPr/>
        </p:nvCxnSpPr>
        <p:spPr>
          <a:xfrm flipH="1" flipV="1">
            <a:off x="5022499" y="3444119"/>
            <a:ext cx="1473200" cy="431986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42" idx="3"/>
            <a:endCxn id="39" idx="3"/>
          </p:cNvCxnSpPr>
          <p:nvPr/>
        </p:nvCxnSpPr>
        <p:spPr>
          <a:xfrm flipH="1">
            <a:off x="5011161" y="3876105"/>
            <a:ext cx="1484538" cy="279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45" idx="1"/>
            <a:endCxn id="44" idx="3"/>
          </p:cNvCxnSpPr>
          <p:nvPr/>
        </p:nvCxnSpPr>
        <p:spPr>
          <a:xfrm flipH="1">
            <a:off x="5015540" y="2544147"/>
            <a:ext cx="1463081" cy="1774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45" idx="1"/>
            <a:endCxn id="46" idx="3"/>
          </p:cNvCxnSpPr>
          <p:nvPr/>
        </p:nvCxnSpPr>
        <p:spPr>
          <a:xfrm flipH="1">
            <a:off x="5022499" y="2544147"/>
            <a:ext cx="1456122" cy="899972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45" idx="1"/>
            <a:endCxn id="39" idx="3"/>
          </p:cNvCxnSpPr>
          <p:nvPr/>
        </p:nvCxnSpPr>
        <p:spPr>
          <a:xfrm flipH="1">
            <a:off x="5011161" y="2544147"/>
            <a:ext cx="1467460" cy="16118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4099613" y="1901278"/>
            <a:ext cx="65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PMS</a:t>
            </a:r>
            <a:endParaRPr lang="de-CH" dirty="0"/>
          </a:p>
        </p:txBody>
      </p:sp>
      <p:cxnSp>
        <p:nvCxnSpPr>
          <p:cNvPr id="57" name="Gerader Verbinder 56"/>
          <p:cNvCxnSpPr>
            <a:stCxn id="43" idx="3"/>
            <a:endCxn id="40" idx="1"/>
          </p:cNvCxnSpPr>
          <p:nvPr/>
        </p:nvCxnSpPr>
        <p:spPr>
          <a:xfrm>
            <a:off x="2389890" y="3748639"/>
            <a:ext cx="1431626" cy="11282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63" idx="1"/>
            <a:endCxn id="40" idx="3"/>
          </p:cNvCxnSpPr>
          <p:nvPr/>
        </p:nvCxnSpPr>
        <p:spPr>
          <a:xfrm flipH="1" flipV="1">
            <a:off x="5028239" y="4876886"/>
            <a:ext cx="1372499" cy="4193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stCxn id="43" idx="3"/>
            <a:endCxn id="41" idx="1"/>
          </p:cNvCxnSpPr>
          <p:nvPr/>
        </p:nvCxnSpPr>
        <p:spPr>
          <a:xfrm>
            <a:off x="2389890" y="3748639"/>
            <a:ext cx="1435816" cy="18570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42" idx="3"/>
            <a:endCxn id="41" idx="3"/>
          </p:cNvCxnSpPr>
          <p:nvPr/>
        </p:nvCxnSpPr>
        <p:spPr>
          <a:xfrm flipH="1">
            <a:off x="5032429" y="3876105"/>
            <a:ext cx="1463270" cy="17296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5" idx="1"/>
            <a:endCxn id="41" idx="3"/>
          </p:cNvCxnSpPr>
          <p:nvPr/>
        </p:nvCxnSpPr>
        <p:spPr>
          <a:xfrm flipH="1">
            <a:off x="5032429" y="2544147"/>
            <a:ext cx="1446192" cy="30615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45" idx="1"/>
            <a:endCxn id="40" idx="3"/>
          </p:cNvCxnSpPr>
          <p:nvPr/>
        </p:nvCxnSpPr>
        <p:spPr>
          <a:xfrm flipH="1">
            <a:off x="5028239" y="2544147"/>
            <a:ext cx="1450382" cy="23327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3" name="Grafik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38" y="4848539"/>
            <a:ext cx="895430" cy="895430"/>
          </a:xfrm>
          <a:prstGeom prst="rect">
            <a:avLst/>
          </a:prstGeom>
        </p:spPr>
      </p:pic>
      <p:sp>
        <p:nvSpPr>
          <p:cNvPr id="64" name="Textfeld 63"/>
          <p:cNvSpPr txBox="1"/>
          <p:nvPr/>
        </p:nvSpPr>
        <p:spPr>
          <a:xfrm>
            <a:off x="1765260" y="4077501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50" dirty="0" smtClean="0"/>
              <a:t>Benutzer</a:t>
            </a:r>
            <a:endParaRPr lang="de-CH" sz="1050" dirty="0"/>
          </a:p>
        </p:txBody>
      </p:sp>
      <p:sp>
        <p:nvSpPr>
          <p:cNvPr id="65" name="Textfeld 64"/>
          <p:cNvSpPr txBox="1"/>
          <p:nvPr/>
        </p:nvSpPr>
        <p:spPr>
          <a:xfrm>
            <a:off x="6458849" y="2811763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 smtClean="0"/>
              <a:t>&lt;&lt;</a:t>
            </a:r>
            <a:r>
              <a:rPr lang="de-CH" sz="1050" dirty="0" err="1" smtClean="0"/>
              <a:t>actor</a:t>
            </a:r>
            <a:r>
              <a:rPr lang="de-CH" sz="1050" dirty="0" smtClean="0"/>
              <a:t>&gt;&gt;</a:t>
            </a:r>
          </a:p>
          <a:p>
            <a:pPr algn="ctr"/>
            <a:r>
              <a:rPr lang="de-CH" sz="1050" dirty="0" smtClean="0"/>
              <a:t>Server</a:t>
            </a:r>
            <a:endParaRPr lang="de-CH" sz="1050" dirty="0"/>
          </a:p>
        </p:txBody>
      </p:sp>
      <p:sp>
        <p:nvSpPr>
          <p:cNvPr id="66" name="Textfeld 65"/>
          <p:cNvSpPr txBox="1"/>
          <p:nvPr/>
        </p:nvSpPr>
        <p:spPr>
          <a:xfrm>
            <a:off x="6491320" y="423057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 smtClean="0"/>
              <a:t>&lt;&lt;</a:t>
            </a:r>
            <a:r>
              <a:rPr lang="de-CH" sz="1050" dirty="0" err="1" smtClean="0"/>
              <a:t>actor</a:t>
            </a:r>
            <a:r>
              <a:rPr lang="de-CH" sz="1050" dirty="0" smtClean="0"/>
              <a:t>&gt;&gt;</a:t>
            </a:r>
          </a:p>
          <a:p>
            <a:pPr algn="ctr"/>
            <a:r>
              <a:rPr lang="de-CH" sz="1050" dirty="0" smtClean="0"/>
              <a:t>Arzt</a:t>
            </a:r>
            <a:endParaRPr lang="de-CH" sz="1050" dirty="0"/>
          </a:p>
        </p:txBody>
      </p:sp>
      <p:sp>
        <p:nvSpPr>
          <p:cNvPr id="67" name="Textfeld 66"/>
          <p:cNvSpPr txBox="1"/>
          <p:nvPr/>
        </p:nvSpPr>
        <p:spPr>
          <a:xfrm>
            <a:off x="6485107" y="565086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 smtClean="0"/>
              <a:t>&lt;&lt;</a:t>
            </a:r>
            <a:r>
              <a:rPr lang="de-CH" sz="1050" dirty="0" err="1" smtClean="0"/>
              <a:t>actor</a:t>
            </a:r>
            <a:r>
              <a:rPr lang="de-CH" sz="1050" dirty="0" smtClean="0"/>
              <a:t>&gt;&gt;</a:t>
            </a:r>
          </a:p>
          <a:p>
            <a:pPr algn="ctr"/>
            <a:r>
              <a:rPr lang="de-CH" sz="1050" dirty="0" smtClean="0"/>
              <a:t>Empfang</a:t>
            </a:r>
            <a:endParaRPr lang="de-CH" sz="1050" dirty="0"/>
          </a:p>
        </p:txBody>
      </p:sp>
    </p:spTree>
    <p:extLst>
      <p:ext uri="{BB962C8B-B14F-4D97-AF65-F5344CB8AC3E}">
        <p14:creationId xmlns:p14="http://schemas.microsoft.com/office/powerpoint/2010/main" val="835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 Case 1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6</a:t>
            </a:fld>
            <a:endParaRPr lang="de-CH"/>
          </a:p>
        </p:txBody>
      </p:sp>
      <p:graphicFrame>
        <p:nvGraphicFramePr>
          <p:cNvPr id="86" name="Tabel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34365"/>
              </p:ext>
            </p:extLst>
          </p:nvPr>
        </p:nvGraphicFramePr>
        <p:xfrm>
          <a:off x="557847" y="1930398"/>
          <a:ext cx="7760653" cy="2654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711">
                  <a:extLst>
                    <a:ext uri="{9D8B030D-6E8A-4147-A177-3AD203B41FA5}">
                      <a16:colId xmlns:a16="http://schemas.microsoft.com/office/drawing/2014/main" xmlns="" val="2067186096"/>
                    </a:ext>
                  </a:extLst>
                </a:gridCol>
                <a:gridCol w="6012942">
                  <a:extLst>
                    <a:ext uri="{9D8B030D-6E8A-4147-A177-3AD203B41FA5}">
                      <a16:colId xmlns:a16="http://schemas.microsoft.com/office/drawing/2014/main" xmlns="" val="3004943606"/>
                    </a:ext>
                  </a:extLst>
                </a:gridCol>
              </a:tblGrid>
              <a:tr h="30149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Nr. und Name: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Medikamente nachbestellen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48466227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Szenario: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Die Medikamente, die eingenommen werden müssen, sind fast aufgebraucht.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38736759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Kurzbeschreibung: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Nachbestellung der benötigten Medikamente.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85958006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Beteiligte Akteure: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User, System, Arzt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72881246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Auslöser / Vorbedingung: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Die Medikamente die unbedingt eingenommen sind fast aufgebraucht. Sie müssen bestellt werden, bevor sie fertig sind.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26278234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Ergebnisse / Nachbedingung: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Benutzer erhält vom Arzt einen Rezept für das bestellte Medikament, den er an einer Apotheke zum Kauf vorweisen kann.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0374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2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 Case 1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7</a:t>
            </a:fld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" y="92764"/>
            <a:ext cx="58769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 Case 1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8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306324"/>
            <a:ext cx="58578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 Case 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9</a:t>
            </a:fld>
            <a:endParaRPr lang="de-CH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12810"/>
              </p:ext>
            </p:extLst>
          </p:nvPr>
        </p:nvGraphicFramePr>
        <p:xfrm>
          <a:off x="557847" y="1930398"/>
          <a:ext cx="7760653" cy="2654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711">
                  <a:extLst>
                    <a:ext uri="{9D8B030D-6E8A-4147-A177-3AD203B41FA5}">
                      <a16:colId xmlns:a16="http://schemas.microsoft.com/office/drawing/2014/main" xmlns="" val="2067186096"/>
                    </a:ext>
                  </a:extLst>
                </a:gridCol>
                <a:gridCol w="6012942">
                  <a:extLst>
                    <a:ext uri="{9D8B030D-6E8A-4147-A177-3AD203B41FA5}">
                      <a16:colId xmlns:a16="http://schemas.microsoft.com/office/drawing/2014/main" xmlns="" val="3004943606"/>
                    </a:ext>
                  </a:extLst>
                </a:gridCol>
              </a:tblGrid>
              <a:tr h="30149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Nr. und Name: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Informationen über die Krankheit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48466227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Szenario: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 gibt zu wenige Informationen über die Krankheit.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38736759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Kurzbeschreibung: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Informationen über die Krankheit anzeigen lassen.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85958006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Beteiligte Akteure: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User, System, Arzt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72881246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Auslöser / Vorbedingung: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User möchte mehr über die Krankheit erfahren.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26278234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Ergebnisse / Nachbedingung: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User weiss mehr über die Krankheit.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0374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344</Words>
  <Application>Microsoft Office PowerPoint</Application>
  <PresentationFormat>Bildschirmpräsentation (4:3)</PresentationFormat>
  <Paragraphs>116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Task 2 Requirements Specification</vt:lpstr>
      <vt:lpstr>Contents</vt:lpstr>
      <vt:lpstr>User requirements definition</vt:lpstr>
      <vt:lpstr>User requirements</vt:lpstr>
      <vt:lpstr>Use Case 1+2</vt:lpstr>
      <vt:lpstr>Use Case 1</vt:lpstr>
      <vt:lpstr>Use Case 1</vt:lpstr>
      <vt:lpstr>Use Case 1</vt:lpstr>
      <vt:lpstr>Use Case 2</vt:lpstr>
      <vt:lpstr>PowerPoint-Präsentation</vt:lpstr>
      <vt:lpstr>System Architecture</vt:lpstr>
      <vt:lpstr>System Architecture</vt:lpstr>
      <vt:lpstr>System Requirements Specification</vt:lpstr>
      <vt:lpstr>System requirements specification</vt:lpstr>
      <vt:lpstr>System Model</vt:lpstr>
      <vt:lpstr>System Model</vt:lpstr>
      <vt:lpstr>System Evolution</vt:lpstr>
      <vt:lpstr>System Evolution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Requirements Specification</dc:title>
  <dc:creator>Sinthujah Kaneshan</dc:creator>
  <cp:lastModifiedBy>Sinthujah Kaneshan</cp:lastModifiedBy>
  <cp:revision>11</cp:revision>
  <dcterms:created xsi:type="dcterms:W3CDTF">2018-04-15T10:44:32Z</dcterms:created>
  <dcterms:modified xsi:type="dcterms:W3CDTF">2018-04-16T16:58:46Z</dcterms:modified>
</cp:coreProperties>
</file>