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78" r:id="rId3"/>
    <p:sldId id="258" r:id="rId4"/>
    <p:sldId id="269" r:id="rId5"/>
    <p:sldId id="257" r:id="rId6"/>
    <p:sldId id="274" r:id="rId7"/>
    <p:sldId id="270" r:id="rId8"/>
    <p:sldId id="268" r:id="rId9"/>
    <p:sldId id="279" r:id="rId10"/>
    <p:sldId id="271" r:id="rId11"/>
    <p:sldId id="259" r:id="rId12"/>
    <p:sldId id="280" r:id="rId13"/>
    <p:sldId id="281" r:id="rId14"/>
    <p:sldId id="282" r:id="rId15"/>
    <p:sldId id="283" r:id="rId16"/>
    <p:sldId id="276" r:id="rId17"/>
    <p:sldId id="277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B5505-B0B7-8732-74A0-BE77F48F34ED}" v="70" dt="2023-11-10T08:06:27.710"/>
    <p1510:client id="{28E177A4-03AE-2060-566E-B84401AD3CDF}" v="710" dt="2023-11-13T16:46:33.082"/>
    <p1510:client id="{3A067653-22BE-7DA3-BA53-9EEE5A31DF10}" v="197" dt="2023-11-13T14:16:29.352"/>
    <p1510:client id="{470CD212-DA66-49BC-8F3D-379057051D44}" v="410" dt="2023-11-14T14:50:17.014"/>
    <p1510:client id="{A3C76E87-F8A1-52E1-1B9E-4D13432BF093}" v="328" dt="2023-11-13T17:28:33.755"/>
    <p1510:client id="{A5556E3A-A515-4D45-DAE2-E39CE95410A5}" v="692" dt="2023-11-13T18:27:19.261"/>
    <p1510:client id="{C7B8809C-D4E1-E5BC-7E4F-A21BF9A450E1}" v="96" dt="2023-11-09T13:40:53.953"/>
    <p1510:client id="{F7365320-E9F0-AB83-9408-0F4323657B75}" v="553" dt="2023-11-13T15:13:03.9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1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6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5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51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9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4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0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4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2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1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18" Type="http://schemas.openxmlformats.org/officeDocument/2006/relationships/image" Target="../media/image19.svg"/><Relationship Id="rId3" Type="http://schemas.openxmlformats.org/officeDocument/2006/relationships/image" Target="../media/image10.png"/><Relationship Id="rId21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4.svg"/><Relationship Id="rId17" Type="http://schemas.openxmlformats.org/officeDocument/2006/relationships/image" Target="../media/image18.png"/><Relationship Id="rId2" Type="http://schemas.openxmlformats.org/officeDocument/2006/relationships/image" Target="../media/image9.png"/><Relationship Id="rId16" Type="http://schemas.openxmlformats.org/officeDocument/2006/relationships/image" Target="../media/image8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3.png"/><Relationship Id="rId5" Type="http://schemas.openxmlformats.org/officeDocument/2006/relationships/image" Target="../media/image12.png"/><Relationship Id="rId15" Type="http://schemas.openxmlformats.org/officeDocument/2006/relationships/image" Target="../media/image7.png"/><Relationship Id="rId10" Type="http://schemas.openxmlformats.org/officeDocument/2006/relationships/image" Target="../media/image17.svg"/><Relationship Id="rId19" Type="http://schemas.openxmlformats.org/officeDocument/2006/relationships/image" Target="../media/image20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3756"/>
            <a:ext cx="9144000" cy="1283580"/>
          </a:xfrm>
        </p:spPr>
        <p:txBody>
          <a:bodyPr>
            <a:normAutofit/>
          </a:bodyPr>
          <a:lstStyle/>
          <a:p>
            <a:r>
              <a:rPr lang="vi-VN" sz="5400" b="1" dirty="0">
                <a:latin typeface="Montserrat Bold"/>
                <a:cs typeface="Arial"/>
              </a:rPr>
              <a:t>QUẢN LÝ THƯ VIỆN</a:t>
            </a:r>
            <a:endParaRPr lang="vi-VN" sz="5400" b="1">
              <a:latin typeface="Montserrat Bold"/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1524000" y="6255818"/>
            <a:ext cx="9144000" cy="48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M Roman 12" panose="000005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Học kỳ 1, 2023-2024</a:t>
            </a:r>
          </a:p>
        </p:txBody>
      </p:sp>
      <p:sp>
        <p:nvSpPr>
          <p:cNvPr id="5" name="Subtitle 2"/>
          <p:cNvSpPr txBox="1"/>
          <p:nvPr/>
        </p:nvSpPr>
        <p:spPr>
          <a:xfrm>
            <a:off x="1087016" y="600516"/>
            <a:ext cx="10017967" cy="11643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M Roman 12" panose="000005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/>
              </a:rPr>
              <a:t>BÁO CÁO ĐỒ ÁN</a:t>
            </a:r>
            <a:endParaRPr lang="vi-V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/>
              </a:rPr>
              <a:t>QUẢN TRỊ DỮ LIỆU (CT467)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9B6515B4-BBD9-06F2-31DA-CBFF133A5DEE}"/>
              </a:ext>
            </a:extLst>
          </p:cNvPr>
          <p:cNvSpPr txBox="1"/>
          <p:nvPr/>
        </p:nvSpPr>
        <p:spPr>
          <a:xfrm>
            <a:off x="1057328" y="3911408"/>
            <a:ext cx="2936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latin typeface="Montserrat" pitchFamily="2" charset="0"/>
                <a:cs typeface="Arial" panose="020B0604020202020204" pitchFamily="34" charset="0"/>
              </a:rPr>
              <a:t>Nhóm 3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E98D261F-0401-9EE0-2D6F-3D3416C2D60B}"/>
              </a:ext>
            </a:extLst>
          </p:cNvPr>
          <p:cNvSpPr txBox="1"/>
          <p:nvPr/>
        </p:nvSpPr>
        <p:spPr>
          <a:xfrm>
            <a:off x="141546" y="4617303"/>
            <a:ext cx="4767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latin typeface="Montserrat" pitchFamily="2" charset="0"/>
                <a:cs typeface="Arial" panose="020B0604020202020204" pitchFamily="34" charset="0"/>
              </a:rPr>
              <a:t>Lê Nguyễn Bảo Đăng – B2016955</a:t>
            </a:r>
          </a:p>
          <a:p>
            <a:pPr algn="ctr"/>
            <a:r>
              <a:rPr lang="en-US" sz="2000">
                <a:latin typeface="Montserrat" pitchFamily="2" charset="0"/>
                <a:cs typeface="Arial" panose="020B0604020202020204" pitchFamily="34" charset="0"/>
              </a:rPr>
              <a:t>Đặng Thị Hiệp – B2016964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EDC505F7-DB00-0C3D-445B-2EAD36E971F6}"/>
              </a:ext>
            </a:extLst>
          </p:cNvPr>
          <p:cNvSpPr txBox="1"/>
          <p:nvPr/>
        </p:nvSpPr>
        <p:spPr>
          <a:xfrm>
            <a:off x="6227989" y="3910029"/>
            <a:ext cx="5460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latin typeface="Montserrat" pitchFamily="2" charset="0"/>
                <a:cs typeface="Arial" panose="020B0604020202020204" pitchFamily="34" charset="0"/>
              </a:rPr>
              <a:t>Giảng Viên: Nguyễn Thị Kim Yến</a:t>
            </a:r>
          </a:p>
        </p:txBody>
      </p:sp>
      <p:pic>
        <p:nvPicPr>
          <p:cNvPr id="11" name="Hình ảnh 10" descr="Ảnh có chứa biểu tượng, Xanh điện, phù hiệu, Nhãn hiệu&#10;&#10;Mô tả được tự động tạo">
            <a:extLst>
              <a:ext uri="{FF2B5EF4-FFF2-40B4-BE49-F238E27FC236}">
                <a16:creationId xmlns:a16="http://schemas.microsoft.com/office/drawing/2014/main" id="{2B4F12F5-CB55-1D10-316B-9209E4F45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65" y="103065"/>
            <a:ext cx="1181100" cy="1181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EF2A39D-F275-384A-E520-6F2F1569E7C1}"/>
              </a:ext>
            </a:extLst>
          </p:cNvPr>
          <p:cNvSpPr txBox="1">
            <a:spLocks/>
          </p:cNvSpPr>
          <p:nvPr/>
        </p:nvSpPr>
        <p:spPr>
          <a:xfrm>
            <a:off x="3189442" y="2784991"/>
            <a:ext cx="5813117" cy="1283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latin typeface="Montserrat Bold"/>
                <a:cs typeface="Arial"/>
              </a:rPr>
              <a:t>4. </a:t>
            </a:r>
            <a:r>
              <a:rPr lang="vi-VN" sz="4800" b="1">
                <a:latin typeface="Montserrat Bold"/>
                <a:cs typeface="Arial"/>
              </a:rPr>
              <a:t>CƠ </a:t>
            </a:r>
            <a:r>
              <a:rPr lang="vi-VN" sz="4800" b="1" dirty="0">
                <a:latin typeface="Montserrat Bold"/>
                <a:cs typeface="Arial"/>
              </a:rPr>
              <a:t>SỞ DỮ LIỆU</a:t>
            </a:r>
          </a:p>
        </p:txBody>
      </p:sp>
    </p:spTree>
    <p:extLst>
      <p:ext uri="{BB962C8B-B14F-4D97-AF65-F5344CB8AC3E}">
        <p14:creationId xmlns:p14="http://schemas.microsoft.com/office/powerpoint/2010/main" val="2791986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 descr="Ảnh có chứa văn bản, ảnh chụp màn hình, biểu đồ, Phông chữ&#10;&#10;Mô tả được tự động tạo">
            <a:extLst>
              <a:ext uri="{FF2B5EF4-FFF2-40B4-BE49-F238E27FC236}">
                <a16:creationId xmlns:a16="http://schemas.microsoft.com/office/drawing/2014/main" id="{C744B35A-CA55-0063-F89D-EE6FFF5C9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38" y="812562"/>
            <a:ext cx="6908674" cy="58022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5C87C6-E2A3-7AD4-4423-11A64620973A}"/>
              </a:ext>
            </a:extLst>
          </p:cNvPr>
          <p:cNvSpPr txBox="1">
            <a:spLocks/>
          </p:cNvSpPr>
          <p:nvPr/>
        </p:nvSpPr>
        <p:spPr>
          <a:xfrm>
            <a:off x="3899411" y="136853"/>
            <a:ext cx="4393177" cy="783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Montserrat Bold"/>
                <a:cs typeface="Arial"/>
              </a:rPr>
              <a:t>4. </a:t>
            </a:r>
            <a:r>
              <a:rPr lang="vi-VN" sz="3600" b="1">
                <a:latin typeface="Montserrat Bold"/>
                <a:cs typeface="Arial"/>
              </a:rPr>
              <a:t>CƠ </a:t>
            </a:r>
            <a:r>
              <a:rPr lang="vi-VN" sz="3600" b="1" dirty="0">
                <a:latin typeface="Montserrat Bold"/>
                <a:cs typeface="Arial"/>
              </a:rPr>
              <a:t>SỞ DỮ LIỆU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F345A62-4FE6-285F-20A1-7257C3366EC5}"/>
              </a:ext>
            </a:extLst>
          </p:cNvPr>
          <p:cNvSpPr txBox="1">
            <a:spLocks/>
          </p:cNvSpPr>
          <p:nvPr/>
        </p:nvSpPr>
        <p:spPr>
          <a:xfrm>
            <a:off x="7033533" y="2543035"/>
            <a:ext cx="5026196" cy="2584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>
                <a:latin typeface="Montserrat" pitchFamily="2" charset="0"/>
                <a:cs typeface="Mongolian Baiti" panose="03000500000000000000" pitchFamily="66" charset="0"/>
              </a:rPr>
              <a:t>Sử dụng Index kiểu</a:t>
            </a:r>
            <a:br>
              <a:rPr lang="en-US" sz="3600">
                <a:latin typeface="Montserrat" pitchFamily="2" charset="0"/>
                <a:cs typeface="Mongolian Baiti" panose="03000500000000000000" pitchFamily="66" charset="0"/>
              </a:rPr>
            </a:br>
            <a:r>
              <a:rPr lang="en-US" sz="3600">
                <a:latin typeface="Montserrat" pitchFamily="2" charset="0"/>
                <a:cs typeface="Mongolian Baiti" panose="03000500000000000000" pitchFamily="66" charset="0"/>
              </a:rPr>
              <a:t>B-CÂY tối ưu việc tìm kiếm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 descr="Ảnh có chứa văn bản, ảnh chụp màn hình, biểu đồ, Phông chữ&#10;&#10;Mô tả được tự động tạo">
            <a:extLst>
              <a:ext uri="{FF2B5EF4-FFF2-40B4-BE49-F238E27FC236}">
                <a16:creationId xmlns:a16="http://schemas.microsoft.com/office/drawing/2014/main" id="{C744B35A-CA55-0063-F89D-EE6FFF5C9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29" y="1663761"/>
            <a:ext cx="5722538" cy="4806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5C87C6-E2A3-7AD4-4423-11A64620973A}"/>
              </a:ext>
            </a:extLst>
          </p:cNvPr>
          <p:cNvSpPr txBox="1">
            <a:spLocks/>
          </p:cNvSpPr>
          <p:nvPr/>
        </p:nvSpPr>
        <p:spPr>
          <a:xfrm>
            <a:off x="3189442" y="0"/>
            <a:ext cx="5813117" cy="1283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latin typeface="Montserrat Bold"/>
                <a:cs typeface="Arial"/>
              </a:rPr>
              <a:t>4. </a:t>
            </a:r>
            <a:r>
              <a:rPr lang="vi-VN" sz="4800" b="1">
                <a:latin typeface="Montserrat Bold"/>
                <a:cs typeface="Arial"/>
              </a:rPr>
              <a:t>CƠ </a:t>
            </a:r>
            <a:r>
              <a:rPr lang="vi-VN" sz="4800" b="1" dirty="0">
                <a:latin typeface="Montserrat Bold"/>
                <a:cs typeface="Arial"/>
              </a:rPr>
              <a:t>SỞ DỮ LIỆU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62584F2-2F58-0DDB-2562-E39E23D7A3EA}"/>
              </a:ext>
            </a:extLst>
          </p:cNvPr>
          <p:cNvSpPr txBox="1">
            <a:spLocks/>
          </p:cNvSpPr>
          <p:nvPr/>
        </p:nvSpPr>
        <p:spPr>
          <a:xfrm>
            <a:off x="363655" y="807866"/>
            <a:ext cx="4341396" cy="951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latin typeface="Montserrat Bold"/>
                <a:cs typeface="Arial"/>
              </a:rPr>
              <a:t>PROCEDURE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182E35-FA4A-927B-65A5-B6E34CC47D61}"/>
              </a:ext>
            </a:extLst>
          </p:cNvPr>
          <p:cNvSpPr txBox="1">
            <a:spLocks/>
          </p:cNvSpPr>
          <p:nvPr/>
        </p:nvSpPr>
        <p:spPr>
          <a:xfrm>
            <a:off x="6203835" y="1645371"/>
            <a:ext cx="5813117" cy="4202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>
                <a:latin typeface="Montserrat" pitchFamily="2" charset="0"/>
                <a:cs typeface="Mongolian Baiti" panose="03000500000000000000" pitchFamily="66" charset="0"/>
              </a:rPr>
              <a:t>Lấy tất cả</a:t>
            </a:r>
          </a:p>
          <a:p>
            <a:pPr>
              <a:lnSpc>
                <a:spcPct val="100000"/>
              </a:lnSpc>
            </a:pPr>
            <a:endParaRPr lang="en-US" sz="3600">
              <a:latin typeface="Montserrat" pitchFamily="2" charset="0"/>
              <a:cs typeface="Mongolian Baiti" panose="03000500000000000000" pitchFamily="66" charset="0"/>
            </a:endParaRP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>
                <a:latin typeface="Montserrat" pitchFamily="2" charset="0"/>
                <a:cs typeface="Mongolian Baiti" panose="03000500000000000000" pitchFamily="66" charset="0"/>
              </a:rPr>
              <a:t>Lấy một theo ID</a:t>
            </a:r>
          </a:p>
          <a:p>
            <a:pPr>
              <a:lnSpc>
                <a:spcPct val="100000"/>
              </a:lnSpc>
            </a:pPr>
            <a:endParaRPr lang="en-US" sz="3600">
              <a:latin typeface="Montserrat" pitchFamily="2" charset="0"/>
              <a:cs typeface="Mongolian Baiti" panose="03000500000000000000" pitchFamily="66" charset="0"/>
            </a:endParaRP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>
                <a:latin typeface="Montserrat" pitchFamily="2" charset="0"/>
                <a:cs typeface="Mongolian Baiti" panose="03000500000000000000" pitchFamily="66" charset="0"/>
              </a:rPr>
              <a:t>Lấy khoản phạt theo người dùng và sách</a:t>
            </a:r>
          </a:p>
          <a:p>
            <a:pPr>
              <a:lnSpc>
                <a:spcPct val="100000"/>
              </a:lnSpc>
            </a:pPr>
            <a:endParaRPr lang="en-US" sz="3600">
              <a:latin typeface="Montserrat" pitchFamily="2" charset="0"/>
              <a:cs typeface="Mongolian Baiti" panose="03000500000000000000" pitchFamily="66" charset="0"/>
            </a:endParaRP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>
                <a:latin typeface="Montserrat" pitchFamily="2" charset="0"/>
                <a:cs typeface="Mongolian Baiti" panose="03000500000000000000" pitchFamily="66" charset="0"/>
              </a:rPr>
              <a:t>Lấy thông tin người dùng</a:t>
            </a:r>
          </a:p>
          <a:p>
            <a:pPr>
              <a:lnSpc>
                <a:spcPct val="100000"/>
              </a:lnSpc>
            </a:pPr>
            <a:endParaRPr lang="en-US" sz="3600">
              <a:latin typeface="Montserrat" pitchFamily="2" charset="0"/>
              <a:cs typeface="Mongolian Baiti" panose="03000500000000000000" pitchFamily="66" charset="0"/>
            </a:endParaRP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>
                <a:latin typeface="Montserrat" pitchFamily="2" charset="0"/>
                <a:cs typeface="Mongolian Baiti" panose="03000500000000000000" pitchFamily="66" charset="0"/>
              </a:rPr>
              <a:t>Lấy sách theo thành phần</a:t>
            </a:r>
            <a:endParaRPr lang="vi-VN" sz="3600" dirty="0">
              <a:latin typeface="Montserrat" pitchFamily="2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1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 descr="Ảnh có chứa văn bản, ảnh chụp màn hình, biểu đồ, Phông chữ&#10;&#10;Mô tả được tự động tạo">
            <a:extLst>
              <a:ext uri="{FF2B5EF4-FFF2-40B4-BE49-F238E27FC236}">
                <a16:creationId xmlns:a16="http://schemas.microsoft.com/office/drawing/2014/main" id="{C744B35A-CA55-0063-F89D-EE6FFF5C9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29" y="1663761"/>
            <a:ext cx="5722538" cy="4806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5C87C6-E2A3-7AD4-4423-11A64620973A}"/>
              </a:ext>
            </a:extLst>
          </p:cNvPr>
          <p:cNvSpPr txBox="1">
            <a:spLocks/>
          </p:cNvSpPr>
          <p:nvPr/>
        </p:nvSpPr>
        <p:spPr>
          <a:xfrm>
            <a:off x="3189442" y="0"/>
            <a:ext cx="5813117" cy="1283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latin typeface="Montserrat Bold"/>
                <a:cs typeface="Arial"/>
              </a:rPr>
              <a:t>4. </a:t>
            </a:r>
            <a:r>
              <a:rPr lang="vi-VN" sz="4800" b="1">
                <a:latin typeface="Montserrat Bold"/>
                <a:cs typeface="Arial"/>
              </a:rPr>
              <a:t>CƠ </a:t>
            </a:r>
            <a:r>
              <a:rPr lang="vi-VN" sz="4800" b="1" dirty="0">
                <a:latin typeface="Montserrat Bold"/>
                <a:cs typeface="Arial"/>
              </a:rPr>
              <a:t>SỞ DỮ LIỆU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62584F2-2F58-0DDB-2562-E39E23D7A3EA}"/>
              </a:ext>
            </a:extLst>
          </p:cNvPr>
          <p:cNvSpPr txBox="1">
            <a:spLocks/>
          </p:cNvSpPr>
          <p:nvPr/>
        </p:nvSpPr>
        <p:spPr>
          <a:xfrm>
            <a:off x="363655" y="807866"/>
            <a:ext cx="4341396" cy="951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latin typeface="Montserrat Bold"/>
                <a:cs typeface="Arial"/>
              </a:rPr>
              <a:t>PROCEDURE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182E35-FA4A-927B-65A5-B6E34CC47D61}"/>
              </a:ext>
            </a:extLst>
          </p:cNvPr>
          <p:cNvSpPr txBox="1">
            <a:spLocks/>
          </p:cNvSpPr>
          <p:nvPr/>
        </p:nvSpPr>
        <p:spPr>
          <a:xfrm>
            <a:off x="6291661" y="1283580"/>
            <a:ext cx="5722538" cy="3728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Montserrat" pitchFamily="2" charset="0"/>
                <a:cs typeface="Mongolian Baiti" panose="03000500000000000000" pitchFamily="66" charset="0"/>
              </a:rPr>
              <a:t>Thêm một ở từng thực thể</a:t>
            </a:r>
          </a:p>
          <a:p>
            <a:pPr>
              <a:lnSpc>
                <a:spcPct val="150000"/>
              </a:lnSpc>
            </a:pPr>
            <a:endParaRPr lang="en-US" sz="2800">
              <a:latin typeface="Montserrat" pitchFamily="2" charset="0"/>
              <a:cs typeface="Mongolian Baiti" panose="03000500000000000000" pitchFamily="66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Montserrat" pitchFamily="2" charset="0"/>
                <a:cs typeface="Mongolian Baiti" panose="03000500000000000000" pitchFamily="66" charset="0"/>
              </a:rPr>
              <a:t>Thêm theo điều kiện cụ thể</a:t>
            </a:r>
          </a:p>
        </p:txBody>
      </p:sp>
    </p:spTree>
    <p:extLst>
      <p:ext uri="{BB962C8B-B14F-4D97-AF65-F5344CB8AC3E}">
        <p14:creationId xmlns:p14="http://schemas.microsoft.com/office/powerpoint/2010/main" val="2565815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 descr="Ảnh có chứa văn bản, ảnh chụp màn hình, biểu đồ, Phông chữ&#10;&#10;Mô tả được tự động tạo">
            <a:extLst>
              <a:ext uri="{FF2B5EF4-FFF2-40B4-BE49-F238E27FC236}">
                <a16:creationId xmlns:a16="http://schemas.microsoft.com/office/drawing/2014/main" id="{C744B35A-CA55-0063-F89D-EE6FFF5C9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29" y="1663761"/>
            <a:ext cx="5722538" cy="4806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5C87C6-E2A3-7AD4-4423-11A64620973A}"/>
              </a:ext>
            </a:extLst>
          </p:cNvPr>
          <p:cNvSpPr txBox="1">
            <a:spLocks/>
          </p:cNvSpPr>
          <p:nvPr/>
        </p:nvSpPr>
        <p:spPr>
          <a:xfrm>
            <a:off x="3189442" y="0"/>
            <a:ext cx="5813117" cy="1283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latin typeface="Montserrat Bold"/>
                <a:cs typeface="Arial"/>
              </a:rPr>
              <a:t>4. </a:t>
            </a:r>
            <a:r>
              <a:rPr lang="vi-VN" sz="4800" b="1">
                <a:latin typeface="Montserrat Bold"/>
                <a:cs typeface="Arial"/>
              </a:rPr>
              <a:t>CƠ </a:t>
            </a:r>
            <a:r>
              <a:rPr lang="vi-VN" sz="4800" b="1" dirty="0">
                <a:latin typeface="Montserrat Bold"/>
                <a:cs typeface="Arial"/>
              </a:rPr>
              <a:t>SỞ DỮ LIỆU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62584F2-2F58-0DDB-2562-E39E23D7A3EA}"/>
              </a:ext>
            </a:extLst>
          </p:cNvPr>
          <p:cNvSpPr txBox="1">
            <a:spLocks/>
          </p:cNvSpPr>
          <p:nvPr/>
        </p:nvSpPr>
        <p:spPr>
          <a:xfrm>
            <a:off x="363655" y="807866"/>
            <a:ext cx="4341396" cy="951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latin typeface="Montserrat Bold"/>
                <a:cs typeface="Arial"/>
              </a:rPr>
              <a:t>PROCEDURE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182E35-FA4A-927B-65A5-B6E34CC47D61}"/>
              </a:ext>
            </a:extLst>
          </p:cNvPr>
          <p:cNvSpPr txBox="1">
            <a:spLocks/>
          </p:cNvSpPr>
          <p:nvPr/>
        </p:nvSpPr>
        <p:spPr>
          <a:xfrm>
            <a:off x="6431474" y="1283579"/>
            <a:ext cx="5494897" cy="2584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Montserrat" pitchFamily="2" charset="0"/>
                <a:cs typeface="Mongolian Baiti" panose="03000500000000000000" pitchFamily="66" charset="0"/>
              </a:rPr>
              <a:t>Sửa ở từng thực thể</a:t>
            </a:r>
          </a:p>
          <a:p>
            <a:pPr>
              <a:lnSpc>
                <a:spcPct val="150000"/>
              </a:lnSpc>
            </a:pPr>
            <a:endParaRPr lang="en-US" sz="2800">
              <a:latin typeface="Montserrat" pitchFamily="2" charset="0"/>
              <a:cs typeface="Mongolian Baiti" panose="03000500000000000000" pitchFamily="66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Montserrat" pitchFamily="2" charset="0"/>
                <a:cs typeface="Mongolian Baiti" panose="03000500000000000000" pitchFamily="66" charset="0"/>
              </a:rPr>
              <a:t>Sửa trạng thái</a:t>
            </a:r>
          </a:p>
        </p:txBody>
      </p:sp>
    </p:spTree>
    <p:extLst>
      <p:ext uri="{BB962C8B-B14F-4D97-AF65-F5344CB8AC3E}">
        <p14:creationId xmlns:p14="http://schemas.microsoft.com/office/powerpoint/2010/main" val="1888336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 descr="Ảnh có chứa văn bản, ảnh chụp màn hình, biểu đồ, Phông chữ&#10;&#10;Mô tả được tự động tạo">
            <a:extLst>
              <a:ext uri="{FF2B5EF4-FFF2-40B4-BE49-F238E27FC236}">
                <a16:creationId xmlns:a16="http://schemas.microsoft.com/office/drawing/2014/main" id="{C744B35A-CA55-0063-F89D-EE6FFF5C9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29" y="1663761"/>
            <a:ext cx="5722538" cy="4806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5C87C6-E2A3-7AD4-4423-11A64620973A}"/>
              </a:ext>
            </a:extLst>
          </p:cNvPr>
          <p:cNvSpPr txBox="1">
            <a:spLocks/>
          </p:cNvSpPr>
          <p:nvPr/>
        </p:nvSpPr>
        <p:spPr>
          <a:xfrm>
            <a:off x="3189442" y="0"/>
            <a:ext cx="5813117" cy="1283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latin typeface="Montserrat Bold"/>
                <a:cs typeface="Arial"/>
              </a:rPr>
              <a:t>4. </a:t>
            </a:r>
            <a:r>
              <a:rPr lang="vi-VN" sz="4800" b="1">
                <a:latin typeface="Montserrat Bold"/>
                <a:cs typeface="Arial"/>
              </a:rPr>
              <a:t>CƠ </a:t>
            </a:r>
            <a:r>
              <a:rPr lang="vi-VN" sz="4800" b="1" dirty="0">
                <a:latin typeface="Montserrat Bold"/>
                <a:cs typeface="Arial"/>
              </a:rPr>
              <a:t>SỞ DỮ LIỆU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62584F2-2F58-0DDB-2562-E39E23D7A3EA}"/>
              </a:ext>
            </a:extLst>
          </p:cNvPr>
          <p:cNvSpPr txBox="1">
            <a:spLocks/>
          </p:cNvSpPr>
          <p:nvPr/>
        </p:nvSpPr>
        <p:spPr>
          <a:xfrm>
            <a:off x="363655" y="807866"/>
            <a:ext cx="4341396" cy="951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latin typeface="Montserrat Bold"/>
                <a:cs typeface="Arial"/>
              </a:rPr>
              <a:t>PROCEDURE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182E35-FA4A-927B-65A5-B6E34CC47D61}"/>
              </a:ext>
            </a:extLst>
          </p:cNvPr>
          <p:cNvSpPr txBox="1">
            <a:spLocks/>
          </p:cNvSpPr>
          <p:nvPr/>
        </p:nvSpPr>
        <p:spPr>
          <a:xfrm>
            <a:off x="6651800" y="1499239"/>
            <a:ext cx="5274571" cy="3262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sz="3600">
                <a:latin typeface="Montserrat" pitchFamily="2" charset="0"/>
                <a:cs typeface="Mongolian Baiti" panose="03000500000000000000" pitchFamily="66" charset="0"/>
              </a:rPr>
              <a:t>Xóa mềm</a:t>
            </a:r>
          </a:p>
          <a:p>
            <a:pPr>
              <a:lnSpc>
                <a:spcPct val="135000"/>
              </a:lnSpc>
            </a:pPr>
            <a:endParaRPr lang="en-US" sz="3600">
              <a:latin typeface="Montserrat" pitchFamily="2" charset="0"/>
              <a:cs typeface="Mongolian Baiti" panose="03000500000000000000" pitchFamily="66" charset="0"/>
            </a:endParaRPr>
          </a:p>
          <a:p>
            <a:pPr marL="571500" indent="-5715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sz="3600">
                <a:latin typeface="Montserrat" pitchFamily="2" charset="0"/>
                <a:cs typeface="Mongolian Baiti" panose="03000500000000000000" pitchFamily="66" charset="0"/>
              </a:rPr>
              <a:t>Xóa và thay thế thành giá trị mặc định để đảm bảo tính nhất quán</a:t>
            </a:r>
          </a:p>
          <a:p>
            <a:pPr>
              <a:lnSpc>
                <a:spcPct val="135000"/>
              </a:lnSpc>
            </a:pPr>
            <a:r>
              <a:rPr lang="en-US" sz="3600">
                <a:latin typeface="Montserrat" pitchFamily="2" charset="0"/>
                <a:cs typeface="Mongolian Baiti" panose="03000500000000000000" pitchFamily="66" charset="0"/>
              </a:rPr>
              <a:t>	(Đang cập nhật…)</a:t>
            </a:r>
          </a:p>
        </p:txBody>
      </p:sp>
    </p:spTree>
    <p:extLst>
      <p:ext uri="{BB962C8B-B14F-4D97-AF65-F5344CB8AC3E}">
        <p14:creationId xmlns:p14="http://schemas.microsoft.com/office/powerpoint/2010/main" val="556174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F9B26F-07CD-D652-1771-DBD4D6411D12}"/>
              </a:ext>
            </a:extLst>
          </p:cNvPr>
          <p:cNvSpPr txBox="1">
            <a:spLocks/>
          </p:cNvSpPr>
          <p:nvPr/>
        </p:nvSpPr>
        <p:spPr>
          <a:xfrm>
            <a:off x="122115" y="78914"/>
            <a:ext cx="4341396" cy="951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latin typeface="Montserrat Bold"/>
                <a:cs typeface="Arial"/>
              </a:rPr>
              <a:t>FUNCTION</a:t>
            </a:r>
          </a:p>
        </p:txBody>
      </p:sp>
      <p:pic>
        <p:nvPicPr>
          <p:cNvPr id="10" name="Hình ảnh 9" descr="Ảnh có chứa văn bản, ảnh chụp màn hình, biểu đồ, Phông chữ&#10;&#10;Mô tả được tự động tạo">
            <a:extLst>
              <a:ext uri="{FF2B5EF4-FFF2-40B4-BE49-F238E27FC236}">
                <a16:creationId xmlns:a16="http://schemas.microsoft.com/office/drawing/2014/main" id="{95759158-9077-DE38-8365-4A6E9747B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715" b="74128"/>
          <a:stretch/>
        </p:blipFill>
        <p:spPr>
          <a:xfrm>
            <a:off x="680695" y="3855549"/>
            <a:ext cx="3007835" cy="1859168"/>
          </a:xfrm>
          <a:prstGeom prst="rect">
            <a:avLst/>
          </a:prstGeom>
        </p:spPr>
      </p:pic>
      <p:pic>
        <p:nvPicPr>
          <p:cNvPr id="14" name="Hình ảnh 13" descr="Ảnh có chứa văn bản, ảnh chụp màn hình, biểu đồ, Phông chữ&#10;&#10;Mô tả được tự động tạo">
            <a:extLst>
              <a:ext uri="{FF2B5EF4-FFF2-40B4-BE49-F238E27FC236}">
                <a16:creationId xmlns:a16="http://schemas.microsoft.com/office/drawing/2014/main" id="{1387EDCA-5626-12CB-DAB6-2371E57E6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27" t="45504" r="11248" b="33761"/>
          <a:stretch/>
        </p:blipFill>
        <p:spPr>
          <a:xfrm>
            <a:off x="677310" y="1266837"/>
            <a:ext cx="3011220" cy="159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460C49-64DB-2E04-6A8E-1792009CD287}"/>
              </a:ext>
            </a:extLst>
          </p:cNvPr>
          <p:cNvSpPr txBox="1">
            <a:spLocks/>
          </p:cNvSpPr>
          <p:nvPr/>
        </p:nvSpPr>
        <p:spPr>
          <a:xfrm>
            <a:off x="4983192" y="1392288"/>
            <a:ext cx="5722538" cy="3728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Montserrat" pitchFamily="2" charset="0"/>
                <a:cs typeface="Mongolian Baiti" panose="03000500000000000000" pitchFamily="66" charset="0"/>
              </a:rPr>
              <a:t>Kiểm tra trạng thái</a:t>
            </a:r>
          </a:p>
          <a:p>
            <a:pPr>
              <a:lnSpc>
                <a:spcPct val="150000"/>
              </a:lnSpc>
            </a:pPr>
            <a:endParaRPr lang="en-US" sz="2800">
              <a:latin typeface="Montserrat" pitchFamily="2" charset="0"/>
              <a:cs typeface="Mongolian Baiti" panose="03000500000000000000" pitchFamily="66" charset="0"/>
            </a:endParaRPr>
          </a:p>
          <a:p>
            <a:pPr>
              <a:lnSpc>
                <a:spcPct val="150000"/>
              </a:lnSpc>
            </a:pPr>
            <a:endParaRPr lang="en-US" sz="2800">
              <a:latin typeface="Montserrat" pitchFamily="2" charset="0"/>
              <a:cs typeface="Mongolian Baiti" panose="03000500000000000000" pitchFamily="66" charset="0"/>
            </a:endParaRPr>
          </a:p>
          <a:p>
            <a:pPr>
              <a:lnSpc>
                <a:spcPct val="150000"/>
              </a:lnSpc>
            </a:pPr>
            <a:endParaRPr lang="en-US" sz="2800">
              <a:latin typeface="Montserrat" pitchFamily="2" charset="0"/>
              <a:cs typeface="Mongolian Baiti" panose="03000500000000000000" pitchFamily="66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Montserrat" pitchFamily="2" charset="0"/>
                <a:cs typeface="Mongolian Baiti" panose="03000500000000000000" pitchFamily="66" charset="0"/>
              </a:rPr>
              <a:t>Xác thực người dùng</a:t>
            </a:r>
          </a:p>
        </p:txBody>
      </p:sp>
    </p:spTree>
    <p:extLst>
      <p:ext uri="{BB962C8B-B14F-4D97-AF65-F5344CB8AC3E}">
        <p14:creationId xmlns:p14="http://schemas.microsoft.com/office/powerpoint/2010/main" val="2645065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F9B26F-07CD-D652-1771-DBD4D6411D12}"/>
              </a:ext>
            </a:extLst>
          </p:cNvPr>
          <p:cNvSpPr txBox="1">
            <a:spLocks/>
          </p:cNvSpPr>
          <p:nvPr/>
        </p:nvSpPr>
        <p:spPr>
          <a:xfrm>
            <a:off x="122115" y="78914"/>
            <a:ext cx="2616870" cy="951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latin typeface="Montserrat Bold"/>
                <a:cs typeface="Arial"/>
              </a:rPr>
              <a:t>TRIGGER</a:t>
            </a:r>
          </a:p>
        </p:txBody>
      </p:sp>
      <p:pic>
        <p:nvPicPr>
          <p:cNvPr id="15" name="Hình ảnh 14" descr="Ảnh có chứa văn bản, ảnh chụp màn hình, biểu đồ, Phông chữ&#10;&#10;Mô tả được tự động tạo">
            <a:extLst>
              <a:ext uri="{FF2B5EF4-FFF2-40B4-BE49-F238E27FC236}">
                <a16:creationId xmlns:a16="http://schemas.microsoft.com/office/drawing/2014/main" id="{9A161243-BB22-2AFD-D7FC-649B5887B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" t="48991" r="63636" b="28073"/>
          <a:stretch/>
        </p:blipFill>
        <p:spPr>
          <a:xfrm>
            <a:off x="677310" y="3815616"/>
            <a:ext cx="3080936" cy="161896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F859B52-8378-85E7-36BD-1518E5FBB7DF}"/>
              </a:ext>
            </a:extLst>
          </p:cNvPr>
          <p:cNvSpPr txBox="1">
            <a:spLocks/>
          </p:cNvSpPr>
          <p:nvPr/>
        </p:nvSpPr>
        <p:spPr>
          <a:xfrm>
            <a:off x="5791329" y="1428305"/>
            <a:ext cx="5722538" cy="3728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Montserrat" pitchFamily="2" charset="0"/>
                <a:cs typeface="Mongolian Baiti" panose="03000500000000000000" pitchFamily="66" charset="0"/>
              </a:rPr>
              <a:t>Xác thực và kiểm tra trước khi thêm bản ghi thông tin mượn sách</a:t>
            </a:r>
          </a:p>
        </p:txBody>
      </p:sp>
      <p:pic>
        <p:nvPicPr>
          <p:cNvPr id="5" name="Hình ảnh 13" descr="Ảnh có chứa văn bản, ảnh chụp màn hình, biểu đồ, Phông chữ&#10;&#10;Mô tả được tự động tạo">
            <a:extLst>
              <a:ext uri="{FF2B5EF4-FFF2-40B4-BE49-F238E27FC236}">
                <a16:creationId xmlns:a16="http://schemas.microsoft.com/office/drawing/2014/main" id="{0310F785-3D6A-144A-4FE6-DC82DA750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27" t="45504" r="11248" b="33761"/>
          <a:stretch/>
        </p:blipFill>
        <p:spPr>
          <a:xfrm>
            <a:off x="677310" y="1266837"/>
            <a:ext cx="3011220" cy="159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74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EF2A39D-F275-384A-E520-6F2F1569E7C1}"/>
              </a:ext>
            </a:extLst>
          </p:cNvPr>
          <p:cNvSpPr txBox="1">
            <a:spLocks/>
          </p:cNvSpPr>
          <p:nvPr/>
        </p:nvSpPr>
        <p:spPr>
          <a:xfrm>
            <a:off x="2671884" y="2784991"/>
            <a:ext cx="6842318" cy="1283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800" b="1" dirty="0">
                <a:latin typeface="Montserrat Bold"/>
                <a:cs typeface="Arial"/>
              </a:rPr>
              <a:t>KẾT QUẢ THỰC HIỆN</a:t>
            </a:r>
          </a:p>
        </p:txBody>
      </p:sp>
    </p:spTree>
    <p:extLst>
      <p:ext uri="{BB962C8B-B14F-4D97-AF65-F5344CB8AC3E}">
        <p14:creationId xmlns:p14="http://schemas.microsoft.com/office/powerpoint/2010/main" val="3350324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C6404E-709A-7716-5D12-74842D5CFA15}"/>
              </a:ext>
            </a:extLst>
          </p:cNvPr>
          <p:cNvSpPr txBox="1"/>
          <p:nvPr/>
        </p:nvSpPr>
        <p:spPr>
          <a:xfrm>
            <a:off x="-307263" y="2045436"/>
            <a:ext cx="12806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>
                <a:latin typeface="Montserrat" pitchFamily="2" charset="0"/>
                <a:cs typeface="Arial" panose="020B0604020202020204" pitchFamily="34" charset="0"/>
              </a:rPr>
              <a:t>CẢM ƠN </a:t>
            </a:r>
          </a:p>
          <a:p>
            <a:pPr algn="ctr"/>
            <a:r>
              <a:rPr lang="en-US" sz="4800" b="1">
                <a:effectLst/>
                <a:latin typeface="Montserrat" pitchFamily="2" charset="0"/>
                <a:cs typeface="Arial" panose="020B0604020202020204" pitchFamily="34" charset="0"/>
              </a:rPr>
              <a:t>SỰ THEO DÕI CỦA CÔ VÀ CÁC BẠN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352F2-0A9A-2E16-CB02-A52D9B9A3B5F}"/>
              </a:ext>
            </a:extLst>
          </p:cNvPr>
          <p:cNvSpPr txBox="1">
            <a:spLocks/>
          </p:cNvSpPr>
          <p:nvPr/>
        </p:nvSpPr>
        <p:spPr>
          <a:xfrm>
            <a:off x="4917341" y="5376012"/>
            <a:ext cx="2357316" cy="1283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latin typeface="Montserrat Bold"/>
                <a:cs typeface="Arial"/>
              </a:rPr>
              <a:t>Q &amp; A</a:t>
            </a:r>
            <a:endParaRPr lang="vi-VN" sz="4800" b="1" dirty="0">
              <a:latin typeface="Montserrat Bold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1388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76DF-0717-58FF-7A01-33F1FD81692F}"/>
              </a:ext>
            </a:extLst>
          </p:cNvPr>
          <p:cNvSpPr txBox="1">
            <a:spLocks/>
          </p:cNvSpPr>
          <p:nvPr/>
        </p:nvSpPr>
        <p:spPr>
          <a:xfrm>
            <a:off x="1694330" y="2787210"/>
            <a:ext cx="8803340" cy="1283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latin typeface="Montserrat Bold"/>
                <a:cs typeface="Arial"/>
              </a:rPr>
              <a:t>1. </a:t>
            </a:r>
            <a:r>
              <a:rPr lang="vi-VN" sz="4800" b="1">
                <a:latin typeface="Montserrat Bold"/>
                <a:cs typeface="Arial"/>
              </a:rPr>
              <a:t>PHÂN </a:t>
            </a:r>
            <a:r>
              <a:rPr lang="vi-VN" sz="4800" b="1" dirty="0">
                <a:latin typeface="Montserrat Bold"/>
                <a:cs typeface="Arial"/>
              </a:rPr>
              <a:t>CÔNG </a:t>
            </a:r>
            <a:r>
              <a:rPr lang="vi-VN" sz="4800" b="1" err="1">
                <a:latin typeface="Montserrat Bold"/>
                <a:cs typeface="Arial"/>
              </a:rPr>
              <a:t>CÔNG</a:t>
            </a:r>
            <a:r>
              <a:rPr lang="vi-VN" sz="4800" b="1" dirty="0">
                <a:latin typeface="Montserrat Bold"/>
                <a:cs typeface="Arial"/>
              </a:rPr>
              <a:t> VIỆC</a:t>
            </a:r>
          </a:p>
        </p:txBody>
      </p:sp>
    </p:spTree>
    <p:extLst>
      <p:ext uri="{BB962C8B-B14F-4D97-AF65-F5344CB8AC3E}">
        <p14:creationId xmlns:p14="http://schemas.microsoft.com/office/powerpoint/2010/main" val="3649798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28AD12-3E02-56DD-AEE7-05F99263AD3B}"/>
              </a:ext>
            </a:extLst>
          </p:cNvPr>
          <p:cNvSpPr txBox="1">
            <a:spLocks/>
          </p:cNvSpPr>
          <p:nvPr/>
        </p:nvSpPr>
        <p:spPr>
          <a:xfrm>
            <a:off x="1739154" y="251646"/>
            <a:ext cx="8803340" cy="1283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latin typeface="Montserrat Bold"/>
                <a:cs typeface="Arial"/>
              </a:rPr>
              <a:t>1. </a:t>
            </a:r>
            <a:r>
              <a:rPr lang="vi-VN" sz="4800" b="1">
                <a:latin typeface="Montserrat Bold"/>
                <a:cs typeface="Arial"/>
              </a:rPr>
              <a:t>PHÂN </a:t>
            </a:r>
            <a:r>
              <a:rPr lang="vi-VN" sz="4800" b="1" dirty="0">
                <a:latin typeface="Montserrat Bold"/>
                <a:cs typeface="Arial"/>
              </a:rPr>
              <a:t>CÔNG </a:t>
            </a:r>
            <a:r>
              <a:rPr lang="vi-VN" sz="4800" b="1" err="1">
                <a:latin typeface="Montserrat Bold"/>
                <a:cs typeface="Arial"/>
              </a:rPr>
              <a:t>CÔNG</a:t>
            </a:r>
            <a:r>
              <a:rPr lang="vi-VN" sz="4800" b="1" dirty="0">
                <a:latin typeface="Montserrat Bold"/>
                <a:cs typeface="Arial"/>
              </a:rPr>
              <a:t> VIỆC</a:t>
            </a:r>
          </a:p>
        </p:txBody>
      </p:sp>
      <p:sp>
        <p:nvSpPr>
          <p:cNvPr id="31" name="Hình chữ nhật: Góc Tròn 30">
            <a:extLst>
              <a:ext uri="{FF2B5EF4-FFF2-40B4-BE49-F238E27FC236}">
                <a16:creationId xmlns:a16="http://schemas.microsoft.com/office/drawing/2014/main" id="{3581B09D-A25B-9690-5919-492E2DA6B572}"/>
              </a:ext>
            </a:extLst>
          </p:cNvPr>
          <p:cNvSpPr/>
          <p:nvPr/>
        </p:nvSpPr>
        <p:spPr>
          <a:xfrm>
            <a:off x="4557532" y="1562232"/>
            <a:ext cx="3076936" cy="49192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2000" dirty="0">
                <a:solidFill>
                  <a:srgbClr val="000000"/>
                </a:solidFill>
                <a:latin typeface="Montserrat"/>
                <a:cs typeface="Arial"/>
              </a:rPr>
              <a:t>Lê Nguyễn Bảo Đăng</a:t>
            </a:r>
          </a:p>
        </p:txBody>
      </p:sp>
      <p:sp>
        <p:nvSpPr>
          <p:cNvPr id="33" name="Lưu đồ: Điểm Kết Thúc 32">
            <a:extLst>
              <a:ext uri="{FF2B5EF4-FFF2-40B4-BE49-F238E27FC236}">
                <a16:creationId xmlns:a16="http://schemas.microsoft.com/office/drawing/2014/main" id="{D992C348-8B08-8317-9179-68BB33B4F33D}"/>
              </a:ext>
            </a:extLst>
          </p:cNvPr>
          <p:cNvSpPr/>
          <p:nvPr/>
        </p:nvSpPr>
        <p:spPr>
          <a:xfrm>
            <a:off x="5319532" y="3299090"/>
            <a:ext cx="1552937" cy="491925"/>
          </a:xfrm>
          <a:prstGeom prst="flowChartTerminator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2000" err="1">
                <a:solidFill>
                  <a:srgbClr val="000000"/>
                </a:solidFill>
                <a:latin typeface="Montserrat"/>
                <a:cs typeface="Arial"/>
              </a:rPr>
              <a:t>Backend</a:t>
            </a:r>
            <a:endParaRPr lang="vi-VN" sz="2000">
              <a:solidFill>
                <a:srgbClr val="000000"/>
              </a:solidFill>
              <a:latin typeface="Montserrat"/>
              <a:cs typeface="Arial"/>
            </a:endParaRPr>
          </a:p>
        </p:txBody>
      </p:sp>
      <p:sp>
        <p:nvSpPr>
          <p:cNvPr id="34" name="Hình chữ nhật: Góc Tròn 33">
            <a:extLst>
              <a:ext uri="{FF2B5EF4-FFF2-40B4-BE49-F238E27FC236}">
                <a16:creationId xmlns:a16="http://schemas.microsoft.com/office/drawing/2014/main" id="{DC95D81E-6555-A2D1-13FE-8CB22B93C158}"/>
              </a:ext>
            </a:extLst>
          </p:cNvPr>
          <p:cNvSpPr/>
          <p:nvPr/>
        </p:nvSpPr>
        <p:spPr>
          <a:xfrm>
            <a:off x="4994820" y="5527873"/>
            <a:ext cx="2585012" cy="49192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2000" dirty="0">
                <a:solidFill>
                  <a:srgbClr val="000000"/>
                </a:solidFill>
                <a:latin typeface="Montserrat"/>
                <a:cs typeface="Arial"/>
              </a:rPr>
              <a:t>Đặng Thị Hiệp</a:t>
            </a:r>
          </a:p>
        </p:txBody>
      </p:sp>
      <p:sp>
        <p:nvSpPr>
          <p:cNvPr id="36" name="Lưu đồ: Điểm Kết Thúc 35">
            <a:extLst>
              <a:ext uri="{FF2B5EF4-FFF2-40B4-BE49-F238E27FC236}">
                <a16:creationId xmlns:a16="http://schemas.microsoft.com/office/drawing/2014/main" id="{DC1D843D-13EA-146A-A923-5E5E97BFED9A}"/>
              </a:ext>
            </a:extLst>
          </p:cNvPr>
          <p:cNvSpPr/>
          <p:nvPr/>
        </p:nvSpPr>
        <p:spPr>
          <a:xfrm>
            <a:off x="8581779" y="3299090"/>
            <a:ext cx="1591519" cy="491925"/>
          </a:xfrm>
          <a:prstGeom prst="flowChartTerminator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2000" err="1">
                <a:solidFill>
                  <a:srgbClr val="000000"/>
                </a:solidFill>
                <a:latin typeface="Montserrat"/>
                <a:cs typeface="Arial"/>
              </a:rPr>
              <a:t>Frontend</a:t>
            </a:r>
            <a:endParaRPr lang="vi-VN" sz="2000">
              <a:solidFill>
                <a:srgbClr val="000000"/>
              </a:solidFill>
              <a:latin typeface="Montserrat"/>
              <a:cs typeface="Arial"/>
            </a:endParaRPr>
          </a:p>
        </p:txBody>
      </p:sp>
      <p:sp>
        <p:nvSpPr>
          <p:cNvPr id="37" name="Lưu đồ: Điểm Kết Thúc 36">
            <a:extLst>
              <a:ext uri="{FF2B5EF4-FFF2-40B4-BE49-F238E27FC236}">
                <a16:creationId xmlns:a16="http://schemas.microsoft.com/office/drawing/2014/main" id="{29430509-1FD7-4198-0E60-F5F663267D0E}"/>
              </a:ext>
            </a:extLst>
          </p:cNvPr>
          <p:cNvSpPr/>
          <p:nvPr/>
        </p:nvSpPr>
        <p:spPr>
          <a:xfrm>
            <a:off x="272854" y="2845748"/>
            <a:ext cx="4736256" cy="1398609"/>
          </a:xfrm>
          <a:prstGeom prst="flowChartTerminator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aseline="0" err="1">
                <a:solidFill>
                  <a:srgbClr val="000000"/>
                </a:solidFill>
                <a:latin typeface="Montserrat"/>
                <a:ea typeface="Segoe UI"/>
                <a:cs typeface="Segoe UI"/>
              </a:rPr>
              <a:t>Thiết</a:t>
            </a:r>
            <a:r>
              <a:rPr lang="en-US" sz="2400" baseline="0">
                <a:solidFill>
                  <a:srgbClr val="000000"/>
                </a:solidFill>
                <a:latin typeface="Montserrat"/>
                <a:ea typeface="Segoe UI"/>
                <a:cs typeface="Segoe UI"/>
              </a:rPr>
              <a:t> kế, cài đặt</a:t>
            </a:r>
            <a:r>
              <a:rPr lang="en-US" sz="2400">
                <a:solidFill>
                  <a:srgbClr val="000000"/>
                </a:solidFill>
                <a:latin typeface="Montserrat"/>
                <a:ea typeface="Segoe UI"/>
                <a:cs typeface="Segoe UI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ontserrat"/>
                <a:ea typeface="Segoe UI"/>
                <a:cs typeface="Segoe UI"/>
              </a:rPr>
              <a:t>Database</a:t>
            </a:r>
            <a:r>
              <a:rPr lang="vi-VN" sz="2400" dirty="0">
                <a:solidFill>
                  <a:srgbClr val="000000"/>
                </a:solidFill>
                <a:latin typeface="Montserrat"/>
                <a:ea typeface="Segoe UI"/>
                <a:cs typeface="Segoe UI"/>
              </a:rPr>
              <a:t>​</a:t>
            </a:r>
            <a:endParaRPr lang="vi-VN" sz="2400">
              <a:latin typeface="Montserrat"/>
            </a:endParaRPr>
          </a:p>
          <a:p>
            <a:pPr indent="60325" rtl="0"/>
            <a:r>
              <a:rPr lang="en-US" sz="2400" baseline="0">
                <a:solidFill>
                  <a:srgbClr val="000000"/>
                </a:solidFill>
                <a:latin typeface="Montserrat"/>
                <a:ea typeface="Segoe UI"/>
                <a:cs typeface="Segoe UI"/>
              </a:rPr>
              <a:t>Thiết kế</a:t>
            </a:r>
            <a:r>
              <a:rPr lang="en-US" sz="2400">
                <a:solidFill>
                  <a:srgbClr val="000000"/>
                </a:solidFill>
                <a:latin typeface="Montserrat"/>
                <a:ea typeface="Segoe UI"/>
                <a:cs typeface="Segoe UI"/>
              </a:rPr>
              <a:t>P</a:t>
            </a:r>
            <a:r>
              <a:rPr lang="en-US" sz="2400" baseline="0">
                <a:solidFill>
                  <a:srgbClr val="000000"/>
                </a:solidFill>
                <a:latin typeface="Montserrat"/>
                <a:ea typeface="Segoe UI"/>
                <a:cs typeface="Segoe UI"/>
              </a:rPr>
              <a:t>owerpoint</a:t>
            </a:r>
            <a:r>
              <a:rPr lang="en-US" sz="2400" dirty="0">
                <a:solidFill>
                  <a:srgbClr val="000000"/>
                </a:solidFill>
                <a:latin typeface="Montserrat"/>
                <a:ea typeface="Segoe UI"/>
                <a:cs typeface="Segoe UI"/>
              </a:rPr>
              <a:t>​</a:t>
            </a:r>
            <a:endParaRPr lang="vi-VN" sz="2400">
              <a:solidFill>
                <a:srgbClr val="000000"/>
              </a:solidFill>
              <a:latin typeface="Montserrat"/>
            </a:endParaRP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9AB3AC25-59F0-59A8-2D8F-977A8BA0EBBD}"/>
              </a:ext>
            </a:extLst>
          </p:cNvPr>
          <p:cNvCxnSpPr>
            <a:cxnSpLocks/>
            <a:stCxn id="31" idx="1"/>
            <a:endCxn id="37" idx="0"/>
          </p:cNvCxnSpPr>
          <p:nvPr/>
        </p:nvCxnSpPr>
        <p:spPr>
          <a:xfrm flipH="1">
            <a:off x="2640982" y="1808194"/>
            <a:ext cx="1916550" cy="1037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61D1EADE-A4DE-F437-FB3F-ADFB01DB1BE2}"/>
              </a:ext>
            </a:extLst>
          </p:cNvPr>
          <p:cNvCxnSpPr>
            <a:cxnSpLocks/>
            <a:stCxn id="34" idx="1"/>
            <a:endCxn id="37" idx="2"/>
          </p:cNvCxnSpPr>
          <p:nvPr/>
        </p:nvCxnSpPr>
        <p:spPr>
          <a:xfrm flipH="1" flipV="1">
            <a:off x="2640982" y="4244357"/>
            <a:ext cx="2353838" cy="15294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Đường kết nối Mũi tên Thẳng 37">
            <a:extLst>
              <a:ext uri="{FF2B5EF4-FFF2-40B4-BE49-F238E27FC236}">
                <a16:creationId xmlns:a16="http://schemas.microsoft.com/office/drawing/2014/main" id="{0F74A9A4-0FA1-A088-BCBA-2C660FAAC5E3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6096000" y="2054156"/>
            <a:ext cx="1" cy="1244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kết nối Mũi tên Thẳng 37">
            <a:extLst>
              <a:ext uri="{FF2B5EF4-FFF2-40B4-BE49-F238E27FC236}">
                <a16:creationId xmlns:a16="http://schemas.microsoft.com/office/drawing/2014/main" id="{46E24CC7-1257-31C8-43F6-53A2FDEC0BB9}"/>
              </a:ext>
            </a:extLst>
          </p:cNvPr>
          <p:cNvCxnSpPr>
            <a:cxnSpLocks/>
            <a:stCxn id="31" idx="3"/>
            <a:endCxn id="36" idx="0"/>
          </p:cNvCxnSpPr>
          <p:nvPr/>
        </p:nvCxnSpPr>
        <p:spPr>
          <a:xfrm>
            <a:off x="7634468" y="1808194"/>
            <a:ext cx="1743071" cy="1490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kết nối Mũi tên Thẳng 38">
            <a:extLst>
              <a:ext uri="{FF2B5EF4-FFF2-40B4-BE49-F238E27FC236}">
                <a16:creationId xmlns:a16="http://schemas.microsoft.com/office/drawing/2014/main" id="{FA088350-7FA2-C9C7-8E3E-7363A2516DAC}"/>
              </a:ext>
            </a:extLst>
          </p:cNvPr>
          <p:cNvCxnSpPr>
            <a:cxnSpLocks/>
            <a:stCxn id="34" idx="3"/>
            <a:endCxn id="36" idx="2"/>
          </p:cNvCxnSpPr>
          <p:nvPr/>
        </p:nvCxnSpPr>
        <p:spPr>
          <a:xfrm flipV="1">
            <a:off x="7579832" y="3791015"/>
            <a:ext cx="1797707" cy="1982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EAB7-E749-72CC-E533-7587C92217BD}"/>
              </a:ext>
            </a:extLst>
          </p:cNvPr>
          <p:cNvSpPr txBox="1">
            <a:spLocks/>
          </p:cNvSpPr>
          <p:nvPr/>
        </p:nvSpPr>
        <p:spPr>
          <a:xfrm>
            <a:off x="2337369" y="2787210"/>
            <a:ext cx="7517263" cy="1283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latin typeface="Montserrat Bold"/>
                <a:cs typeface="Arial"/>
              </a:rPr>
              <a:t>2. </a:t>
            </a:r>
            <a:r>
              <a:rPr lang="vi-VN" sz="4800" b="1">
                <a:latin typeface="Montserrat Bold"/>
                <a:cs typeface="Arial"/>
              </a:rPr>
              <a:t>GIỚI </a:t>
            </a:r>
            <a:r>
              <a:rPr lang="vi-VN" sz="4800" b="1" dirty="0">
                <a:latin typeface="Montserrat Bold"/>
                <a:cs typeface="Arial"/>
              </a:rPr>
              <a:t>THIỆU SƠ LƯỢC</a:t>
            </a:r>
          </a:p>
        </p:txBody>
      </p:sp>
    </p:spTree>
    <p:extLst>
      <p:ext uri="{BB962C8B-B14F-4D97-AF65-F5344CB8AC3E}">
        <p14:creationId xmlns:p14="http://schemas.microsoft.com/office/powerpoint/2010/main" val="4151094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91403DF-F4F0-4FBF-4EAA-DB4C25D50F66}"/>
              </a:ext>
            </a:extLst>
          </p:cNvPr>
          <p:cNvSpPr txBox="1">
            <a:spLocks/>
          </p:cNvSpPr>
          <p:nvPr/>
        </p:nvSpPr>
        <p:spPr>
          <a:xfrm>
            <a:off x="2337369" y="221596"/>
            <a:ext cx="7517263" cy="1283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latin typeface="Montserrat Bold"/>
                <a:cs typeface="Arial"/>
              </a:rPr>
              <a:t>2. </a:t>
            </a:r>
            <a:r>
              <a:rPr lang="vi-VN" sz="4800" b="1">
                <a:latin typeface="Montserrat Bold"/>
                <a:cs typeface="Arial"/>
              </a:rPr>
              <a:t>GIỚI </a:t>
            </a:r>
            <a:r>
              <a:rPr lang="vi-VN" sz="4800" b="1" dirty="0">
                <a:latin typeface="Montserrat Bold"/>
                <a:cs typeface="Arial"/>
              </a:rPr>
              <a:t>THIỆU SƠ LƯỢC</a:t>
            </a:r>
          </a:p>
        </p:txBody>
      </p:sp>
      <p:pic>
        <p:nvPicPr>
          <p:cNvPr id="13" name="Hình ảnh 12" descr="Ảnh có chứa văn bản, hình mẫu, phim hoạt hình&#10;&#10;Mô tả được tự động tạo">
            <a:extLst>
              <a:ext uri="{FF2B5EF4-FFF2-40B4-BE49-F238E27FC236}">
                <a16:creationId xmlns:a16="http://schemas.microsoft.com/office/drawing/2014/main" id="{90BBEE2D-E14C-512F-C8A5-CE46B2A0E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126" y="1638782"/>
            <a:ext cx="7031748" cy="4083356"/>
          </a:xfrm>
          <a:prstGeom prst="rect">
            <a:avLst/>
          </a:prstGeom>
        </p:spPr>
      </p:pic>
      <p:grpSp>
        <p:nvGrpSpPr>
          <p:cNvPr id="2" name="Nhóm 42">
            <a:extLst>
              <a:ext uri="{FF2B5EF4-FFF2-40B4-BE49-F238E27FC236}">
                <a16:creationId xmlns:a16="http://schemas.microsoft.com/office/drawing/2014/main" id="{0EE5BC46-2BDE-8211-7165-C13A00C92DB8}"/>
              </a:ext>
            </a:extLst>
          </p:cNvPr>
          <p:cNvGrpSpPr/>
          <p:nvPr/>
        </p:nvGrpSpPr>
        <p:grpSpPr>
          <a:xfrm>
            <a:off x="9631572" y="3541878"/>
            <a:ext cx="0" cy="0"/>
            <a:chOff x="9631572" y="3541878"/>
            <a:chExt cx="1285875" cy="1181100"/>
          </a:xfrm>
        </p:grpSpPr>
        <p:pic>
          <p:nvPicPr>
            <p:cNvPr id="3" name="Đồ họa 15" descr="Male typing with prosthetic hand">
              <a:extLst>
                <a:ext uri="{FF2B5EF4-FFF2-40B4-BE49-F238E27FC236}">
                  <a16:creationId xmlns:a16="http://schemas.microsoft.com/office/drawing/2014/main" id="{3E1576C9-1254-CCD6-7512-2C1B49635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31572" y="3541878"/>
              <a:ext cx="1285875" cy="1181100"/>
            </a:xfrm>
            <a:prstGeom prst="rect">
              <a:avLst/>
            </a:prstGeom>
          </p:spPr>
        </p:pic>
        <p:grpSp>
          <p:nvGrpSpPr>
            <p:cNvPr id="4" name="Nhóm 46">
              <a:extLst>
                <a:ext uri="{FF2B5EF4-FFF2-40B4-BE49-F238E27FC236}">
                  <a16:creationId xmlns:a16="http://schemas.microsoft.com/office/drawing/2014/main" id="{8B2B194E-CABB-C7E5-AB0C-CAF5566A6D27}"/>
                </a:ext>
              </a:extLst>
            </p:cNvPr>
            <p:cNvGrpSpPr/>
            <p:nvPr/>
          </p:nvGrpSpPr>
          <p:grpSpPr>
            <a:xfrm>
              <a:off x="9973972" y="3015303"/>
              <a:ext cx="704850" cy="923925"/>
              <a:chOff x="9973972" y="3015303"/>
              <a:chExt cx="704850" cy="923925"/>
            </a:xfrm>
          </p:grpSpPr>
          <p:pic>
            <p:nvPicPr>
              <p:cNvPr id="5" name="Đồ họa 17" descr="Girl with braided hair">
                <a:extLst>
                  <a:ext uri="{FF2B5EF4-FFF2-40B4-BE49-F238E27FC236}">
                    <a16:creationId xmlns:a16="http://schemas.microsoft.com/office/drawing/2014/main" id="{60B2586E-DC35-12F9-AA47-6601C48E2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973972" y="3015303"/>
                <a:ext cx="704850" cy="923925"/>
              </a:xfrm>
              <a:prstGeom prst="rect">
                <a:avLst/>
              </a:prstGeom>
            </p:spPr>
          </p:pic>
          <p:pic>
            <p:nvPicPr>
              <p:cNvPr id="6" name="Đồ họa 18" descr="A smiling face">
                <a:extLst>
                  <a:ext uri="{FF2B5EF4-FFF2-40B4-BE49-F238E27FC236}">
                    <a16:creationId xmlns:a16="http://schemas.microsoft.com/office/drawing/2014/main" id="{73191020-551C-3AEC-7864-2CDEC65D48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232205" y="3301342"/>
                <a:ext cx="304800" cy="31432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Hình ảnh 32" descr="Ảnh có chứa màu đen, bóng tối&#10;&#10;Mô tả được tự động tạo">
            <a:extLst>
              <a:ext uri="{FF2B5EF4-FFF2-40B4-BE49-F238E27FC236}">
                <a16:creationId xmlns:a16="http://schemas.microsoft.com/office/drawing/2014/main" id="{B19E4E74-5B45-31B8-4C3A-0894D12E6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324" y="3140569"/>
            <a:ext cx="1062804" cy="1062804"/>
          </a:xfrm>
          <a:prstGeom prst="rect">
            <a:avLst/>
          </a:prstGeom>
        </p:spPr>
      </p:pic>
      <p:pic>
        <p:nvPicPr>
          <p:cNvPr id="50" name="Đồ họa 19" descr="Laptop with solid fill">
            <a:extLst>
              <a:ext uri="{FF2B5EF4-FFF2-40B4-BE49-F238E27FC236}">
                <a16:creationId xmlns:a16="http://schemas.microsoft.com/office/drawing/2014/main" id="{A184D42C-D3E3-C284-9EB3-1FBFB4E49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7049" y="2237492"/>
            <a:ext cx="3260845" cy="2868959"/>
          </a:xfrm>
          <a:prstGeom prst="rect">
            <a:avLst/>
          </a:prstGeom>
        </p:spPr>
      </p:pic>
      <p:pic>
        <p:nvPicPr>
          <p:cNvPr id="36" name="Đồ họa 5" descr="Smart Phone with solid fill">
            <a:extLst>
              <a:ext uri="{FF2B5EF4-FFF2-40B4-BE49-F238E27FC236}">
                <a16:creationId xmlns:a16="http://schemas.microsoft.com/office/drawing/2014/main" id="{F71DD174-0544-5C00-90AC-41E07A8450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78390" y="1761100"/>
            <a:ext cx="2514600" cy="2514600"/>
          </a:xfrm>
          <a:prstGeom prst="rect">
            <a:avLst/>
          </a:prstGeom>
        </p:spPr>
      </p:pic>
      <p:pic>
        <p:nvPicPr>
          <p:cNvPr id="37" name="Đồ họa 6" descr="Closed book with solid fill">
            <a:extLst>
              <a:ext uri="{FF2B5EF4-FFF2-40B4-BE49-F238E27FC236}">
                <a16:creationId xmlns:a16="http://schemas.microsoft.com/office/drawing/2014/main" id="{3ECD1D7C-140E-CC24-1990-83F18F2535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83942" y="2236659"/>
            <a:ext cx="487908" cy="454764"/>
          </a:xfrm>
          <a:prstGeom prst="rect">
            <a:avLst/>
          </a:prstGeom>
        </p:spPr>
      </p:pic>
      <p:pic>
        <p:nvPicPr>
          <p:cNvPr id="38" name="Đồ họa 7" descr="Closed book outline">
            <a:extLst>
              <a:ext uri="{FF2B5EF4-FFF2-40B4-BE49-F238E27FC236}">
                <a16:creationId xmlns:a16="http://schemas.microsoft.com/office/drawing/2014/main" id="{AE5622D8-7D8B-A831-F022-84332EDB5C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77332" y="2238507"/>
            <a:ext cx="459963" cy="454277"/>
          </a:xfrm>
          <a:prstGeom prst="rect">
            <a:avLst/>
          </a:prstGeom>
        </p:spPr>
      </p:pic>
      <p:pic>
        <p:nvPicPr>
          <p:cNvPr id="39" name="Đồ họa 8" descr="Closed book with solid fill">
            <a:extLst>
              <a:ext uri="{FF2B5EF4-FFF2-40B4-BE49-F238E27FC236}">
                <a16:creationId xmlns:a16="http://schemas.microsoft.com/office/drawing/2014/main" id="{9EF06F4C-7AA9-8996-41E7-2598CE8761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83942" y="3305733"/>
            <a:ext cx="487908" cy="454764"/>
          </a:xfrm>
          <a:prstGeom prst="rect">
            <a:avLst/>
          </a:prstGeom>
        </p:spPr>
      </p:pic>
      <p:pic>
        <p:nvPicPr>
          <p:cNvPr id="40" name="Đồ họa 9" descr="Closed book with solid fill">
            <a:extLst>
              <a:ext uri="{FF2B5EF4-FFF2-40B4-BE49-F238E27FC236}">
                <a16:creationId xmlns:a16="http://schemas.microsoft.com/office/drawing/2014/main" id="{2A4C0E56-22D9-E83E-05F8-C5223A2440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63136" y="2765509"/>
            <a:ext cx="487908" cy="454764"/>
          </a:xfrm>
          <a:prstGeom prst="rect">
            <a:avLst/>
          </a:prstGeom>
        </p:spPr>
      </p:pic>
      <p:pic>
        <p:nvPicPr>
          <p:cNvPr id="41" name="Đồ họa 10" descr="Closed book outline">
            <a:extLst>
              <a:ext uri="{FF2B5EF4-FFF2-40B4-BE49-F238E27FC236}">
                <a16:creationId xmlns:a16="http://schemas.microsoft.com/office/drawing/2014/main" id="{02162CA8-DC1F-4C28-D4E3-B79A11CFEB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98138" y="2767358"/>
            <a:ext cx="459963" cy="454277"/>
          </a:xfrm>
          <a:prstGeom prst="rect">
            <a:avLst/>
          </a:prstGeom>
        </p:spPr>
      </p:pic>
      <p:pic>
        <p:nvPicPr>
          <p:cNvPr id="42" name="Đồ họa 11" descr="Closed book outline">
            <a:extLst>
              <a:ext uri="{FF2B5EF4-FFF2-40B4-BE49-F238E27FC236}">
                <a16:creationId xmlns:a16="http://schemas.microsoft.com/office/drawing/2014/main" id="{AC46498F-7EBC-EA6D-22BB-0FAA5F32D3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94391" y="3307581"/>
            <a:ext cx="459963" cy="454277"/>
          </a:xfrm>
          <a:prstGeom prst="rect">
            <a:avLst/>
          </a:prstGeom>
        </p:spPr>
      </p:pic>
      <p:grpSp>
        <p:nvGrpSpPr>
          <p:cNvPr id="43" name="Nhóm 42">
            <a:extLst>
              <a:ext uri="{FF2B5EF4-FFF2-40B4-BE49-F238E27FC236}">
                <a16:creationId xmlns:a16="http://schemas.microsoft.com/office/drawing/2014/main" id="{5006948C-5FE9-554A-8DC4-A13A4E03C975}"/>
              </a:ext>
            </a:extLst>
          </p:cNvPr>
          <p:cNvGrpSpPr/>
          <p:nvPr/>
        </p:nvGrpSpPr>
        <p:grpSpPr>
          <a:xfrm>
            <a:off x="9631572" y="3541878"/>
            <a:ext cx="1285875" cy="1181100"/>
            <a:chOff x="9631572" y="3541878"/>
            <a:chExt cx="1285875" cy="1181100"/>
          </a:xfrm>
        </p:grpSpPr>
        <p:pic>
          <p:nvPicPr>
            <p:cNvPr id="46" name="Đồ họa 15" descr="Male typing with prosthetic hand">
              <a:extLst>
                <a:ext uri="{FF2B5EF4-FFF2-40B4-BE49-F238E27FC236}">
                  <a16:creationId xmlns:a16="http://schemas.microsoft.com/office/drawing/2014/main" id="{D1F6AE08-B781-8BF6-C39C-986994F88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631572" y="3541878"/>
              <a:ext cx="1285875" cy="1181100"/>
            </a:xfrm>
            <a:prstGeom prst="rect">
              <a:avLst/>
            </a:prstGeom>
          </p:spPr>
        </p:pic>
        <p:grpSp>
          <p:nvGrpSpPr>
            <p:cNvPr id="47" name="Nhóm 46">
              <a:extLst>
                <a:ext uri="{FF2B5EF4-FFF2-40B4-BE49-F238E27FC236}">
                  <a16:creationId xmlns:a16="http://schemas.microsoft.com/office/drawing/2014/main" id="{A05500D5-BF5E-1907-15DA-E52D78EADA15}"/>
                </a:ext>
              </a:extLst>
            </p:cNvPr>
            <p:cNvGrpSpPr/>
            <p:nvPr/>
          </p:nvGrpSpPr>
          <p:grpSpPr>
            <a:xfrm>
              <a:off x="9973972" y="3015303"/>
              <a:ext cx="704850" cy="923925"/>
              <a:chOff x="9973972" y="3015303"/>
              <a:chExt cx="704850" cy="923925"/>
            </a:xfrm>
          </p:grpSpPr>
          <p:pic>
            <p:nvPicPr>
              <p:cNvPr id="48" name="Đồ họa 17" descr="Girl with braided hair">
                <a:extLst>
                  <a:ext uri="{FF2B5EF4-FFF2-40B4-BE49-F238E27FC236}">
                    <a16:creationId xmlns:a16="http://schemas.microsoft.com/office/drawing/2014/main" id="{3BE75591-D0EB-335E-E45C-FDEE85029E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973972" y="3015303"/>
                <a:ext cx="704850" cy="923925"/>
              </a:xfrm>
              <a:prstGeom prst="rect">
                <a:avLst/>
              </a:prstGeom>
            </p:spPr>
          </p:pic>
          <p:pic>
            <p:nvPicPr>
              <p:cNvPr id="49" name="Đồ họa 18" descr="A smiling face">
                <a:extLst>
                  <a:ext uri="{FF2B5EF4-FFF2-40B4-BE49-F238E27FC236}">
                    <a16:creationId xmlns:a16="http://schemas.microsoft.com/office/drawing/2014/main" id="{F9DB86F9-AA32-4AE0-4282-3B0D4033A8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32205" y="3301342"/>
                <a:ext cx="304800" cy="314325"/>
              </a:xfrm>
              <a:prstGeom prst="rect">
                <a:avLst/>
              </a:prstGeom>
            </p:spPr>
          </p:pic>
        </p:grpSp>
      </p:grpSp>
      <p:pic>
        <p:nvPicPr>
          <p:cNvPr id="44" name="Đồ họa 13" descr="Storytelling outline">
            <a:extLst>
              <a:ext uri="{FF2B5EF4-FFF2-40B4-BE49-F238E27FC236}">
                <a16:creationId xmlns:a16="http://schemas.microsoft.com/office/drawing/2014/main" id="{1CADF390-3FDE-AE96-86C0-06ADEE91931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320000">
            <a:off x="7133707" y="3228125"/>
            <a:ext cx="716072" cy="695195"/>
          </a:xfrm>
          <a:prstGeom prst="rect">
            <a:avLst/>
          </a:prstGeom>
        </p:spPr>
      </p:pic>
      <p:pic>
        <p:nvPicPr>
          <p:cNvPr id="45" name="Đồ họa 14" descr="Storytelling with solid fill">
            <a:extLst>
              <a:ext uri="{FF2B5EF4-FFF2-40B4-BE49-F238E27FC236}">
                <a16:creationId xmlns:a16="http://schemas.microsoft.com/office/drawing/2014/main" id="{09E26114-2FA4-3180-B4C9-B7E434E4424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0940000">
            <a:off x="8003453" y="3041802"/>
            <a:ext cx="705633" cy="705633"/>
          </a:xfrm>
          <a:prstGeom prst="rect">
            <a:avLst/>
          </a:prstGeom>
        </p:spPr>
      </p:pic>
      <p:pic>
        <p:nvPicPr>
          <p:cNvPr id="53" name="Hình ảnh 52" descr="Ảnh có chứa văn bản, hình mẫu, phim hoạt hình&#10;&#10;Mô tả được tự động tạo">
            <a:extLst>
              <a:ext uri="{FF2B5EF4-FFF2-40B4-BE49-F238E27FC236}">
                <a16:creationId xmlns:a16="http://schemas.microsoft.com/office/drawing/2014/main" id="{5BE34E89-EE59-BAC3-7C3B-5AD606765EC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6821" y="2617694"/>
            <a:ext cx="4391290" cy="2557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333245-9226-D42E-8964-E9BB37EBB701}"/>
              </a:ext>
            </a:extLst>
          </p:cNvPr>
          <p:cNvSpPr txBox="1">
            <a:spLocks/>
          </p:cNvSpPr>
          <p:nvPr/>
        </p:nvSpPr>
        <p:spPr>
          <a:xfrm>
            <a:off x="2337369" y="221596"/>
            <a:ext cx="7517263" cy="1283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latin typeface="Montserrat Bold"/>
                <a:cs typeface="Arial"/>
              </a:rPr>
              <a:t>2. </a:t>
            </a:r>
            <a:r>
              <a:rPr lang="vi-VN" sz="4800" b="1">
                <a:latin typeface="Montserrat Bold"/>
                <a:cs typeface="Arial"/>
              </a:rPr>
              <a:t>GIỚI </a:t>
            </a:r>
            <a:r>
              <a:rPr lang="vi-VN" sz="4800" b="1" dirty="0">
                <a:latin typeface="Montserrat Bold"/>
                <a:cs typeface="Arial"/>
              </a:rPr>
              <a:t>THIỆU SƠ LƯỢC</a:t>
            </a:r>
          </a:p>
        </p:txBody>
      </p:sp>
    </p:spTree>
    <p:extLst>
      <p:ext uri="{BB962C8B-B14F-4D97-AF65-F5344CB8AC3E}">
        <p14:creationId xmlns:p14="http://schemas.microsoft.com/office/powerpoint/2010/main" val="1748188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FA254B6-9D11-961C-D7EE-B37223230AF1}"/>
              </a:ext>
            </a:extLst>
          </p:cNvPr>
          <p:cNvSpPr txBox="1">
            <a:spLocks/>
          </p:cNvSpPr>
          <p:nvPr/>
        </p:nvSpPr>
        <p:spPr>
          <a:xfrm>
            <a:off x="2639748" y="2790904"/>
            <a:ext cx="7337969" cy="1283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latin typeface="Montserrat Bold"/>
                <a:cs typeface="Arial"/>
              </a:rPr>
              <a:t>3. </a:t>
            </a:r>
            <a:r>
              <a:rPr lang="vi-VN" sz="4800" b="1">
                <a:latin typeface="Montserrat Bold"/>
                <a:cs typeface="Arial"/>
              </a:rPr>
              <a:t>MÔ </a:t>
            </a:r>
            <a:r>
              <a:rPr lang="vi-VN" sz="4800" b="1" dirty="0">
                <a:latin typeface="Montserrat Bold"/>
                <a:cs typeface="Arial"/>
              </a:rPr>
              <a:t>TẢ CHỨC NĂNG</a:t>
            </a:r>
          </a:p>
        </p:txBody>
      </p:sp>
    </p:spTree>
    <p:extLst>
      <p:ext uri="{BB962C8B-B14F-4D97-AF65-F5344CB8AC3E}">
        <p14:creationId xmlns:p14="http://schemas.microsoft.com/office/powerpoint/2010/main" val="1735778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">
            <a:extLst>
              <a:ext uri="{FF2B5EF4-FFF2-40B4-BE49-F238E27FC236}">
                <a16:creationId xmlns:a16="http://schemas.microsoft.com/office/drawing/2014/main" id="{6ADA2463-738E-06F3-3A70-7D91D284F3A6}"/>
              </a:ext>
            </a:extLst>
          </p:cNvPr>
          <p:cNvGrpSpPr/>
          <p:nvPr/>
        </p:nvGrpSpPr>
        <p:grpSpPr>
          <a:xfrm>
            <a:off x="1200571" y="2586691"/>
            <a:ext cx="3308324" cy="3346376"/>
            <a:chOff x="1200571" y="2586691"/>
            <a:chExt cx="4318362" cy="4839266"/>
          </a:xfrm>
        </p:grpSpPr>
        <p:sp>
          <p:nvSpPr>
            <p:cNvPr id="23" name="TextBox 29">
              <a:extLst>
                <a:ext uri="{FF2B5EF4-FFF2-40B4-BE49-F238E27FC236}">
                  <a16:creationId xmlns:a16="http://schemas.microsoft.com/office/drawing/2014/main" id="{41B78765-C08E-2779-4D9F-BC1C9C97B516}"/>
                </a:ext>
              </a:extLst>
            </p:cNvPr>
            <p:cNvSpPr txBox="1"/>
            <p:nvPr/>
          </p:nvSpPr>
          <p:spPr>
            <a:xfrm>
              <a:off x="1413775" y="2586691"/>
              <a:ext cx="4105158" cy="66762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94944">
                <a:spcAft>
                  <a:spcPts val="600"/>
                </a:spcAft>
              </a:pPr>
              <a:r>
                <a:rPr lang="en-US" sz="2400" b="1" kern="1200" dirty="0">
                  <a:latin typeface="Montserrat"/>
                  <a:cs typeface="Arial"/>
                </a:rPr>
                <a:t>PHẠM VI</a:t>
              </a:r>
              <a:endParaRPr lang="vi-VN"/>
            </a:p>
          </p:txBody>
        </p:sp>
        <p:cxnSp>
          <p:nvCxnSpPr>
            <p:cNvPr id="25" name="Straight Connector 4">
              <a:extLst>
                <a:ext uri="{FF2B5EF4-FFF2-40B4-BE49-F238E27FC236}">
                  <a16:creationId xmlns:a16="http://schemas.microsoft.com/office/drawing/2014/main" id="{359A45AA-4EF0-4B61-FF08-EA27B063F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571" y="2669927"/>
              <a:ext cx="0" cy="47560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1">
            <a:extLst>
              <a:ext uri="{FF2B5EF4-FFF2-40B4-BE49-F238E27FC236}">
                <a16:creationId xmlns:a16="http://schemas.microsoft.com/office/drawing/2014/main" id="{18F330F4-8077-4DF2-F3F9-FE5D0850FBC5}"/>
              </a:ext>
            </a:extLst>
          </p:cNvPr>
          <p:cNvGrpSpPr/>
          <p:nvPr/>
        </p:nvGrpSpPr>
        <p:grpSpPr>
          <a:xfrm>
            <a:off x="6522513" y="2586691"/>
            <a:ext cx="3739456" cy="3346376"/>
            <a:chOff x="6522513" y="2586691"/>
            <a:chExt cx="4881118" cy="4839266"/>
          </a:xfrm>
        </p:grpSpPr>
        <p:sp>
          <p:nvSpPr>
            <p:cNvPr id="32" name="TextBox 29">
              <a:extLst>
                <a:ext uri="{FF2B5EF4-FFF2-40B4-BE49-F238E27FC236}">
                  <a16:creationId xmlns:a16="http://schemas.microsoft.com/office/drawing/2014/main" id="{17C89FE1-ECDF-D478-20AF-7A236706DBFC}"/>
                </a:ext>
              </a:extLst>
            </p:cNvPr>
            <p:cNvSpPr txBox="1"/>
            <p:nvPr/>
          </p:nvSpPr>
          <p:spPr>
            <a:xfrm>
              <a:off x="6735717" y="2586691"/>
              <a:ext cx="4667914" cy="66762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94944">
                <a:spcAft>
                  <a:spcPts val="600"/>
                </a:spcAft>
              </a:pPr>
              <a:r>
                <a:rPr lang="en-US" sz="2400" b="1" kern="1200" dirty="0">
                  <a:latin typeface="Montserrat"/>
                  <a:ea typeface="+mn-ea"/>
                  <a:cs typeface="Arial"/>
                </a:rPr>
                <a:t>CHỨC NĂNG CHÍNH</a:t>
              </a:r>
              <a:endParaRPr lang="en-US" sz="2400" b="1">
                <a:latin typeface="Montserrat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Straight Connector 4">
              <a:extLst>
                <a:ext uri="{FF2B5EF4-FFF2-40B4-BE49-F238E27FC236}">
                  <a16:creationId xmlns:a16="http://schemas.microsoft.com/office/drawing/2014/main" id="{DEB0BF5E-6977-53D6-2C03-68B268DEA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2513" y="2669927"/>
              <a:ext cx="0" cy="47560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8A09E8AA-01E1-3106-0BB5-2DD616A70CB1}"/>
              </a:ext>
            </a:extLst>
          </p:cNvPr>
          <p:cNvSpPr txBox="1">
            <a:spLocks/>
          </p:cNvSpPr>
          <p:nvPr/>
        </p:nvSpPr>
        <p:spPr>
          <a:xfrm>
            <a:off x="2639748" y="348596"/>
            <a:ext cx="7194531" cy="1283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latin typeface="Montserrat Bold"/>
                <a:cs typeface="Arial"/>
              </a:rPr>
              <a:t>3. </a:t>
            </a:r>
            <a:r>
              <a:rPr lang="vi-VN" sz="4800" b="1">
                <a:latin typeface="Montserrat Bold"/>
                <a:cs typeface="Arial"/>
              </a:rPr>
              <a:t>MÔ </a:t>
            </a:r>
            <a:r>
              <a:rPr lang="vi-VN" sz="4800" b="1" dirty="0">
                <a:latin typeface="Montserrat Bold"/>
                <a:cs typeface="Arial"/>
              </a:rPr>
              <a:t>TẢ CHỨC NĂNG</a:t>
            </a:r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1CB40B09-794B-1AEB-48AD-D14DE8D30097}"/>
              </a:ext>
            </a:extLst>
          </p:cNvPr>
          <p:cNvSpPr txBox="1"/>
          <p:nvPr/>
        </p:nvSpPr>
        <p:spPr>
          <a:xfrm>
            <a:off x="1419212" y="3085279"/>
            <a:ext cx="4033890" cy="129112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944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Montserrat"/>
                <a:ea typeface="+mn-lt"/>
                <a:cs typeface="+mn-lt"/>
              </a:rPr>
              <a:t>Quản</a:t>
            </a:r>
            <a:r>
              <a:rPr lang="en-US" kern="1200" dirty="0">
                <a:latin typeface="Montserrat"/>
                <a:ea typeface="+mn-lt"/>
                <a:cs typeface="+mn-lt"/>
              </a:rPr>
              <a:t> </a:t>
            </a:r>
            <a:r>
              <a:rPr lang="en-US" kern="1200" dirty="0" err="1">
                <a:latin typeface="Montserrat"/>
                <a:ea typeface="+mn-lt"/>
                <a:cs typeface="+mn-lt"/>
              </a:rPr>
              <a:t>lý</a:t>
            </a:r>
            <a:r>
              <a:rPr lang="en-US" kern="1200" dirty="0">
                <a:latin typeface="Montserrat"/>
                <a:ea typeface="+mn-lt"/>
                <a:cs typeface="+mn-lt"/>
              </a:rPr>
              <a:t> </a:t>
            </a:r>
            <a:r>
              <a:rPr lang="en-US" kern="1200" dirty="0" err="1">
                <a:latin typeface="Montserrat"/>
                <a:ea typeface="+mn-lt"/>
                <a:cs typeface="+mn-lt"/>
              </a:rPr>
              <a:t>thông</a:t>
            </a:r>
            <a:r>
              <a:rPr lang="en-US" kern="1200" dirty="0">
                <a:latin typeface="Montserrat"/>
                <a:ea typeface="+mn-lt"/>
                <a:cs typeface="+mn-lt"/>
              </a:rPr>
              <a:t> tin </a:t>
            </a:r>
            <a:r>
              <a:rPr lang="en-US" kern="1200" dirty="0" err="1">
                <a:latin typeface="Montserrat"/>
                <a:ea typeface="+mn-lt"/>
                <a:cs typeface="+mn-lt"/>
              </a:rPr>
              <a:t>liên</a:t>
            </a:r>
            <a:r>
              <a:rPr lang="en-US" kern="1200" dirty="0">
                <a:latin typeface="Montserrat"/>
                <a:ea typeface="+mn-lt"/>
                <a:cs typeface="+mn-lt"/>
              </a:rPr>
              <a:t> </a:t>
            </a:r>
            <a:r>
              <a:rPr lang="en-US" kern="1200" dirty="0" err="1">
                <a:latin typeface="Montserrat"/>
                <a:ea typeface="+mn-lt"/>
                <a:cs typeface="+mn-lt"/>
              </a:rPr>
              <a:t>quan</a:t>
            </a:r>
            <a:r>
              <a:rPr lang="en-US" kern="1200" dirty="0">
                <a:latin typeface="Montserrat"/>
                <a:ea typeface="+mn-lt"/>
                <a:cs typeface="+mn-lt"/>
              </a:rPr>
              <a:t> </a:t>
            </a:r>
            <a:r>
              <a:rPr lang="en-US" kern="1200" dirty="0" err="1">
                <a:latin typeface="Montserrat"/>
                <a:ea typeface="+mn-lt"/>
                <a:cs typeface="+mn-lt"/>
              </a:rPr>
              <a:t>đến</a:t>
            </a:r>
            <a:r>
              <a:rPr lang="en-US" kern="1200" dirty="0">
                <a:latin typeface="Montserrat"/>
                <a:ea typeface="+mn-lt"/>
                <a:cs typeface="+mn-lt"/>
              </a:rPr>
              <a:t> </a:t>
            </a:r>
            <a:r>
              <a:rPr lang="en-US" kern="1200" dirty="0" err="1">
                <a:latin typeface="Montserrat"/>
                <a:ea typeface="+mn-lt"/>
                <a:cs typeface="+mn-lt"/>
              </a:rPr>
              <a:t>việc</a:t>
            </a:r>
            <a:r>
              <a:rPr lang="en-US" kern="1200" dirty="0">
                <a:latin typeface="Montserrat"/>
                <a:ea typeface="+mn-lt"/>
                <a:cs typeface="+mn-lt"/>
              </a:rPr>
              <a:t> </a:t>
            </a:r>
            <a:r>
              <a:rPr lang="en-US" kern="1200" dirty="0" err="1">
                <a:latin typeface="Montserrat"/>
                <a:ea typeface="+mn-lt"/>
                <a:cs typeface="+mn-lt"/>
              </a:rPr>
              <a:t>mượn</a:t>
            </a:r>
            <a:r>
              <a:rPr lang="en-US" kern="1200" dirty="0">
                <a:latin typeface="Montserrat"/>
                <a:ea typeface="+mn-lt"/>
                <a:cs typeface="+mn-lt"/>
              </a:rPr>
              <a:t>, </a:t>
            </a:r>
            <a:r>
              <a:rPr lang="en-US" kern="1200" dirty="0" err="1">
                <a:latin typeface="Montserrat"/>
                <a:ea typeface="+mn-lt"/>
                <a:cs typeface="+mn-lt"/>
              </a:rPr>
              <a:t>trả</a:t>
            </a:r>
            <a:r>
              <a:rPr lang="en-US" kern="1200" dirty="0">
                <a:latin typeface="Montserrat"/>
                <a:ea typeface="+mn-lt"/>
                <a:cs typeface="+mn-lt"/>
              </a:rPr>
              <a:t>, </a:t>
            </a:r>
            <a:r>
              <a:rPr lang="en-US" kern="1200" dirty="0" err="1">
                <a:latin typeface="Montserrat"/>
                <a:ea typeface="+mn-lt"/>
                <a:cs typeface="+mn-lt"/>
              </a:rPr>
              <a:t>tìm</a:t>
            </a:r>
            <a:r>
              <a:rPr lang="en-US" kern="1200" dirty="0">
                <a:latin typeface="Montserrat"/>
                <a:ea typeface="+mn-lt"/>
                <a:cs typeface="+mn-lt"/>
              </a:rPr>
              <a:t> </a:t>
            </a:r>
            <a:r>
              <a:rPr lang="en-US" kern="1200" dirty="0" err="1">
                <a:latin typeface="Montserrat"/>
                <a:ea typeface="+mn-lt"/>
                <a:cs typeface="+mn-lt"/>
              </a:rPr>
              <a:t>kiếm</a:t>
            </a:r>
            <a:r>
              <a:rPr lang="en-US" kern="1200" dirty="0">
                <a:latin typeface="Montserrat"/>
                <a:ea typeface="+mn-lt"/>
                <a:cs typeface="+mn-lt"/>
              </a:rPr>
              <a:t> </a:t>
            </a:r>
            <a:r>
              <a:rPr lang="en-US" kern="1200" dirty="0" err="1">
                <a:latin typeface="Montserrat"/>
                <a:ea typeface="+mn-lt"/>
                <a:cs typeface="+mn-lt"/>
              </a:rPr>
              <a:t>thông</a:t>
            </a:r>
            <a:r>
              <a:rPr lang="en-US" kern="1200" dirty="0">
                <a:latin typeface="Montserrat"/>
                <a:ea typeface="+mn-lt"/>
                <a:cs typeface="+mn-lt"/>
              </a:rPr>
              <a:t> tin </a:t>
            </a:r>
            <a:r>
              <a:rPr lang="en-US" kern="1200" dirty="0" err="1">
                <a:latin typeface="Montserrat"/>
                <a:ea typeface="+mn-lt"/>
                <a:cs typeface="+mn-lt"/>
              </a:rPr>
              <a:t>về</a:t>
            </a:r>
            <a:r>
              <a:rPr lang="en-US" kern="1200" dirty="0">
                <a:latin typeface="Montserrat"/>
                <a:ea typeface="+mn-lt"/>
                <a:cs typeface="+mn-lt"/>
              </a:rPr>
              <a:t> </a:t>
            </a:r>
            <a:r>
              <a:rPr lang="en-US" kern="1200" dirty="0" err="1">
                <a:latin typeface="Montserrat"/>
                <a:ea typeface="+mn-lt"/>
                <a:cs typeface="+mn-lt"/>
              </a:rPr>
              <a:t>sách</a:t>
            </a:r>
            <a:r>
              <a:rPr lang="en-US" kern="1200" dirty="0">
                <a:latin typeface="Montserrat"/>
                <a:ea typeface="+mn-lt"/>
                <a:cs typeface="+mn-lt"/>
              </a:rPr>
              <a:t>.</a:t>
            </a:r>
            <a:endParaRPr lang="vi-VN" dirty="0"/>
          </a:p>
        </p:txBody>
      </p:sp>
      <p:sp>
        <p:nvSpPr>
          <p:cNvPr id="44" name="TextBox 3">
            <a:extLst>
              <a:ext uri="{FF2B5EF4-FFF2-40B4-BE49-F238E27FC236}">
                <a16:creationId xmlns:a16="http://schemas.microsoft.com/office/drawing/2014/main" id="{D1938EF2-8505-16B7-DD01-43396EAF0180}"/>
              </a:ext>
            </a:extLst>
          </p:cNvPr>
          <p:cNvSpPr txBox="1"/>
          <p:nvPr/>
        </p:nvSpPr>
        <p:spPr>
          <a:xfrm>
            <a:off x="6741153" y="3245700"/>
            <a:ext cx="2459759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944">
              <a:spcAft>
                <a:spcPts val="600"/>
              </a:spcAft>
            </a:pPr>
            <a:r>
              <a:rPr lang="en-US" kern="1200" dirty="0" err="1">
                <a:solidFill>
                  <a:schemeClr val="tx1"/>
                </a:solidFill>
                <a:latin typeface="Montserrat"/>
                <a:ea typeface="+mn-ea"/>
                <a:cs typeface="Arial"/>
              </a:rPr>
              <a:t>Tìm</a:t>
            </a:r>
            <a:r>
              <a:rPr lang="en-US" kern="1200" dirty="0">
                <a:solidFill>
                  <a:schemeClr val="tx1"/>
                </a:solidFill>
                <a:latin typeface="Montserrat"/>
                <a:ea typeface="+mn-ea"/>
                <a:cs typeface="Arial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Montserrat"/>
                <a:ea typeface="+mn-ea"/>
                <a:cs typeface="Arial"/>
              </a:rPr>
              <a:t>kiếm</a:t>
            </a:r>
            <a:r>
              <a:rPr lang="en-US" kern="1200" dirty="0">
                <a:solidFill>
                  <a:schemeClr val="tx1"/>
                </a:solidFill>
                <a:latin typeface="Montserrat"/>
                <a:ea typeface="+mn-ea"/>
                <a:cs typeface="Arial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Montserrat"/>
                <a:ea typeface="+mn-ea"/>
                <a:cs typeface="Arial"/>
              </a:rPr>
              <a:t>sách</a:t>
            </a:r>
            <a:endParaRPr lang="en-US" dirty="0">
              <a:latin typeface="Montserrat"/>
              <a:cs typeface="Arial" panose="020B0604020202020204" pitchFamily="34" charset="0"/>
            </a:endParaRPr>
          </a:p>
        </p:txBody>
      </p:sp>
      <p:sp>
        <p:nvSpPr>
          <p:cNvPr id="46" name="TextBox 3">
            <a:extLst>
              <a:ext uri="{FF2B5EF4-FFF2-40B4-BE49-F238E27FC236}">
                <a16:creationId xmlns:a16="http://schemas.microsoft.com/office/drawing/2014/main" id="{7C4C5447-7FE2-FBB5-3D83-D19EB02FCEE5}"/>
              </a:ext>
            </a:extLst>
          </p:cNvPr>
          <p:cNvSpPr txBox="1"/>
          <p:nvPr/>
        </p:nvSpPr>
        <p:spPr>
          <a:xfrm>
            <a:off x="6685849" y="3708841"/>
            <a:ext cx="355262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944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Montserrat"/>
                <a:cs typeface="Arial"/>
              </a:rPr>
              <a:t>Quản </a:t>
            </a:r>
            <a:r>
              <a:rPr lang="en-US" kern="1200" dirty="0" err="1">
                <a:solidFill>
                  <a:schemeClr val="tx1"/>
                </a:solidFill>
                <a:latin typeface="Montserrat"/>
                <a:cs typeface="Arial"/>
              </a:rPr>
              <a:t>lý</a:t>
            </a:r>
            <a:r>
              <a:rPr lang="en-US" kern="1200" dirty="0">
                <a:solidFill>
                  <a:schemeClr val="tx1"/>
                </a:solidFill>
                <a:latin typeface="Montserrat"/>
                <a:cs typeface="Arial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Montserrat"/>
                <a:cs typeface="Arial"/>
              </a:rPr>
              <a:t>người</a:t>
            </a:r>
            <a:r>
              <a:rPr lang="en-US" kern="1200" dirty="0">
                <a:solidFill>
                  <a:schemeClr val="tx1"/>
                </a:solidFill>
                <a:latin typeface="Montserrat"/>
                <a:cs typeface="Arial"/>
              </a:rPr>
              <a:t> </a:t>
            </a:r>
            <a:r>
              <a:rPr lang="en-US" kern="1200" dirty="0" err="1">
                <a:solidFill>
                  <a:schemeClr val="tx1"/>
                </a:solidFill>
                <a:latin typeface="Montserrat"/>
                <a:cs typeface="Arial"/>
              </a:rPr>
              <a:t>dùng</a:t>
            </a:r>
            <a:endParaRPr lang="en-US" dirty="0" err="1">
              <a:latin typeface="Montserrat"/>
              <a:cs typeface="Arial" panose="020B0604020202020204" pitchFamily="34" charset="0"/>
            </a:endParaRPr>
          </a:p>
        </p:txBody>
      </p:sp>
      <p:sp>
        <p:nvSpPr>
          <p:cNvPr id="50" name="TextBox 5">
            <a:extLst>
              <a:ext uri="{FF2B5EF4-FFF2-40B4-BE49-F238E27FC236}">
                <a16:creationId xmlns:a16="http://schemas.microsoft.com/office/drawing/2014/main" id="{C66957D9-B060-775C-1A5D-A3DA22698AC8}"/>
              </a:ext>
            </a:extLst>
          </p:cNvPr>
          <p:cNvSpPr txBox="1"/>
          <p:nvPr/>
        </p:nvSpPr>
        <p:spPr>
          <a:xfrm>
            <a:off x="6684431" y="4183660"/>
            <a:ext cx="489068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944">
              <a:spcAft>
                <a:spcPts val="600"/>
              </a:spcAft>
            </a:pPr>
            <a:r>
              <a:rPr lang="en-US" kern="1200" dirty="0">
                <a:latin typeface="Montserrat"/>
                <a:cs typeface="Arial"/>
              </a:rPr>
              <a:t>Quản </a:t>
            </a:r>
            <a:r>
              <a:rPr lang="en-US" kern="1200" dirty="0" err="1">
                <a:latin typeface="Montserrat"/>
                <a:cs typeface="Arial"/>
              </a:rPr>
              <a:t>lý</a:t>
            </a:r>
            <a:r>
              <a:rPr lang="en-US" kern="1200" dirty="0">
                <a:latin typeface="Montserrat"/>
                <a:cs typeface="Arial"/>
              </a:rPr>
              <a:t> </a:t>
            </a:r>
            <a:r>
              <a:rPr lang="en-US" kern="1200" dirty="0" err="1">
                <a:latin typeface="Montserrat"/>
                <a:cs typeface="Arial"/>
              </a:rPr>
              <a:t>việc</a:t>
            </a:r>
            <a:r>
              <a:rPr lang="en-US" kern="1200" dirty="0">
                <a:latin typeface="Montserrat"/>
                <a:cs typeface="Arial"/>
              </a:rPr>
              <a:t> </a:t>
            </a:r>
            <a:r>
              <a:rPr lang="en-US" kern="1200" dirty="0" err="1">
                <a:latin typeface="Montserrat"/>
                <a:cs typeface="Arial"/>
              </a:rPr>
              <a:t>mượn</a:t>
            </a:r>
            <a:r>
              <a:rPr lang="en-US" kern="1200" dirty="0">
                <a:latin typeface="Montserrat"/>
                <a:cs typeface="Arial"/>
              </a:rPr>
              <a:t> </a:t>
            </a:r>
            <a:r>
              <a:rPr lang="en-US" kern="1200" dirty="0" err="1">
                <a:latin typeface="Montserrat"/>
                <a:cs typeface="Arial"/>
              </a:rPr>
              <a:t>sách</a:t>
            </a:r>
            <a:r>
              <a:rPr lang="en-US" kern="1200" dirty="0">
                <a:latin typeface="Montserrat"/>
                <a:cs typeface="Arial"/>
              </a:rPr>
              <a:t>,  </a:t>
            </a:r>
            <a:r>
              <a:rPr lang="en-US" kern="1200" dirty="0" err="1">
                <a:latin typeface="Montserrat"/>
                <a:cs typeface="Arial"/>
              </a:rPr>
              <a:t>trạng</a:t>
            </a:r>
            <a:r>
              <a:rPr lang="en-US" dirty="0">
                <a:latin typeface="Montserrat"/>
                <a:cs typeface="Arial"/>
              </a:rPr>
              <a:t> </a:t>
            </a:r>
            <a:r>
              <a:rPr lang="en-US" dirty="0" err="1">
                <a:latin typeface="Montserrat"/>
                <a:cs typeface="Arial"/>
              </a:rPr>
              <a:t>thái</a:t>
            </a:r>
            <a:r>
              <a:rPr lang="en-US" dirty="0">
                <a:latin typeface="Montserrat"/>
                <a:cs typeface="Arial"/>
              </a:rPr>
              <a:t> </a:t>
            </a:r>
            <a:r>
              <a:rPr lang="en-US" kern="1200" dirty="0" err="1">
                <a:latin typeface="Montserrat"/>
                <a:cs typeface="Arial"/>
              </a:rPr>
              <a:t>sách</a:t>
            </a:r>
            <a:endParaRPr lang="en-US" dirty="0" err="1">
              <a:latin typeface="Montserrat"/>
              <a:cs typeface="Arial" panose="020B0604020202020204" pitchFamily="34" charset="0"/>
            </a:endParaRPr>
          </a:p>
        </p:txBody>
      </p:sp>
      <p:sp>
        <p:nvSpPr>
          <p:cNvPr id="53" name="TextBox 23">
            <a:extLst>
              <a:ext uri="{FF2B5EF4-FFF2-40B4-BE49-F238E27FC236}">
                <a16:creationId xmlns:a16="http://schemas.microsoft.com/office/drawing/2014/main" id="{02BFD352-648D-405B-80E8-94EB4A837FD2}"/>
              </a:ext>
            </a:extLst>
          </p:cNvPr>
          <p:cNvSpPr txBox="1"/>
          <p:nvPr/>
        </p:nvSpPr>
        <p:spPr>
          <a:xfrm>
            <a:off x="6675785" y="4642509"/>
            <a:ext cx="401044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944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Montserrat"/>
                <a:cs typeface="Arial"/>
              </a:rPr>
              <a:t>Quản </a:t>
            </a:r>
            <a:r>
              <a:rPr lang="en-US" kern="1200" dirty="0" err="1">
                <a:solidFill>
                  <a:schemeClr val="tx1"/>
                </a:solidFill>
                <a:latin typeface="Montserrat"/>
                <a:cs typeface="Arial"/>
              </a:rPr>
              <a:t>lý</a:t>
            </a:r>
            <a:r>
              <a:rPr lang="en-US" kern="1200" dirty="0">
                <a:solidFill>
                  <a:schemeClr val="tx1"/>
                </a:solidFill>
                <a:latin typeface="Montserrat"/>
                <a:cs typeface="Arial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Montserrat"/>
                <a:cs typeface="Arial"/>
              </a:rPr>
              <a:t>thêm</a:t>
            </a:r>
            <a:r>
              <a:rPr lang="en-US" kern="1200" dirty="0">
                <a:solidFill>
                  <a:schemeClr val="tx1"/>
                </a:solidFill>
                <a:latin typeface="Montserrat"/>
                <a:cs typeface="Arial"/>
              </a:rPr>
              <a:t>, </a:t>
            </a:r>
            <a:r>
              <a:rPr lang="en-US" kern="1200" dirty="0" err="1">
                <a:solidFill>
                  <a:schemeClr val="tx1"/>
                </a:solidFill>
                <a:latin typeface="Montserrat"/>
                <a:cs typeface="Arial"/>
              </a:rPr>
              <a:t>sửa</a:t>
            </a:r>
            <a:r>
              <a:rPr lang="en-US" kern="1200" dirty="0">
                <a:solidFill>
                  <a:schemeClr val="tx1"/>
                </a:solidFill>
                <a:latin typeface="Montserrat"/>
                <a:cs typeface="Arial"/>
              </a:rPr>
              <a:t>, </a:t>
            </a:r>
            <a:r>
              <a:rPr lang="en-US" kern="1200" dirty="0" err="1">
                <a:solidFill>
                  <a:schemeClr val="tx1"/>
                </a:solidFill>
                <a:latin typeface="Montserrat"/>
                <a:cs typeface="Arial"/>
              </a:rPr>
              <a:t>xóa</a:t>
            </a:r>
            <a:r>
              <a:rPr lang="en-US" kern="1200" dirty="0">
                <a:solidFill>
                  <a:schemeClr val="tx1"/>
                </a:solidFill>
                <a:latin typeface="Montserrat"/>
                <a:cs typeface="Arial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Montserrat"/>
                <a:cs typeface="Arial"/>
              </a:rPr>
              <a:t>sách</a:t>
            </a:r>
            <a:endParaRPr lang="en-US" dirty="0" err="1">
              <a:latin typeface="Montserrat"/>
              <a:cs typeface="Arial" panose="020B0604020202020204" pitchFamily="34" charset="0"/>
            </a:endParaRPr>
          </a:p>
        </p:txBody>
      </p:sp>
      <p:sp>
        <p:nvSpPr>
          <p:cNvPr id="56" name="Hộp Văn bản 55">
            <a:extLst>
              <a:ext uri="{FF2B5EF4-FFF2-40B4-BE49-F238E27FC236}">
                <a16:creationId xmlns:a16="http://schemas.microsoft.com/office/drawing/2014/main" id="{862C9B86-B107-4207-4D9B-ADE6847FADE4}"/>
              </a:ext>
            </a:extLst>
          </p:cNvPr>
          <p:cNvSpPr txBox="1"/>
          <p:nvPr/>
        </p:nvSpPr>
        <p:spPr>
          <a:xfrm>
            <a:off x="1419212" y="450400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Montserrat"/>
              </a:rPr>
              <a:t>Lưu trữ các thông tin về sách, bạn đọc.</a:t>
            </a:r>
            <a:endParaRPr lang="vi-V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8A09E8AA-01E1-3106-0BB5-2DD616A70CB1}"/>
              </a:ext>
            </a:extLst>
          </p:cNvPr>
          <p:cNvSpPr txBox="1">
            <a:spLocks/>
          </p:cNvSpPr>
          <p:nvPr/>
        </p:nvSpPr>
        <p:spPr>
          <a:xfrm>
            <a:off x="2639748" y="348596"/>
            <a:ext cx="7194531" cy="1283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latin typeface="Montserrat Bold"/>
                <a:cs typeface="Arial"/>
              </a:rPr>
              <a:t>3. </a:t>
            </a:r>
            <a:r>
              <a:rPr lang="vi-VN" sz="4800" b="1">
                <a:latin typeface="Montserrat Bold"/>
                <a:cs typeface="Arial"/>
              </a:rPr>
              <a:t>MÔ </a:t>
            </a:r>
            <a:r>
              <a:rPr lang="vi-VN" sz="4800" b="1" dirty="0">
                <a:latin typeface="Montserrat Bold"/>
                <a:cs typeface="Arial"/>
              </a:rPr>
              <a:t>TẢ CHỨC NĂNG</a:t>
            </a:r>
          </a:p>
        </p:txBody>
      </p:sp>
      <p:sp>
        <p:nvSpPr>
          <p:cNvPr id="3" name="TextBox 29">
            <a:extLst>
              <a:ext uri="{FF2B5EF4-FFF2-40B4-BE49-F238E27FC236}">
                <a16:creationId xmlns:a16="http://schemas.microsoft.com/office/drawing/2014/main" id="{935D721C-3505-3BF1-2A56-9CDE8CF99114}"/>
              </a:ext>
            </a:extLst>
          </p:cNvPr>
          <p:cNvSpPr txBox="1"/>
          <p:nvPr/>
        </p:nvSpPr>
        <p:spPr>
          <a:xfrm>
            <a:off x="3629231" y="1749939"/>
            <a:ext cx="49335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944">
              <a:spcAft>
                <a:spcPts val="600"/>
              </a:spcAft>
            </a:pPr>
            <a:r>
              <a:rPr lang="en-US" sz="2400" b="1">
                <a:latin typeface="Montserrat"/>
                <a:cs typeface="Arial"/>
              </a:rPr>
              <a:t>2 NHÓM NGƯỜI DÙNG CHÍNH</a:t>
            </a:r>
            <a:endParaRPr lang="vi-V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AA997F6-10AE-BD22-7907-D0204C699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831" y="2706002"/>
            <a:ext cx="1828800" cy="18288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0C20914-1F9D-958C-42DD-573F8DDC5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371" y="2706002"/>
            <a:ext cx="1828800" cy="1828800"/>
          </a:xfrm>
          <a:prstGeom prst="rect">
            <a:avLst/>
          </a:prstGeom>
        </p:spPr>
      </p:pic>
      <p:sp>
        <p:nvSpPr>
          <p:cNvPr id="42" name="TextBox 29">
            <a:extLst>
              <a:ext uri="{FF2B5EF4-FFF2-40B4-BE49-F238E27FC236}">
                <a16:creationId xmlns:a16="http://schemas.microsoft.com/office/drawing/2014/main" id="{7A2D7EC3-F7F0-6AC1-D378-FBBBC19B37D5}"/>
              </a:ext>
            </a:extLst>
          </p:cNvPr>
          <p:cNvSpPr txBox="1"/>
          <p:nvPr/>
        </p:nvSpPr>
        <p:spPr>
          <a:xfrm>
            <a:off x="2897616" y="4650455"/>
            <a:ext cx="146323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944">
              <a:spcAft>
                <a:spcPts val="600"/>
              </a:spcAft>
            </a:pPr>
            <a:r>
              <a:rPr lang="en-US" sz="2400" b="1">
                <a:latin typeface="Montserrat"/>
                <a:cs typeface="Arial"/>
              </a:rPr>
              <a:t>Đọc giả</a:t>
            </a:r>
            <a:endParaRPr lang="vi-VN"/>
          </a:p>
        </p:txBody>
      </p:sp>
      <p:sp>
        <p:nvSpPr>
          <p:cNvPr id="43" name="TextBox 29">
            <a:extLst>
              <a:ext uri="{FF2B5EF4-FFF2-40B4-BE49-F238E27FC236}">
                <a16:creationId xmlns:a16="http://schemas.microsoft.com/office/drawing/2014/main" id="{A0F8C333-3FC7-6B1C-C7E2-99AFDDBEA1ED}"/>
              </a:ext>
            </a:extLst>
          </p:cNvPr>
          <p:cNvSpPr txBox="1"/>
          <p:nvPr/>
        </p:nvSpPr>
        <p:spPr>
          <a:xfrm>
            <a:off x="7831154" y="4646397"/>
            <a:ext cx="146323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944">
              <a:spcAft>
                <a:spcPts val="600"/>
              </a:spcAft>
            </a:pPr>
            <a:r>
              <a:rPr lang="en-US" sz="2400" b="1">
                <a:latin typeface="Montserrat"/>
                <a:cs typeface="Arial"/>
              </a:rPr>
              <a:t>Thủ thư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8253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Latex</Template>
  <TotalTime>171</TotalTime>
  <Words>335</Words>
  <Application>Microsoft Office PowerPoint</Application>
  <PresentationFormat>Widescreen</PresentationFormat>
  <Paragraphs>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LM Roman 12</vt:lpstr>
      <vt:lpstr>Arial</vt:lpstr>
      <vt:lpstr>Calibri</vt:lpstr>
      <vt:lpstr>Calibri Light</vt:lpstr>
      <vt:lpstr>Montserrat</vt:lpstr>
      <vt:lpstr>Montserrat Bold</vt:lpstr>
      <vt:lpstr>Office Theme</vt:lpstr>
      <vt:lpstr>QUẢN LÝ THƯ VIỆN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[Tên dự án]</dc:title>
  <dc:creator>Võ Quốc Bảo Bùi</dc:creator>
  <cp:lastModifiedBy>Le Dang</cp:lastModifiedBy>
  <cp:revision>1051</cp:revision>
  <dcterms:created xsi:type="dcterms:W3CDTF">2021-11-05T01:32:00Z</dcterms:created>
  <dcterms:modified xsi:type="dcterms:W3CDTF">2023-11-16T14:27:54Z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6DBE42E066924D1CB07BD3C7C6C5609A</vt:lpwstr>
  </property>
  <property fmtid="{D5CDD505-2E9C-101B-9397-08002B2CF9AE}" pid="3" name="KSOProductBuildVer">
    <vt:lpwstr>1033-12.2.0.13266</vt:lpwstr>
  </property>
</Properties>
</file>