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D25E-F29D-D87D-DAA7-EB0CCC5F7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5E56-2005-31ED-83E2-5DB5098C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7880-644B-D21D-0FAF-C4BBDE88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AA28-D551-44ED-5686-F8E3C08B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8DDF-6D28-5E53-38D9-4FFAFC2E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21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EBB-8072-03E7-4B8F-7BB79491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F079E-F989-40AC-0DEF-0F2D9DE3A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C0FE-FA9A-9943-D58C-A7477235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C13E-992A-751A-03F3-5E1E2E98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EE84-9022-0A7D-BAFF-C0DEDF73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59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A7D93-C521-A64A-F661-D176872A9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342CA-254D-2559-7655-42CEA30F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FDED-EA39-55CF-ECAE-A2572014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731B-899A-4AB6-4D15-29A762CC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C163-905B-BDA4-AAA6-A2184BD3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478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19E0-02C6-DBCF-8805-59BCBFD2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98BA-CE82-8EED-FE44-D6C22C1F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6468-5E29-1DD1-CE30-3F2B43F3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D17A-FBAF-9DC9-7441-1CAFE3BE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8F5E-8D30-071B-71F5-EEABE73F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9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63DB-29AB-0A98-CD33-140A5208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DD32-9F50-0B28-61DD-F99D2A2E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B44C-0CEC-3A0A-84B0-780C9C7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77A2-2F57-F255-1EB7-A5FDA596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3B8D-CD80-ABAB-3577-46757BAC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5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48E4-5464-41CC-2026-70CEAED9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30ED-1B16-446E-250A-078AB797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9185-2A6A-74BB-1834-860EE93A6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71741-C3AD-BCE7-9143-94CBA2A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DDCEA-165F-340A-E7A4-EB64A1A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AB5C6-7E05-9603-54D7-4658DBC4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2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4B2D-5CC2-EC36-47E3-DE95FE70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8D30-F0FA-60C0-8B7E-06BB453A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31E32-18EC-A19F-D1FC-6CD46D589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3F1E6-419A-CC37-33AD-C5BCD19C0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7687-24AC-8830-EBF0-E89DC0860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D8779-1633-3FD0-1D83-A363E729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E16E4-5EC4-F5C8-F8F2-90374EBA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5B5A6-4FFE-E6F0-8D1E-73AE51F8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352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97E8-5A16-F745-515C-2384E98D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B1F86-1E7B-30E3-5556-D4D061C4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1A937-4B55-4BC0-C633-605B96D6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02795-9C44-6C21-278C-C942992A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8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1663E-58F4-8576-DEE0-E573E72A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CBB4F-9FBB-E6F8-F83D-723E334D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09300-D6F5-54AA-2026-E300BDBB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97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14BB-E1A0-9B17-23B7-54D19491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D38D-D429-A933-67BB-41ECC1BF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44897-0C5F-75F5-E26A-58761EB9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6A180-5B91-19C8-B8B9-F5A299B3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77CD-6D1D-DD50-04FC-2BFCA7D5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466F-6C63-2E80-45FE-29319BAC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84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304E-D948-8ED4-4EB3-70DB851F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8CCD-594C-35B8-92A7-319FABDD8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79BD6-9CC6-71FC-7A72-9688392E2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86D6-9311-8D0C-9D4F-AC9E7641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FF2D-BD1F-58C1-793D-74495E25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8695-990B-A593-9F4A-FA1E9681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36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B8738-41CB-28BA-E2E3-B17B33F6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31DFA-F654-6539-DB4E-F8611791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FEF7-BCB3-82D3-A340-377C29C3A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29FC-0C8A-4AA4-BCDA-432BFB058CEB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4FA3-CCE7-9998-3C6D-97F203D1A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DC7E-B630-9147-896B-4F822E25F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1D95-3E54-4EF6-822F-4C944DBAA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9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alc.com/" TargetMode="External"/><Relationship Id="rId2" Type="http://schemas.openxmlformats.org/officeDocument/2006/relationships/hyperlink" Target="https://shunnarski.github.io/Big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687B-B70D-98F8-5606-81DA176AF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F217E-8CCD-EC37-FF5F-A031C44F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074"/>
            <a:ext cx="9144000" cy="1081726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151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AA3D-F981-1A94-D027-96F2909C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E9E7C-C421-7CD0-4A00-C1F8C1FBC688}"/>
              </a:ext>
            </a:extLst>
          </p:cNvPr>
          <p:cNvSpPr txBox="1"/>
          <p:nvPr/>
        </p:nvSpPr>
        <p:spPr>
          <a:xfrm>
            <a:off x="2091447" y="2266545"/>
            <a:ext cx="7091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…</a:t>
            </a:r>
          </a:p>
          <a:p>
            <a:pPr marL="342900" indent="-342900">
              <a:buFont typeface="+mj-lt"/>
              <a:buAutoNum type="arabicPeriod"/>
            </a:pP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EFB2E-0C21-A1B0-6913-6837E384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86" y="1129763"/>
            <a:ext cx="3252516" cy="2980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839B4-F218-E5B9-2597-407481A2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57" y="4012760"/>
            <a:ext cx="394850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7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9B57-DA8E-FC64-4443-ECB9949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476-754B-E203-7405-CE926AEF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Calculator Big Oh online.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C6050-4EE0-ED3C-1A94-D024D373629C}"/>
              </a:ext>
            </a:extLst>
          </p:cNvPr>
          <p:cNvSpPr txBox="1"/>
          <p:nvPr/>
        </p:nvSpPr>
        <p:spPr>
          <a:xfrm>
            <a:off x="326195" y="2921282"/>
            <a:ext cx="3653922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/>
              <a:t> </a:t>
            </a:r>
            <a:r>
              <a:rPr lang="en-US" sz="2400" dirty="0"/>
              <a:t>function </a:t>
            </a:r>
            <a:r>
              <a:rPr lang="en-US" sz="2400" dirty="0" err="1"/>
              <a:t>fn</a:t>
            </a:r>
            <a:r>
              <a:rPr lang="en-US" sz="2400" dirty="0"/>
              <a:t>(n) {</a:t>
            </a:r>
          </a:p>
          <a:p>
            <a:r>
              <a:rPr lang="en-US" sz="2400" dirty="0"/>
              <a:t>  if (n &lt; 0) return 0;</a:t>
            </a:r>
          </a:p>
          <a:p>
            <a:r>
              <a:rPr lang="en-US" sz="2400" dirty="0"/>
              <a:t>  if (n &lt; 2) return n;</a:t>
            </a:r>
          </a:p>
          <a:p>
            <a:endParaRPr lang="en-US" sz="2400" dirty="0"/>
          </a:p>
          <a:p>
            <a:r>
              <a:rPr lang="en-US" sz="2400" dirty="0"/>
              <a:t>  return </a:t>
            </a:r>
            <a:r>
              <a:rPr lang="en-US" sz="2400" dirty="0" err="1"/>
              <a:t>fn</a:t>
            </a:r>
            <a:r>
              <a:rPr lang="en-US" sz="2400" dirty="0"/>
              <a:t>(n - 1) + </a:t>
            </a:r>
            <a:r>
              <a:rPr lang="en-US" sz="2400" dirty="0" err="1"/>
              <a:t>fn</a:t>
            </a:r>
            <a:r>
              <a:rPr lang="en-US" sz="2400" dirty="0"/>
              <a:t>(n - 2);</a:t>
            </a:r>
          </a:p>
          <a:p>
            <a:r>
              <a:rPr lang="en-US" sz="2400" dirty="0"/>
              <a:t>}</a:t>
            </a:r>
            <a:endParaRPr lang="en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C889B-0FED-2F0E-90BE-378125023B53}"/>
              </a:ext>
            </a:extLst>
          </p:cNvPr>
          <p:cNvSpPr txBox="1"/>
          <p:nvPr/>
        </p:nvSpPr>
        <p:spPr>
          <a:xfrm>
            <a:off x="4199891" y="2921282"/>
            <a:ext cx="3653922" cy="3416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/>
              <a:t>for (let i = 0; i &lt; n; i++) {</a:t>
            </a:r>
          </a:p>
          <a:p>
            <a:r>
              <a:rPr lang="nn-NO" sz="2400" dirty="0"/>
              <a:t>  fn1();</a:t>
            </a:r>
          </a:p>
          <a:p>
            <a:r>
              <a:rPr lang="nn-NO" sz="2400" dirty="0"/>
              <a:t>  for (let j = 0; j &lt; n; j++) {</a:t>
            </a:r>
          </a:p>
          <a:p>
            <a:r>
              <a:rPr lang="nn-NO" sz="2400" dirty="0"/>
              <a:t>    fn2();</a:t>
            </a:r>
          </a:p>
          <a:p>
            <a:r>
              <a:rPr lang="nn-NO" sz="2400" dirty="0"/>
              <a:t>    for (let k = 0; k &lt; n; k++) {</a:t>
            </a:r>
          </a:p>
          <a:p>
            <a:r>
              <a:rPr lang="nn-NO" sz="2400" dirty="0"/>
              <a:t>      fn3();</a:t>
            </a:r>
          </a:p>
          <a:p>
            <a:r>
              <a:rPr lang="nn-NO" sz="2400" dirty="0"/>
              <a:t>    }</a:t>
            </a:r>
          </a:p>
          <a:p>
            <a:r>
              <a:rPr lang="nn-NO" sz="2400" dirty="0"/>
              <a:t>  }</a:t>
            </a:r>
          </a:p>
          <a:p>
            <a:r>
              <a:rPr lang="nn-NO" sz="2400" dirty="0"/>
              <a:t>}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4339A-2DC3-E635-2481-F3D05C3943B8}"/>
              </a:ext>
            </a:extLst>
          </p:cNvPr>
          <p:cNvSpPr txBox="1"/>
          <p:nvPr/>
        </p:nvSpPr>
        <p:spPr>
          <a:xfrm>
            <a:off x="8073587" y="2925412"/>
            <a:ext cx="3653922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400" dirty="0"/>
              <a:t>void </a:t>
            </a:r>
            <a:r>
              <a:rPr lang="en-ID" sz="1400" dirty="0" err="1"/>
              <a:t>heapPermutation</a:t>
            </a:r>
            <a:r>
              <a:rPr lang="en-ID" sz="1400" dirty="0"/>
              <a:t>(int n, int[] </a:t>
            </a:r>
            <a:r>
              <a:rPr lang="en-ID" sz="1400" dirty="0" err="1"/>
              <a:t>arr</a:t>
            </a:r>
            <a:r>
              <a:rPr lang="en-ID" sz="1400" dirty="0"/>
              <a:t>) {</a:t>
            </a:r>
          </a:p>
          <a:p>
            <a:r>
              <a:rPr lang="en-ID" sz="1400" dirty="0"/>
              <a:t>        if (n == 1) {</a:t>
            </a:r>
          </a:p>
          <a:p>
            <a:r>
              <a:rPr lang="en-ID" sz="1400" dirty="0"/>
              <a:t>            </a:t>
            </a:r>
            <a:r>
              <a:rPr lang="en-ID" sz="1400" dirty="0" err="1"/>
              <a:t>System.out.println</a:t>
            </a:r>
            <a:r>
              <a:rPr lang="en-ID" sz="1400" dirty="0"/>
              <a:t>(</a:t>
            </a:r>
            <a:r>
              <a:rPr lang="en-ID" sz="1400" dirty="0" err="1"/>
              <a:t>Arrays.toString</a:t>
            </a:r>
            <a:r>
              <a:rPr lang="en-ID" sz="1400" dirty="0"/>
              <a:t>(</a:t>
            </a:r>
            <a:r>
              <a:rPr lang="en-ID" sz="1400" dirty="0" err="1"/>
              <a:t>arr</a:t>
            </a:r>
            <a:r>
              <a:rPr lang="en-ID" sz="1400" dirty="0"/>
              <a:t>));</a:t>
            </a:r>
          </a:p>
          <a:p>
            <a:r>
              <a:rPr lang="en-ID" sz="1400" dirty="0"/>
              <a:t>        } else {</a:t>
            </a:r>
          </a:p>
          <a:p>
            <a:r>
              <a:rPr lang="en-ID" sz="1400" dirty="0"/>
              <a:t>            for (int </a:t>
            </a:r>
            <a:r>
              <a:rPr lang="en-ID" sz="1400" dirty="0" err="1"/>
              <a:t>i</a:t>
            </a:r>
            <a:r>
              <a:rPr lang="en-ID" sz="1400" dirty="0"/>
              <a:t> = 0; </a:t>
            </a:r>
            <a:r>
              <a:rPr lang="en-ID" sz="1400" dirty="0" err="1"/>
              <a:t>i</a:t>
            </a:r>
            <a:r>
              <a:rPr lang="en-ID" sz="1400" dirty="0"/>
              <a:t> &lt; n - 1; </a:t>
            </a:r>
            <a:r>
              <a:rPr lang="en-ID" sz="1400" dirty="0" err="1"/>
              <a:t>i</a:t>
            </a:r>
            <a:r>
              <a:rPr lang="en-ID" sz="1400" dirty="0"/>
              <a:t>++) {</a:t>
            </a:r>
          </a:p>
          <a:p>
            <a:r>
              <a:rPr lang="en-ID" sz="1400" dirty="0"/>
              <a:t>                </a:t>
            </a:r>
            <a:r>
              <a:rPr lang="en-ID" sz="1400" dirty="0" err="1"/>
              <a:t>heapPermutation</a:t>
            </a:r>
            <a:r>
              <a:rPr lang="en-ID" sz="1400" dirty="0"/>
              <a:t>(n - 1, </a:t>
            </a:r>
            <a:r>
              <a:rPr lang="en-ID" sz="1400" dirty="0" err="1"/>
              <a:t>arr</a:t>
            </a:r>
            <a:r>
              <a:rPr lang="en-ID" sz="1400" dirty="0"/>
              <a:t>);</a:t>
            </a:r>
          </a:p>
          <a:p>
            <a:r>
              <a:rPr lang="en-ID" sz="1400" dirty="0"/>
              <a:t>                if (n % 2 == 0) {</a:t>
            </a:r>
          </a:p>
          <a:p>
            <a:r>
              <a:rPr lang="en-ID" sz="1400" dirty="0"/>
              <a:t>                    swap(</a:t>
            </a:r>
            <a:r>
              <a:rPr lang="en-ID" sz="1400" dirty="0" err="1"/>
              <a:t>arr</a:t>
            </a:r>
            <a:r>
              <a:rPr lang="en-ID" sz="1400" dirty="0"/>
              <a:t>, </a:t>
            </a:r>
            <a:r>
              <a:rPr lang="en-ID" sz="1400" dirty="0" err="1"/>
              <a:t>i</a:t>
            </a:r>
            <a:r>
              <a:rPr lang="en-ID" sz="1400" dirty="0"/>
              <a:t>, n - 1);</a:t>
            </a:r>
          </a:p>
          <a:p>
            <a:r>
              <a:rPr lang="en-ID" sz="1400" dirty="0"/>
              <a:t>                } else {</a:t>
            </a:r>
          </a:p>
          <a:p>
            <a:r>
              <a:rPr lang="en-ID" sz="1400" dirty="0"/>
              <a:t>                    swap(</a:t>
            </a:r>
            <a:r>
              <a:rPr lang="en-ID" sz="1400" dirty="0" err="1"/>
              <a:t>arr</a:t>
            </a:r>
            <a:r>
              <a:rPr lang="en-ID" sz="1400" dirty="0"/>
              <a:t>, 0, n - 1);</a:t>
            </a:r>
          </a:p>
          <a:p>
            <a:r>
              <a:rPr lang="en-ID" sz="1400" dirty="0"/>
              <a:t>                }</a:t>
            </a:r>
          </a:p>
          <a:p>
            <a:r>
              <a:rPr lang="en-ID" sz="1400" dirty="0"/>
              <a:t>            }</a:t>
            </a:r>
          </a:p>
          <a:p>
            <a:r>
              <a:rPr lang="en-ID" sz="1400" dirty="0"/>
              <a:t>            </a:t>
            </a:r>
            <a:r>
              <a:rPr lang="en-ID" sz="1400" dirty="0" err="1"/>
              <a:t>heapPermutation</a:t>
            </a:r>
            <a:r>
              <a:rPr lang="en-ID" sz="1400" dirty="0"/>
              <a:t>(n - 1, </a:t>
            </a:r>
            <a:r>
              <a:rPr lang="en-ID" sz="1400" dirty="0" err="1"/>
              <a:t>arr</a:t>
            </a:r>
            <a:r>
              <a:rPr lang="en-ID" sz="1400" dirty="0"/>
              <a:t>);</a:t>
            </a:r>
          </a:p>
          <a:p>
            <a:r>
              <a:rPr lang="en-ID" sz="1400" dirty="0"/>
              <a:t>        }</a:t>
            </a:r>
          </a:p>
          <a:p>
            <a:r>
              <a:rPr lang="en-ID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807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9B57-DA8E-FC64-4443-ECB9949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476-754B-E203-7405-CE926AEF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Calculator Big Oh online. </a:t>
            </a:r>
          </a:p>
          <a:p>
            <a:r>
              <a:rPr lang="en-US" dirty="0"/>
              <a:t>Amati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kompleksitasnya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?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32726-051C-746A-3B51-142D1152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80" y="3196689"/>
            <a:ext cx="3252516" cy="29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4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9B57-DA8E-FC64-4443-ECB9949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476-754B-E203-7405-CE926AEF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Calculator Big Oh online. </a:t>
            </a:r>
          </a:p>
          <a:p>
            <a:r>
              <a:rPr lang="en-US" dirty="0" err="1"/>
              <a:t>Pilih</a:t>
            </a:r>
            <a:r>
              <a:rPr lang="en-US" dirty="0"/>
              <a:t> 5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sorting.</a:t>
            </a:r>
          </a:p>
          <a:p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kompleksitasnya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buku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32726-051C-746A-3B51-142D1152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44" y="3569714"/>
            <a:ext cx="3252516" cy="2980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A5FAE-0D97-5743-C4E9-38B71D2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34" y="3569714"/>
            <a:ext cx="5452820" cy="29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3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9022-6CE3-9F8F-2525-CB82F8C6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9AD-67A9-0102-D371-E61CFD2E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b="1" dirty="0" err="1"/>
              <a:t>efisien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b="1" dirty="0" err="1"/>
              <a:t>kinerja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b="1" dirty="0" err="1"/>
              <a:t>inputnya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</a:t>
            </a:r>
          </a:p>
          <a:p>
            <a:endParaRPr lang="en-US" dirty="0"/>
          </a:p>
          <a:p>
            <a:pPr lvl="2"/>
            <a:r>
              <a:rPr lang="en-ID" sz="3200" dirty="0" err="1"/>
              <a:t>Kompleksitas</a:t>
            </a:r>
            <a:r>
              <a:rPr lang="en-ID" sz="3200" dirty="0"/>
              <a:t> Waktu (Time Complexity)</a:t>
            </a:r>
            <a:endParaRPr lang="en-US" sz="3200" dirty="0"/>
          </a:p>
          <a:p>
            <a:pPr lvl="2"/>
            <a:r>
              <a:rPr lang="en-ID" sz="3200" dirty="0" err="1"/>
              <a:t>Kompleksitas</a:t>
            </a:r>
            <a:r>
              <a:rPr lang="en-ID" sz="3200" dirty="0"/>
              <a:t> Ruang (Space Complexity)</a:t>
            </a:r>
          </a:p>
        </p:txBody>
      </p:sp>
    </p:spTree>
    <p:extLst>
      <p:ext uri="{BB962C8B-B14F-4D97-AF65-F5344CB8AC3E}">
        <p14:creationId xmlns:p14="http://schemas.microsoft.com/office/powerpoint/2010/main" val="34929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8F3D-A5E7-727B-D93F-94AD7B34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(Time Complexity)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0AA1-5692-9939-2B91-16F3781C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oleh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B8384-F9AF-D023-A6C6-CD2B3830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20" y="2752625"/>
            <a:ext cx="4243769" cy="3888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57C0D-7C06-9F6C-C13B-1586E2AD54CE}"/>
              </a:ext>
            </a:extLst>
          </p:cNvPr>
          <p:cNvSpPr txBox="1"/>
          <p:nvPr/>
        </p:nvSpPr>
        <p:spPr>
          <a:xfrm>
            <a:off x="1272619" y="3252247"/>
            <a:ext cx="47416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notasi</a:t>
            </a:r>
            <a:r>
              <a:rPr lang="en-ID" sz="2000" dirty="0"/>
              <a:t> O (Big O)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menggambarkan</a:t>
            </a:r>
            <a:r>
              <a:rPr lang="en-ID" sz="2000" dirty="0"/>
              <a:t> </a:t>
            </a:r>
            <a:r>
              <a:rPr lang="en-ID" sz="2000" dirty="0" err="1"/>
              <a:t>pertumbuhan</a:t>
            </a:r>
            <a:r>
              <a:rPr lang="en-ID" sz="2000" dirty="0"/>
              <a:t> </a:t>
            </a:r>
            <a:r>
              <a:rPr lang="en-ID" sz="2000" dirty="0" err="1"/>
              <a:t>terburuk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kaitannya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b="1" dirty="0" err="1"/>
              <a:t>ukuran</a:t>
            </a:r>
            <a:r>
              <a:rPr lang="en-ID" sz="2000" dirty="0"/>
              <a:t> </a:t>
            </a:r>
            <a:r>
              <a:rPr lang="en-ID" sz="2000" b="1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rendah</a:t>
            </a:r>
            <a:r>
              <a:rPr lang="en-ID" sz="2000" dirty="0"/>
              <a:t> </a:t>
            </a:r>
            <a:r>
              <a:rPr lang="en-ID" sz="2000" dirty="0" err="1"/>
              <a:t>kompleksitas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, </a:t>
            </a:r>
            <a:r>
              <a:rPr lang="en-ID" sz="2000" dirty="0" err="1"/>
              <a:t>semakin</a:t>
            </a:r>
            <a:r>
              <a:rPr lang="en-ID" sz="2000" dirty="0"/>
              <a:t> </a:t>
            </a:r>
            <a:r>
              <a:rPr lang="en-ID" sz="2000" dirty="0" err="1"/>
              <a:t>cepat</a:t>
            </a:r>
            <a:r>
              <a:rPr lang="en-ID" sz="2000" dirty="0"/>
              <a:t> </a:t>
            </a:r>
            <a:r>
              <a:rPr lang="en-ID" sz="2000" dirty="0" err="1"/>
              <a:t>algoritma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berjalan</a:t>
            </a:r>
            <a:r>
              <a:rPr lang="en-ID" sz="2000" dirty="0"/>
              <a:t> </a:t>
            </a:r>
            <a:r>
              <a:rPr lang="en-ID" sz="2000" dirty="0" err="1"/>
              <a:t>saat</a:t>
            </a:r>
            <a:r>
              <a:rPr lang="en-ID" sz="2000" dirty="0"/>
              <a:t> input </a:t>
            </a:r>
            <a:r>
              <a:rPr lang="en-ID" sz="2000" dirty="0" err="1"/>
              <a:t>meningkat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76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8FC0-22ED-D391-733A-E8759DC5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Ruang (Space Complexity)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3D49-AC60-49E4-2163-C0EAAB98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oleh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operasinya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B37F-A690-9F04-83DA-C42865912BE3}"/>
              </a:ext>
            </a:extLst>
          </p:cNvPr>
          <p:cNvSpPr txBox="1"/>
          <p:nvPr/>
        </p:nvSpPr>
        <p:spPr>
          <a:xfrm>
            <a:off x="1602557" y="3535052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juga </a:t>
            </a:r>
            <a:r>
              <a:rPr lang="en-ID" sz="2000" dirty="0" err="1"/>
              <a:t>dinyatakan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notasi</a:t>
            </a:r>
            <a:r>
              <a:rPr lang="en-ID" sz="2000" dirty="0"/>
              <a:t> Big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kompleksitas</a:t>
            </a:r>
            <a:r>
              <a:rPr lang="en-ID" sz="2000" dirty="0"/>
              <a:t> </a:t>
            </a:r>
            <a:r>
              <a:rPr lang="en-ID" sz="2000" dirty="0" err="1"/>
              <a:t>ruang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rendah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sedikit</a:t>
            </a:r>
            <a:r>
              <a:rPr lang="en-ID" sz="2000" dirty="0"/>
              <a:t>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memori</a:t>
            </a:r>
            <a:r>
              <a:rPr lang="en-ID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8AC21-014D-B1B9-13FC-864A5E8B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12" y="2747963"/>
            <a:ext cx="49270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25CF-1431-FB7B-0C02-A2F7820A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O(1)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C80CF-A3C8-E7DC-4763-7FCBDAF26574}"/>
              </a:ext>
            </a:extLst>
          </p:cNvPr>
          <p:cNvSpPr txBox="1"/>
          <p:nvPr/>
        </p:nvSpPr>
        <p:spPr>
          <a:xfrm>
            <a:off x="687856" y="1854172"/>
            <a:ext cx="2882195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hitung1(a, b, c) {</a:t>
            </a:r>
          </a:p>
          <a:p>
            <a:r>
              <a:rPr lang="en-US" dirty="0"/>
              <a:t>  </a:t>
            </a:r>
            <a:r>
              <a:rPr lang="en-US" dirty="0" err="1"/>
              <a:t>sa</a:t>
            </a:r>
            <a:r>
              <a:rPr lang="en-US" dirty="0"/>
              <a:t> = a * a;</a:t>
            </a:r>
          </a:p>
          <a:p>
            <a:r>
              <a:rPr lang="en-US" dirty="0"/>
              <a:t>  sb = b * b;</a:t>
            </a:r>
          </a:p>
          <a:p>
            <a:r>
              <a:rPr lang="en-US" dirty="0"/>
              <a:t>  </a:t>
            </a:r>
            <a:r>
              <a:rPr lang="en-US" dirty="0" err="1"/>
              <a:t>sc</a:t>
            </a:r>
            <a:r>
              <a:rPr lang="en-US" dirty="0"/>
              <a:t> = c * c;</a:t>
            </a:r>
          </a:p>
          <a:p>
            <a:r>
              <a:rPr lang="en-US" dirty="0"/>
              <a:t>  sum = </a:t>
            </a:r>
            <a:r>
              <a:rPr lang="en-US" dirty="0" err="1"/>
              <a:t>sa</a:t>
            </a:r>
            <a:r>
              <a:rPr lang="en-US" dirty="0"/>
              <a:t> + sb + </a:t>
            </a:r>
            <a:r>
              <a:rPr lang="en-US" dirty="0" err="1"/>
              <a:t>sc</a:t>
            </a:r>
            <a:r>
              <a:rPr lang="en-US" dirty="0"/>
              <a:t>;</a:t>
            </a:r>
          </a:p>
          <a:p>
            <a:r>
              <a:rPr lang="en-US" dirty="0"/>
              <a:t>  return sum;</a:t>
            </a:r>
          </a:p>
          <a:p>
            <a:r>
              <a:rPr lang="en-US" dirty="0"/>
              <a:t>}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B5079-08CE-ECC1-8133-F9B5A16250A3}"/>
              </a:ext>
            </a:extLst>
          </p:cNvPr>
          <p:cNvSpPr txBox="1"/>
          <p:nvPr/>
        </p:nvSpPr>
        <p:spPr>
          <a:xfrm>
            <a:off x="3816921" y="2918914"/>
            <a:ext cx="2882195" cy="258532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hitung2(a, b, c) {</a:t>
            </a:r>
          </a:p>
          <a:p>
            <a:r>
              <a:rPr lang="en-US" dirty="0"/>
              <a:t>  </a:t>
            </a:r>
            <a:r>
              <a:rPr lang="en-US" dirty="0" err="1"/>
              <a:t>sa</a:t>
            </a:r>
            <a:r>
              <a:rPr lang="en-US" dirty="0"/>
              <a:t> = a * a;</a:t>
            </a:r>
          </a:p>
          <a:p>
            <a:r>
              <a:rPr lang="en-US" dirty="0"/>
              <a:t>  sb = b * b;</a:t>
            </a:r>
          </a:p>
          <a:p>
            <a:r>
              <a:rPr lang="en-US" dirty="0"/>
              <a:t>  </a:t>
            </a:r>
            <a:r>
              <a:rPr lang="en-US" dirty="0" err="1"/>
              <a:t>sc</a:t>
            </a:r>
            <a:r>
              <a:rPr lang="en-US" dirty="0"/>
              <a:t> = c * c;</a:t>
            </a:r>
          </a:p>
          <a:p>
            <a:r>
              <a:rPr lang="en-US" dirty="0"/>
              <a:t>  </a:t>
            </a:r>
            <a:r>
              <a:rPr lang="en-US" dirty="0" err="1"/>
              <a:t>sd</a:t>
            </a:r>
            <a:r>
              <a:rPr lang="en-US" dirty="0"/>
              <a:t> = a * b;</a:t>
            </a:r>
          </a:p>
          <a:p>
            <a:r>
              <a:rPr lang="en-US" dirty="0"/>
              <a:t>  se = a * c;</a:t>
            </a:r>
          </a:p>
          <a:p>
            <a:r>
              <a:rPr lang="en-US" dirty="0"/>
              <a:t>  sum = </a:t>
            </a:r>
            <a:r>
              <a:rPr lang="en-US" dirty="0" err="1"/>
              <a:t>sa</a:t>
            </a:r>
            <a:r>
              <a:rPr lang="en-US" dirty="0"/>
              <a:t> + sb + </a:t>
            </a:r>
            <a:r>
              <a:rPr lang="en-US" dirty="0" err="1"/>
              <a:t>sc</a:t>
            </a:r>
            <a:r>
              <a:rPr lang="en-US" dirty="0"/>
              <a:t>;</a:t>
            </a:r>
          </a:p>
          <a:p>
            <a:r>
              <a:rPr lang="en-US" dirty="0"/>
              <a:t>  return sum;</a:t>
            </a:r>
          </a:p>
          <a:p>
            <a:r>
              <a:rPr lang="en-US" dirty="0"/>
              <a:t>}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3E394-B1F9-D1B1-8AD0-7608E4F4E88F}"/>
              </a:ext>
            </a:extLst>
          </p:cNvPr>
          <p:cNvSpPr txBox="1"/>
          <p:nvPr/>
        </p:nvSpPr>
        <p:spPr>
          <a:xfrm>
            <a:off x="7626921" y="2293102"/>
            <a:ext cx="2882195" cy="42473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hitung3(a, b, c) {</a:t>
            </a:r>
          </a:p>
          <a:p>
            <a:r>
              <a:rPr lang="en-US" dirty="0"/>
              <a:t>  </a:t>
            </a:r>
            <a:r>
              <a:rPr lang="en-US" dirty="0" err="1"/>
              <a:t>sa</a:t>
            </a:r>
            <a:r>
              <a:rPr lang="en-US" dirty="0"/>
              <a:t> = a * a;</a:t>
            </a:r>
          </a:p>
          <a:p>
            <a:r>
              <a:rPr lang="en-US" dirty="0"/>
              <a:t>  sb = b * b;</a:t>
            </a:r>
          </a:p>
          <a:p>
            <a:r>
              <a:rPr lang="en-US" dirty="0"/>
              <a:t>  </a:t>
            </a:r>
            <a:r>
              <a:rPr lang="en-US" dirty="0" err="1"/>
              <a:t>sc</a:t>
            </a:r>
            <a:r>
              <a:rPr lang="en-US" dirty="0"/>
              <a:t> = c * c;</a:t>
            </a:r>
          </a:p>
          <a:p>
            <a:r>
              <a:rPr lang="en-US" dirty="0"/>
              <a:t>  if (a==b) {</a:t>
            </a:r>
          </a:p>
          <a:p>
            <a:r>
              <a:rPr lang="en-US" dirty="0"/>
              <a:t>    </a:t>
            </a:r>
            <a:r>
              <a:rPr lang="en-US" dirty="0" err="1"/>
              <a:t>sd</a:t>
            </a:r>
            <a:r>
              <a:rPr lang="en-US" dirty="0"/>
              <a:t> = a * b;</a:t>
            </a:r>
          </a:p>
          <a:p>
            <a:r>
              <a:rPr lang="en-US" dirty="0"/>
              <a:t>    se = a * c;</a:t>
            </a:r>
          </a:p>
          <a:p>
            <a:r>
              <a:rPr lang="en-US" dirty="0"/>
              <a:t>    sf = b * c;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else {</a:t>
            </a:r>
          </a:p>
          <a:p>
            <a:r>
              <a:rPr lang="en-US" dirty="0"/>
              <a:t>    </a:t>
            </a:r>
            <a:r>
              <a:rPr lang="en-US" dirty="0" err="1"/>
              <a:t>sd</a:t>
            </a:r>
            <a:r>
              <a:rPr lang="en-US" dirty="0"/>
              <a:t> = a + 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sum = </a:t>
            </a:r>
            <a:r>
              <a:rPr lang="en-US" dirty="0" err="1"/>
              <a:t>sa</a:t>
            </a:r>
            <a:r>
              <a:rPr lang="en-US" dirty="0"/>
              <a:t> + sb + </a:t>
            </a:r>
            <a:r>
              <a:rPr lang="en-US" dirty="0" err="1"/>
              <a:t>sc</a:t>
            </a:r>
            <a:r>
              <a:rPr lang="en-US" dirty="0"/>
              <a:t>;</a:t>
            </a:r>
          </a:p>
          <a:p>
            <a:r>
              <a:rPr lang="en-US" dirty="0"/>
              <a:t>  return sum;</a:t>
            </a:r>
          </a:p>
          <a:p>
            <a:r>
              <a:rPr lang="en-US" dirty="0"/>
              <a:t>}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A5A36-F429-187C-0A01-D6355009B785}"/>
              </a:ext>
            </a:extLst>
          </p:cNvPr>
          <p:cNvSpPr txBox="1"/>
          <p:nvPr/>
        </p:nvSpPr>
        <p:spPr>
          <a:xfrm>
            <a:off x="5258019" y="1213381"/>
            <a:ext cx="5251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hlinkClick r:id="rId2"/>
              </a:rPr>
              <a:t>https://shunnarski.github.io/BigO.html</a:t>
            </a:r>
            <a:endParaRPr lang="en-ID" sz="2400" dirty="0"/>
          </a:p>
          <a:p>
            <a:r>
              <a:rPr lang="en-ID" sz="2400" dirty="0">
                <a:hlinkClick r:id="rId3"/>
              </a:rPr>
              <a:t>https://www.bigocalc.com/</a:t>
            </a:r>
            <a:endParaRPr lang="en-ID" sz="2400" dirty="0"/>
          </a:p>
          <a:p>
            <a:endParaRPr lang="en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17AEC-C893-66FA-8949-D17BDC2146CD}"/>
              </a:ext>
            </a:extLst>
          </p:cNvPr>
          <p:cNvSpPr txBox="1"/>
          <p:nvPr/>
        </p:nvSpPr>
        <p:spPr>
          <a:xfrm>
            <a:off x="5258018" y="699374"/>
            <a:ext cx="37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Calculator Big O </a:t>
            </a:r>
            <a:r>
              <a:rPr lang="en-US" sz="2400" dirty="0" err="1"/>
              <a:t>sederhana</a:t>
            </a:r>
            <a:endParaRPr lang="en-ID" sz="2400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C0784D7-5518-265C-2E47-D828308FA986}"/>
              </a:ext>
            </a:extLst>
          </p:cNvPr>
          <p:cNvSpPr/>
          <p:nvPr/>
        </p:nvSpPr>
        <p:spPr>
          <a:xfrm>
            <a:off x="8959174" y="1743030"/>
            <a:ext cx="716437" cy="2795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73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BB25-7904-EDC8-F4AC-23765AB2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O(log n)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C4D13-C2BB-A2BA-B00F-31B99237F818}"/>
              </a:ext>
            </a:extLst>
          </p:cNvPr>
          <p:cNvSpPr txBox="1"/>
          <p:nvPr/>
        </p:nvSpPr>
        <p:spPr>
          <a:xfrm>
            <a:off x="922158" y="2258270"/>
            <a:ext cx="2882195" cy="30469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hitung</a:t>
            </a:r>
            <a:r>
              <a:rPr lang="en-US" sz="2400" dirty="0"/>
              <a:t>(int x)</a:t>
            </a:r>
          </a:p>
          <a:p>
            <a:r>
              <a:rPr lang="en-US" sz="2400" dirty="0"/>
              <a:t> {  int </a:t>
            </a:r>
            <a:r>
              <a:rPr lang="en-US" sz="2400" dirty="0" err="1"/>
              <a:t>i</a:t>
            </a:r>
            <a:r>
              <a:rPr lang="en-US" sz="2400" dirty="0"/>
              <a:t>=0;       </a:t>
            </a:r>
          </a:p>
          <a:p>
            <a:r>
              <a:rPr lang="en-US" sz="2400" dirty="0"/>
              <a:t>   while (x &gt; 0) {     </a:t>
            </a:r>
          </a:p>
          <a:p>
            <a:r>
              <a:rPr lang="en-US" sz="2400" dirty="0"/>
              <a:t>     x /= 2;    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</a:t>
            </a:r>
            <a:r>
              <a:rPr lang="en-US" sz="2400" dirty="0"/>
              <a:t>++;  </a:t>
            </a:r>
          </a:p>
          <a:p>
            <a:r>
              <a:rPr lang="en-US" sz="2400" dirty="0"/>
              <a:t>    }    </a:t>
            </a:r>
          </a:p>
          <a:p>
            <a:r>
              <a:rPr lang="en-US" sz="2400" dirty="0"/>
              <a:t>   return </a:t>
            </a:r>
            <a:r>
              <a:rPr lang="en-US" sz="2400" dirty="0" err="1"/>
              <a:t>i</a:t>
            </a:r>
            <a:r>
              <a:rPr lang="en-US" sz="2400" dirty="0"/>
              <a:t>;  </a:t>
            </a:r>
          </a:p>
          <a:p>
            <a:r>
              <a:rPr lang="en-US" sz="2400" dirty="0"/>
              <a:t>}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DFD2E-20D1-17C0-8B76-A8FA64211E24}"/>
              </a:ext>
            </a:extLst>
          </p:cNvPr>
          <p:cNvSpPr txBox="1"/>
          <p:nvPr/>
        </p:nvSpPr>
        <p:spPr>
          <a:xfrm>
            <a:off x="4875860" y="1365799"/>
            <a:ext cx="6872747" cy="37856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function fn1(array, target, low = 0, high = </a:t>
            </a:r>
            <a:r>
              <a:rPr lang="en-US" sz="2000" dirty="0" err="1"/>
              <a:t>array.length</a:t>
            </a:r>
            <a:r>
              <a:rPr lang="en-US" sz="2000" dirty="0"/>
              <a:t> - 1) {</a:t>
            </a:r>
          </a:p>
          <a:p>
            <a:r>
              <a:rPr lang="en-US" sz="2000" dirty="0"/>
              <a:t>  let mid;</a:t>
            </a:r>
          </a:p>
          <a:p>
            <a:r>
              <a:rPr lang="en-US" sz="2000" dirty="0"/>
              <a:t>  while ( low &lt;= high ) {</a:t>
            </a:r>
          </a:p>
          <a:p>
            <a:r>
              <a:rPr lang="en-US" sz="2000" dirty="0"/>
              <a:t>    mid = ( low + high ) / 2;</a:t>
            </a:r>
          </a:p>
          <a:p>
            <a:r>
              <a:rPr lang="en-US" sz="2000" dirty="0"/>
              <a:t>    if ( target &lt; array[mid] )</a:t>
            </a:r>
          </a:p>
          <a:p>
            <a:r>
              <a:rPr lang="en-US" sz="2000" dirty="0"/>
              <a:t>      high = mid - 1;</a:t>
            </a:r>
          </a:p>
          <a:p>
            <a:r>
              <a:rPr lang="en-US" sz="2000" dirty="0"/>
              <a:t>    else if ( target &gt; array[mid] )</a:t>
            </a:r>
          </a:p>
          <a:p>
            <a:r>
              <a:rPr lang="en-US" sz="2000" dirty="0"/>
              <a:t>      low = mid + 1;</a:t>
            </a:r>
          </a:p>
          <a:p>
            <a:r>
              <a:rPr lang="en-US" sz="2000" dirty="0"/>
              <a:t>    else break;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return mid;</a:t>
            </a:r>
          </a:p>
          <a:p>
            <a:r>
              <a:rPr lang="en-US" sz="2000" dirty="0"/>
              <a:t>}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52156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309-8850-3D36-91E4-77D2FA24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3451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O(n)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30CA2-615D-7FF5-9BE6-4D72FBD3F7F6}"/>
              </a:ext>
            </a:extLst>
          </p:cNvPr>
          <p:cNvSpPr txBox="1"/>
          <p:nvPr/>
        </p:nvSpPr>
        <p:spPr>
          <a:xfrm>
            <a:off x="1287729" y="2090172"/>
            <a:ext cx="3653922" cy="26776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/>
              <a:t> int hitung(int n) {</a:t>
            </a:r>
          </a:p>
          <a:p>
            <a:r>
              <a:rPr lang="nn-NO" sz="2400" dirty="0"/>
              <a:t>   int sum = 0;</a:t>
            </a:r>
          </a:p>
          <a:p>
            <a:r>
              <a:rPr lang="nn-NO" sz="2400" dirty="0"/>
              <a:t>   for (int i=0; i&lt;n; i++) {</a:t>
            </a:r>
          </a:p>
          <a:p>
            <a:r>
              <a:rPr lang="nn-NO" sz="2400" dirty="0"/>
              <a:t>        sum += i;</a:t>
            </a:r>
          </a:p>
          <a:p>
            <a:r>
              <a:rPr lang="nn-NO" sz="2400" dirty="0"/>
              <a:t>     }</a:t>
            </a:r>
          </a:p>
          <a:p>
            <a:r>
              <a:rPr lang="nn-NO" sz="2400" dirty="0"/>
              <a:t>    return sum;</a:t>
            </a:r>
          </a:p>
          <a:p>
            <a:r>
              <a:rPr lang="nn-NO" sz="2400" dirty="0"/>
              <a:t>  }</a:t>
            </a:r>
            <a:endParaRPr lang="en-ID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1C8443-6E9E-6F4F-9BC9-A70C7DFF192B}"/>
              </a:ext>
            </a:extLst>
          </p:cNvPr>
          <p:cNvSpPr txBox="1">
            <a:spLocks/>
          </p:cNvSpPr>
          <p:nvPr/>
        </p:nvSpPr>
        <p:spPr>
          <a:xfrm>
            <a:off x="7167664" y="556435"/>
            <a:ext cx="41034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633A-2AF4-E994-03CA-30E9BEA37316}"/>
              </a:ext>
            </a:extLst>
          </p:cNvPr>
          <p:cNvSpPr txBox="1"/>
          <p:nvPr/>
        </p:nvSpPr>
        <p:spPr>
          <a:xfrm>
            <a:off x="7167663" y="2090172"/>
            <a:ext cx="4103451" cy="37856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/>
              <a:t>int hitung(int n) {    </a:t>
            </a:r>
          </a:p>
          <a:p>
            <a:r>
              <a:rPr lang="nn-NO" sz="2400" dirty="0"/>
              <a:t>  int count = 0;    </a:t>
            </a:r>
          </a:p>
          <a:p>
            <a:endParaRPr lang="nn-NO" sz="2400" dirty="0"/>
          </a:p>
          <a:p>
            <a:r>
              <a:rPr lang="nn-NO" sz="2400" dirty="0"/>
              <a:t>  for (int i = 0; i &lt; n; i++) {       </a:t>
            </a:r>
          </a:p>
          <a:p>
            <a:r>
              <a:rPr lang="nn-NO" sz="2400" dirty="0"/>
              <a:t>        for (int j = 0; j &lt; n; j++) { </a:t>
            </a:r>
          </a:p>
          <a:p>
            <a:r>
              <a:rPr lang="nn-NO" sz="2400" dirty="0"/>
              <a:t>              count++;        </a:t>
            </a:r>
          </a:p>
          <a:p>
            <a:r>
              <a:rPr lang="nn-NO" sz="2400" dirty="0"/>
              <a:t>           }   </a:t>
            </a:r>
          </a:p>
          <a:p>
            <a:r>
              <a:rPr lang="nn-NO" sz="2400" dirty="0"/>
              <a:t>    }    </a:t>
            </a:r>
          </a:p>
          <a:p>
            <a:r>
              <a:rPr lang="nn-NO" sz="2400" dirty="0"/>
              <a:t>   return count;</a:t>
            </a:r>
          </a:p>
          <a:p>
            <a:r>
              <a:rPr lang="nn-NO" sz="2400" dirty="0"/>
              <a:t>}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6849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D6C3-36EA-69AD-94AD-39A6597C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Types Of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2004-C140-50D6-172A-BD958F95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Best Time Complexity</a:t>
            </a:r>
          </a:p>
          <a:p>
            <a:r>
              <a:rPr lang="en-ID" dirty="0"/>
              <a:t>Average Time Complexity</a:t>
            </a:r>
          </a:p>
          <a:p>
            <a:r>
              <a:rPr lang="en-ID" dirty="0"/>
              <a:t>Worst Time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0E72C-3C74-B3C0-AF37-9C18E504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67" y="148671"/>
            <a:ext cx="3965544" cy="3116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4B213-1ADF-4860-A1FD-D1E52F59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739" y="3593072"/>
            <a:ext cx="4034672" cy="2707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C297C-80C4-44B6-7780-6EBDC488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92" y="3673492"/>
            <a:ext cx="4007808" cy="25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7EBB-9E32-5D09-36B3-F79AD5D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Sorting Algorithms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CE739-9871-2968-59E8-322051C2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84" y="1787965"/>
            <a:ext cx="8513981" cy="45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899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Kompleksitas algoritma</vt:lpstr>
      <vt:lpstr>Kompleksitas algoritma</vt:lpstr>
      <vt:lpstr>Kompleksitas Waktu (Time Complexity)</vt:lpstr>
      <vt:lpstr>Kompleksitas Ruang (Space Complexity) </vt:lpstr>
      <vt:lpstr>Contoh O(1)</vt:lpstr>
      <vt:lpstr>Contoh O(log n)</vt:lpstr>
      <vt:lpstr>Contoh O(n)</vt:lpstr>
      <vt:lpstr>Types Of Time Complexity</vt:lpstr>
      <vt:lpstr>Complexity of Sorting Algorithms</vt:lpstr>
      <vt:lpstr>Apa manfaat mengetahui kompleksitas algoritma?</vt:lpstr>
      <vt:lpstr>Latihan 1</vt:lpstr>
      <vt:lpstr>Latihan 2</vt:lpstr>
      <vt:lpstr>Latihan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Kompleksitas algoritma</dc:title>
  <dc:creator>Aris</dc:creator>
  <cp:lastModifiedBy>Aris</cp:lastModifiedBy>
  <cp:revision>33</cp:revision>
  <dcterms:created xsi:type="dcterms:W3CDTF">2023-08-17T07:48:22Z</dcterms:created>
  <dcterms:modified xsi:type="dcterms:W3CDTF">2023-08-18T01:48:02Z</dcterms:modified>
</cp:coreProperties>
</file>