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0E80E-9C1C-278F-5EC1-1D78CB876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1C9F9-BD7C-032E-3F42-A128E0B6F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0FB8E-FC5C-A73D-31F8-6599AC7B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53E-B9FC-49B9-BF0E-827B13900AC9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C838-604B-D801-9B47-7869F6C88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09F-1913-8D19-DC22-634C63D9B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FC93-1D6F-4299-9BAB-452A29AFD0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209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1CE93-7370-D989-59B4-3DEA66AD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954DF-ECB8-4621-9A4D-82121CF0D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D15D-07FE-0ADF-2B3A-B89B29A9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53E-B9FC-49B9-BF0E-827B13900AC9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50725-5E8C-DFA0-6F69-A836D962F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CFCB0-E673-9FDD-5BE7-DA7C3955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FC93-1D6F-4299-9BAB-452A29AFD0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07063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5EC6FF-7353-66F0-C5F5-734A9BBA7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A90A1-15DA-8620-A979-D612B7B47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4B28-BE6B-0251-44F2-597E2674D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53E-B9FC-49B9-BF0E-827B13900AC9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6C1C3-BF28-77AF-08B3-B0C01AAA6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1AC84-ED13-4099-DCD9-32649084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FC93-1D6F-4299-9BAB-452A29AFD0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619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4507-0702-08E7-A9BC-5C38A9F8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3A56-D937-54C2-6801-8D0640AEC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D0C6E-49D5-7488-9D8D-FDF71FCC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53E-B9FC-49B9-BF0E-827B13900AC9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4867-1B20-0E64-151A-76A20355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5C16A-C478-B904-55E5-3D5AB59F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FC93-1D6F-4299-9BAB-452A29AFD0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49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A3D7-EC06-0F2B-621E-A86B20B8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F44D6-CF3F-5EA9-C5E1-228293C4D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A6359-A5C9-E698-A376-886BEB43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53E-B9FC-49B9-BF0E-827B13900AC9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7E917-FFC0-8F62-4876-B54ECD4B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196AC-7D89-549F-E708-CC175BC83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FC93-1D6F-4299-9BAB-452A29AFD0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353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8461-7F8D-ED5F-A7B4-7E29802C4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70EC-607B-8F34-54A7-4CD3A1C2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C2303-03C1-14CD-6B0F-8AC43F4AE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83881-6CEE-CEC7-2328-B6FBF8C64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53E-B9FC-49B9-BF0E-827B13900AC9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A3E11-3578-422A-B781-C86CA9E5E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F9842-8244-1C7E-C19A-FDCE10F3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FC93-1D6F-4299-9BAB-452A29AFD0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504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837A-783C-59C8-E984-07E5121A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195C7-C42D-E654-EB4C-82072F700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50662-19D5-F62C-C824-851F41A89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A78640-2C4A-5CEC-FBAE-984C6785A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9D934-A098-2027-D8BD-A1A9C061D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DA98DC-9BA8-65A9-232E-4560BB54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53E-B9FC-49B9-BF0E-827B13900AC9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77F6E-3F42-739A-628A-2161C0DB8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1762D-C35C-6121-C16D-A15C54EB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FC93-1D6F-4299-9BAB-452A29AFD0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278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D7D2C-7280-C258-6942-D14030CC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2E001-F360-6571-1954-7C8350BD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53E-B9FC-49B9-BF0E-827B13900AC9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3104C-3C64-0BA3-FF6A-D8879C79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C9709-49BF-C840-BEB8-7BE24A13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FC93-1D6F-4299-9BAB-452A29AFD0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898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4DCDF-49EC-F027-7645-00C67FB9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53E-B9FC-49B9-BF0E-827B13900AC9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51439A-4AA8-1B25-83DC-23CB6523E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1B44B-0188-3641-BDA2-E7999181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FC93-1D6F-4299-9BAB-452A29AFD0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705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3827-FF72-AF3E-1C6D-1009A968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F53E-D5E7-74B1-FD14-87EBC7DD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2CF61-41A5-2E37-D08C-9BCEA5DE0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9B415-546B-41B2-A2E9-40AF79B18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53E-B9FC-49B9-BF0E-827B13900AC9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97406-C65E-6406-F120-447F23C5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205B5-6D75-50D9-6530-C3D7AFF42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FC93-1D6F-4299-9BAB-452A29AFD0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130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EABC-D2B2-5C9A-F820-AA74F63F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68FE1-5898-D364-8E94-67199EB0A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E424D3-8678-CF7F-FE8B-8CBF0B73D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84472-BEA9-ADAF-D151-B92C26EF9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C853E-B9FC-49B9-BF0E-827B13900AC9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E95A2-BD0F-8020-C2DD-FEA53196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638C5-D09D-4911-C041-EA5BEA5D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4FC93-1D6F-4299-9BAB-452A29AFD0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51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15657-A16E-DCE0-DA98-0596E187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7E7C8-0A35-74AB-765F-5CDEBB19C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07A56-78FF-A192-A471-B28EF9B52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C853E-B9FC-49B9-BF0E-827B13900AC9}" type="datetimeFigureOut">
              <a:rPr lang="en-ID" smtClean="0"/>
              <a:t>18/08/2023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010A-3A58-B821-59FD-637E4F0BDE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2F43-1977-0D5D-2223-5C702D8E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FC93-1D6F-4299-9BAB-452A29AFD09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7765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2FA1-245D-25D9-E114-49B93BFE49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6120A-F4F1-1D9D-FCEC-B3B035A57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256" y="4079875"/>
            <a:ext cx="9144000" cy="1655762"/>
          </a:xfrm>
        </p:spPr>
        <p:txBody>
          <a:bodyPr/>
          <a:lstStyle/>
          <a:p>
            <a:r>
              <a:rPr lang="en-US" dirty="0"/>
              <a:t>atjahyanto@gmail.com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6359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4752-156C-11C2-2594-9EB7EC9E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F68B6-2727-0909-A12B-F5C07863B60C}"/>
              </a:ext>
            </a:extLst>
          </p:cNvPr>
          <p:cNvSpPr txBox="1"/>
          <p:nvPr/>
        </p:nvSpPr>
        <p:spPr>
          <a:xfrm>
            <a:off x="6334812" y="622169"/>
            <a:ext cx="5203596" cy="52629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/>
              <a:t>class Cat {</a:t>
            </a:r>
          </a:p>
          <a:p>
            <a:r>
              <a:rPr lang="en-ID" sz="1200" dirty="0"/>
              <a:t>    private String name;</a:t>
            </a:r>
          </a:p>
          <a:p>
            <a:endParaRPr lang="en-ID" sz="1200" dirty="0"/>
          </a:p>
          <a:p>
            <a:r>
              <a:rPr lang="en-ID" sz="1200" dirty="0"/>
              <a:t>    public Cat(String name) {</a:t>
            </a:r>
          </a:p>
          <a:p>
            <a:r>
              <a:rPr lang="en-ID" sz="1200" dirty="0"/>
              <a:t>        this.name = name;</a:t>
            </a:r>
          </a:p>
          <a:p>
            <a:r>
              <a:rPr lang="en-ID" sz="1200" dirty="0"/>
              <a:t>    }</a:t>
            </a:r>
          </a:p>
          <a:p>
            <a:endParaRPr lang="en-ID" sz="1200" dirty="0"/>
          </a:p>
          <a:p>
            <a:r>
              <a:rPr lang="en-ID" sz="1200" dirty="0"/>
              <a:t>    public void </a:t>
            </a:r>
            <a:r>
              <a:rPr lang="en-ID" sz="1200" dirty="0" err="1"/>
              <a:t>makeSound</a:t>
            </a:r>
            <a:r>
              <a:rPr lang="en-ID" sz="1200" dirty="0"/>
              <a:t>() {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System.out.println</a:t>
            </a:r>
            <a:r>
              <a:rPr lang="en-ID" sz="1200" dirty="0"/>
              <a:t>(name + " makes a generic sound.");</a:t>
            </a:r>
          </a:p>
          <a:p>
            <a:r>
              <a:rPr lang="en-ID" sz="1200" dirty="0"/>
              <a:t>    }</a:t>
            </a:r>
          </a:p>
          <a:p>
            <a:endParaRPr lang="en-ID" sz="1200" dirty="0"/>
          </a:p>
          <a:p>
            <a:r>
              <a:rPr lang="en-ID" sz="1200" dirty="0"/>
              <a:t>    public void </a:t>
            </a:r>
            <a:r>
              <a:rPr lang="en-ID" sz="1200" dirty="0" err="1"/>
              <a:t>makeSound</a:t>
            </a:r>
            <a:r>
              <a:rPr lang="en-ID" sz="1200" dirty="0"/>
              <a:t>(int times) {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System.out.println</a:t>
            </a:r>
            <a:r>
              <a:rPr lang="en-ID" sz="1200" dirty="0"/>
              <a:t>(name + " purrs " + times + " times.");</a:t>
            </a:r>
          </a:p>
          <a:p>
            <a:r>
              <a:rPr lang="en-ID" sz="1200" dirty="0"/>
              <a:t>    }</a:t>
            </a:r>
          </a:p>
          <a:p>
            <a:r>
              <a:rPr lang="en-ID" sz="1200" dirty="0"/>
              <a:t>}</a:t>
            </a:r>
          </a:p>
          <a:p>
            <a:endParaRPr lang="en-ID" sz="1200" dirty="0"/>
          </a:p>
          <a:p>
            <a:r>
              <a:rPr lang="en-ID" sz="1200" dirty="0"/>
              <a:t>public class </a:t>
            </a:r>
            <a:r>
              <a:rPr lang="en-ID" sz="1200" dirty="0" err="1"/>
              <a:t>PolymorphismOverloadingExample</a:t>
            </a:r>
            <a:r>
              <a:rPr lang="en-ID" sz="1200" dirty="0"/>
              <a:t> {</a:t>
            </a:r>
          </a:p>
          <a:p>
            <a:r>
              <a:rPr lang="en-ID" sz="1200" dirty="0"/>
              <a:t>    public static void main(String[] </a:t>
            </a:r>
            <a:r>
              <a:rPr lang="en-ID" sz="1200" dirty="0" err="1"/>
              <a:t>args</a:t>
            </a:r>
            <a:r>
              <a:rPr lang="en-ID" sz="1200" dirty="0"/>
              <a:t>) {</a:t>
            </a:r>
          </a:p>
          <a:p>
            <a:r>
              <a:rPr lang="en-ID" sz="1200" dirty="0"/>
              <a:t>        Cat </a:t>
            </a:r>
            <a:r>
              <a:rPr lang="en-ID" sz="1200" dirty="0" err="1"/>
              <a:t>cat</a:t>
            </a:r>
            <a:r>
              <a:rPr lang="en-ID" sz="1200" dirty="0"/>
              <a:t> = new Cat("Whiskers");</a:t>
            </a:r>
          </a:p>
          <a:p>
            <a:endParaRPr lang="en-ID" sz="1200" dirty="0"/>
          </a:p>
          <a:p>
            <a:r>
              <a:rPr lang="en-ID" sz="1200" dirty="0"/>
              <a:t>        // Using the first version of </a:t>
            </a:r>
            <a:r>
              <a:rPr lang="en-ID" sz="1200" dirty="0" err="1"/>
              <a:t>makeSound</a:t>
            </a:r>
            <a:endParaRPr lang="en-ID" sz="1200" dirty="0"/>
          </a:p>
          <a:p>
            <a:r>
              <a:rPr lang="en-ID" sz="1200" dirty="0"/>
              <a:t>        </a:t>
            </a:r>
            <a:r>
              <a:rPr lang="en-ID" sz="1200" dirty="0" err="1"/>
              <a:t>cat.makeSound</a:t>
            </a:r>
            <a:r>
              <a:rPr lang="en-ID" sz="1200" dirty="0"/>
              <a:t>();</a:t>
            </a:r>
          </a:p>
          <a:p>
            <a:endParaRPr lang="en-ID" sz="1200" dirty="0"/>
          </a:p>
          <a:p>
            <a:r>
              <a:rPr lang="en-ID" sz="1200" dirty="0"/>
              <a:t>        // Using the second version of </a:t>
            </a:r>
            <a:r>
              <a:rPr lang="en-ID" sz="1200" dirty="0" err="1"/>
              <a:t>makeSound</a:t>
            </a:r>
            <a:r>
              <a:rPr lang="en-ID" sz="1200" dirty="0"/>
              <a:t> with function overloading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cat.makeSound</a:t>
            </a:r>
            <a:r>
              <a:rPr lang="en-ID" sz="1200" dirty="0"/>
              <a:t>(3);</a:t>
            </a:r>
          </a:p>
          <a:p>
            <a:r>
              <a:rPr lang="en-ID" sz="1200" dirty="0"/>
              <a:t>    }</a:t>
            </a:r>
          </a:p>
          <a:p>
            <a:r>
              <a:rPr lang="en-ID" sz="1200" dirty="0"/>
              <a:t>}</a:t>
            </a:r>
          </a:p>
          <a:p>
            <a:endParaRPr lang="en-ID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446BA-3D89-749A-8F15-03C1CFB1D415}"/>
              </a:ext>
            </a:extLst>
          </p:cNvPr>
          <p:cNvSpPr txBox="1"/>
          <p:nvPr/>
        </p:nvSpPr>
        <p:spPr>
          <a:xfrm>
            <a:off x="1527143" y="1343500"/>
            <a:ext cx="303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Overloading</a:t>
            </a:r>
            <a:endParaRPr lang="en-ID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6B9F4A6-3B82-51C9-BB44-61F6A21E273D}"/>
              </a:ext>
            </a:extLst>
          </p:cNvPr>
          <p:cNvSpPr/>
          <p:nvPr/>
        </p:nvSpPr>
        <p:spPr>
          <a:xfrm>
            <a:off x="5439266" y="2103438"/>
            <a:ext cx="565608" cy="724604"/>
          </a:xfrm>
          <a:custGeom>
            <a:avLst/>
            <a:gdLst>
              <a:gd name="connsiteX0" fmla="*/ 565608 w 565608"/>
              <a:gd name="connsiteY0" fmla="*/ 0 h 1451728"/>
              <a:gd name="connsiteX1" fmla="*/ 0 w 565608"/>
              <a:gd name="connsiteY1" fmla="*/ 18854 h 1451728"/>
              <a:gd name="connsiteX2" fmla="*/ 37707 w 565608"/>
              <a:gd name="connsiteY2" fmla="*/ 1451728 h 1451728"/>
              <a:gd name="connsiteX3" fmla="*/ 546755 w 565608"/>
              <a:gd name="connsiteY3" fmla="*/ 1442301 h 145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608" h="1451728">
                <a:moveTo>
                  <a:pt x="565608" y="0"/>
                </a:moveTo>
                <a:lnTo>
                  <a:pt x="0" y="18854"/>
                </a:lnTo>
                <a:lnTo>
                  <a:pt x="37707" y="1451728"/>
                </a:lnTo>
                <a:lnTo>
                  <a:pt x="546755" y="1442301"/>
                </a:lnTo>
              </a:path>
            </a:pathLst>
          </a:cu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155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9D7D-217E-E466-D8F1-E881CC83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0980B4-F59A-1184-3549-4363DE301C48}"/>
              </a:ext>
            </a:extLst>
          </p:cNvPr>
          <p:cNvSpPr txBox="1"/>
          <p:nvPr/>
        </p:nvSpPr>
        <p:spPr>
          <a:xfrm>
            <a:off x="6322979" y="365125"/>
            <a:ext cx="5398851" cy="612475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D" sz="800" dirty="0"/>
              <a:t>abstract class Cat {</a:t>
            </a:r>
          </a:p>
          <a:p>
            <a:r>
              <a:rPr lang="en-ID" sz="800" dirty="0"/>
              <a:t>    private String name;</a:t>
            </a:r>
          </a:p>
          <a:p>
            <a:endParaRPr lang="en-ID" sz="800" dirty="0"/>
          </a:p>
          <a:p>
            <a:r>
              <a:rPr lang="en-ID" sz="800" dirty="0"/>
              <a:t>    public Cat(String name) {</a:t>
            </a:r>
          </a:p>
          <a:p>
            <a:r>
              <a:rPr lang="en-ID" sz="800" dirty="0"/>
              <a:t>        this.name = name;</a:t>
            </a:r>
          </a:p>
          <a:p>
            <a:r>
              <a:rPr lang="en-ID" sz="800" dirty="0"/>
              <a:t>    }</a:t>
            </a:r>
          </a:p>
          <a:p>
            <a:endParaRPr lang="en-ID" sz="800" dirty="0"/>
          </a:p>
          <a:p>
            <a:r>
              <a:rPr lang="en-ID" sz="800" dirty="0"/>
              <a:t>    public abstract void </a:t>
            </a:r>
            <a:r>
              <a:rPr lang="en-ID" sz="800" dirty="0" err="1"/>
              <a:t>makeSound</a:t>
            </a:r>
            <a:r>
              <a:rPr lang="en-ID" sz="800" dirty="0"/>
              <a:t>();</a:t>
            </a:r>
          </a:p>
          <a:p>
            <a:endParaRPr lang="en-ID" sz="800" dirty="0"/>
          </a:p>
          <a:p>
            <a:r>
              <a:rPr lang="en-ID" sz="800" dirty="0"/>
              <a:t>    public void sleep() {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System.out.println</a:t>
            </a:r>
            <a:r>
              <a:rPr lang="en-ID" sz="800" dirty="0"/>
              <a:t>(name + " is sleeping.");</a:t>
            </a:r>
          </a:p>
          <a:p>
            <a:r>
              <a:rPr lang="en-ID" sz="800" dirty="0"/>
              <a:t>    }</a:t>
            </a:r>
          </a:p>
          <a:p>
            <a:r>
              <a:rPr lang="en-ID" sz="800" dirty="0"/>
              <a:t>}</a:t>
            </a:r>
          </a:p>
          <a:p>
            <a:endParaRPr lang="en-ID" sz="800" dirty="0"/>
          </a:p>
          <a:p>
            <a:r>
              <a:rPr lang="en-ID" sz="800" dirty="0"/>
              <a:t>class Kitten extends Cat {</a:t>
            </a:r>
          </a:p>
          <a:p>
            <a:r>
              <a:rPr lang="en-ID" sz="800" dirty="0"/>
              <a:t>    public Kitten(String name) {</a:t>
            </a:r>
          </a:p>
          <a:p>
            <a:r>
              <a:rPr lang="en-ID" sz="800" dirty="0"/>
              <a:t>        super(name);</a:t>
            </a:r>
          </a:p>
          <a:p>
            <a:r>
              <a:rPr lang="en-ID" sz="800" dirty="0"/>
              <a:t>    }</a:t>
            </a:r>
          </a:p>
          <a:p>
            <a:endParaRPr lang="en-ID" sz="800" dirty="0"/>
          </a:p>
          <a:p>
            <a:r>
              <a:rPr lang="en-ID" sz="800" dirty="0"/>
              <a:t>    @Override</a:t>
            </a:r>
          </a:p>
          <a:p>
            <a:r>
              <a:rPr lang="en-ID" sz="800" dirty="0"/>
              <a:t>    public void </a:t>
            </a:r>
            <a:r>
              <a:rPr lang="en-ID" sz="800" dirty="0" err="1"/>
              <a:t>makeSound</a:t>
            </a:r>
            <a:r>
              <a:rPr lang="en-ID" sz="800" dirty="0"/>
              <a:t>() {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System.out.println</a:t>
            </a:r>
            <a:r>
              <a:rPr lang="en-ID" sz="800" dirty="0"/>
              <a:t>("Kitten " + </a:t>
            </a:r>
            <a:r>
              <a:rPr lang="en-ID" sz="800" dirty="0" err="1"/>
              <a:t>getName</a:t>
            </a:r>
            <a:r>
              <a:rPr lang="en-ID" sz="800" dirty="0"/>
              <a:t>() + " purrs softly.");</a:t>
            </a:r>
          </a:p>
          <a:p>
            <a:r>
              <a:rPr lang="en-ID" sz="800" dirty="0"/>
              <a:t>    }</a:t>
            </a:r>
          </a:p>
          <a:p>
            <a:r>
              <a:rPr lang="en-ID" sz="800" dirty="0"/>
              <a:t>}</a:t>
            </a:r>
          </a:p>
          <a:p>
            <a:endParaRPr lang="en-ID" sz="800" dirty="0"/>
          </a:p>
          <a:p>
            <a:r>
              <a:rPr lang="en-ID" sz="800" dirty="0"/>
              <a:t>class Lion extends Cat {</a:t>
            </a:r>
          </a:p>
          <a:p>
            <a:r>
              <a:rPr lang="en-ID" sz="800" dirty="0"/>
              <a:t>    public Lion(String name) {</a:t>
            </a:r>
          </a:p>
          <a:p>
            <a:r>
              <a:rPr lang="en-ID" sz="800" dirty="0"/>
              <a:t>        super(name);</a:t>
            </a:r>
          </a:p>
          <a:p>
            <a:r>
              <a:rPr lang="en-ID" sz="800" dirty="0"/>
              <a:t>    }</a:t>
            </a:r>
          </a:p>
          <a:p>
            <a:endParaRPr lang="en-ID" sz="800" dirty="0"/>
          </a:p>
          <a:p>
            <a:r>
              <a:rPr lang="en-ID" sz="800" dirty="0"/>
              <a:t>    @Override</a:t>
            </a:r>
          </a:p>
          <a:p>
            <a:r>
              <a:rPr lang="en-ID" sz="800" dirty="0"/>
              <a:t>    public void </a:t>
            </a:r>
            <a:r>
              <a:rPr lang="en-ID" sz="800" dirty="0" err="1"/>
              <a:t>makeSound</a:t>
            </a:r>
            <a:r>
              <a:rPr lang="en-ID" sz="800" dirty="0"/>
              <a:t>() {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System.out.println</a:t>
            </a:r>
            <a:r>
              <a:rPr lang="en-ID" sz="800" dirty="0"/>
              <a:t>("Lion " + </a:t>
            </a:r>
            <a:r>
              <a:rPr lang="en-ID" sz="800" dirty="0" err="1"/>
              <a:t>getName</a:t>
            </a:r>
            <a:r>
              <a:rPr lang="en-ID" sz="800" dirty="0"/>
              <a:t>() + " roars loudly!");</a:t>
            </a:r>
          </a:p>
          <a:p>
            <a:r>
              <a:rPr lang="en-ID" sz="800" dirty="0"/>
              <a:t>    }</a:t>
            </a:r>
          </a:p>
          <a:p>
            <a:r>
              <a:rPr lang="en-ID" sz="800" dirty="0"/>
              <a:t>}</a:t>
            </a:r>
          </a:p>
          <a:p>
            <a:endParaRPr lang="en-ID" sz="800" dirty="0"/>
          </a:p>
          <a:p>
            <a:r>
              <a:rPr lang="en-ID" sz="800" dirty="0"/>
              <a:t>public class </a:t>
            </a:r>
            <a:r>
              <a:rPr lang="en-ID" sz="800" dirty="0" err="1"/>
              <a:t>AbstractionExample</a:t>
            </a:r>
            <a:r>
              <a:rPr lang="en-ID" sz="800" dirty="0"/>
              <a:t> {</a:t>
            </a:r>
          </a:p>
          <a:p>
            <a:r>
              <a:rPr lang="en-ID" sz="800" dirty="0"/>
              <a:t>    public static void main(String[] </a:t>
            </a:r>
            <a:r>
              <a:rPr lang="en-ID" sz="800" dirty="0" err="1"/>
              <a:t>args</a:t>
            </a:r>
            <a:r>
              <a:rPr lang="en-ID" sz="800" dirty="0"/>
              <a:t>) {</a:t>
            </a:r>
          </a:p>
          <a:p>
            <a:r>
              <a:rPr lang="en-ID" sz="800" dirty="0"/>
              <a:t>        Kitten fluffy = new Kitten("Fluffy");</a:t>
            </a:r>
          </a:p>
          <a:p>
            <a:r>
              <a:rPr lang="en-ID" sz="800" dirty="0"/>
              <a:t>        Lion </a:t>
            </a:r>
            <a:r>
              <a:rPr lang="en-ID" sz="800" dirty="0" err="1"/>
              <a:t>simba</a:t>
            </a:r>
            <a:r>
              <a:rPr lang="en-ID" sz="800" dirty="0"/>
              <a:t> = new Lion("Simba");</a:t>
            </a:r>
          </a:p>
          <a:p>
            <a:endParaRPr lang="en-ID" sz="800" dirty="0"/>
          </a:p>
          <a:p>
            <a:r>
              <a:rPr lang="en-ID" sz="800" dirty="0"/>
              <a:t>        </a:t>
            </a:r>
            <a:r>
              <a:rPr lang="en-ID" sz="800" dirty="0" err="1"/>
              <a:t>fluffy.makeSound</a:t>
            </a:r>
            <a:r>
              <a:rPr lang="en-ID" sz="800" dirty="0"/>
              <a:t>();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fluffy.sleep</a:t>
            </a:r>
            <a:r>
              <a:rPr lang="en-ID" sz="800" dirty="0"/>
              <a:t>();</a:t>
            </a:r>
          </a:p>
          <a:p>
            <a:endParaRPr lang="en-ID" sz="800" dirty="0"/>
          </a:p>
          <a:p>
            <a:r>
              <a:rPr lang="en-ID" sz="800" dirty="0"/>
              <a:t>        </a:t>
            </a:r>
            <a:r>
              <a:rPr lang="en-ID" sz="800" dirty="0" err="1"/>
              <a:t>simba.makeSound</a:t>
            </a:r>
            <a:r>
              <a:rPr lang="en-ID" sz="800" dirty="0"/>
              <a:t>();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simba.sleep</a:t>
            </a:r>
            <a:r>
              <a:rPr lang="en-ID" sz="800" dirty="0"/>
              <a:t>();</a:t>
            </a:r>
          </a:p>
          <a:p>
            <a:r>
              <a:rPr lang="en-ID" sz="800" dirty="0"/>
              <a:t>    }</a:t>
            </a:r>
          </a:p>
          <a:p>
            <a:r>
              <a:rPr lang="en-ID" sz="800" dirty="0"/>
              <a:t>}</a:t>
            </a:r>
          </a:p>
          <a:p>
            <a:endParaRPr lang="en-ID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7C370-17DA-4CE6-CF71-ADE3A1F10068}"/>
              </a:ext>
            </a:extLst>
          </p:cNvPr>
          <p:cNvSpPr txBox="1"/>
          <p:nvPr/>
        </p:nvSpPr>
        <p:spPr>
          <a:xfrm>
            <a:off x="1079770" y="2003898"/>
            <a:ext cx="46692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Cat class is an abstract class that contains an </a:t>
            </a:r>
            <a:r>
              <a:rPr lang="en-US" sz="2400" b="1" dirty="0"/>
              <a:t>abstract</a:t>
            </a:r>
            <a:r>
              <a:rPr lang="en-US" sz="2400" dirty="0"/>
              <a:t> method </a:t>
            </a:r>
            <a:r>
              <a:rPr lang="en-US" sz="2400" u="sng" dirty="0" err="1"/>
              <a:t>makeSound</a:t>
            </a:r>
            <a:r>
              <a:rPr lang="en-US" sz="2400" dirty="0"/>
              <a:t> and a </a:t>
            </a:r>
            <a:r>
              <a:rPr lang="en-US" sz="2400" b="1" dirty="0"/>
              <a:t>concrete</a:t>
            </a:r>
            <a:r>
              <a:rPr lang="en-US" sz="2400" dirty="0"/>
              <a:t> method </a:t>
            </a:r>
            <a:r>
              <a:rPr lang="en-US" sz="2400" u="sng" dirty="0"/>
              <a:t>sleep</a:t>
            </a:r>
            <a:r>
              <a:rPr lang="en-US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abstract method is marked with the abstract keyword and doesn't have a body.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Subclasses of Cat must provide their own implementation for </a:t>
            </a:r>
            <a:r>
              <a:rPr lang="en-US" sz="2400" dirty="0" err="1"/>
              <a:t>makeSound</a:t>
            </a:r>
            <a:r>
              <a:rPr lang="en-US" sz="2400" dirty="0"/>
              <a:t>.</a:t>
            </a: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13107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BB4B0-2059-B625-57CE-9A262E2C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Object-Oriented Programming (OOP)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9EC3-D595-CA2B-8934-640956BF6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/>
              <a:t>Paradigma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menjadi </a:t>
            </a:r>
            <a:r>
              <a:rPr lang="en-ID" b="1" dirty="0" err="1"/>
              <a:t>objek</a:t>
            </a:r>
            <a:r>
              <a:rPr lang="en-ID" dirty="0"/>
              <a:t>, yang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perwujudan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/>
              <a:t>class</a:t>
            </a:r>
            <a:r>
              <a:rPr lang="en-ID" dirty="0"/>
              <a:t>.</a:t>
            </a:r>
          </a:p>
          <a:p>
            <a:r>
              <a:rPr lang="en-ID" dirty="0" err="1"/>
              <a:t>Konsep</a:t>
            </a:r>
            <a:r>
              <a:rPr lang="en-ID" dirty="0"/>
              <a:t> OOP </a:t>
            </a:r>
            <a:r>
              <a:rPr lang="en-ID" dirty="0" err="1"/>
              <a:t>meliputi</a:t>
            </a:r>
            <a:r>
              <a:rPr lang="en-ID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F3736-FEEB-BCFA-ED16-EDC0DD461F4C}"/>
              </a:ext>
            </a:extLst>
          </p:cNvPr>
          <p:cNvSpPr txBox="1"/>
          <p:nvPr/>
        </p:nvSpPr>
        <p:spPr>
          <a:xfrm>
            <a:off x="1828800" y="3242821"/>
            <a:ext cx="73529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Classes &amp; Objects</a:t>
            </a:r>
            <a:r>
              <a:rPr lang="en-ID" dirty="0"/>
              <a:t>. Class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cetak</a:t>
            </a:r>
            <a:r>
              <a:rPr lang="en-ID" dirty="0"/>
              <a:t> </a:t>
            </a:r>
            <a:r>
              <a:rPr lang="en-ID" dirty="0" err="1"/>
              <a:t>biru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template yang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dan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.  </a:t>
            </a:r>
            <a:r>
              <a:rPr lang="en-ID" dirty="0" err="1"/>
              <a:t>Objek</a:t>
            </a:r>
            <a:r>
              <a:rPr lang="en-ID" dirty="0"/>
              <a:t>: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turunan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Encapsulation</a:t>
            </a:r>
            <a:r>
              <a:rPr lang="en-ID" dirty="0"/>
              <a:t>. Mem-bundling data dan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unit (class)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Inheritance</a:t>
            </a:r>
            <a:r>
              <a:rPr lang="en-ID" dirty="0"/>
              <a:t>. </a:t>
            </a:r>
            <a:r>
              <a:rPr lang="en-ID" dirty="0" err="1"/>
              <a:t>Mewarisi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dan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class super </a:t>
            </a:r>
            <a:r>
              <a:rPr lang="en-ID" dirty="0" err="1"/>
              <a:t>atau</a:t>
            </a:r>
            <a:r>
              <a:rPr lang="en-ID" dirty="0"/>
              <a:t> class </a:t>
            </a:r>
            <a:r>
              <a:rPr lang="en-ID" dirty="0" err="1"/>
              <a:t>dasar</a:t>
            </a:r>
            <a:r>
              <a:rPr lang="en-ID" dirty="0"/>
              <a:t>). Hal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mempromosikan</a:t>
            </a:r>
            <a:r>
              <a:rPr lang="en-ID" dirty="0"/>
              <a:t> reusability.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Polymorphism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interface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 err="1"/>
              <a:t>metode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data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Abstraction</a:t>
            </a:r>
            <a:r>
              <a:rPr lang="en-ID" dirty="0"/>
              <a:t>. </a:t>
            </a:r>
            <a:r>
              <a:rPr lang="sv-SE" dirty="0"/>
              <a:t>Membantu mengelola kompleksitas dan memungkinkan pengaturan kode yang lebih baik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6688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3B72-A098-D2EB-F0FC-AC7A9796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Keuntungan</a:t>
            </a:r>
            <a:r>
              <a:rPr lang="en-US" dirty="0"/>
              <a:t> OOP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16940-889D-C877-2694-FD81BE4B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Modularity</a:t>
            </a:r>
          </a:p>
          <a:p>
            <a:r>
              <a:rPr lang="en-ID" dirty="0"/>
              <a:t>Reusability</a:t>
            </a:r>
          </a:p>
          <a:p>
            <a:r>
              <a:rPr lang="en-ID" dirty="0"/>
              <a:t>Maintainability</a:t>
            </a:r>
          </a:p>
          <a:p>
            <a:r>
              <a:rPr lang="en-ID" dirty="0"/>
              <a:t>Flexibility</a:t>
            </a:r>
          </a:p>
          <a:p>
            <a:r>
              <a:rPr lang="en-ID" dirty="0"/>
              <a:t>Efficiency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5942AD-0E85-1F70-E086-A4E858EBB7C4}"/>
              </a:ext>
            </a:extLst>
          </p:cNvPr>
          <p:cNvSpPr txBox="1"/>
          <p:nvPr/>
        </p:nvSpPr>
        <p:spPr>
          <a:xfrm>
            <a:off x="5241303" y="3139126"/>
            <a:ext cx="24792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Kok </a:t>
            </a:r>
            <a:r>
              <a:rPr lang="en-US" sz="2800" b="1" dirty="0" err="1"/>
              <a:t>bisa</a:t>
            </a:r>
            <a:r>
              <a:rPr lang="en-US" sz="2800" b="1" dirty="0"/>
              <a:t> </a:t>
            </a:r>
            <a:r>
              <a:rPr lang="en-US" sz="2800" b="1" dirty="0" err="1"/>
              <a:t>begitu</a:t>
            </a:r>
            <a:r>
              <a:rPr lang="en-US" sz="2800" b="1" dirty="0"/>
              <a:t>?</a:t>
            </a:r>
            <a:endParaRPr lang="en-ID" sz="2800" b="1" dirty="0"/>
          </a:p>
        </p:txBody>
      </p:sp>
      <p:pic>
        <p:nvPicPr>
          <p:cNvPr id="1026" name="Picture 2" descr="ASK THE RIGHT QUESTION: Asking the right question can make all the  difference in a conflict All kinds of questions — MV Mediation Program">
            <a:extLst>
              <a:ext uri="{FF2B5EF4-FFF2-40B4-BE49-F238E27FC236}">
                <a16:creationId xmlns:a16="http://schemas.microsoft.com/office/drawing/2014/main" id="{8EE9FFD7-95BA-50EA-8243-77652F37A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201" y="2505075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154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68C1-90A2-692F-506C-855627D57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0C983-D770-A363-0817-68134A5A57DD}"/>
              </a:ext>
            </a:extLst>
          </p:cNvPr>
          <p:cNvSpPr txBox="1"/>
          <p:nvPr/>
        </p:nvSpPr>
        <p:spPr>
          <a:xfrm>
            <a:off x="999241" y="1414562"/>
            <a:ext cx="5260157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D" dirty="0"/>
              <a:t>class Dog:</a:t>
            </a:r>
          </a:p>
          <a:p>
            <a:r>
              <a:rPr lang="en-ID" dirty="0"/>
              <a:t>    def __</a:t>
            </a:r>
            <a:r>
              <a:rPr lang="en-ID" dirty="0" err="1"/>
              <a:t>init</a:t>
            </a:r>
            <a:r>
              <a:rPr lang="en-ID" dirty="0"/>
              <a:t>__(self, name, age):</a:t>
            </a:r>
          </a:p>
          <a:p>
            <a:r>
              <a:rPr lang="en-ID" dirty="0"/>
              <a:t>        self.name = name</a:t>
            </a:r>
          </a:p>
          <a:p>
            <a:r>
              <a:rPr lang="en-ID" dirty="0"/>
              <a:t>        </a:t>
            </a:r>
            <a:r>
              <a:rPr lang="en-ID" dirty="0" err="1"/>
              <a:t>self.age</a:t>
            </a:r>
            <a:r>
              <a:rPr lang="en-ID" dirty="0"/>
              <a:t> = age</a:t>
            </a:r>
          </a:p>
          <a:p>
            <a:r>
              <a:rPr lang="en-ID" dirty="0"/>
              <a:t>    </a:t>
            </a:r>
          </a:p>
          <a:p>
            <a:r>
              <a:rPr lang="en-ID" dirty="0"/>
              <a:t>    def bark(self):</a:t>
            </a:r>
          </a:p>
          <a:p>
            <a:r>
              <a:rPr lang="en-ID" dirty="0"/>
              <a:t>        print(f"{self.name} is barking!")</a:t>
            </a:r>
          </a:p>
          <a:p>
            <a:r>
              <a:rPr lang="en-ID" dirty="0"/>
              <a:t>    </a:t>
            </a:r>
          </a:p>
          <a:p>
            <a:r>
              <a:rPr lang="en-ID" dirty="0"/>
              <a:t>    def introduce(self):</a:t>
            </a:r>
          </a:p>
          <a:p>
            <a:r>
              <a:rPr lang="en-ID" dirty="0"/>
              <a:t>        print(</a:t>
            </a:r>
            <a:r>
              <a:rPr lang="en-ID" dirty="0" err="1"/>
              <a:t>f"I'm</a:t>
            </a:r>
            <a:r>
              <a:rPr lang="en-ID" dirty="0"/>
              <a:t> {self.name}, a {</a:t>
            </a:r>
            <a:r>
              <a:rPr lang="en-ID" dirty="0" err="1"/>
              <a:t>self.age</a:t>
            </a:r>
            <a:r>
              <a:rPr lang="en-ID" dirty="0"/>
              <a:t>}-year-old dog.")</a:t>
            </a:r>
          </a:p>
          <a:p>
            <a:endParaRPr lang="en-ID" dirty="0"/>
          </a:p>
          <a:p>
            <a:r>
              <a:rPr lang="en-ID" dirty="0"/>
              <a:t># Creating objects (instances) of the Dog class</a:t>
            </a:r>
          </a:p>
          <a:p>
            <a:r>
              <a:rPr lang="en-ID" dirty="0"/>
              <a:t>dog1 = Dog("Buddy", 3)</a:t>
            </a:r>
          </a:p>
          <a:p>
            <a:r>
              <a:rPr lang="en-ID" dirty="0"/>
              <a:t>dog2 = Dog("Max", 5)</a:t>
            </a:r>
          </a:p>
          <a:p>
            <a:endParaRPr lang="en-ID" dirty="0"/>
          </a:p>
          <a:p>
            <a:r>
              <a:rPr lang="en-ID" dirty="0"/>
              <a:t># Using methods and accessing attributes of objects</a:t>
            </a:r>
          </a:p>
          <a:p>
            <a:r>
              <a:rPr lang="en-ID" dirty="0"/>
              <a:t>dog1.bark()</a:t>
            </a:r>
          </a:p>
          <a:p>
            <a:r>
              <a:rPr lang="en-ID" dirty="0"/>
              <a:t>dog2.introduce()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8C4E2-9C0B-98F2-C8D8-D4C31F0984FD}"/>
              </a:ext>
            </a:extLst>
          </p:cNvPr>
          <p:cNvSpPr txBox="1"/>
          <p:nvPr/>
        </p:nvSpPr>
        <p:spPr>
          <a:xfrm>
            <a:off x="6562627" y="1430618"/>
            <a:ext cx="5260157" cy="5078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/>
              <a:t>public class Dog {</a:t>
            </a:r>
          </a:p>
          <a:p>
            <a:r>
              <a:rPr lang="en-ID" sz="1200" dirty="0"/>
              <a:t>    private String name;</a:t>
            </a:r>
          </a:p>
          <a:p>
            <a:r>
              <a:rPr lang="en-ID" sz="1200" dirty="0"/>
              <a:t>    private int age;</a:t>
            </a:r>
          </a:p>
          <a:p>
            <a:endParaRPr lang="en-ID" sz="1200" dirty="0"/>
          </a:p>
          <a:p>
            <a:r>
              <a:rPr lang="en-ID" sz="1200" dirty="0"/>
              <a:t>    public Dog(String name, int age) {</a:t>
            </a:r>
          </a:p>
          <a:p>
            <a:r>
              <a:rPr lang="en-ID" sz="1200" dirty="0"/>
              <a:t>        this.name = name;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this.age</a:t>
            </a:r>
            <a:r>
              <a:rPr lang="en-ID" sz="1200" dirty="0"/>
              <a:t> = age;</a:t>
            </a:r>
          </a:p>
          <a:p>
            <a:r>
              <a:rPr lang="en-ID" sz="1200" dirty="0"/>
              <a:t>    }</a:t>
            </a:r>
          </a:p>
          <a:p>
            <a:endParaRPr lang="en-ID" sz="1200" dirty="0"/>
          </a:p>
          <a:p>
            <a:r>
              <a:rPr lang="en-ID" sz="1200" dirty="0"/>
              <a:t>    public void bark() {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System.out.println</a:t>
            </a:r>
            <a:r>
              <a:rPr lang="en-ID" sz="1200" dirty="0"/>
              <a:t>(name + " is barking!");</a:t>
            </a:r>
          </a:p>
          <a:p>
            <a:r>
              <a:rPr lang="en-ID" sz="1200" dirty="0"/>
              <a:t>    }</a:t>
            </a:r>
          </a:p>
          <a:p>
            <a:endParaRPr lang="en-ID" sz="1200" dirty="0"/>
          </a:p>
          <a:p>
            <a:r>
              <a:rPr lang="en-ID" sz="1200" dirty="0"/>
              <a:t>    public void introduce() {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System.out.println</a:t>
            </a:r>
            <a:r>
              <a:rPr lang="en-ID" sz="1200" dirty="0"/>
              <a:t>("I'm " + name + ", a " + age + "-year-old dog.");</a:t>
            </a:r>
          </a:p>
          <a:p>
            <a:r>
              <a:rPr lang="en-ID" sz="1200" dirty="0"/>
              <a:t>    }</a:t>
            </a:r>
          </a:p>
          <a:p>
            <a:endParaRPr lang="en-ID" sz="1200" dirty="0"/>
          </a:p>
          <a:p>
            <a:r>
              <a:rPr lang="en-ID" sz="1200" dirty="0"/>
              <a:t>    public static void main(String[] </a:t>
            </a:r>
            <a:r>
              <a:rPr lang="en-ID" sz="1200" dirty="0" err="1"/>
              <a:t>args</a:t>
            </a:r>
            <a:r>
              <a:rPr lang="en-ID" sz="1200" dirty="0"/>
              <a:t>) {</a:t>
            </a:r>
          </a:p>
          <a:p>
            <a:r>
              <a:rPr lang="en-ID" sz="1200" dirty="0"/>
              <a:t>        // Creating objects (instances) of the Dog class</a:t>
            </a:r>
          </a:p>
          <a:p>
            <a:r>
              <a:rPr lang="en-ID" sz="1200" dirty="0"/>
              <a:t>        Dog dog1 = new Dog("Buddy", 3);</a:t>
            </a:r>
          </a:p>
          <a:p>
            <a:r>
              <a:rPr lang="en-ID" sz="1200" dirty="0"/>
              <a:t>        Dog dog2 = new Dog("Max", 5);</a:t>
            </a:r>
          </a:p>
          <a:p>
            <a:endParaRPr lang="en-ID" sz="1200" dirty="0"/>
          </a:p>
          <a:p>
            <a:r>
              <a:rPr lang="en-ID" sz="1200" dirty="0"/>
              <a:t>        // Using methods and accessing attributes of objects</a:t>
            </a:r>
          </a:p>
          <a:p>
            <a:r>
              <a:rPr lang="en-ID" sz="1200" dirty="0"/>
              <a:t>        dog1.bark();</a:t>
            </a:r>
          </a:p>
          <a:p>
            <a:r>
              <a:rPr lang="en-ID" sz="1200" dirty="0"/>
              <a:t>        dog2.introduce();</a:t>
            </a:r>
          </a:p>
          <a:p>
            <a:r>
              <a:rPr lang="en-ID" sz="1200" dirty="0"/>
              <a:t>    }</a:t>
            </a:r>
          </a:p>
          <a:p>
            <a:r>
              <a:rPr lang="en-ID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829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2307-14C4-EE8D-8330-F8EF3370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Cat Class</a:t>
            </a:r>
            <a:endParaRPr lang="en-ID" dirty="0"/>
          </a:p>
        </p:txBody>
      </p:sp>
      <p:pic>
        <p:nvPicPr>
          <p:cNvPr id="2050" name="Picture 2" descr="Python. Object-oriented programming (OOP). Classes (en) - Programming  languages - Algorithms &amp; Programming - Каталог статей - BZFAR">
            <a:extLst>
              <a:ext uri="{FF2B5EF4-FFF2-40B4-BE49-F238E27FC236}">
                <a16:creationId xmlns:a16="http://schemas.microsoft.com/office/drawing/2014/main" id="{CD4F3B08-EC60-EF07-BB21-7A0AC3B3C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2" y="2262432"/>
            <a:ext cx="4975859" cy="3384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CB56AE-3865-FB41-740C-94D851FCDEF2}"/>
              </a:ext>
            </a:extLst>
          </p:cNvPr>
          <p:cNvSpPr txBox="1"/>
          <p:nvPr/>
        </p:nvSpPr>
        <p:spPr>
          <a:xfrm>
            <a:off x="6270396" y="365125"/>
            <a:ext cx="5260157" cy="5816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/>
              <a:t>public class Cat {</a:t>
            </a:r>
          </a:p>
          <a:p>
            <a:r>
              <a:rPr lang="en-ID" sz="1200" dirty="0"/>
              <a:t>    private String name;</a:t>
            </a:r>
          </a:p>
          <a:p>
            <a:r>
              <a:rPr lang="en-ID" sz="1200" dirty="0"/>
              <a:t>    private int age;</a:t>
            </a:r>
          </a:p>
          <a:p>
            <a:r>
              <a:rPr lang="en-ID" sz="1200" dirty="0"/>
              <a:t>    private String breed;</a:t>
            </a:r>
          </a:p>
          <a:p>
            <a:endParaRPr lang="en-ID" sz="1200" dirty="0"/>
          </a:p>
          <a:p>
            <a:r>
              <a:rPr lang="en-ID" sz="1200" dirty="0"/>
              <a:t>    public Cat(String name, int age, String breed) {</a:t>
            </a:r>
          </a:p>
          <a:p>
            <a:r>
              <a:rPr lang="en-ID" sz="1200" dirty="0"/>
              <a:t>        this.name = name;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this.age</a:t>
            </a:r>
            <a:r>
              <a:rPr lang="en-ID" sz="1200" dirty="0"/>
              <a:t> = age;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this.breed</a:t>
            </a:r>
            <a:r>
              <a:rPr lang="en-ID" sz="1200" dirty="0"/>
              <a:t> = breed;</a:t>
            </a:r>
          </a:p>
          <a:p>
            <a:r>
              <a:rPr lang="en-ID" sz="1200" dirty="0"/>
              <a:t>    }</a:t>
            </a:r>
          </a:p>
          <a:p>
            <a:endParaRPr lang="en-ID" sz="1200" dirty="0"/>
          </a:p>
          <a:p>
            <a:r>
              <a:rPr lang="en-ID" sz="1200" dirty="0"/>
              <a:t>    public void meow() {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System.out.println</a:t>
            </a:r>
            <a:r>
              <a:rPr lang="en-ID" sz="1200" dirty="0"/>
              <a:t>(name + " says: Meow!");</a:t>
            </a:r>
          </a:p>
          <a:p>
            <a:r>
              <a:rPr lang="en-ID" sz="1200" dirty="0"/>
              <a:t>    }</a:t>
            </a:r>
          </a:p>
          <a:p>
            <a:endParaRPr lang="en-ID" sz="1200" dirty="0"/>
          </a:p>
          <a:p>
            <a:r>
              <a:rPr lang="en-ID" sz="1200" dirty="0"/>
              <a:t>    public void info() {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System.out.println</a:t>
            </a:r>
            <a:r>
              <a:rPr lang="en-ID" sz="1200" dirty="0"/>
              <a:t>("Name: " + name);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System.out.println</a:t>
            </a:r>
            <a:r>
              <a:rPr lang="en-ID" sz="1200" dirty="0"/>
              <a:t>("Age: " + age + " years");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System.out.println</a:t>
            </a:r>
            <a:r>
              <a:rPr lang="en-ID" sz="1200" dirty="0"/>
              <a:t>("Breed: " + breed);</a:t>
            </a:r>
          </a:p>
          <a:p>
            <a:r>
              <a:rPr lang="en-ID" sz="1200" dirty="0"/>
              <a:t>    }</a:t>
            </a:r>
          </a:p>
          <a:p>
            <a:endParaRPr lang="en-ID" sz="1200" dirty="0"/>
          </a:p>
          <a:p>
            <a:r>
              <a:rPr lang="en-ID" sz="1200" dirty="0"/>
              <a:t>    public static void main(String[] </a:t>
            </a:r>
            <a:r>
              <a:rPr lang="en-ID" sz="1200" dirty="0" err="1"/>
              <a:t>args</a:t>
            </a:r>
            <a:r>
              <a:rPr lang="en-ID" sz="1200" dirty="0"/>
              <a:t>) {</a:t>
            </a:r>
          </a:p>
          <a:p>
            <a:r>
              <a:rPr lang="en-ID" sz="1200" dirty="0"/>
              <a:t>        // Creating objects (instances) of the Cat class</a:t>
            </a:r>
          </a:p>
          <a:p>
            <a:r>
              <a:rPr lang="en-ID" sz="1200" dirty="0"/>
              <a:t>        Cat cat1 = new Cat("Whiskers", 2, "Siamese");</a:t>
            </a:r>
          </a:p>
          <a:p>
            <a:r>
              <a:rPr lang="en-ID" sz="1200" dirty="0"/>
              <a:t>        Cat cat2 = new Cat("Mittens", 4, "Persian");</a:t>
            </a:r>
          </a:p>
          <a:p>
            <a:endParaRPr lang="en-ID" sz="1200" dirty="0"/>
          </a:p>
          <a:p>
            <a:r>
              <a:rPr lang="en-ID" sz="1200" dirty="0"/>
              <a:t>        // Using methods and accessing attributes of objects</a:t>
            </a:r>
          </a:p>
          <a:p>
            <a:r>
              <a:rPr lang="en-ID" sz="1200" dirty="0"/>
              <a:t>        cat1.meow();</a:t>
            </a:r>
          </a:p>
          <a:p>
            <a:r>
              <a:rPr lang="en-ID" sz="1200" dirty="0"/>
              <a:t>        cat2.info();</a:t>
            </a:r>
          </a:p>
          <a:p>
            <a:r>
              <a:rPr lang="en-ID" sz="1200" dirty="0"/>
              <a:t>    }</a:t>
            </a:r>
          </a:p>
          <a:p>
            <a:r>
              <a:rPr lang="en-ID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15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0848-8BDF-1827-9C97-C52005EF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CD52-54DF-48A3-1E8E-3AA67E33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/>
              <a:t>Class Name</a:t>
            </a:r>
          </a:p>
          <a:p>
            <a:r>
              <a:rPr lang="en-ID" sz="2400" dirty="0"/>
              <a:t>Attributes (Fields / Instance Variables)</a:t>
            </a:r>
          </a:p>
          <a:p>
            <a:r>
              <a:rPr lang="en-ID" sz="2400" dirty="0"/>
              <a:t>Constructor</a:t>
            </a:r>
          </a:p>
          <a:p>
            <a:r>
              <a:rPr lang="en-ID" sz="2400" dirty="0"/>
              <a:t>Methods (Member Functions)</a:t>
            </a:r>
          </a:p>
          <a:p>
            <a:r>
              <a:rPr lang="en-ID" sz="2400" dirty="0"/>
              <a:t>Access Modifiers</a:t>
            </a:r>
          </a:p>
          <a:p>
            <a:r>
              <a:rPr lang="en-ID" sz="2400" dirty="0"/>
              <a:t>Getter and Setter Methods</a:t>
            </a:r>
          </a:p>
          <a:p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78BD6-F667-1FF8-EE75-C414E1F7B01B}"/>
              </a:ext>
            </a:extLst>
          </p:cNvPr>
          <p:cNvSpPr txBox="1"/>
          <p:nvPr/>
        </p:nvSpPr>
        <p:spPr>
          <a:xfrm>
            <a:off x="6270396" y="365125"/>
            <a:ext cx="5260157" cy="5816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D" sz="1200" dirty="0"/>
              <a:t>public class </a:t>
            </a:r>
            <a:r>
              <a:rPr lang="en-ID" sz="1200" b="1" dirty="0"/>
              <a:t>Cat</a:t>
            </a:r>
            <a:r>
              <a:rPr lang="en-ID" sz="1200" dirty="0"/>
              <a:t> {</a:t>
            </a:r>
          </a:p>
          <a:p>
            <a:r>
              <a:rPr lang="en-ID" sz="1200" dirty="0"/>
              <a:t>    private String name;</a:t>
            </a:r>
          </a:p>
          <a:p>
            <a:r>
              <a:rPr lang="en-ID" sz="1200" dirty="0"/>
              <a:t>    private int age;</a:t>
            </a:r>
          </a:p>
          <a:p>
            <a:r>
              <a:rPr lang="en-ID" sz="1200" dirty="0"/>
              <a:t>    </a:t>
            </a:r>
            <a:r>
              <a:rPr lang="en-ID" sz="1200" u="sng" dirty="0"/>
              <a:t>private</a:t>
            </a:r>
            <a:r>
              <a:rPr lang="en-ID" sz="1200" dirty="0"/>
              <a:t> </a:t>
            </a:r>
            <a:r>
              <a:rPr lang="en-ID" sz="1200" b="1" dirty="0"/>
              <a:t>String</a:t>
            </a:r>
            <a:r>
              <a:rPr lang="en-ID" sz="1200" dirty="0"/>
              <a:t> </a:t>
            </a:r>
            <a:r>
              <a:rPr lang="en-ID" sz="1200" b="1" dirty="0"/>
              <a:t>breed</a:t>
            </a:r>
            <a:r>
              <a:rPr lang="en-ID" sz="1200" dirty="0"/>
              <a:t>;</a:t>
            </a:r>
          </a:p>
          <a:p>
            <a:endParaRPr lang="en-ID" sz="1200" dirty="0"/>
          </a:p>
          <a:p>
            <a:r>
              <a:rPr lang="en-ID" sz="1200" dirty="0"/>
              <a:t>    public </a:t>
            </a:r>
            <a:r>
              <a:rPr lang="en-ID" sz="1200" b="1" dirty="0"/>
              <a:t>Cat</a:t>
            </a:r>
            <a:r>
              <a:rPr lang="en-ID" sz="1200" dirty="0"/>
              <a:t>(String name, int age, String breed) {</a:t>
            </a:r>
          </a:p>
          <a:p>
            <a:r>
              <a:rPr lang="en-ID" sz="1200" dirty="0"/>
              <a:t>        this.name = name;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this.age</a:t>
            </a:r>
            <a:r>
              <a:rPr lang="en-ID" sz="1200" dirty="0"/>
              <a:t> = age;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this.breed</a:t>
            </a:r>
            <a:r>
              <a:rPr lang="en-ID" sz="1200" dirty="0"/>
              <a:t> = breed;</a:t>
            </a:r>
          </a:p>
          <a:p>
            <a:r>
              <a:rPr lang="en-ID" sz="1200" dirty="0"/>
              <a:t>    }</a:t>
            </a:r>
          </a:p>
          <a:p>
            <a:endParaRPr lang="en-ID" sz="1200" dirty="0"/>
          </a:p>
          <a:p>
            <a:r>
              <a:rPr lang="en-ID" sz="1200" dirty="0"/>
              <a:t>    </a:t>
            </a:r>
            <a:r>
              <a:rPr lang="en-ID" sz="1200" u="sng" dirty="0"/>
              <a:t>public</a:t>
            </a:r>
            <a:r>
              <a:rPr lang="en-ID" sz="1200" dirty="0"/>
              <a:t> void </a:t>
            </a:r>
            <a:r>
              <a:rPr lang="en-ID" sz="1200" b="1" dirty="0"/>
              <a:t>meow</a:t>
            </a:r>
            <a:r>
              <a:rPr lang="en-ID" sz="1200" dirty="0"/>
              <a:t>() {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System.out.println</a:t>
            </a:r>
            <a:r>
              <a:rPr lang="en-ID" sz="1200" dirty="0"/>
              <a:t>(name + " says: Meow!");</a:t>
            </a:r>
          </a:p>
          <a:p>
            <a:r>
              <a:rPr lang="en-ID" sz="1200" dirty="0"/>
              <a:t>    }</a:t>
            </a:r>
          </a:p>
          <a:p>
            <a:endParaRPr lang="en-ID" sz="1200" dirty="0"/>
          </a:p>
          <a:p>
            <a:r>
              <a:rPr lang="en-ID" sz="1200" dirty="0"/>
              <a:t>    public void </a:t>
            </a:r>
            <a:r>
              <a:rPr lang="en-ID" sz="1200" b="1" dirty="0"/>
              <a:t>info</a:t>
            </a:r>
            <a:r>
              <a:rPr lang="en-ID" sz="1200" dirty="0"/>
              <a:t>() {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System.out.println</a:t>
            </a:r>
            <a:r>
              <a:rPr lang="en-ID" sz="1200" dirty="0"/>
              <a:t>("Name: " + name);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System.out.println</a:t>
            </a:r>
            <a:r>
              <a:rPr lang="en-ID" sz="1200" dirty="0"/>
              <a:t>("Age: " + age + " years");</a:t>
            </a:r>
          </a:p>
          <a:p>
            <a:r>
              <a:rPr lang="en-ID" sz="1200" dirty="0"/>
              <a:t>        </a:t>
            </a:r>
            <a:r>
              <a:rPr lang="en-ID" sz="1200" dirty="0" err="1"/>
              <a:t>System.out.println</a:t>
            </a:r>
            <a:r>
              <a:rPr lang="en-ID" sz="1200" dirty="0"/>
              <a:t>("Breed: " + breed);</a:t>
            </a:r>
          </a:p>
          <a:p>
            <a:r>
              <a:rPr lang="en-ID" sz="1200" dirty="0"/>
              <a:t>    }</a:t>
            </a:r>
          </a:p>
          <a:p>
            <a:endParaRPr lang="en-ID" sz="1200" dirty="0"/>
          </a:p>
          <a:p>
            <a:r>
              <a:rPr lang="en-ID" sz="1200" dirty="0"/>
              <a:t>    public static void main(String[] </a:t>
            </a:r>
            <a:r>
              <a:rPr lang="en-ID" sz="1200" dirty="0" err="1"/>
              <a:t>args</a:t>
            </a:r>
            <a:r>
              <a:rPr lang="en-ID" sz="1200" dirty="0"/>
              <a:t>) {</a:t>
            </a:r>
          </a:p>
          <a:p>
            <a:r>
              <a:rPr lang="en-ID" sz="1200" dirty="0"/>
              <a:t>        // Creating objects (instances) of the Cat class</a:t>
            </a:r>
          </a:p>
          <a:p>
            <a:r>
              <a:rPr lang="en-ID" sz="1200" dirty="0"/>
              <a:t>        Cat cat1 = new Cat("Whiskers", 2, "Siamese");</a:t>
            </a:r>
          </a:p>
          <a:p>
            <a:r>
              <a:rPr lang="en-ID" sz="1200" dirty="0"/>
              <a:t>        Cat cat2 = new Cat("Mittens", 4, "Persian");</a:t>
            </a:r>
          </a:p>
          <a:p>
            <a:endParaRPr lang="en-ID" sz="1200" dirty="0"/>
          </a:p>
          <a:p>
            <a:r>
              <a:rPr lang="en-ID" sz="1200" dirty="0"/>
              <a:t>        // Using methods and accessing attributes of objects</a:t>
            </a:r>
          </a:p>
          <a:p>
            <a:r>
              <a:rPr lang="en-ID" sz="1200" dirty="0"/>
              <a:t>        cat1.meow();</a:t>
            </a:r>
          </a:p>
          <a:p>
            <a:r>
              <a:rPr lang="en-ID" sz="1200" dirty="0"/>
              <a:t>        cat2.info();</a:t>
            </a:r>
          </a:p>
          <a:p>
            <a:r>
              <a:rPr lang="en-ID" sz="1200" dirty="0"/>
              <a:t>    }</a:t>
            </a:r>
          </a:p>
          <a:p>
            <a:r>
              <a:rPr lang="en-ID" sz="1200" dirty="0"/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103E824-6213-926E-EFC3-C48A1295C144}"/>
              </a:ext>
            </a:extLst>
          </p:cNvPr>
          <p:cNvCxnSpPr/>
          <p:nvPr/>
        </p:nvCxnSpPr>
        <p:spPr>
          <a:xfrm flipV="1">
            <a:off x="2780907" y="593889"/>
            <a:ext cx="4364611" cy="1414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C2E053-949B-EE89-8071-7578605A9ACA}"/>
              </a:ext>
            </a:extLst>
          </p:cNvPr>
          <p:cNvCxnSpPr/>
          <p:nvPr/>
        </p:nvCxnSpPr>
        <p:spPr>
          <a:xfrm flipV="1">
            <a:off x="3120272" y="1140643"/>
            <a:ext cx="3930977" cy="1168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286A7D-D57C-619E-F66D-A0D7179C3E63}"/>
              </a:ext>
            </a:extLst>
          </p:cNvPr>
          <p:cNvCxnSpPr/>
          <p:nvPr/>
        </p:nvCxnSpPr>
        <p:spPr>
          <a:xfrm flipV="1">
            <a:off x="2846895" y="1517715"/>
            <a:ext cx="4204354" cy="151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251332-9A20-6DC8-6A16-F3F92D131BC8}"/>
              </a:ext>
            </a:extLst>
          </p:cNvPr>
          <p:cNvCxnSpPr/>
          <p:nvPr/>
        </p:nvCxnSpPr>
        <p:spPr>
          <a:xfrm flipV="1">
            <a:off x="5062194" y="2601798"/>
            <a:ext cx="2083324" cy="827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8B7343-59C2-0418-0B01-FA690163ACA2}"/>
              </a:ext>
            </a:extLst>
          </p:cNvPr>
          <p:cNvCxnSpPr/>
          <p:nvPr/>
        </p:nvCxnSpPr>
        <p:spPr>
          <a:xfrm flipV="1">
            <a:off x="4996206" y="3318235"/>
            <a:ext cx="2281287" cy="235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81D8CE-7AF9-D5FF-3CAE-035B0F52F16B}"/>
              </a:ext>
            </a:extLst>
          </p:cNvPr>
          <p:cNvCxnSpPr/>
          <p:nvPr/>
        </p:nvCxnSpPr>
        <p:spPr>
          <a:xfrm flipV="1">
            <a:off x="3374796" y="1140643"/>
            <a:ext cx="3110845" cy="2780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8A0C663-AAF6-32BF-057F-B67DAA14D0EC}"/>
              </a:ext>
            </a:extLst>
          </p:cNvPr>
          <p:cNvCxnSpPr/>
          <p:nvPr/>
        </p:nvCxnSpPr>
        <p:spPr>
          <a:xfrm flipV="1">
            <a:off x="3469064" y="2601798"/>
            <a:ext cx="3139126" cy="1319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2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0848-8BDF-1827-9C97-C52005EF2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Class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CD52-54DF-48A3-1E8E-3AA67E335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400" dirty="0"/>
              <a:t>Class Name</a:t>
            </a:r>
          </a:p>
          <a:p>
            <a:r>
              <a:rPr lang="en-ID" sz="2400" dirty="0"/>
              <a:t>Attributes (Fields / Instance Variables)</a:t>
            </a:r>
          </a:p>
          <a:p>
            <a:r>
              <a:rPr lang="en-ID" sz="2400" dirty="0"/>
              <a:t>Constructor</a:t>
            </a:r>
          </a:p>
          <a:p>
            <a:r>
              <a:rPr lang="en-ID" sz="2400" dirty="0"/>
              <a:t>Methods (Member Functions)</a:t>
            </a:r>
          </a:p>
          <a:p>
            <a:r>
              <a:rPr lang="en-ID" sz="2400" dirty="0"/>
              <a:t>Access Modifiers</a:t>
            </a:r>
          </a:p>
          <a:p>
            <a:r>
              <a:rPr lang="en-ID" sz="2400" dirty="0"/>
              <a:t>Getter and Setter Methods</a:t>
            </a:r>
          </a:p>
          <a:p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78BD6-F667-1FF8-EE75-C414E1F7B01B}"/>
              </a:ext>
            </a:extLst>
          </p:cNvPr>
          <p:cNvSpPr txBox="1"/>
          <p:nvPr/>
        </p:nvSpPr>
        <p:spPr>
          <a:xfrm>
            <a:off x="6655324" y="365125"/>
            <a:ext cx="4875229" cy="5424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D" sz="1050" dirty="0"/>
              <a:t>public class Cat {</a:t>
            </a:r>
          </a:p>
          <a:p>
            <a:r>
              <a:rPr lang="en-ID" sz="1050" dirty="0"/>
              <a:t>    private String name;</a:t>
            </a:r>
          </a:p>
          <a:p>
            <a:r>
              <a:rPr lang="en-ID" sz="1050" dirty="0"/>
              <a:t>    private int age;</a:t>
            </a:r>
          </a:p>
          <a:p>
            <a:r>
              <a:rPr lang="en-ID" sz="1050" dirty="0"/>
              <a:t>    private String breed;</a:t>
            </a:r>
          </a:p>
          <a:p>
            <a:endParaRPr lang="en-ID" sz="1050" dirty="0"/>
          </a:p>
          <a:p>
            <a:r>
              <a:rPr lang="en-ID" sz="1050" dirty="0"/>
              <a:t>    public Cat(String name, int age, String breed) {</a:t>
            </a:r>
          </a:p>
          <a:p>
            <a:r>
              <a:rPr lang="en-ID" sz="1050" dirty="0"/>
              <a:t>        this.name = name;</a:t>
            </a:r>
          </a:p>
          <a:p>
            <a:r>
              <a:rPr lang="en-ID" sz="1050" dirty="0"/>
              <a:t>        </a:t>
            </a:r>
            <a:r>
              <a:rPr lang="en-ID" sz="1050" dirty="0" err="1"/>
              <a:t>this.age</a:t>
            </a:r>
            <a:r>
              <a:rPr lang="en-ID" sz="1050" dirty="0"/>
              <a:t> = age;</a:t>
            </a:r>
          </a:p>
          <a:p>
            <a:r>
              <a:rPr lang="en-ID" sz="1050" dirty="0"/>
              <a:t>        </a:t>
            </a:r>
            <a:r>
              <a:rPr lang="en-ID" sz="1050" dirty="0" err="1"/>
              <a:t>this.breed</a:t>
            </a:r>
            <a:r>
              <a:rPr lang="en-ID" sz="1050" dirty="0"/>
              <a:t> = breed;</a:t>
            </a:r>
          </a:p>
          <a:p>
            <a:r>
              <a:rPr lang="en-ID" sz="1050" dirty="0"/>
              <a:t>    }</a:t>
            </a:r>
          </a:p>
          <a:p>
            <a:endParaRPr lang="en-ID" sz="1050" dirty="0"/>
          </a:p>
          <a:p>
            <a:r>
              <a:rPr lang="en-ID" sz="1050" dirty="0"/>
              <a:t>    // Getter methods</a:t>
            </a:r>
          </a:p>
          <a:p>
            <a:r>
              <a:rPr lang="en-ID" sz="1050" dirty="0"/>
              <a:t>    public String </a:t>
            </a:r>
            <a:r>
              <a:rPr lang="en-ID" sz="1050" dirty="0" err="1"/>
              <a:t>getName</a:t>
            </a:r>
            <a:r>
              <a:rPr lang="en-ID" sz="1050" dirty="0"/>
              <a:t>() {</a:t>
            </a:r>
          </a:p>
          <a:p>
            <a:r>
              <a:rPr lang="en-ID" sz="1050" dirty="0"/>
              <a:t>        return name;</a:t>
            </a:r>
          </a:p>
          <a:p>
            <a:r>
              <a:rPr lang="en-ID" sz="1050" dirty="0"/>
              <a:t>    }</a:t>
            </a:r>
          </a:p>
          <a:p>
            <a:endParaRPr lang="en-ID" sz="1050" dirty="0"/>
          </a:p>
          <a:p>
            <a:r>
              <a:rPr lang="en-ID" sz="1050" dirty="0"/>
              <a:t>    // Setter methods</a:t>
            </a:r>
          </a:p>
          <a:p>
            <a:r>
              <a:rPr lang="en-ID" sz="1050" dirty="0"/>
              <a:t>    public void </a:t>
            </a:r>
            <a:r>
              <a:rPr lang="en-ID" sz="1050" dirty="0" err="1"/>
              <a:t>setName</a:t>
            </a:r>
            <a:r>
              <a:rPr lang="en-ID" sz="1050" dirty="0"/>
              <a:t>(String name) {</a:t>
            </a:r>
          </a:p>
          <a:p>
            <a:r>
              <a:rPr lang="en-ID" sz="1050" dirty="0"/>
              <a:t>        this.name = name;</a:t>
            </a:r>
          </a:p>
          <a:p>
            <a:r>
              <a:rPr lang="en-ID" sz="1050" dirty="0"/>
              <a:t>    }</a:t>
            </a:r>
          </a:p>
          <a:p>
            <a:endParaRPr lang="en-ID" sz="1050" dirty="0"/>
          </a:p>
          <a:p>
            <a:r>
              <a:rPr lang="en-ID" sz="1050" dirty="0"/>
              <a:t>    public void meow() {</a:t>
            </a:r>
          </a:p>
          <a:p>
            <a:r>
              <a:rPr lang="en-ID" sz="1050" dirty="0"/>
              <a:t>        </a:t>
            </a:r>
            <a:r>
              <a:rPr lang="en-ID" sz="1050" dirty="0" err="1"/>
              <a:t>System.out.println</a:t>
            </a:r>
            <a:r>
              <a:rPr lang="en-ID" sz="1050" dirty="0"/>
              <a:t>(name + " says: Meow!");</a:t>
            </a:r>
          </a:p>
          <a:p>
            <a:r>
              <a:rPr lang="en-ID" sz="1050" dirty="0"/>
              <a:t>    }</a:t>
            </a:r>
          </a:p>
          <a:p>
            <a:endParaRPr lang="en-ID" sz="1050" dirty="0"/>
          </a:p>
          <a:p>
            <a:r>
              <a:rPr lang="en-ID" sz="1050" dirty="0"/>
              <a:t>    public void info() {</a:t>
            </a:r>
          </a:p>
          <a:p>
            <a:r>
              <a:rPr lang="en-ID" sz="1050" dirty="0"/>
              <a:t>        </a:t>
            </a:r>
            <a:r>
              <a:rPr lang="en-ID" sz="1050" dirty="0" err="1"/>
              <a:t>System.out.println</a:t>
            </a:r>
            <a:r>
              <a:rPr lang="en-ID" sz="1050" dirty="0"/>
              <a:t>("Name: " + name);</a:t>
            </a:r>
          </a:p>
          <a:p>
            <a:r>
              <a:rPr lang="en-ID" sz="1050" dirty="0"/>
              <a:t>        </a:t>
            </a:r>
            <a:r>
              <a:rPr lang="en-ID" sz="1050" dirty="0" err="1"/>
              <a:t>System.out.println</a:t>
            </a:r>
            <a:r>
              <a:rPr lang="en-ID" sz="1050" dirty="0"/>
              <a:t>("Age: " + age + " years");</a:t>
            </a:r>
          </a:p>
          <a:p>
            <a:r>
              <a:rPr lang="en-ID" sz="1050" dirty="0"/>
              <a:t>        </a:t>
            </a:r>
            <a:r>
              <a:rPr lang="en-ID" sz="1050" dirty="0" err="1"/>
              <a:t>System.out.println</a:t>
            </a:r>
            <a:r>
              <a:rPr lang="en-ID" sz="1050" dirty="0"/>
              <a:t>("Breed: " + breed);</a:t>
            </a:r>
          </a:p>
          <a:p>
            <a:r>
              <a:rPr lang="en-ID" sz="1050" dirty="0"/>
              <a:t>    }</a:t>
            </a:r>
          </a:p>
          <a:p>
            <a:r>
              <a:rPr lang="en-ID" sz="1050" dirty="0"/>
              <a:t>//…</a:t>
            </a:r>
          </a:p>
          <a:p>
            <a:r>
              <a:rPr lang="en-ID" sz="1050" dirty="0"/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E9782E-0D92-1148-5DF5-0251E62E29C3}"/>
              </a:ext>
            </a:extLst>
          </p:cNvPr>
          <p:cNvCxnSpPr/>
          <p:nvPr/>
        </p:nvCxnSpPr>
        <p:spPr>
          <a:xfrm flipV="1">
            <a:off x="4600280" y="2366128"/>
            <a:ext cx="2139885" cy="1932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B2BC43-1877-16C6-FE26-AD99C17ACED5}"/>
              </a:ext>
            </a:extLst>
          </p:cNvPr>
          <p:cNvCxnSpPr/>
          <p:nvPr/>
        </p:nvCxnSpPr>
        <p:spPr>
          <a:xfrm flipV="1">
            <a:off x="4835951" y="3429000"/>
            <a:ext cx="1894787" cy="973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06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9ABD2-981F-381C-CCFE-FEB1A9053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4EA89-890C-35B5-844D-29CB416A3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067" y="1904213"/>
            <a:ext cx="2379246" cy="5132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BB2D02-78EB-BD81-249B-F4C613295313}"/>
              </a:ext>
            </a:extLst>
          </p:cNvPr>
          <p:cNvSpPr txBox="1"/>
          <p:nvPr/>
        </p:nvSpPr>
        <p:spPr>
          <a:xfrm>
            <a:off x="5901179" y="365125"/>
            <a:ext cx="4835951" cy="637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D" sz="800" dirty="0"/>
              <a:t>class Cat {</a:t>
            </a:r>
          </a:p>
          <a:p>
            <a:r>
              <a:rPr lang="en-ID" sz="800" dirty="0"/>
              <a:t>    private String name;</a:t>
            </a:r>
          </a:p>
          <a:p>
            <a:r>
              <a:rPr lang="en-ID" sz="800" dirty="0"/>
              <a:t>    private int age;</a:t>
            </a:r>
          </a:p>
          <a:p>
            <a:r>
              <a:rPr lang="en-ID" sz="800" dirty="0"/>
              <a:t>    private String breed;</a:t>
            </a:r>
          </a:p>
          <a:p>
            <a:endParaRPr lang="en-ID" sz="800" dirty="0"/>
          </a:p>
          <a:p>
            <a:r>
              <a:rPr lang="en-ID" sz="800" dirty="0"/>
              <a:t>    public Cat(String name, int age, String breed) {</a:t>
            </a:r>
          </a:p>
          <a:p>
            <a:r>
              <a:rPr lang="en-ID" sz="800" dirty="0"/>
              <a:t>        this.name = name;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this.age</a:t>
            </a:r>
            <a:r>
              <a:rPr lang="en-ID" sz="800" dirty="0"/>
              <a:t> = age;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this.breed</a:t>
            </a:r>
            <a:r>
              <a:rPr lang="en-ID" sz="800" dirty="0"/>
              <a:t> = breed;</a:t>
            </a:r>
          </a:p>
          <a:p>
            <a:r>
              <a:rPr lang="en-ID" sz="800" dirty="0"/>
              <a:t>    }</a:t>
            </a:r>
          </a:p>
          <a:p>
            <a:endParaRPr lang="en-ID" sz="800" dirty="0"/>
          </a:p>
          <a:p>
            <a:r>
              <a:rPr lang="en-ID" sz="800" dirty="0"/>
              <a:t>    public void meow() {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System.out.println</a:t>
            </a:r>
            <a:r>
              <a:rPr lang="en-ID" sz="800" dirty="0"/>
              <a:t>(name + " says: Meow!");</a:t>
            </a:r>
          </a:p>
          <a:p>
            <a:r>
              <a:rPr lang="en-ID" sz="800" dirty="0"/>
              <a:t>    }</a:t>
            </a:r>
          </a:p>
          <a:p>
            <a:endParaRPr lang="en-ID" sz="800" dirty="0"/>
          </a:p>
          <a:p>
            <a:r>
              <a:rPr lang="en-ID" sz="800" dirty="0"/>
              <a:t>    public void info() {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System.out.println</a:t>
            </a:r>
            <a:r>
              <a:rPr lang="en-ID" sz="800" dirty="0"/>
              <a:t>("Name: " + name);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System.out.println</a:t>
            </a:r>
            <a:r>
              <a:rPr lang="en-ID" sz="800" dirty="0"/>
              <a:t>("Age: " + age + " years");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System.out.println</a:t>
            </a:r>
            <a:r>
              <a:rPr lang="en-ID" sz="800" dirty="0"/>
              <a:t>("Breed: " + breed);</a:t>
            </a:r>
          </a:p>
          <a:p>
            <a:r>
              <a:rPr lang="en-ID" sz="800" dirty="0"/>
              <a:t>    }</a:t>
            </a:r>
          </a:p>
          <a:p>
            <a:r>
              <a:rPr lang="en-ID" sz="800" dirty="0"/>
              <a:t>}</a:t>
            </a:r>
          </a:p>
          <a:p>
            <a:endParaRPr lang="en-ID" sz="800" dirty="0"/>
          </a:p>
          <a:p>
            <a:r>
              <a:rPr lang="en-ID" sz="800" dirty="0"/>
              <a:t>class Kitten extends Cat {</a:t>
            </a:r>
          </a:p>
          <a:p>
            <a:r>
              <a:rPr lang="en-ID" sz="800" dirty="0"/>
              <a:t>    public Kitten(String name, int age, String breed) {</a:t>
            </a:r>
          </a:p>
          <a:p>
            <a:r>
              <a:rPr lang="en-ID" sz="800" dirty="0"/>
              <a:t>        super(name, age, breed);</a:t>
            </a:r>
          </a:p>
          <a:p>
            <a:r>
              <a:rPr lang="en-ID" sz="800" dirty="0"/>
              <a:t>    }</a:t>
            </a:r>
          </a:p>
          <a:p>
            <a:endParaRPr lang="en-ID" sz="800" dirty="0"/>
          </a:p>
          <a:p>
            <a:r>
              <a:rPr lang="en-ID" sz="800" dirty="0"/>
              <a:t>    public void play() {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System.out.println</a:t>
            </a:r>
            <a:r>
              <a:rPr lang="en-ID" sz="800" dirty="0"/>
              <a:t>(</a:t>
            </a:r>
            <a:r>
              <a:rPr lang="en-ID" sz="800" dirty="0" err="1"/>
              <a:t>getName</a:t>
            </a:r>
            <a:r>
              <a:rPr lang="en-ID" sz="800" dirty="0"/>
              <a:t>() + " is playing with a ball of yarn.");</a:t>
            </a:r>
          </a:p>
          <a:p>
            <a:r>
              <a:rPr lang="en-ID" sz="800" dirty="0"/>
              <a:t>    }</a:t>
            </a:r>
          </a:p>
          <a:p>
            <a:r>
              <a:rPr lang="en-ID" sz="800" dirty="0"/>
              <a:t>}</a:t>
            </a:r>
          </a:p>
          <a:p>
            <a:endParaRPr lang="en-ID" sz="800" dirty="0"/>
          </a:p>
          <a:p>
            <a:r>
              <a:rPr lang="en-ID" sz="800" dirty="0"/>
              <a:t>public class </a:t>
            </a:r>
            <a:r>
              <a:rPr lang="en-ID" sz="800" dirty="0" err="1"/>
              <a:t>InheritanceExample</a:t>
            </a:r>
            <a:r>
              <a:rPr lang="en-ID" sz="800" dirty="0"/>
              <a:t> {</a:t>
            </a:r>
          </a:p>
          <a:p>
            <a:r>
              <a:rPr lang="en-ID" sz="800" dirty="0"/>
              <a:t>    public static void main(String[] </a:t>
            </a:r>
            <a:r>
              <a:rPr lang="en-ID" sz="800" dirty="0" err="1"/>
              <a:t>args</a:t>
            </a:r>
            <a:r>
              <a:rPr lang="en-ID" sz="800" dirty="0"/>
              <a:t>) {</a:t>
            </a:r>
          </a:p>
          <a:p>
            <a:r>
              <a:rPr lang="en-ID" sz="800" dirty="0"/>
              <a:t>        // Creating objects of the Cat and Kitten classes</a:t>
            </a:r>
          </a:p>
          <a:p>
            <a:r>
              <a:rPr lang="en-ID" sz="800" dirty="0"/>
              <a:t>        Cat </a:t>
            </a:r>
            <a:r>
              <a:rPr lang="en-ID" sz="800" dirty="0" err="1"/>
              <a:t>cat</a:t>
            </a:r>
            <a:r>
              <a:rPr lang="en-ID" sz="800" dirty="0"/>
              <a:t> = new Cat("Whiskers", 3, "Siamese");</a:t>
            </a:r>
          </a:p>
          <a:p>
            <a:r>
              <a:rPr lang="en-ID" sz="800" dirty="0"/>
              <a:t>        Kitten </a:t>
            </a:r>
            <a:r>
              <a:rPr lang="en-ID" sz="800" dirty="0" err="1"/>
              <a:t>kitten</a:t>
            </a:r>
            <a:r>
              <a:rPr lang="en-ID" sz="800" dirty="0"/>
              <a:t> = new Kitten("Mittens", 1, "Persian");</a:t>
            </a:r>
          </a:p>
          <a:p>
            <a:endParaRPr lang="en-ID" sz="800" dirty="0"/>
          </a:p>
          <a:p>
            <a:r>
              <a:rPr lang="en-ID" sz="800" dirty="0"/>
              <a:t>        // Using methods of the Cat class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cat.meow</a:t>
            </a:r>
            <a:r>
              <a:rPr lang="en-ID" sz="800" dirty="0"/>
              <a:t>();</a:t>
            </a:r>
          </a:p>
          <a:p>
            <a:r>
              <a:rPr lang="en-ID" sz="800" dirty="0"/>
              <a:t>        cat.info();</a:t>
            </a:r>
          </a:p>
          <a:p>
            <a:endParaRPr lang="en-ID" sz="800" dirty="0"/>
          </a:p>
          <a:p>
            <a:r>
              <a:rPr lang="en-ID" sz="800" dirty="0"/>
              <a:t>        </a:t>
            </a:r>
            <a:r>
              <a:rPr lang="en-ID" sz="800" dirty="0" err="1"/>
              <a:t>System.out.println</a:t>
            </a:r>
            <a:r>
              <a:rPr lang="en-ID" sz="800" dirty="0"/>
              <a:t>();</a:t>
            </a:r>
          </a:p>
          <a:p>
            <a:endParaRPr lang="en-ID" sz="800" dirty="0"/>
          </a:p>
          <a:p>
            <a:r>
              <a:rPr lang="en-ID" sz="800" dirty="0"/>
              <a:t>        // Using methods of the Kitten class (including inherited methods)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kitten.meow</a:t>
            </a:r>
            <a:r>
              <a:rPr lang="en-ID" sz="800" dirty="0"/>
              <a:t>();</a:t>
            </a:r>
          </a:p>
          <a:p>
            <a:r>
              <a:rPr lang="en-ID" sz="800" dirty="0"/>
              <a:t>        kitten.info();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kitten.play</a:t>
            </a:r>
            <a:r>
              <a:rPr lang="en-ID" sz="800" dirty="0"/>
              <a:t>();</a:t>
            </a:r>
          </a:p>
          <a:p>
            <a:r>
              <a:rPr lang="en-ID" sz="800" dirty="0"/>
              <a:t>    }</a:t>
            </a:r>
          </a:p>
          <a:p>
            <a:r>
              <a:rPr lang="en-ID" sz="800" dirty="0"/>
              <a:t>}</a:t>
            </a:r>
          </a:p>
          <a:p>
            <a:endParaRPr lang="en-ID" sz="800" dirty="0"/>
          </a:p>
        </p:txBody>
      </p:sp>
    </p:spTree>
    <p:extLst>
      <p:ext uri="{BB962C8B-B14F-4D97-AF65-F5344CB8AC3E}">
        <p14:creationId xmlns:p14="http://schemas.microsoft.com/office/powerpoint/2010/main" val="2991242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0044-5930-7396-0746-D1E7949D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  <a:endParaRPr lang="en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D4540-E0B6-41CE-BE46-DC81B28652AF}"/>
              </a:ext>
            </a:extLst>
          </p:cNvPr>
          <p:cNvSpPr txBox="1"/>
          <p:nvPr/>
        </p:nvSpPr>
        <p:spPr>
          <a:xfrm>
            <a:off x="6004874" y="365125"/>
            <a:ext cx="5561815" cy="61247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D" sz="800" dirty="0"/>
              <a:t>class Cat {</a:t>
            </a:r>
          </a:p>
          <a:p>
            <a:r>
              <a:rPr lang="en-ID" sz="800" dirty="0"/>
              <a:t>    private String name;</a:t>
            </a:r>
          </a:p>
          <a:p>
            <a:endParaRPr lang="en-ID" sz="800" dirty="0"/>
          </a:p>
          <a:p>
            <a:r>
              <a:rPr lang="en-ID" sz="800" dirty="0"/>
              <a:t>    public Cat(String name) {</a:t>
            </a:r>
          </a:p>
          <a:p>
            <a:r>
              <a:rPr lang="en-ID" sz="800" dirty="0"/>
              <a:t>        this.name = name;</a:t>
            </a:r>
          </a:p>
          <a:p>
            <a:r>
              <a:rPr lang="en-ID" sz="800" dirty="0"/>
              <a:t>    }</a:t>
            </a:r>
          </a:p>
          <a:p>
            <a:endParaRPr lang="en-ID" sz="800" dirty="0"/>
          </a:p>
          <a:p>
            <a:r>
              <a:rPr lang="en-ID" sz="800" dirty="0"/>
              <a:t>    public void </a:t>
            </a:r>
            <a:r>
              <a:rPr lang="en-ID" sz="800" dirty="0" err="1"/>
              <a:t>makeSound</a:t>
            </a:r>
            <a:r>
              <a:rPr lang="en-ID" sz="800" dirty="0"/>
              <a:t>() {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System.out.println</a:t>
            </a:r>
            <a:r>
              <a:rPr lang="en-ID" sz="800" dirty="0"/>
              <a:t>(name + " makes a sound.");</a:t>
            </a:r>
          </a:p>
          <a:p>
            <a:r>
              <a:rPr lang="en-ID" sz="800" dirty="0"/>
              <a:t>    }</a:t>
            </a:r>
          </a:p>
          <a:p>
            <a:r>
              <a:rPr lang="en-ID" sz="800" dirty="0"/>
              <a:t>}</a:t>
            </a:r>
          </a:p>
          <a:p>
            <a:endParaRPr lang="en-ID" sz="800" dirty="0"/>
          </a:p>
          <a:p>
            <a:r>
              <a:rPr lang="en-ID" sz="800" dirty="0"/>
              <a:t>class Kitten extends Cat {</a:t>
            </a:r>
          </a:p>
          <a:p>
            <a:r>
              <a:rPr lang="en-ID" sz="800" dirty="0"/>
              <a:t>    public Kitten(String name) {</a:t>
            </a:r>
          </a:p>
          <a:p>
            <a:r>
              <a:rPr lang="en-ID" sz="800" dirty="0"/>
              <a:t>        super(name);</a:t>
            </a:r>
          </a:p>
          <a:p>
            <a:r>
              <a:rPr lang="en-ID" sz="800" dirty="0"/>
              <a:t>    }</a:t>
            </a:r>
          </a:p>
          <a:p>
            <a:endParaRPr lang="en-ID" sz="800" dirty="0"/>
          </a:p>
          <a:p>
            <a:r>
              <a:rPr lang="en-ID" sz="800" dirty="0"/>
              <a:t>    @Override</a:t>
            </a:r>
          </a:p>
          <a:p>
            <a:r>
              <a:rPr lang="en-ID" sz="800" dirty="0"/>
              <a:t>    public void </a:t>
            </a:r>
            <a:r>
              <a:rPr lang="en-ID" sz="800" dirty="0" err="1"/>
              <a:t>makeSound</a:t>
            </a:r>
            <a:r>
              <a:rPr lang="en-ID" sz="800" dirty="0"/>
              <a:t>() {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System.out.println</a:t>
            </a:r>
            <a:r>
              <a:rPr lang="en-ID" sz="800" dirty="0"/>
              <a:t>("Kitten " + </a:t>
            </a:r>
            <a:r>
              <a:rPr lang="en-ID" sz="800" dirty="0" err="1"/>
              <a:t>getName</a:t>
            </a:r>
            <a:r>
              <a:rPr lang="en-ID" sz="800" dirty="0"/>
              <a:t>() + " purrs softly.");</a:t>
            </a:r>
          </a:p>
          <a:p>
            <a:r>
              <a:rPr lang="en-ID" sz="800" dirty="0"/>
              <a:t>    }</a:t>
            </a:r>
          </a:p>
          <a:p>
            <a:r>
              <a:rPr lang="en-ID" sz="800" dirty="0"/>
              <a:t>}</a:t>
            </a:r>
          </a:p>
          <a:p>
            <a:endParaRPr lang="en-ID" sz="800" dirty="0"/>
          </a:p>
          <a:p>
            <a:r>
              <a:rPr lang="en-ID" sz="800" dirty="0"/>
              <a:t>class Lion extends Cat {</a:t>
            </a:r>
          </a:p>
          <a:p>
            <a:r>
              <a:rPr lang="en-ID" sz="800" dirty="0"/>
              <a:t>    public Lion(String name) {</a:t>
            </a:r>
          </a:p>
          <a:p>
            <a:r>
              <a:rPr lang="en-ID" sz="800" dirty="0"/>
              <a:t>        super(name);</a:t>
            </a:r>
          </a:p>
          <a:p>
            <a:r>
              <a:rPr lang="en-ID" sz="800" dirty="0"/>
              <a:t>    }</a:t>
            </a:r>
          </a:p>
          <a:p>
            <a:endParaRPr lang="en-ID" sz="800" dirty="0"/>
          </a:p>
          <a:p>
            <a:r>
              <a:rPr lang="en-ID" sz="800" dirty="0"/>
              <a:t>    @Override</a:t>
            </a:r>
          </a:p>
          <a:p>
            <a:r>
              <a:rPr lang="en-ID" sz="800" dirty="0"/>
              <a:t>    public void </a:t>
            </a:r>
            <a:r>
              <a:rPr lang="en-ID" sz="800" dirty="0" err="1"/>
              <a:t>makeSound</a:t>
            </a:r>
            <a:r>
              <a:rPr lang="en-ID" sz="800" dirty="0"/>
              <a:t>() {</a:t>
            </a:r>
          </a:p>
          <a:p>
            <a:r>
              <a:rPr lang="en-ID" sz="800" dirty="0"/>
              <a:t>        </a:t>
            </a:r>
            <a:r>
              <a:rPr lang="en-ID" sz="800" dirty="0" err="1"/>
              <a:t>System.out.println</a:t>
            </a:r>
            <a:r>
              <a:rPr lang="en-ID" sz="800" dirty="0"/>
              <a:t>("Lion " + </a:t>
            </a:r>
            <a:r>
              <a:rPr lang="en-ID" sz="800" dirty="0" err="1"/>
              <a:t>getName</a:t>
            </a:r>
            <a:r>
              <a:rPr lang="en-ID" sz="800" dirty="0"/>
              <a:t>() + " roars loudly!");</a:t>
            </a:r>
          </a:p>
          <a:p>
            <a:r>
              <a:rPr lang="en-ID" sz="800" dirty="0"/>
              <a:t>    }</a:t>
            </a:r>
          </a:p>
          <a:p>
            <a:r>
              <a:rPr lang="en-ID" sz="800" dirty="0"/>
              <a:t>}</a:t>
            </a:r>
          </a:p>
          <a:p>
            <a:endParaRPr lang="en-ID" sz="800" dirty="0"/>
          </a:p>
          <a:p>
            <a:r>
              <a:rPr lang="en-ID" sz="800" dirty="0"/>
              <a:t>public class </a:t>
            </a:r>
            <a:r>
              <a:rPr lang="en-ID" sz="800" dirty="0" err="1"/>
              <a:t>PolymorphismExample</a:t>
            </a:r>
            <a:r>
              <a:rPr lang="en-ID" sz="800" dirty="0"/>
              <a:t> {</a:t>
            </a:r>
          </a:p>
          <a:p>
            <a:r>
              <a:rPr lang="en-ID" sz="800" dirty="0"/>
              <a:t>    public static void main(String[] </a:t>
            </a:r>
            <a:r>
              <a:rPr lang="en-ID" sz="800" dirty="0" err="1"/>
              <a:t>args</a:t>
            </a:r>
            <a:r>
              <a:rPr lang="en-ID" sz="800" dirty="0"/>
              <a:t>) {</a:t>
            </a:r>
          </a:p>
          <a:p>
            <a:r>
              <a:rPr lang="en-ID" sz="800" dirty="0"/>
              <a:t>        // Creating an array of Cat objects</a:t>
            </a:r>
          </a:p>
          <a:p>
            <a:r>
              <a:rPr lang="en-ID" sz="800" dirty="0"/>
              <a:t>        Cat[] cats = new Cat[3];</a:t>
            </a:r>
          </a:p>
          <a:p>
            <a:r>
              <a:rPr lang="en-ID" sz="800" dirty="0"/>
              <a:t>        cats[0] = new Cat("Mittens");</a:t>
            </a:r>
          </a:p>
          <a:p>
            <a:r>
              <a:rPr lang="en-ID" sz="800" dirty="0"/>
              <a:t>        cats[1] = new Kitten("Fluffy");</a:t>
            </a:r>
          </a:p>
          <a:p>
            <a:r>
              <a:rPr lang="en-ID" sz="800" dirty="0"/>
              <a:t>        cats[2] = new Lion("Simba");</a:t>
            </a:r>
          </a:p>
          <a:p>
            <a:endParaRPr lang="en-ID" sz="800" dirty="0"/>
          </a:p>
          <a:p>
            <a:r>
              <a:rPr lang="en-ID" sz="800" dirty="0"/>
              <a:t>        // Polymorphic method invocation</a:t>
            </a:r>
          </a:p>
          <a:p>
            <a:r>
              <a:rPr lang="en-ID" sz="800" dirty="0"/>
              <a:t>        for (Cat </a:t>
            </a:r>
            <a:r>
              <a:rPr lang="en-ID" sz="800" dirty="0" err="1"/>
              <a:t>cat</a:t>
            </a:r>
            <a:r>
              <a:rPr lang="en-ID" sz="800" dirty="0"/>
              <a:t> : cats) {</a:t>
            </a:r>
          </a:p>
          <a:p>
            <a:r>
              <a:rPr lang="en-ID" sz="800" dirty="0"/>
              <a:t>            </a:t>
            </a:r>
            <a:r>
              <a:rPr lang="en-ID" sz="800" dirty="0" err="1"/>
              <a:t>cat.makeSound</a:t>
            </a:r>
            <a:r>
              <a:rPr lang="en-ID" sz="800" dirty="0"/>
              <a:t>();</a:t>
            </a:r>
          </a:p>
          <a:p>
            <a:r>
              <a:rPr lang="en-ID" sz="800" dirty="0"/>
              <a:t>        }</a:t>
            </a:r>
          </a:p>
          <a:p>
            <a:r>
              <a:rPr lang="en-ID" sz="800" dirty="0"/>
              <a:t>    }</a:t>
            </a:r>
          </a:p>
          <a:p>
            <a:r>
              <a:rPr lang="en-ID" sz="800" dirty="0"/>
              <a:t>}</a:t>
            </a:r>
          </a:p>
          <a:p>
            <a:endParaRPr lang="en-ID" sz="80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16446D-4318-4ACD-FDD0-41BB54D63EE4}"/>
              </a:ext>
            </a:extLst>
          </p:cNvPr>
          <p:cNvSpPr/>
          <p:nvPr/>
        </p:nvSpPr>
        <p:spPr>
          <a:xfrm>
            <a:off x="5241303" y="2756242"/>
            <a:ext cx="565608" cy="1325563"/>
          </a:xfrm>
          <a:custGeom>
            <a:avLst/>
            <a:gdLst>
              <a:gd name="connsiteX0" fmla="*/ 565608 w 565608"/>
              <a:gd name="connsiteY0" fmla="*/ 0 h 1451728"/>
              <a:gd name="connsiteX1" fmla="*/ 0 w 565608"/>
              <a:gd name="connsiteY1" fmla="*/ 18854 h 1451728"/>
              <a:gd name="connsiteX2" fmla="*/ 37707 w 565608"/>
              <a:gd name="connsiteY2" fmla="*/ 1451728 h 1451728"/>
              <a:gd name="connsiteX3" fmla="*/ 546755 w 565608"/>
              <a:gd name="connsiteY3" fmla="*/ 1442301 h 145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608" h="1451728">
                <a:moveTo>
                  <a:pt x="565608" y="0"/>
                </a:moveTo>
                <a:lnTo>
                  <a:pt x="0" y="18854"/>
                </a:lnTo>
                <a:lnTo>
                  <a:pt x="37707" y="1451728"/>
                </a:lnTo>
                <a:lnTo>
                  <a:pt x="546755" y="1442301"/>
                </a:lnTo>
              </a:path>
            </a:pathLst>
          </a:cu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6CBB60-3CF1-514D-8475-8CF6F6135DDF}"/>
              </a:ext>
            </a:extLst>
          </p:cNvPr>
          <p:cNvSpPr txBox="1"/>
          <p:nvPr/>
        </p:nvSpPr>
        <p:spPr>
          <a:xfrm>
            <a:off x="838200" y="2402732"/>
            <a:ext cx="3918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Apa</a:t>
            </a:r>
            <a:r>
              <a:rPr lang="en-US" sz="2400" dirty="0"/>
              <a:t> yang </a:t>
            </a:r>
            <a:r>
              <a:rPr lang="en-US" sz="2400" dirty="0" err="1"/>
              <a:t>ditampilkan</a:t>
            </a:r>
            <a:r>
              <a:rPr lang="en-US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Mengapa</a:t>
            </a:r>
            <a:r>
              <a:rPr lang="en-US" sz="2400" dirty="0"/>
              <a:t> </a:t>
            </a:r>
            <a:r>
              <a:rPr lang="en-US" sz="2400" dirty="0" err="1"/>
              <a:t>begitu</a:t>
            </a:r>
            <a:r>
              <a:rPr lang="en-US" sz="2400" dirty="0"/>
              <a:t>?</a:t>
            </a:r>
            <a:endParaRPr lang="en-ID" sz="24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8657A9-5D0B-5F51-3375-D445E8092F19}"/>
              </a:ext>
            </a:extLst>
          </p:cNvPr>
          <p:cNvSpPr/>
          <p:nvPr/>
        </p:nvSpPr>
        <p:spPr>
          <a:xfrm>
            <a:off x="5226377" y="1342416"/>
            <a:ext cx="565608" cy="1215958"/>
          </a:xfrm>
          <a:custGeom>
            <a:avLst/>
            <a:gdLst>
              <a:gd name="connsiteX0" fmla="*/ 565608 w 565608"/>
              <a:gd name="connsiteY0" fmla="*/ 0 h 1451728"/>
              <a:gd name="connsiteX1" fmla="*/ 0 w 565608"/>
              <a:gd name="connsiteY1" fmla="*/ 18854 h 1451728"/>
              <a:gd name="connsiteX2" fmla="*/ 37707 w 565608"/>
              <a:gd name="connsiteY2" fmla="*/ 1451728 h 1451728"/>
              <a:gd name="connsiteX3" fmla="*/ 546755 w 565608"/>
              <a:gd name="connsiteY3" fmla="*/ 1442301 h 1451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5608" h="1451728">
                <a:moveTo>
                  <a:pt x="565608" y="0"/>
                </a:moveTo>
                <a:lnTo>
                  <a:pt x="0" y="18854"/>
                </a:lnTo>
                <a:lnTo>
                  <a:pt x="37707" y="1451728"/>
                </a:lnTo>
                <a:lnTo>
                  <a:pt x="546755" y="1442301"/>
                </a:lnTo>
              </a:path>
            </a:pathLst>
          </a:custGeom>
          <a:noFill/>
          <a:ln w="38100">
            <a:headEnd type="triangl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F93527-FC1F-586D-A876-40893D950C9E}"/>
              </a:ext>
            </a:extLst>
          </p:cNvPr>
          <p:cNvSpPr txBox="1"/>
          <p:nvPr/>
        </p:nvSpPr>
        <p:spPr>
          <a:xfrm>
            <a:off x="1215957" y="3959157"/>
            <a:ext cx="3540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Mittens makes a sound.</a:t>
            </a:r>
          </a:p>
          <a:p>
            <a:r>
              <a:rPr lang="en-US" sz="2400" dirty="0"/>
              <a:t>Kitten Fluffy purrs softly.</a:t>
            </a:r>
          </a:p>
          <a:p>
            <a:r>
              <a:rPr lang="en-US" sz="2400" dirty="0"/>
              <a:t>Lion Simba roars loudly!</a:t>
            </a:r>
            <a:endParaRPr lang="en-ID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E4944-FFD2-2D9E-AB91-D1450CC7A0DA}"/>
              </a:ext>
            </a:extLst>
          </p:cNvPr>
          <p:cNvSpPr txBox="1"/>
          <p:nvPr/>
        </p:nvSpPr>
        <p:spPr>
          <a:xfrm>
            <a:off x="2107894" y="1358396"/>
            <a:ext cx="1464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Override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5593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1968</Words>
  <Application>Microsoft Office PowerPoint</Application>
  <PresentationFormat>Widescreen</PresentationFormat>
  <Paragraphs>359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Object Oriented Programming</vt:lpstr>
      <vt:lpstr>Object-Oriented Programming (OOP)</vt:lpstr>
      <vt:lpstr>Keuntungan OOP</vt:lpstr>
      <vt:lpstr>Class and Object</vt:lpstr>
      <vt:lpstr>A Cat Class</vt:lpstr>
      <vt:lpstr>A Class</vt:lpstr>
      <vt:lpstr>A Class</vt:lpstr>
      <vt:lpstr>Inheritance</vt:lpstr>
      <vt:lpstr>Polymorphism</vt:lpstr>
      <vt:lpstr>Polymorphism</vt:lpstr>
      <vt:lpstr>Abstraction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Aris</dc:creator>
  <cp:lastModifiedBy>Aris</cp:lastModifiedBy>
  <cp:revision>22</cp:revision>
  <dcterms:created xsi:type="dcterms:W3CDTF">2023-08-18T08:28:03Z</dcterms:created>
  <dcterms:modified xsi:type="dcterms:W3CDTF">2023-08-18T11:27:37Z</dcterms:modified>
</cp:coreProperties>
</file>