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378" r:id="rId5"/>
    <p:sldId id="379" r:id="rId6"/>
    <p:sldId id="377" r:id="rId8"/>
    <p:sldId id="367" r:id="rId9"/>
    <p:sldId id="381" r:id="rId10"/>
    <p:sldId id="396" r:id="rId11"/>
    <p:sldId id="380" r:id="rId12"/>
    <p:sldId id="403" r:id="rId13"/>
    <p:sldId id="404" r:id="rId14"/>
    <p:sldId id="405" r:id="rId15"/>
    <p:sldId id="408" r:id="rId16"/>
    <p:sldId id="274" r:id="rId17"/>
    <p:sldId id="353" r:id="rId18"/>
    <p:sldId id="323" r:id="rId19"/>
    <p:sldId id="324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 FY" initials="Z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2E75B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88781" autoAdjust="0"/>
  </p:normalViewPr>
  <p:slideViewPr>
    <p:cSldViewPr snapToGrid="0">
      <p:cViewPr varScale="1">
        <p:scale>
          <a:sx n="76" d="100"/>
          <a:sy n="76" d="100"/>
        </p:scale>
        <p:origin x="71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0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2BB04-99A4-4E11-A933-BC564344C3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暴力覆盖：手动选取与目标颜色直方图最接近的背景区域，直接复制覆盖并模糊边缘以掩盖拼接痕迹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2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6732" y="1257908"/>
            <a:ext cx="3409293" cy="434218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104662" y="1010259"/>
            <a:ext cx="7452360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5400" b="1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DeFake</a:t>
            </a:r>
            <a:r>
              <a:rPr lang="zh-CN" altLang="en-US" sz="5400" b="1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 科研图像造假检测工具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70000" y="3013075"/>
            <a:ext cx="71215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多种算法赋能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的高效学术图像造假检测工具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71158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48441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687705" y="3655695"/>
            <a:ext cx="828611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185271" y="4493072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日期：</a:t>
            </a:r>
            <a:r>
              <a:rPr lang="en-US" altLang="zh-CN" dirty="0">
                <a:solidFill>
                  <a:srgbClr val="FFFFFF"/>
                </a:solidFill>
              </a:rPr>
              <a:t>04-15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36421" y="4483100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汇报：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50034" y="4372610"/>
            <a:ext cx="1707409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15298" y="4483100"/>
            <a:ext cx="171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FFFF"/>
                </a:solidFill>
              </a:rPr>
              <a:t>第 </a:t>
            </a:r>
            <a:r>
              <a:rPr lang="en-US" altLang="zh-CN" dirty="0">
                <a:solidFill>
                  <a:srgbClr val="FFFFFF"/>
                </a:solidFill>
              </a:rPr>
              <a:t>6 </a:t>
            </a:r>
            <a:r>
              <a:rPr lang="zh-CN" altLang="en-US" dirty="0">
                <a:solidFill>
                  <a:srgbClr val="FFFFFF"/>
                </a:solidFill>
              </a:rPr>
              <a:t>小组</a:t>
            </a:r>
            <a:endParaRPr lang="en-US" altLang="zh-CN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4407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算法效果展示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算法设计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1276677" y="1473288"/>
            <a:ext cx="9516130" cy="1500744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）美化修饰</a:t>
            </a:r>
            <a:endParaRPr lang="zh-CN" altLang="en-US" sz="2800"/>
          </a:p>
          <a:p>
            <a:pPr algn="l"/>
            <a:r>
              <a:rPr lang="zh-CN" altLang="en-US" sz="2800"/>
              <a:t>	</a:t>
            </a:r>
            <a:r>
              <a:rPr lang="en-US" altLang="zh-CN" sz="2800"/>
              <a:t>2. </a:t>
            </a:r>
            <a:r>
              <a:rPr lang="zh-CN" altLang="en-US" sz="2800"/>
              <a:t>通过亮度/对比度调节选择性增强/减弱目标对象</a:t>
            </a:r>
            <a:endParaRPr lang="zh-CN" altLang="en-US" sz="280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576586" y="5724553"/>
            <a:ext cx="9038778" cy="622023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）原图                                             （</a:t>
            </a:r>
            <a:r>
              <a:rPr lang="en-US" altLang="zh-CN"/>
              <a:t>2</a:t>
            </a:r>
            <a:r>
              <a:rPr lang="zh-CN" altLang="en-US"/>
              <a:t>）造假后                             （</a:t>
            </a:r>
            <a:r>
              <a:rPr lang="en-US" altLang="zh-CN"/>
              <a:t>3</a:t>
            </a:r>
            <a:r>
              <a:rPr lang="zh-CN" altLang="en-US"/>
              <a:t>）算法检测修改区域</a:t>
            </a:r>
            <a:endParaRPr lang="zh-CN" altLang="en-US"/>
          </a:p>
          <a:p>
            <a:pPr algn="l"/>
            <a:r>
              <a:rPr lang="zh-CN" altLang="en-US"/>
              <a:t>                                                                     </a:t>
            </a:r>
            <a:r>
              <a:rPr lang="zh-CN" altLang="en-US">
                <a:solidFill>
                  <a:srgbClr val="FF0000"/>
                </a:solidFill>
              </a:rPr>
              <a:t>（模型输入）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 descr="upload_post_object_v2_31228269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911" y="2974032"/>
            <a:ext cx="3062469" cy="2451413"/>
          </a:xfrm>
          <a:prstGeom prst="rect">
            <a:avLst/>
          </a:prstGeom>
        </p:spPr>
      </p:pic>
      <p:pic>
        <p:nvPicPr>
          <p:cNvPr id="7" name="图片 6" descr="upload_post_object_v2_27045550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23" y="2974032"/>
            <a:ext cx="3013897" cy="2412533"/>
          </a:xfrm>
          <a:prstGeom prst="rect">
            <a:avLst/>
          </a:prstGeom>
        </p:spPr>
      </p:pic>
      <p:pic>
        <p:nvPicPr>
          <p:cNvPr id="12" name="图片 11" descr="upload_post_object_v2_11404809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223" y="2974032"/>
            <a:ext cx="3062544" cy="245147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4407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算法效果展示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算法设计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1276677" y="1473288"/>
            <a:ext cx="9516130" cy="1500744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）背景掩盖</a:t>
            </a:r>
            <a:endParaRPr lang="zh-CN" altLang="en-US" sz="2800"/>
          </a:p>
          <a:p>
            <a:pPr algn="l"/>
            <a:r>
              <a:rPr lang="zh-CN" altLang="en-US" sz="2800"/>
              <a:t>	</a:t>
            </a:r>
            <a:r>
              <a:rPr lang="en-US" altLang="zh-CN" sz="2800"/>
              <a:t>1. 暴力覆盖</a:t>
            </a:r>
            <a:endParaRPr lang="zh-CN" altLang="en-US" sz="160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576586" y="5724553"/>
            <a:ext cx="9038778" cy="622023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）原图                                             （</a:t>
            </a:r>
            <a:r>
              <a:rPr lang="en-US" altLang="zh-CN"/>
              <a:t>2</a:t>
            </a:r>
            <a:r>
              <a:rPr lang="zh-CN" altLang="en-US"/>
              <a:t>）造假后                             （</a:t>
            </a:r>
            <a:r>
              <a:rPr lang="en-US" altLang="zh-CN"/>
              <a:t>3</a:t>
            </a:r>
            <a:r>
              <a:rPr lang="zh-CN" altLang="en-US"/>
              <a:t>）算法检测修改区域</a:t>
            </a:r>
            <a:endParaRPr lang="zh-CN" altLang="en-US"/>
          </a:p>
          <a:p>
            <a:pPr algn="l"/>
            <a:r>
              <a:rPr lang="zh-CN" altLang="en-US"/>
              <a:t>                                                                     </a:t>
            </a:r>
            <a:r>
              <a:rPr lang="zh-CN" altLang="en-US">
                <a:solidFill>
                  <a:srgbClr val="FF0000"/>
                </a:solidFill>
              </a:rPr>
              <a:t>（模型输入）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3" name="图片 12" descr="upload_post_object_v2_26623700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411" y="2565348"/>
            <a:ext cx="3032361" cy="3032361"/>
          </a:xfrm>
          <a:prstGeom prst="rect">
            <a:avLst/>
          </a:prstGeom>
        </p:spPr>
      </p:pic>
      <p:pic>
        <p:nvPicPr>
          <p:cNvPr id="16" name="图片 15" descr="upload_post_object_v2_3087443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252" y="2565348"/>
            <a:ext cx="3032321" cy="3032321"/>
          </a:xfrm>
          <a:prstGeom prst="rect">
            <a:avLst/>
          </a:prstGeom>
        </p:spPr>
      </p:pic>
      <p:pic>
        <p:nvPicPr>
          <p:cNvPr id="17" name="图片 16" descr="upload_post_object_v2_131996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305" y="2565348"/>
            <a:ext cx="3032321" cy="3032321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4407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算法效果展示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算法设计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1276677" y="1473288"/>
            <a:ext cx="9516130" cy="1500744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）背景掩盖</a:t>
            </a:r>
            <a:endParaRPr lang="zh-CN" altLang="en-US" sz="2800"/>
          </a:p>
          <a:p>
            <a:pPr algn="l"/>
            <a:r>
              <a:rPr lang="zh-CN" altLang="en-US" sz="2800"/>
              <a:t>	</a:t>
            </a:r>
            <a:r>
              <a:rPr lang="en-US" altLang="zh-CN" sz="2800"/>
              <a:t>2. 智能修复</a:t>
            </a:r>
            <a:endParaRPr lang="en-US" altLang="zh-CN" sz="280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576586" y="5724553"/>
            <a:ext cx="9038778" cy="622023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）原图                                             （</a:t>
            </a:r>
            <a:r>
              <a:rPr lang="en-US" altLang="zh-CN"/>
              <a:t>2</a:t>
            </a:r>
            <a:r>
              <a:rPr lang="zh-CN" altLang="en-US"/>
              <a:t>）造假后                             （</a:t>
            </a:r>
            <a:r>
              <a:rPr lang="en-US" altLang="zh-CN"/>
              <a:t>3</a:t>
            </a:r>
            <a:r>
              <a:rPr lang="zh-CN" altLang="en-US"/>
              <a:t>）算法检测修改区域</a:t>
            </a:r>
            <a:endParaRPr lang="zh-CN" altLang="en-US"/>
          </a:p>
          <a:p>
            <a:pPr algn="l"/>
            <a:r>
              <a:rPr lang="zh-CN" altLang="en-US"/>
              <a:t>                                                                     </a:t>
            </a:r>
            <a:r>
              <a:rPr lang="zh-CN" altLang="en-US">
                <a:solidFill>
                  <a:srgbClr val="FF0000"/>
                </a:solidFill>
              </a:rPr>
              <a:t>（模型输入）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2" name="图片 11" descr="upload_post_object_v2_23778926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64" y="2869900"/>
            <a:ext cx="3180632" cy="2544506"/>
          </a:xfrm>
          <a:prstGeom prst="rect">
            <a:avLst/>
          </a:prstGeom>
        </p:spPr>
      </p:pic>
      <p:pic>
        <p:nvPicPr>
          <p:cNvPr id="13" name="图片 12" descr="upload_post_object_v2_12748586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859" y="2869900"/>
            <a:ext cx="3180632" cy="2544506"/>
          </a:xfrm>
          <a:prstGeom prst="rect">
            <a:avLst/>
          </a:prstGeom>
        </p:spPr>
      </p:pic>
      <p:pic>
        <p:nvPicPr>
          <p:cNvPr id="16" name="图片 15" descr="upload_post_object_v2_17395517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217" y="2869900"/>
            <a:ext cx="3180589" cy="2544471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4211804" y="4109446"/>
            <a:ext cx="1303235" cy="1202012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4407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算法效果展示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算法设计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1276677" y="1473288"/>
            <a:ext cx="9516130" cy="1500744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2800"/>
              <a:t>（</a:t>
            </a:r>
            <a:r>
              <a:rPr lang="en-US" altLang="zh-CN" sz="2800"/>
              <a:t>3</a:t>
            </a:r>
            <a:r>
              <a:rPr lang="zh-CN" altLang="en-US" sz="2800"/>
              <a:t>）复制伪造</a:t>
            </a:r>
            <a:endParaRPr lang="zh-CN" altLang="en-US" sz="2800"/>
          </a:p>
          <a:p>
            <a:pPr algn="l"/>
            <a:r>
              <a:rPr lang="zh-CN" altLang="en-US" sz="2800"/>
              <a:t>	</a:t>
            </a:r>
            <a:r>
              <a:rPr lang="en-US" altLang="zh-CN" sz="2800"/>
              <a:t>1. 同图复制</a:t>
            </a:r>
            <a:endParaRPr lang="en-US" altLang="zh-CN" sz="280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576586" y="5243748"/>
            <a:ext cx="9038778" cy="622023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）原图                                             （</a:t>
            </a:r>
            <a:r>
              <a:rPr lang="en-US" altLang="zh-CN"/>
              <a:t>2</a:t>
            </a:r>
            <a:r>
              <a:rPr lang="zh-CN" altLang="en-US"/>
              <a:t>）造假后                             （</a:t>
            </a:r>
            <a:r>
              <a:rPr lang="en-US" altLang="zh-CN"/>
              <a:t>3</a:t>
            </a:r>
            <a:r>
              <a:rPr lang="zh-CN" altLang="en-US"/>
              <a:t>）算法检测修改区域</a:t>
            </a:r>
            <a:endParaRPr lang="zh-CN" altLang="en-US"/>
          </a:p>
          <a:p>
            <a:pPr algn="l"/>
            <a:r>
              <a:rPr lang="zh-CN" altLang="en-US"/>
              <a:t>                                                                     </a:t>
            </a:r>
            <a:r>
              <a:rPr lang="zh-CN" altLang="en-US">
                <a:solidFill>
                  <a:srgbClr val="FF0000"/>
                </a:solidFill>
              </a:rPr>
              <a:t>（模型输入）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 descr="upload_post_object_v2_30637532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64" y="2524837"/>
            <a:ext cx="3067532" cy="2454026"/>
          </a:xfrm>
          <a:prstGeom prst="rect">
            <a:avLst/>
          </a:prstGeom>
        </p:spPr>
      </p:pic>
      <p:pic>
        <p:nvPicPr>
          <p:cNvPr id="7" name="图片 6" descr="upload_post_object_v2_33294340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616" y="2524859"/>
            <a:ext cx="3067504" cy="2454003"/>
          </a:xfrm>
          <a:prstGeom prst="rect">
            <a:avLst/>
          </a:prstGeom>
        </p:spPr>
      </p:pic>
      <p:pic>
        <p:nvPicPr>
          <p:cNvPr id="18" name="图片 17" descr="upload_post_object_v2_12721635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8343" y="2524859"/>
            <a:ext cx="3067504" cy="245400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后续计划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03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50229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下周任务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2381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下周任务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4475" y="1426670"/>
            <a:ext cx="9623621" cy="51523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用户端功能实现</a:t>
            </a:r>
            <a:endParaRPr lang="zh-CN" altLang="en-US" sz="2000" dirty="0"/>
          </a:p>
          <a:p>
            <a:pPr marL="285750" indent="0">
              <a:lnSpc>
                <a:spcPct val="180000"/>
              </a:lnSpc>
              <a:buNone/>
            </a:pPr>
            <a:r>
              <a:rPr lang="zh-CN" altLang="en-US" sz="2000" dirty="0"/>
              <a:t>    - 消息通知相关功能</a:t>
            </a:r>
            <a:endParaRPr lang="zh-CN" altLang="en-US" sz="2000" dirty="0"/>
          </a:p>
          <a:p>
            <a:pPr marL="285750" indent="0">
              <a:lnSpc>
                <a:spcPct val="180000"/>
              </a:lnSpc>
              <a:buNone/>
            </a:pPr>
            <a:r>
              <a:rPr lang="zh-CN" altLang="en-US" sz="2000" dirty="0"/>
              <a:t>    - 人工审核相关功能</a:t>
            </a:r>
            <a:endParaRPr lang="zh-CN" altLang="en-US" sz="2000" dirty="0"/>
          </a:p>
          <a:p>
            <a:pPr marL="285750" indent="0">
              <a:lnSpc>
                <a:spcPct val="180000"/>
              </a:lnSpc>
              <a:buNone/>
            </a:pPr>
            <a:r>
              <a:rPr lang="zh-CN" altLang="en-US" sz="2000" dirty="0"/>
              <a:t>    - 平台管理员管理功能</a:t>
            </a:r>
            <a:endParaRPr lang="zh-CN" altLang="en-US" sz="2000" dirty="0"/>
          </a:p>
          <a:p>
            <a:pPr marL="285750" indent="0" fontAlgn="auto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后端算法相关功能实现</a:t>
            </a:r>
            <a:endParaRPr lang="zh-CN" altLang="en-US" sz="2000" dirty="0"/>
          </a:p>
          <a:p>
            <a:pPr marL="285750" indent="0" fontAlgn="auto">
              <a:lnSpc>
                <a:spcPct val="180000"/>
              </a:lnSpc>
              <a:buNone/>
            </a:pPr>
            <a:r>
              <a:rPr lang="zh-CN" altLang="en-US" sz="2000" dirty="0"/>
              <a:t>    - 探索大模型算法、性能测试、集成多算法检测、调参</a:t>
            </a:r>
            <a:endParaRPr lang="zh-CN" altLang="en-US" sz="2000" dirty="0">
              <a:latin typeface="+mn-ea"/>
            </a:endParaRPr>
          </a:p>
          <a:p>
            <a:pPr marL="285750" indent="0" fontAlgn="auto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逻辑后端相关功能实现</a:t>
            </a:r>
            <a:endParaRPr lang="zh-CN" altLang="en-US" sz="2000" dirty="0"/>
          </a:p>
          <a:p>
            <a:pPr marL="285750" indent="0" fontAlgn="auto">
              <a:lnSpc>
                <a:spcPct val="180000"/>
              </a:lnSpc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- 进一步完善组织相关功能，以及其他实体的接口</a:t>
            </a:r>
            <a:endParaRPr lang="zh-CN" altLang="en-US" sz="2000" dirty="0"/>
          </a:p>
          <a:p>
            <a:pPr marL="285750" indent="0" fontAlgn="auto">
              <a:lnSpc>
                <a:spcPct val="180000"/>
              </a:lnSpc>
              <a:buNone/>
            </a:pPr>
            <a:r>
              <a:rPr lang="zh-CN" altLang="en-US" sz="2000" dirty="0"/>
              <a:t>    - 文档、图像的格式转化、存储和索引、与算法后端检测请求的通信</a:t>
            </a:r>
            <a:endParaRPr lang="en-US" altLang="zh-CN" sz="2000" dirty="0"/>
          </a:p>
        </p:txBody>
      </p:sp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8962" y="1177134"/>
            <a:ext cx="69140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0" dirty="0">
                <a:solidFill>
                  <a:srgbClr val="EDEEEC">
                    <a:alpha val="60000"/>
                  </a:srgbClr>
                </a:solidFill>
              </a:rPr>
              <a:t>END</a:t>
            </a:r>
            <a:endParaRPr kumimoji="1" lang="zh-CN" altLang="en-US" sz="30000" dirty="0">
              <a:solidFill>
                <a:srgbClr val="EDEEEC">
                  <a:alpha val="60000"/>
                </a:srgbClr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788503" y="3116125"/>
            <a:ext cx="6384614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感</a:t>
            </a:r>
            <a:r>
              <a:rPr lang="en-US" altLang="zh-CN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 </a:t>
            </a:r>
            <a:r>
              <a:rPr lang="zh-CN" altLang="en-US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谢</a:t>
            </a:r>
            <a:r>
              <a:rPr lang="en-US" altLang="zh-CN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 </a:t>
            </a:r>
            <a:r>
              <a:rPr lang="zh-CN" altLang="en-US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观</a:t>
            </a:r>
            <a:r>
              <a:rPr lang="en-US" altLang="zh-CN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 </a:t>
            </a:r>
            <a:r>
              <a:rPr lang="zh-CN" altLang="en-US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看</a:t>
            </a:r>
            <a:r>
              <a:rPr lang="en-US" altLang="zh-CN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!</a:t>
            </a:r>
            <a:endParaRPr kumimoji="0" lang="en-US" altLang="zh-CN" sz="4800" spc="100" noProof="0" dirty="0">
              <a:ln>
                <a:noFill/>
              </a:ln>
              <a:solidFill>
                <a:srgbClr val="373735"/>
              </a:solidFill>
              <a:effectLst/>
              <a:uLnTx/>
              <a:uFillTx/>
              <a:latin typeface="华文行楷" panose="02010800040101010101" charset="-122"/>
              <a:ea typeface="华文行楷" panose="02010800040101010101" charset="-122"/>
              <a:cs typeface="经典综艺体简" panose="0201060900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34635" y="5302266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511918" y="5319635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548748" y="5405360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日期：</a:t>
            </a:r>
            <a:r>
              <a:rPr lang="en-US" altLang="zh-CN" dirty="0">
                <a:solidFill>
                  <a:srgbClr val="FFFFFF"/>
                </a:solidFill>
              </a:rPr>
              <a:t>04-15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99898" y="5412756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汇报：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13511" y="5302266"/>
            <a:ext cx="1707409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183312" y="5412784"/>
            <a:ext cx="1856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第 </a:t>
            </a:r>
            <a:r>
              <a:rPr lang="en-US" altLang="zh-CN" dirty="0">
                <a:solidFill>
                  <a:srgbClr val="FFFFFF"/>
                </a:solidFill>
              </a:rPr>
              <a:t>6 </a:t>
            </a:r>
            <a:r>
              <a:rPr lang="zh-CN" altLang="en-US" dirty="0">
                <a:solidFill>
                  <a:srgbClr val="FFFFFF"/>
                </a:solidFill>
              </a:rPr>
              <a:t>小组</a:t>
            </a:r>
            <a:endParaRPr lang="en-US" altLang="zh-CN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616373" y="2228671"/>
            <a:ext cx="49592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0" dirty="0">
                <a:solidFill>
                  <a:srgbClr val="E0B465"/>
                </a:solidFill>
              </a:rPr>
              <a:t>Q</a:t>
            </a:r>
            <a:r>
              <a:rPr kumimoji="1" lang="zh-CN" altLang="en-US" sz="15000" dirty="0">
                <a:solidFill>
                  <a:srgbClr val="E0B465"/>
                </a:solidFill>
              </a:rPr>
              <a:t> </a:t>
            </a:r>
            <a:r>
              <a:rPr kumimoji="1" lang="en-US" altLang="zh-CN" sz="15000" dirty="0">
                <a:solidFill>
                  <a:srgbClr val="303230"/>
                </a:solidFill>
              </a:rPr>
              <a:t>&amp;</a:t>
            </a:r>
            <a:r>
              <a:rPr kumimoji="1" lang="zh-CN" altLang="en-US" sz="15000" dirty="0">
                <a:solidFill>
                  <a:srgbClr val="303230"/>
                </a:solidFill>
              </a:rPr>
              <a:t> </a:t>
            </a:r>
            <a:r>
              <a:rPr kumimoji="1" lang="en-US" altLang="zh-CN" sz="15000" dirty="0">
                <a:solidFill>
                  <a:srgbClr val="E0B465"/>
                </a:solidFill>
              </a:rPr>
              <a:t>A</a:t>
            </a:r>
            <a:endParaRPr kumimoji="1" lang="zh-CN" altLang="en-US" sz="15000" dirty="0">
              <a:solidFill>
                <a:srgbClr val="E0B465"/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7237730" y="3035935"/>
            <a:ext cx="4375150" cy="905510"/>
            <a:chOff x="11459" y="3425"/>
            <a:chExt cx="6890" cy="1426"/>
          </a:xfrm>
        </p:grpSpPr>
        <p:sp>
          <p:nvSpPr>
            <p:cNvPr id="22" name="圆角矩形 115"/>
            <p:cNvSpPr/>
            <p:nvPr>
              <p:custDataLst>
                <p:tags r:id="rId2"/>
              </p:custDataLst>
            </p:nvPr>
          </p:nvSpPr>
          <p:spPr>
            <a:xfrm>
              <a:off x="11460" y="3425"/>
              <a:ext cx="6889" cy="1427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25400"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635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3"/>
              </p:custDataLst>
            </p:nvPr>
          </p:nvSpPr>
          <p:spPr>
            <a:xfrm>
              <a:off x="11459" y="3665"/>
              <a:ext cx="689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PART 02	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本周工作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</p:grpSp>
      <p:sp>
        <p:nvSpPr>
          <p:cNvPr id="33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23264" y="3036202"/>
            <a:ext cx="1687463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目录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43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411123" y="3036689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23"/>
          <p:cNvSpPr/>
          <p:nvPr/>
        </p:nvSpPr>
        <p:spPr>
          <a:xfrm>
            <a:off x="-1546388" y="-910390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ln w="31750">
            <a:gradFill>
              <a:gsLst>
                <a:gs pos="86000">
                  <a:srgbClr val="0FB3EE"/>
                </a:gs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" name="组合 2"/>
          <p:cNvGrpSpPr/>
          <p:nvPr>
            <p:custDataLst>
              <p:tags r:id="rId4"/>
            </p:custDataLst>
          </p:nvPr>
        </p:nvGrpSpPr>
        <p:grpSpPr>
          <a:xfrm>
            <a:off x="7276465" y="4638675"/>
            <a:ext cx="4375150" cy="905510"/>
            <a:chOff x="11460" y="5803"/>
            <a:chExt cx="6890" cy="1426"/>
          </a:xfrm>
        </p:grpSpPr>
        <p:sp>
          <p:nvSpPr>
            <p:cNvPr id="25" name="圆角矩形 115"/>
            <p:cNvSpPr/>
            <p:nvPr>
              <p:custDataLst>
                <p:tags r:id="rId5"/>
              </p:custDataLst>
            </p:nvPr>
          </p:nvSpPr>
          <p:spPr>
            <a:xfrm>
              <a:off x="11460" y="5803"/>
              <a:ext cx="6889" cy="142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5400">
              <a:gradFill flip="none" rotWithShape="1">
                <a:gsLst>
                  <a:gs pos="100000">
                    <a:srgbClr val="CFCFCF"/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635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6"/>
              </p:custDataLst>
            </p:nvPr>
          </p:nvSpPr>
          <p:spPr>
            <a:xfrm>
              <a:off x="11460" y="6083"/>
              <a:ext cx="689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PART 03	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后续计划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</p:grpSp>
      <p:pic>
        <p:nvPicPr>
          <p:cNvPr id="2" name="图片 1" descr="buaacs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圆角矩形 115"/>
          <p:cNvSpPr/>
          <p:nvPr>
            <p:custDataLst>
              <p:tags r:id="rId9"/>
            </p:custDataLst>
          </p:nvPr>
        </p:nvSpPr>
        <p:spPr>
          <a:xfrm>
            <a:off x="7239000" y="1434465"/>
            <a:ext cx="4374515" cy="90614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5400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7238365" y="158686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	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整体情况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整体情况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01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4407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整体进度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9135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项目整体情况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74734" y="1592140"/>
            <a:ext cx="8837409" cy="922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kumimoji="1"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前后端框架搭建完毕，基础接口开发联调完毕，针对核心功能进一步联调；相关算法已调研完毕，正在进行部署和测试工作</a:t>
            </a:r>
            <a:endParaRPr lang="en-US" altLang="zh-CN" dirty="0"/>
          </a:p>
        </p:txBody>
      </p:sp>
      <p:pic>
        <p:nvPicPr>
          <p:cNvPr id="2" name="图片 1" descr="upload_post_object_v2_8130828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65" y="2642041"/>
            <a:ext cx="7002122" cy="2620325"/>
          </a:xfrm>
          <a:prstGeom prst="rect">
            <a:avLst/>
          </a:prstGeom>
        </p:spPr>
      </p:pic>
      <p:pic>
        <p:nvPicPr>
          <p:cNvPr id="11" name="图片 10" descr="upload_post_object_v2_32349429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111" y="3409327"/>
            <a:ext cx="6309476" cy="2563225"/>
          </a:xfrm>
          <a:prstGeom prst="rect">
            <a:avLst/>
          </a:prstGeom>
        </p:spPr>
      </p:pic>
      <p:pic>
        <p:nvPicPr>
          <p:cNvPr id="12" name="图片 11" descr="upload_post_object_v2_8418345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088" y="4397168"/>
            <a:ext cx="8035869" cy="2109416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本周工作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3365040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逻辑后端开发及与进一步联调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后端开发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33859" y="1473189"/>
            <a:ext cx="8255547" cy="922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/>
              <a:t>进一步添加了组织相关的接口，完善了用户和管理员的其他接口</a:t>
            </a: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/>
              <a:t>实现了组织的常见、管理、加入、邀请功能，初步实现文件上传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/>
              <a:t>更新 </a:t>
            </a:r>
            <a:r>
              <a:rPr lang="en-US" altLang="zh-CN" dirty="0"/>
              <a:t>apifox </a:t>
            </a:r>
            <a:r>
              <a:rPr lang="zh-CN" altLang="en-US" dirty="0"/>
              <a:t>方便前后端联调</a:t>
            </a:r>
            <a:endParaRPr lang="zh-CN" altLang="en-US" dirty="0"/>
          </a:p>
        </p:txBody>
      </p:sp>
      <p:pic>
        <p:nvPicPr>
          <p:cNvPr id="4" name="图片 3" descr="upload_post_object_v2_20655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871" y="1683446"/>
            <a:ext cx="3401515" cy="4158049"/>
          </a:xfrm>
          <a:prstGeom prst="rect">
            <a:avLst/>
          </a:prstGeom>
        </p:spPr>
      </p:pic>
      <p:pic>
        <p:nvPicPr>
          <p:cNvPr id="12" name="图片 11" descr="upload_post_object_v2_13205809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941" y="2853992"/>
            <a:ext cx="5783246" cy="352876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3183950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用户界面设计、联调与部署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charset="0"/>
                <a:ea typeface="微软雅黑" charset="0"/>
              </a:rPr>
              <a:t>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charset="0"/>
                <a:ea typeface="微软雅黑" charset="0"/>
              </a:rPr>
              <a:t>前端开发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7" name="图片 6" descr="upload_post_object_v2_1957748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961" y="3318250"/>
            <a:ext cx="4881565" cy="3188412"/>
          </a:xfrm>
          <a:prstGeom prst="rect">
            <a:avLst/>
          </a:prstGeom>
        </p:spPr>
      </p:pic>
      <p:pic>
        <p:nvPicPr>
          <p:cNvPr id="12" name="图片 11" descr="upload_post_object_v2_1828071728"/>
          <p:cNvPicPr>
            <a:picLocks noChangeAspect="1"/>
          </p:cNvPicPr>
          <p:nvPr/>
        </p:nvPicPr>
        <p:blipFill>
          <a:blip r:embed="rId3"/>
          <a:srcRect l="1049" t="5799" r="1398" b="9856"/>
          <a:stretch>
            <a:fillRect/>
          </a:stretch>
        </p:blipFill>
        <p:spPr>
          <a:xfrm>
            <a:off x="1052506" y="1473233"/>
            <a:ext cx="5181909" cy="1791555"/>
          </a:xfrm>
          <a:prstGeom prst="rect">
            <a:avLst/>
          </a:prstGeom>
        </p:spPr>
      </p:pic>
      <p:pic>
        <p:nvPicPr>
          <p:cNvPr id="16" name="图片 15" descr="upload_post_object_v2_10933606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459" y="1083400"/>
            <a:ext cx="5009500" cy="2571283"/>
          </a:xfrm>
          <a:prstGeom prst="rect">
            <a:avLst/>
          </a:prstGeom>
        </p:spPr>
      </p:pic>
      <p:pic>
        <p:nvPicPr>
          <p:cNvPr id="17" name="图片 16" descr="upload_post_object_v2_3678879408"/>
          <p:cNvPicPr>
            <a:picLocks noChangeAspect="1"/>
          </p:cNvPicPr>
          <p:nvPr/>
        </p:nvPicPr>
        <p:blipFill>
          <a:blip r:embed="rId5"/>
          <a:srcRect l="6959" t="9223" r="13119" b="16182"/>
          <a:stretch>
            <a:fillRect/>
          </a:stretch>
        </p:blipFill>
        <p:spPr>
          <a:xfrm>
            <a:off x="6234459" y="3739613"/>
            <a:ext cx="3684280" cy="254553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4407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kern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算法效果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算法设计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4" name="图片 3" descr="upload_post_object_v2_19596827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910" y="2185223"/>
            <a:ext cx="5549301" cy="3635575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2084728" y="1557359"/>
            <a:ext cx="3340329" cy="4081414"/>
          </a:xfrm>
          <a:prstGeom prst="rect">
            <a:avLst/>
          </a:prstGeom>
        </p:spPr>
        <p:txBody>
          <a:bodyPr wrap="none" rtlCol="0">
            <a:noAutofit/>
          </a:bodyPr>
          <a:p>
            <a:pPr indent="0" algn="ctr">
              <a:buNone/>
            </a:pPr>
            <a:r>
              <a:rPr lang="zh-CN" altLang="en-US" sz="2400"/>
              <a:t>检测算法在</a:t>
            </a:r>
            <a:r>
              <a:rPr lang="en-US" altLang="zh-CN" sz="2400"/>
              <a:t>RSIID </a:t>
            </a:r>
            <a:r>
              <a:rPr lang="zh-CN" altLang="en-US" sz="2400"/>
              <a:t>数据集大规模测试</a:t>
            </a:r>
            <a:endParaRPr lang="en-US" altLang="zh-CN" sz="2400"/>
          </a:p>
          <a:p>
            <a:pPr marL="342900" indent="-342900" algn="l">
              <a:buAutoNum type="arabicPeriod"/>
            </a:pPr>
            <a:r>
              <a:rPr lang="en-US" altLang="zh-CN"/>
              <a:t>美化修饰</a:t>
            </a:r>
            <a:endParaRPr lang="en-US" altLang="zh-CN"/>
          </a:p>
          <a:p>
            <a:pPr marL="800100" lvl="1" indent="-342900" algn="l">
              <a:buAutoNum type="arabicPeriod"/>
            </a:pPr>
            <a:r>
              <a:rPr lang="zh-CN" altLang="en-US"/>
              <a:t>高斯</a:t>
            </a:r>
            <a:r>
              <a:rPr lang="en-US" altLang="zh-CN"/>
              <a:t>模糊</a:t>
            </a:r>
            <a:endParaRPr lang="en-US" altLang="zh-CN"/>
          </a:p>
          <a:p>
            <a:pPr marL="800100" lvl="1" indent="-342900" algn="l">
              <a:buAutoNum type="arabicPeriod"/>
            </a:pPr>
            <a:r>
              <a:rPr lang="en-US" altLang="zh-CN"/>
              <a:t>亮度/对比度调节</a:t>
            </a:r>
            <a:endParaRPr lang="en-US" altLang="zh-CN"/>
          </a:p>
          <a:p>
            <a:pPr marL="800100" lvl="1" indent="-342900" algn="l">
              <a:buAutoNum type="arabicPeriod"/>
            </a:pPr>
            <a:endParaRPr lang="en-US" altLang="zh-CN"/>
          </a:p>
          <a:p>
            <a:pPr marL="342900" lvl="0" indent="-342900" algn="l">
              <a:buAutoNum type="arabicPeriod"/>
            </a:pPr>
            <a:r>
              <a:rPr lang="en-US" altLang="zh-CN"/>
              <a:t>背景掩盖</a:t>
            </a:r>
            <a:endParaRPr lang="en-US" altLang="zh-CN"/>
          </a:p>
          <a:p>
            <a:pPr marL="800100" lvl="1" indent="-342900" algn="l">
              <a:buAutoNum type="arabicPeriod"/>
            </a:pPr>
            <a:r>
              <a:rPr lang="en-US" altLang="zh-CN"/>
              <a:t>智能修复</a:t>
            </a:r>
            <a:endParaRPr lang="en-US" altLang="zh-CN"/>
          </a:p>
          <a:p>
            <a:pPr marL="800100" lvl="1" indent="-342900" algn="l">
              <a:buAutoNum type="arabicPeriod"/>
            </a:pPr>
            <a:r>
              <a:rPr lang="en-US" altLang="zh-CN"/>
              <a:t>暴力覆盖</a:t>
            </a:r>
            <a:endParaRPr lang="en-US" altLang="zh-CN"/>
          </a:p>
          <a:p>
            <a:pPr marL="800100" lvl="1" indent="-342900" algn="l">
              <a:buAutoNum type="arabicPeriod"/>
            </a:pPr>
            <a:endParaRPr lang="en-US" altLang="zh-CN"/>
          </a:p>
          <a:p>
            <a:pPr marL="342900" lvl="0" indent="-342900" algn="l">
              <a:buAutoNum type="arabicPeriod"/>
            </a:pPr>
            <a:r>
              <a:rPr lang="en-US" altLang="zh-CN"/>
              <a:t>复制伪造</a:t>
            </a:r>
            <a:endParaRPr lang="en-US" altLang="zh-CN"/>
          </a:p>
          <a:p>
            <a:pPr marL="800100" lvl="1" indent="-342900" algn="l">
              <a:buAutoNum type="arabicPeriod"/>
            </a:pPr>
            <a:r>
              <a:rPr lang="en-US" altLang="zh-CN"/>
              <a:t>同图复制</a:t>
            </a:r>
            <a:endParaRPr lang="en-US" altLang="zh-CN"/>
          </a:p>
          <a:p>
            <a:pPr marL="800100" lvl="1" indent="-342900" algn="l">
              <a:buAutoNum type="arabicPeriod"/>
            </a:pPr>
            <a:r>
              <a:rPr lang="en-US" altLang="zh-CN"/>
              <a:t>重叠切割</a:t>
            </a:r>
            <a:endParaRPr lang="en-US" altLang="zh-CN"/>
          </a:p>
          <a:p>
            <a:pPr marL="800100" lvl="1" indent="-342900" algn="l">
              <a:buAutoNum type="arabicPeriod"/>
            </a:pPr>
            <a:r>
              <a:rPr lang="en-US" altLang="zh-CN"/>
              <a:t>跨图拼接</a:t>
            </a:r>
            <a:endParaRPr lang="en-US" altLang="zh-CN"/>
          </a:p>
          <a:p>
            <a:pPr marL="800100" lvl="1" indent="-342900" algn="l">
              <a:buAutoNum type="arabicPeriod"/>
            </a:pPr>
            <a:endParaRPr lang="en-US" altLang="zh-CN"/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4407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算法效果展示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算法设计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1276677" y="1473288"/>
            <a:ext cx="6232485" cy="877849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）美化修饰</a:t>
            </a:r>
            <a:endParaRPr lang="zh-CN" altLang="en-US" sz="2800"/>
          </a:p>
          <a:p>
            <a:pPr algn="l"/>
            <a:r>
              <a:rPr lang="zh-CN" altLang="en-US" sz="2800"/>
              <a:t>	</a:t>
            </a:r>
            <a:r>
              <a:rPr lang="en-US" altLang="zh-CN" sz="2800"/>
              <a:t>1. </a:t>
            </a:r>
            <a:r>
              <a:rPr lang="zh-CN" altLang="en-US" sz="2800"/>
              <a:t>使用高斯模糊弱化特定区域细节</a:t>
            </a:r>
            <a:endParaRPr lang="zh-CN" altLang="en-US" sz="280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576586" y="5724553"/>
            <a:ext cx="9038778" cy="622023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）原图                                             （</a:t>
            </a:r>
            <a:r>
              <a:rPr lang="en-US" altLang="zh-CN"/>
              <a:t>2</a:t>
            </a:r>
            <a:r>
              <a:rPr lang="zh-CN" altLang="en-US"/>
              <a:t>）造假后                             （</a:t>
            </a:r>
            <a:r>
              <a:rPr lang="en-US" altLang="zh-CN"/>
              <a:t>3</a:t>
            </a:r>
            <a:r>
              <a:rPr lang="zh-CN" altLang="en-US"/>
              <a:t>）算法检测修改区域</a:t>
            </a:r>
            <a:endParaRPr lang="zh-CN" altLang="en-US"/>
          </a:p>
          <a:p>
            <a:pPr algn="l"/>
            <a:r>
              <a:rPr lang="zh-CN" altLang="en-US"/>
              <a:t>                                                                     </a:t>
            </a:r>
            <a:r>
              <a:rPr lang="zh-CN" altLang="en-US">
                <a:solidFill>
                  <a:srgbClr val="FF0000"/>
                </a:solidFill>
              </a:rPr>
              <a:t>（模型输入）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" name="图片 1" descr="upload_post_object_v2_23499455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33" y="2665910"/>
            <a:ext cx="2843610" cy="2843610"/>
          </a:xfrm>
          <a:prstGeom prst="rect">
            <a:avLst/>
          </a:prstGeom>
        </p:spPr>
      </p:pic>
      <p:pic>
        <p:nvPicPr>
          <p:cNvPr id="3" name="图片 2" descr="upload_post_object_v2_31719234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12" y="2665937"/>
            <a:ext cx="2795026" cy="2795026"/>
          </a:xfrm>
          <a:prstGeom prst="rect">
            <a:avLst/>
          </a:prstGeom>
        </p:spPr>
      </p:pic>
      <p:pic>
        <p:nvPicPr>
          <p:cNvPr id="4" name="图片 3" descr="upload_post_object_v2_25378375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731" y="2665937"/>
            <a:ext cx="2794995" cy="2794995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5698804" y="3633368"/>
            <a:ext cx="1303235" cy="1202012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tags/tag1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10.xml><?xml version="1.0" encoding="utf-8"?>
<p:tagLst xmlns:p="http://schemas.openxmlformats.org/presentationml/2006/main">
  <p:tag name="KSO_WPP_MARK_KEY" val="cb220a7e-5d54-4fd1-b206-20f36c46854c"/>
  <p:tag name="COMMONDATA" val="eyJoZGlkIjoiYTU5MzAxZWY0Y2ZiYzMyNTk2MGM2ZDcyYmE3NTUzOTQifQ=="/>
</p:tagLst>
</file>

<file path=ppt/tags/tag2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3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4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5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6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7.xml><?xml version="1.0" encoding="utf-8"?>
<p:tagLst xmlns:p="http://schemas.openxmlformats.org/presentationml/2006/main">
  <p:tag name="KSO_WM_UNIT_PLACING_PICTURE_USER_VIEWPORT" val="{&quot;height&quot;:960,&quot;width&quot;:3900}"/>
</p:tagLst>
</file>

<file path=ppt/tags/tag8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9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1912</Words>
  <Application>WPS Office WWO_feishu_20241028185521-3ecd29d096</Application>
  <PresentationFormat>宽屏</PresentationFormat>
  <Paragraphs>209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汉仪旗黑KW 55S</vt:lpstr>
      <vt:lpstr>Yuppy SC</vt:lpstr>
      <vt:lpstr>经典综艺体简</vt:lpstr>
      <vt:lpstr>Verdana</vt:lpstr>
      <vt:lpstr>Arial</vt:lpstr>
      <vt:lpstr>Aharoni</vt:lpstr>
      <vt:lpstr>Verdana</vt:lpstr>
      <vt:lpstr>Wingdings</vt:lpstr>
      <vt:lpstr>微软雅黑</vt:lpstr>
      <vt:lpstr>华文行楷</vt:lpstr>
      <vt:lpstr>隶书</vt:lpstr>
      <vt:lpstr>汉仪书宋二KW</vt:lpstr>
      <vt:lpstr>思源黑体 CN</vt:lpstr>
      <vt:lpstr>Noto Serif Devanagari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薛定谔的猫</cp:lastModifiedBy>
  <dcterms:created xsi:type="dcterms:W3CDTF">2025-04-14T06:08:38Z</dcterms:created>
  <dcterms:modified xsi:type="dcterms:W3CDTF">2025-04-14T06:08:38Z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A03A8821D8464F9EA585CAF3BAFD4063</vt:lpwstr>
  </property>
  <property fmtid="{D5CDD505-2E9C-101B-9397-08002B2CF9AE}" pid="3" name="KSOProductBuildVer">
    <vt:lpwstr>2052-0.0.0.0</vt:lpwstr>
  </property>
</Properties>
</file>