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378" r:id="rId4"/>
    <p:sldId id="379" r:id="rId5"/>
    <p:sldId id="377" r:id="rId6"/>
    <p:sldId id="367" r:id="rId7"/>
    <p:sldId id="381" r:id="rId8"/>
    <p:sldId id="396" r:id="rId9"/>
    <p:sldId id="410" r:id="rId10"/>
    <p:sldId id="380" r:id="rId11"/>
    <p:sldId id="403" r:id="rId12"/>
    <p:sldId id="404" r:id="rId13"/>
    <p:sldId id="405" r:id="rId14"/>
    <p:sldId id="408" r:id="rId15"/>
    <p:sldId id="409" r:id="rId16"/>
    <p:sldId id="274" r:id="rId17"/>
    <p:sldId id="353" r:id="rId18"/>
    <p:sldId id="323" r:id="rId19"/>
    <p:sldId id="324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FY" initials="Z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88781" autoAdjust="0"/>
  </p:normalViewPr>
  <p:slideViewPr>
    <p:cSldViewPr snapToGrid="0">
      <p:cViewPr varScale="1">
        <p:scale>
          <a:sx n="76" d="100"/>
          <a:sy n="76" d="100"/>
        </p:scale>
        <p:origin x="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2BB04-99A4-4E11-A933-BC564344C338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30107-43F5-4D58-8E42-DBF37D6724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816AE-6618-0248-210C-DF66EFD52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E204ED-E1B9-5DA9-7866-EC9E383F1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A78305-CE50-E0E1-7381-3DABBEA8B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B603E5-F70B-2A15-FA98-6EBC4E361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8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2A9F7-1C1E-113B-67DD-993832A74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F899068-4EA5-6C0B-C1FB-E710AA3D8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4A94600-2F59-2076-7332-BE7F60E5F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A87154-62D1-0207-7A63-5DF1DF31EC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1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暴力覆盖：手动选取与目标颜色直方图最接近的背景区域，直接复制覆盖并模糊边缘以掩盖拼接痕迹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662" y="1010259"/>
            <a:ext cx="745236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5400" b="1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DeFake</a:t>
            </a:r>
            <a:r>
              <a:rPr lang="zh-CN" altLang="en-US" sz="5400" b="1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 科研图像造假检测工具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多种算法赋能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的高效学术图像造假检测工具</a:t>
            </a: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71158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48441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85271" y="4493072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日期：</a:t>
            </a:r>
            <a:r>
              <a:rPr lang="en-US" altLang="zh-CN" dirty="0">
                <a:solidFill>
                  <a:srgbClr val="FFFFFF"/>
                </a:solidFill>
              </a:rPr>
              <a:t>04-15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36421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汇报：</a:t>
            </a:r>
          </a:p>
        </p:txBody>
      </p:sp>
      <p:sp>
        <p:nvSpPr>
          <p:cNvPr id="13" name="矩形 12"/>
          <p:cNvSpPr/>
          <p:nvPr/>
        </p:nvSpPr>
        <p:spPr>
          <a:xfrm>
            <a:off x="155003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15298" y="4483100"/>
            <a:ext cx="171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</a:rPr>
              <a:t>第 </a:t>
            </a:r>
            <a:r>
              <a:rPr lang="en-US" altLang="zh-CN" dirty="0">
                <a:solidFill>
                  <a:srgbClr val="FFFFFF"/>
                </a:solidFill>
              </a:rPr>
              <a:t>6 </a:t>
            </a:r>
            <a:r>
              <a:rPr lang="zh-CN" altLang="en-US" dirty="0">
                <a:solidFill>
                  <a:srgbClr val="FFFFFF"/>
                </a:solidFill>
              </a:rPr>
              <a:t>小组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算法效果展示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kumimoji="1" lang="en-US" altLang="zh-CN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简单图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276677" y="1473288"/>
            <a:ext cx="6232485" cy="877849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）美化修饰</a:t>
            </a:r>
          </a:p>
          <a:p>
            <a:pPr algn="l"/>
            <a:r>
              <a:rPr lang="zh-CN" altLang="en-US" sz="2800"/>
              <a:t>	</a:t>
            </a:r>
            <a:r>
              <a:rPr lang="en-US" altLang="zh-CN" sz="2800"/>
              <a:t>1. </a:t>
            </a:r>
            <a:r>
              <a:rPr lang="zh-CN" altLang="en-US" sz="2800"/>
              <a:t>使用高斯模糊弱化特定区域细节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76586" y="5724553"/>
            <a:ext cx="9038778" cy="622023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）原图                                             （</a:t>
            </a:r>
            <a:r>
              <a:rPr lang="en-US" altLang="zh-CN"/>
              <a:t>2</a:t>
            </a:r>
            <a:r>
              <a:rPr lang="zh-CN" altLang="en-US"/>
              <a:t>）造假后                             （</a:t>
            </a:r>
            <a:r>
              <a:rPr lang="en-US" altLang="zh-CN"/>
              <a:t>3</a:t>
            </a:r>
            <a:r>
              <a:rPr lang="zh-CN" altLang="en-US"/>
              <a:t>）算法检测修改区域</a:t>
            </a:r>
          </a:p>
          <a:p>
            <a:pPr algn="l"/>
            <a:r>
              <a:rPr lang="zh-CN" altLang="en-US"/>
              <a:t>                        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（模型输入）</a:t>
            </a:r>
          </a:p>
        </p:txBody>
      </p:sp>
      <p:pic>
        <p:nvPicPr>
          <p:cNvPr id="2" name="图片 1" descr="upload_post_object_v2_23499455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33" y="2665910"/>
            <a:ext cx="2843610" cy="2843610"/>
          </a:xfrm>
          <a:prstGeom prst="rect">
            <a:avLst/>
          </a:prstGeom>
        </p:spPr>
      </p:pic>
      <p:pic>
        <p:nvPicPr>
          <p:cNvPr id="3" name="图片 2" descr="upload_post_object_v2_31719234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512" y="2665937"/>
            <a:ext cx="2795026" cy="2795026"/>
          </a:xfrm>
          <a:prstGeom prst="rect">
            <a:avLst/>
          </a:prstGeom>
        </p:spPr>
      </p:pic>
      <p:pic>
        <p:nvPicPr>
          <p:cNvPr id="4" name="图片 3" descr="upload_post_object_v2_25378375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731" y="2665937"/>
            <a:ext cx="2794995" cy="2794995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5698804" y="3633368"/>
            <a:ext cx="1303235" cy="1202012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算法效果展示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kumimoji="1" lang="en-US" altLang="zh-CN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简单图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276677" y="1473288"/>
            <a:ext cx="9516130" cy="150074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）美化修饰</a:t>
            </a:r>
          </a:p>
          <a:p>
            <a:pPr algn="l"/>
            <a:r>
              <a:rPr lang="zh-CN" altLang="en-US" sz="2800"/>
              <a:t>	</a:t>
            </a:r>
            <a:r>
              <a:rPr lang="en-US" altLang="zh-CN" sz="2800"/>
              <a:t>2. </a:t>
            </a:r>
            <a:r>
              <a:rPr lang="zh-CN" altLang="en-US" sz="2800"/>
              <a:t>通过亮度/对比度调节选择性增强/减弱目标对象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76586" y="5724553"/>
            <a:ext cx="9038778" cy="622023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）原图                                             （</a:t>
            </a:r>
            <a:r>
              <a:rPr lang="en-US" altLang="zh-CN"/>
              <a:t>2</a:t>
            </a:r>
            <a:r>
              <a:rPr lang="zh-CN" altLang="en-US"/>
              <a:t>）造假后                             （</a:t>
            </a:r>
            <a:r>
              <a:rPr lang="en-US" altLang="zh-CN"/>
              <a:t>3</a:t>
            </a:r>
            <a:r>
              <a:rPr lang="zh-CN" altLang="en-US"/>
              <a:t>）算法检测修改区域</a:t>
            </a:r>
          </a:p>
          <a:p>
            <a:pPr algn="l"/>
            <a:r>
              <a:rPr lang="zh-CN" altLang="en-US"/>
              <a:t>                        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（模型输入）</a:t>
            </a:r>
          </a:p>
        </p:txBody>
      </p:sp>
      <p:pic>
        <p:nvPicPr>
          <p:cNvPr id="5" name="图片 4" descr="upload_post_object_v2_31228269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911" y="2974032"/>
            <a:ext cx="3062469" cy="2451413"/>
          </a:xfrm>
          <a:prstGeom prst="rect">
            <a:avLst/>
          </a:prstGeom>
        </p:spPr>
      </p:pic>
      <p:pic>
        <p:nvPicPr>
          <p:cNvPr id="7" name="图片 6" descr="upload_post_object_v2_27045550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23" y="2974032"/>
            <a:ext cx="3013897" cy="2412533"/>
          </a:xfrm>
          <a:prstGeom prst="rect">
            <a:avLst/>
          </a:prstGeom>
        </p:spPr>
      </p:pic>
      <p:pic>
        <p:nvPicPr>
          <p:cNvPr id="12" name="图片 11" descr="upload_post_object_v2_11404809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223" y="2974032"/>
            <a:ext cx="3062544" cy="245147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算法效果展示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kumimoji="1" lang="en-US" altLang="zh-CN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简单图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276677" y="1473288"/>
            <a:ext cx="9516130" cy="150074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）背景掩盖</a:t>
            </a:r>
          </a:p>
          <a:p>
            <a:pPr algn="l"/>
            <a:r>
              <a:rPr lang="zh-CN" altLang="en-US" sz="2800"/>
              <a:t>	</a:t>
            </a:r>
            <a:r>
              <a:rPr lang="en-US" altLang="zh-CN" sz="2800"/>
              <a:t>1. 暴力覆盖</a:t>
            </a:r>
            <a:endParaRPr lang="zh-CN" altLang="en-US" sz="16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76586" y="5724553"/>
            <a:ext cx="9038778" cy="622023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）原图                                             （</a:t>
            </a:r>
            <a:r>
              <a:rPr lang="en-US" altLang="zh-CN"/>
              <a:t>2</a:t>
            </a:r>
            <a:r>
              <a:rPr lang="zh-CN" altLang="en-US"/>
              <a:t>）造假后                             （</a:t>
            </a:r>
            <a:r>
              <a:rPr lang="en-US" altLang="zh-CN"/>
              <a:t>3</a:t>
            </a:r>
            <a:r>
              <a:rPr lang="zh-CN" altLang="en-US"/>
              <a:t>）算法检测修改区域</a:t>
            </a:r>
          </a:p>
          <a:p>
            <a:pPr algn="l"/>
            <a:r>
              <a:rPr lang="zh-CN" altLang="en-US"/>
              <a:t>                        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（模型输入）</a:t>
            </a:r>
          </a:p>
        </p:txBody>
      </p:sp>
      <p:pic>
        <p:nvPicPr>
          <p:cNvPr id="13" name="图片 12" descr="upload_post_object_v2_26623700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411" y="2565348"/>
            <a:ext cx="3032361" cy="3032361"/>
          </a:xfrm>
          <a:prstGeom prst="rect">
            <a:avLst/>
          </a:prstGeom>
        </p:spPr>
      </p:pic>
      <p:pic>
        <p:nvPicPr>
          <p:cNvPr id="16" name="图片 15" descr="upload_post_object_v2_30874431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252" y="2565348"/>
            <a:ext cx="3032321" cy="3032321"/>
          </a:xfrm>
          <a:prstGeom prst="rect">
            <a:avLst/>
          </a:prstGeom>
        </p:spPr>
      </p:pic>
      <p:pic>
        <p:nvPicPr>
          <p:cNvPr id="17" name="图片 16" descr="upload_post_object_v2_131996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305" y="2565348"/>
            <a:ext cx="3032321" cy="3032321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算法效果展示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kumimoji="1" lang="en-US" altLang="zh-CN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简单图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276677" y="1473288"/>
            <a:ext cx="9516130" cy="150074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）背景掩盖</a:t>
            </a:r>
          </a:p>
          <a:p>
            <a:pPr algn="l"/>
            <a:r>
              <a:rPr lang="zh-CN" altLang="en-US" sz="2800"/>
              <a:t>	</a:t>
            </a:r>
            <a:r>
              <a:rPr lang="en-US" altLang="zh-CN" sz="2800"/>
              <a:t>2. 智能修复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76586" y="5724553"/>
            <a:ext cx="9038778" cy="622023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）原图                                             （</a:t>
            </a:r>
            <a:r>
              <a:rPr lang="en-US" altLang="zh-CN"/>
              <a:t>2</a:t>
            </a:r>
            <a:r>
              <a:rPr lang="zh-CN" altLang="en-US"/>
              <a:t>）造假后                             （</a:t>
            </a:r>
            <a:r>
              <a:rPr lang="en-US" altLang="zh-CN"/>
              <a:t>3</a:t>
            </a:r>
            <a:r>
              <a:rPr lang="zh-CN" altLang="en-US"/>
              <a:t>）算法检测修改区域</a:t>
            </a:r>
          </a:p>
          <a:p>
            <a:pPr algn="l"/>
            <a:r>
              <a:rPr lang="zh-CN" altLang="en-US"/>
              <a:t>                        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（模型输入）</a:t>
            </a:r>
          </a:p>
        </p:txBody>
      </p:sp>
      <p:pic>
        <p:nvPicPr>
          <p:cNvPr id="12" name="图片 11" descr="upload_post_object_v2_23778926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64" y="2869900"/>
            <a:ext cx="3180632" cy="2544506"/>
          </a:xfrm>
          <a:prstGeom prst="rect">
            <a:avLst/>
          </a:prstGeom>
        </p:spPr>
      </p:pic>
      <p:pic>
        <p:nvPicPr>
          <p:cNvPr id="13" name="图片 12" descr="upload_post_object_v2_12748586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859" y="2869900"/>
            <a:ext cx="3180632" cy="2544506"/>
          </a:xfrm>
          <a:prstGeom prst="rect">
            <a:avLst/>
          </a:prstGeom>
        </p:spPr>
      </p:pic>
      <p:pic>
        <p:nvPicPr>
          <p:cNvPr id="16" name="图片 15" descr="upload_post_object_v2_17395517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217" y="2869900"/>
            <a:ext cx="3180589" cy="2544471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4211804" y="4109446"/>
            <a:ext cx="1303235" cy="1202012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算法效果展示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kumimoji="1" lang="en-US" altLang="zh-CN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简单图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276677" y="1473288"/>
            <a:ext cx="9516130" cy="150074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）复制伪造</a:t>
            </a:r>
          </a:p>
          <a:p>
            <a:pPr algn="l"/>
            <a:r>
              <a:rPr lang="zh-CN" altLang="en-US" sz="2800"/>
              <a:t>	</a:t>
            </a:r>
            <a:r>
              <a:rPr lang="en-US" altLang="zh-CN" sz="2800"/>
              <a:t>1. 同图复制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76586" y="5243748"/>
            <a:ext cx="9038778" cy="622023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）原图                                             （</a:t>
            </a:r>
            <a:r>
              <a:rPr lang="en-US" altLang="zh-CN"/>
              <a:t>2</a:t>
            </a:r>
            <a:r>
              <a:rPr lang="zh-CN" altLang="en-US"/>
              <a:t>）造假后                             （</a:t>
            </a:r>
            <a:r>
              <a:rPr lang="en-US" altLang="zh-CN"/>
              <a:t>3</a:t>
            </a:r>
            <a:r>
              <a:rPr lang="zh-CN" altLang="en-US"/>
              <a:t>）算法检测修改区域</a:t>
            </a:r>
          </a:p>
          <a:p>
            <a:pPr algn="l"/>
            <a:r>
              <a:rPr lang="zh-CN" altLang="en-US"/>
              <a:t>                        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（模型输入）</a:t>
            </a:r>
          </a:p>
        </p:txBody>
      </p:sp>
      <p:pic>
        <p:nvPicPr>
          <p:cNvPr id="5" name="图片 4" descr="upload_post_object_v2_30637532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664" y="2524837"/>
            <a:ext cx="3067532" cy="2454026"/>
          </a:xfrm>
          <a:prstGeom prst="rect">
            <a:avLst/>
          </a:prstGeom>
        </p:spPr>
      </p:pic>
      <p:pic>
        <p:nvPicPr>
          <p:cNvPr id="7" name="图片 6" descr="upload_post_object_v2_33294340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616" y="2524859"/>
            <a:ext cx="3067504" cy="2454003"/>
          </a:xfrm>
          <a:prstGeom prst="rect">
            <a:avLst/>
          </a:prstGeom>
        </p:spPr>
      </p:pic>
      <p:pic>
        <p:nvPicPr>
          <p:cNvPr id="18" name="图片 17" descr="upload_post_object_v2_12721635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343" y="2524859"/>
            <a:ext cx="3067504" cy="245400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B42D7-BD3B-E472-A3B1-610134D4D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2">
            <a:extLst>
              <a:ext uri="{FF2B5EF4-FFF2-40B4-BE49-F238E27FC236}">
                <a16:creationId xmlns:a16="http://schemas.microsoft.com/office/drawing/2014/main" id="{E9847A8D-7A47-259B-70C6-0CAADA0AE582}"/>
              </a:ext>
            </a:extLst>
          </p:cNvPr>
          <p:cNvSpPr/>
          <p:nvPr/>
        </p:nvSpPr>
        <p:spPr>
          <a:xfrm>
            <a:off x="999460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A66EB2-8495-1C1B-C3C8-8DEB093C7EB9}"/>
              </a:ext>
            </a:extLst>
          </p:cNvPr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>
            <a:extLst>
              <a:ext uri="{FF2B5EF4-FFF2-40B4-BE49-F238E27FC236}">
                <a16:creationId xmlns:a16="http://schemas.microsoft.com/office/drawing/2014/main" id="{3BB16F01-1B3A-AAAF-3331-51FA04A75BD9}"/>
              </a:ext>
            </a:extLst>
          </p:cNvPr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269386-00C5-7794-3E4A-34518CE3ED47}"/>
              </a:ext>
            </a:extLst>
          </p:cNvPr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B8D58D-32BC-FD01-6886-D9E4D07D0333}"/>
              </a:ext>
            </a:extLst>
          </p:cNvPr>
          <p:cNvSpPr txBox="1"/>
          <p:nvPr/>
        </p:nvSpPr>
        <p:spPr>
          <a:xfrm>
            <a:off x="273684" y="121285"/>
            <a:ext cx="8267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大模型算法实现</a:t>
            </a:r>
            <a:r>
              <a:rPr kumimoji="1" lang="en-US" altLang="zh-CN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3200" b="1" kern="0">
                <a:solidFill>
                  <a:srgbClr val="002060"/>
                </a:solidFill>
                <a:latin typeface="Verdana" panose="020B0604030504040204"/>
                <a:ea typeface="微软雅黑" panose="020B0503020204020204" pitchFamily="34" charset="-122"/>
              </a:rPr>
              <a:t>FakeShield</a:t>
            </a:r>
            <a:endParaRPr kumimoji="1" lang="zh-CN" altLang="en-US" sz="3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>
            <a:extLst>
              <a:ext uri="{FF2B5EF4-FFF2-40B4-BE49-F238E27FC236}">
                <a16:creationId xmlns:a16="http://schemas.microsoft.com/office/drawing/2014/main" id="{3EEA6F29-5387-8D55-E4DB-A84B5E74C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416EDA-2EED-ED00-605B-69FFEE910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867" y="754564"/>
            <a:ext cx="5136433" cy="261661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43F3341-FDEC-B800-1717-D9B3BBB3D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514" y="3255965"/>
            <a:ext cx="8898592" cy="3220701"/>
          </a:xfrm>
          <a:prstGeom prst="rect">
            <a:avLst/>
          </a:prstGeom>
        </p:spPr>
      </p:pic>
      <p:pic>
        <p:nvPicPr>
          <p:cNvPr id="16" name="图片 15" descr="墙上挂着一幅画&#10;&#10;AI 生成的内容可能不正确。">
            <a:extLst>
              <a:ext uri="{FF2B5EF4-FFF2-40B4-BE49-F238E27FC236}">
                <a16:creationId xmlns:a16="http://schemas.microsoft.com/office/drawing/2014/main" id="{26D6D92B-4C35-AE5D-C9A5-CA3880ED8E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45" y="3339574"/>
            <a:ext cx="823526" cy="823526"/>
          </a:xfrm>
          <a:prstGeom prst="rect">
            <a:avLst/>
          </a:prstGeom>
        </p:spPr>
      </p:pic>
      <p:pic>
        <p:nvPicPr>
          <p:cNvPr id="24" name="图片 23" descr="图片包含 游戏机&#10;&#10;AI 生成的内容可能不正确。">
            <a:extLst>
              <a:ext uri="{FF2B5EF4-FFF2-40B4-BE49-F238E27FC236}">
                <a16:creationId xmlns:a16="http://schemas.microsoft.com/office/drawing/2014/main" id="{25CBB975-AA69-AE0B-1CD7-328D56DBC6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74" y="4377028"/>
            <a:ext cx="1920825" cy="1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18832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03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50229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下周任务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38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下周任务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426670"/>
            <a:ext cx="9623621" cy="5152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dirty="0"/>
              <a:t>用户端功能实现</a:t>
            </a:r>
          </a:p>
          <a:p>
            <a:pPr marL="285750" indent="0">
              <a:lnSpc>
                <a:spcPct val="180000"/>
              </a:lnSpc>
              <a:buNone/>
            </a:pPr>
            <a:r>
              <a:rPr lang="zh-CN" altLang="en-US" dirty="0"/>
              <a:t>    - 消息通知相关功能</a:t>
            </a:r>
          </a:p>
          <a:p>
            <a:pPr marL="285750" indent="0">
              <a:lnSpc>
                <a:spcPct val="180000"/>
              </a:lnSpc>
              <a:buNone/>
            </a:pPr>
            <a:r>
              <a:rPr lang="zh-CN" altLang="en-US" dirty="0"/>
              <a:t>    - 人工审核相关功能</a:t>
            </a:r>
          </a:p>
          <a:p>
            <a:pPr marL="285750" indent="0">
              <a:lnSpc>
                <a:spcPct val="180000"/>
              </a:lnSpc>
              <a:buNone/>
            </a:pPr>
            <a:r>
              <a:rPr lang="zh-CN" altLang="en-US" dirty="0"/>
              <a:t>    - 平台管理员管理功能</a:t>
            </a:r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dirty="0"/>
              <a:t>后端算法相关功能实现</a:t>
            </a:r>
          </a:p>
          <a:p>
            <a:pPr marL="285750" indent="0" fontAlgn="auto">
              <a:lnSpc>
                <a:spcPct val="180000"/>
              </a:lnSpc>
              <a:buNone/>
            </a:pPr>
            <a:r>
              <a:rPr lang="zh-CN" altLang="en-US"/>
              <a:t>    - 继续调研大</a:t>
            </a:r>
            <a:r>
              <a:rPr lang="zh-CN" altLang="en-US" dirty="0"/>
              <a:t>模型算法、</a:t>
            </a:r>
            <a:r>
              <a:rPr lang="zh-CN" altLang="en-US"/>
              <a:t>性能测试</a:t>
            </a:r>
            <a:endParaRPr lang="en-US" altLang="zh-CN"/>
          </a:p>
          <a:p>
            <a:pPr marL="285750" indent="0" fontAlgn="auto">
              <a:lnSpc>
                <a:spcPct val="180000"/>
              </a:lnSpc>
              <a:buNone/>
            </a:pPr>
            <a:r>
              <a:rPr lang="zh-CN" altLang="en-US"/>
              <a:t>    - 正在针对复合图造假训练微调</a:t>
            </a:r>
            <a:endParaRPr lang="zh-CN" altLang="en-US" dirty="0">
              <a:latin typeface="+mn-ea"/>
            </a:endParaRPr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dirty="0"/>
              <a:t>逻辑后端相关功能实现</a:t>
            </a:r>
          </a:p>
          <a:p>
            <a:pPr marL="285750" indent="0" fontAlgn="auto">
              <a:lnSpc>
                <a:spcPct val="18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- 进一步完善组织相关功能，以及其他实体的接口</a:t>
            </a:r>
          </a:p>
          <a:p>
            <a:pPr marL="285750" indent="0" fontAlgn="auto">
              <a:lnSpc>
                <a:spcPct val="180000"/>
              </a:lnSpc>
              <a:buNone/>
            </a:pPr>
            <a:r>
              <a:rPr lang="zh-CN" altLang="en-US" dirty="0"/>
              <a:t>    - 文档、图像的格式转化、存储和索引、与算法后端检测请求的通信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 dirty="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 dirty="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116125"/>
            <a:ext cx="6384614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感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谢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观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看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!</a:t>
            </a:r>
            <a:endParaRPr kumimoji="0" lang="en-US" altLang="zh-CN" sz="4800" spc="10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cs typeface="经典综艺体简" panose="0201060900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635" y="5302266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511918" y="5319635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48748" y="540536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日期：</a:t>
            </a:r>
            <a:r>
              <a:rPr lang="en-US" altLang="zh-CN" dirty="0">
                <a:solidFill>
                  <a:srgbClr val="FFFFFF"/>
                </a:solidFill>
              </a:rPr>
              <a:t>04-15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299898" y="5412756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汇报：</a:t>
            </a:r>
          </a:p>
        </p:txBody>
      </p:sp>
      <p:sp>
        <p:nvSpPr>
          <p:cNvPr id="19" name="矩形 18"/>
          <p:cNvSpPr/>
          <p:nvPr/>
        </p:nvSpPr>
        <p:spPr>
          <a:xfrm>
            <a:off x="2913511" y="5302266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83312" y="5412784"/>
            <a:ext cx="185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第 </a:t>
            </a:r>
            <a:r>
              <a:rPr lang="en-US" altLang="zh-CN" dirty="0">
                <a:solidFill>
                  <a:srgbClr val="FFFFFF"/>
                </a:solidFill>
              </a:rPr>
              <a:t>6 </a:t>
            </a:r>
            <a:r>
              <a:rPr lang="zh-CN" altLang="en-US" dirty="0">
                <a:solidFill>
                  <a:srgbClr val="FFFFFF"/>
                </a:solidFill>
              </a:rPr>
              <a:t>小组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16373" y="2228671"/>
            <a:ext cx="49592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0" dirty="0">
                <a:solidFill>
                  <a:srgbClr val="E0B465"/>
                </a:solidFill>
              </a:rPr>
              <a:t>Q</a:t>
            </a:r>
            <a:r>
              <a:rPr kumimoji="1" lang="zh-CN" altLang="en-US" sz="15000" dirty="0">
                <a:solidFill>
                  <a:srgbClr val="E0B465"/>
                </a:solidFill>
              </a:rPr>
              <a:t> </a:t>
            </a:r>
            <a:r>
              <a:rPr kumimoji="1" lang="en-US" altLang="zh-CN" sz="15000" dirty="0">
                <a:solidFill>
                  <a:srgbClr val="303230"/>
                </a:solidFill>
              </a:rPr>
              <a:t>&amp;</a:t>
            </a:r>
            <a:r>
              <a:rPr kumimoji="1" lang="zh-CN" altLang="en-US" sz="15000" dirty="0">
                <a:solidFill>
                  <a:srgbClr val="303230"/>
                </a:solidFill>
              </a:rPr>
              <a:t> </a:t>
            </a:r>
            <a:r>
              <a:rPr kumimoji="1" lang="en-US" altLang="zh-CN" sz="15000" dirty="0">
                <a:solidFill>
                  <a:srgbClr val="E0B465"/>
                </a:solidFill>
              </a:rPr>
              <a:t>A</a:t>
            </a:r>
            <a:endParaRPr kumimoji="1" lang="zh-CN" altLang="en-US" sz="15000" dirty="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7237730" y="3035935"/>
            <a:ext cx="4375150" cy="905510"/>
            <a:chOff x="11459" y="3425"/>
            <a:chExt cx="6890" cy="1426"/>
          </a:xfrm>
        </p:grpSpPr>
        <p:sp>
          <p:nvSpPr>
            <p:cNvPr id="22" name="圆角矩形 115"/>
            <p:cNvSpPr/>
            <p:nvPr>
              <p:custDataLst>
                <p:tags r:id="rId8"/>
              </p:custDataLst>
            </p:nvPr>
          </p:nvSpPr>
          <p:spPr>
            <a:xfrm>
              <a:off x="11460" y="3425"/>
              <a:ext cx="6889" cy="142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25400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9"/>
              </p:custDataLst>
            </p:nvPr>
          </p:nvSpPr>
          <p:spPr>
            <a:xfrm>
              <a:off x="11459" y="3665"/>
              <a:ext cx="689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PART 02	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本周工作</a:t>
              </a:r>
            </a:p>
          </p:txBody>
        </p:sp>
      </p:grp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7276465" y="4638675"/>
            <a:ext cx="4375150" cy="905510"/>
            <a:chOff x="11460" y="5803"/>
            <a:chExt cx="6890" cy="1426"/>
          </a:xfrm>
        </p:grpSpPr>
        <p:sp>
          <p:nvSpPr>
            <p:cNvPr id="25" name="圆角矩形 115"/>
            <p:cNvSpPr/>
            <p:nvPr>
              <p:custDataLst>
                <p:tags r:id="rId6"/>
              </p:custDataLst>
            </p:nvPr>
          </p:nvSpPr>
          <p:spPr>
            <a:xfrm>
              <a:off x="11460" y="5803"/>
              <a:ext cx="6889" cy="142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gradFill flip="none" rotWithShape="1">
                <a:gsLst>
                  <a:gs pos="100000">
                    <a:srgbClr val="CFCFCF"/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7"/>
              </p:custDataLst>
            </p:nvPr>
          </p:nvSpPr>
          <p:spPr>
            <a:xfrm>
              <a:off x="11460" y="6083"/>
              <a:ext cx="689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PART 03	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后续计划</a:t>
              </a:r>
            </a:p>
          </p:txBody>
        </p:sp>
      </p:grpSp>
      <p:pic>
        <p:nvPicPr>
          <p:cNvPr id="2" name="图片 1" descr="buaacs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圆角矩形 115"/>
          <p:cNvSpPr/>
          <p:nvPr>
            <p:custDataLst>
              <p:tags r:id="rId4"/>
            </p:custDataLst>
          </p:nvPr>
        </p:nvSpPr>
        <p:spPr>
          <a:xfrm>
            <a:off x="7239000" y="1434465"/>
            <a:ext cx="4374515" cy="90614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238365" y="158686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整体情况</a:t>
            </a: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整体情况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整体进度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9135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项目整体情况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74734" y="1592140"/>
            <a:ext cx="8837409" cy="922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前后端框架搭建完毕，基础接口开发联调完毕，针对核心功能进一步联调；相关算法已调研完毕，正在进行部署和测试工作</a:t>
            </a:r>
            <a:endParaRPr lang="en-US" altLang="zh-CN" dirty="0"/>
          </a:p>
        </p:txBody>
      </p:sp>
      <p:pic>
        <p:nvPicPr>
          <p:cNvPr id="2" name="图片 1" descr="upload_post_object_v2_8130828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65" y="2642041"/>
            <a:ext cx="7002122" cy="2620325"/>
          </a:xfrm>
          <a:prstGeom prst="rect">
            <a:avLst/>
          </a:prstGeom>
        </p:spPr>
      </p:pic>
      <p:pic>
        <p:nvPicPr>
          <p:cNvPr id="11" name="图片 10" descr="upload_post_object_v2_32349429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111" y="3409327"/>
            <a:ext cx="6309476" cy="2563225"/>
          </a:xfrm>
          <a:prstGeom prst="rect">
            <a:avLst/>
          </a:prstGeom>
        </p:spPr>
      </p:pic>
      <p:pic>
        <p:nvPicPr>
          <p:cNvPr id="12" name="图片 11" descr="upload_post_object_v2_8418345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6088" y="4397168"/>
            <a:ext cx="8035869" cy="2109416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本周工作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3365040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逻辑后端开发及与进一步联调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3859" y="1473189"/>
            <a:ext cx="8255547" cy="922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进一步添加了组织相关的接口，完善了用户和管理员的其他接口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实现了组织的常见、管理、加入、邀请功能，初步实现文件上传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更新 </a:t>
            </a:r>
            <a:r>
              <a:rPr lang="en-US" altLang="zh-CN" dirty="0"/>
              <a:t>apifox </a:t>
            </a:r>
            <a:r>
              <a:rPr lang="zh-CN" altLang="en-US" dirty="0"/>
              <a:t>方便前后端联调</a:t>
            </a:r>
          </a:p>
        </p:txBody>
      </p:sp>
      <p:pic>
        <p:nvPicPr>
          <p:cNvPr id="4" name="图片 3" descr="upload_post_object_v2_20655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871" y="1683446"/>
            <a:ext cx="3401515" cy="4158049"/>
          </a:xfrm>
          <a:prstGeom prst="rect">
            <a:avLst/>
          </a:prstGeom>
        </p:spPr>
      </p:pic>
      <p:pic>
        <p:nvPicPr>
          <p:cNvPr id="12" name="图片 11" descr="upload_post_object_v2_13205809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941" y="2853992"/>
            <a:ext cx="5783246" cy="352876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3183950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用户界面设计、联调与部署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charset="0"/>
                <a:ea typeface="微软雅黑" charset="0"/>
              </a:rPr>
              <a:t>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charset="0"/>
                <a:ea typeface="微软雅黑" charset="0"/>
              </a:rPr>
              <a:t>前端开发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7" name="图片 6" descr="upload_post_object_v2_1957748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961" y="3318250"/>
            <a:ext cx="4881565" cy="3188412"/>
          </a:xfrm>
          <a:prstGeom prst="rect">
            <a:avLst/>
          </a:prstGeom>
        </p:spPr>
      </p:pic>
      <p:pic>
        <p:nvPicPr>
          <p:cNvPr id="12" name="图片 11" descr="upload_post_object_v2_1828071728"/>
          <p:cNvPicPr>
            <a:picLocks noChangeAspect="1"/>
          </p:cNvPicPr>
          <p:nvPr/>
        </p:nvPicPr>
        <p:blipFill>
          <a:blip r:embed="rId5"/>
          <a:srcRect l="1049" t="5799" r="1398" b="9856"/>
          <a:stretch>
            <a:fillRect/>
          </a:stretch>
        </p:blipFill>
        <p:spPr>
          <a:xfrm>
            <a:off x="1052506" y="1473233"/>
            <a:ext cx="5181909" cy="1791555"/>
          </a:xfrm>
          <a:prstGeom prst="rect">
            <a:avLst/>
          </a:prstGeom>
        </p:spPr>
      </p:pic>
      <p:pic>
        <p:nvPicPr>
          <p:cNvPr id="16" name="图片 15" descr="upload_post_object_v2_10933606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459" y="1083400"/>
            <a:ext cx="5009500" cy="2571283"/>
          </a:xfrm>
          <a:prstGeom prst="rect">
            <a:avLst/>
          </a:prstGeom>
        </p:spPr>
      </p:pic>
      <p:pic>
        <p:nvPicPr>
          <p:cNvPr id="17" name="图片 16" descr="upload_post_object_v2_3678879408"/>
          <p:cNvPicPr>
            <a:picLocks noChangeAspect="1"/>
          </p:cNvPicPr>
          <p:nvPr/>
        </p:nvPicPr>
        <p:blipFill>
          <a:blip r:embed="rId7"/>
          <a:srcRect l="6959" t="9223" r="13119" b="16182"/>
          <a:stretch>
            <a:fillRect/>
          </a:stretch>
        </p:blipFill>
        <p:spPr>
          <a:xfrm>
            <a:off x="6234459" y="3739613"/>
            <a:ext cx="3684280" cy="254553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00580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算法效果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算法设计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1413200" y="2169231"/>
            <a:ext cx="9365596" cy="3529748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indent="0" algn="just">
              <a:buNone/>
            </a:pPr>
            <a:r>
              <a:rPr lang="zh-CN" altLang="en-US" sz="2400"/>
              <a:t>检测算法在 </a:t>
            </a:r>
            <a:r>
              <a:rPr lang="en-US" altLang="zh-CN" sz="2400"/>
              <a:t>RSIID </a:t>
            </a:r>
            <a:r>
              <a:rPr lang="zh-CN" altLang="en-US" sz="2400"/>
              <a:t>学术造假图像数据集大规模测试</a:t>
            </a:r>
            <a:endParaRPr lang="en-US" altLang="zh-CN" sz="2400"/>
          </a:p>
          <a:p>
            <a:pPr indent="0" algn="just">
              <a:buNone/>
            </a:pPr>
            <a:endParaRPr lang="en-US" altLang="zh-CN" sz="240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/>
              <a:t>在简单题上的效果较好</a:t>
            </a:r>
            <a:endParaRPr lang="en-US" altLang="zh-CN" sz="240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/>
              <a:t>在复合图上效果不够理想，正在进行微调</a:t>
            </a:r>
            <a:endParaRPr lang="en-US" altLang="zh-CN" sz="240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/>
              <a:t>直接调用现有模型</a:t>
            </a:r>
            <a:r>
              <a:rPr lang="en-US" altLang="zh-CN" sz="2400"/>
              <a:t>API + Prompt</a:t>
            </a:r>
            <a:r>
              <a:rPr lang="zh-CN" altLang="en-US" sz="2400"/>
              <a:t>方法效果很差，</a:t>
            </a:r>
            <a:endParaRPr lang="en-US" altLang="zh-CN" sz="2400"/>
          </a:p>
          <a:p>
            <a:pPr algn="just">
              <a:lnSpc>
                <a:spcPct val="150000"/>
              </a:lnSpc>
            </a:pPr>
            <a:r>
              <a:rPr lang="en-US" altLang="zh-CN" sz="2400"/>
              <a:t>	</a:t>
            </a:r>
            <a:r>
              <a:rPr lang="zh-CN" altLang="en-US" sz="2400"/>
              <a:t>目前已部署实现针对造假检测大模型 </a:t>
            </a:r>
            <a:r>
              <a:rPr lang="en-US" altLang="zh-CN" sz="2400">
                <a:solidFill>
                  <a:srgbClr val="1F2328"/>
                </a:solidFill>
                <a:latin typeface="Arial Unicode MS"/>
              </a:rPr>
              <a:t>F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ake</a:t>
            </a:r>
            <a:r>
              <a:rPr lang="en-US" altLang="zh-CN" sz="2400">
                <a:solidFill>
                  <a:srgbClr val="1F2328"/>
                </a:solidFill>
                <a:latin typeface="Arial Unicode MS"/>
                <a:ea typeface="ui-monospace"/>
              </a:rPr>
              <a:t>S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hield-v1-22b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altLang="zh-CN" sz="2400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89DFB-53CB-8C31-352A-94C926623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66532B91-36C0-1DBF-41A3-A5615D982D49}"/>
              </a:ext>
            </a:extLst>
          </p:cNvPr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>
              <a:extLst>
                <a:ext uri="{FF2B5EF4-FFF2-40B4-BE49-F238E27FC236}">
                  <a16:creationId xmlns:a16="http://schemas.microsoft.com/office/drawing/2014/main" id="{56863BEF-EB9F-4A57-5B61-CCD0B7B57224}"/>
                </a:ext>
              </a:extLst>
            </p:cNvPr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B06BFD8-D759-C7F9-794A-88B53AE2CBBF}"/>
                </a:ext>
              </a:extLst>
            </p:cNvPr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算法效果展示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5792858-5943-6E8D-BFA7-6B23CEE5B5A7}"/>
              </a:ext>
            </a:extLst>
          </p:cNvPr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>
            <a:extLst>
              <a:ext uri="{FF2B5EF4-FFF2-40B4-BE49-F238E27FC236}">
                <a16:creationId xmlns:a16="http://schemas.microsoft.com/office/drawing/2014/main" id="{49EB74D8-D559-E3DE-F4CB-5DBC257DBBEF}"/>
              </a:ext>
            </a:extLst>
          </p:cNvPr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57D8CB-66B3-7AA1-4E46-E2B04662F1F5}"/>
              </a:ext>
            </a:extLst>
          </p:cNvPr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F2BDB6-313D-E98F-818F-EB9737A3DDF3}"/>
              </a:ext>
            </a:extLst>
          </p:cNvPr>
          <p:cNvSpPr txBox="1"/>
          <p:nvPr/>
        </p:nvSpPr>
        <p:spPr>
          <a:xfrm>
            <a:off x="273685" y="121285"/>
            <a:ext cx="5312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kumimoji="1" lang="en-US" altLang="zh-CN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复合图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>
            <a:extLst>
              <a:ext uri="{FF2B5EF4-FFF2-40B4-BE49-F238E27FC236}">
                <a16:creationId xmlns:a16="http://schemas.microsoft.com/office/drawing/2014/main" id="{9FD9E611-6789-8AF3-D5B0-7DFC13678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36A3D2C-7FA8-85B2-4183-158595E8D634}"/>
              </a:ext>
            </a:extLst>
          </p:cNvPr>
          <p:cNvSpPr txBox="1"/>
          <p:nvPr userDrawn="1"/>
        </p:nvSpPr>
        <p:spPr>
          <a:xfrm>
            <a:off x="1276677" y="1473289"/>
            <a:ext cx="9434866" cy="587438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zh-CN" altLang="en-US" sz="2800"/>
              <a:t>在复合图上效果不够理想，正在进行微调</a:t>
            </a:r>
            <a:endParaRPr lang="en-US" altLang="zh-CN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CAA145-B2AE-FA88-2900-DA4A49E35E92}"/>
              </a:ext>
            </a:extLst>
          </p:cNvPr>
          <p:cNvSpPr txBox="1"/>
          <p:nvPr userDrawn="1"/>
        </p:nvSpPr>
        <p:spPr>
          <a:xfrm>
            <a:off x="1923389" y="5884643"/>
            <a:ext cx="9038778" cy="622023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）造假图                                   （</a:t>
            </a:r>
            <a:r>
              <a:rPr lang="en-US" altLang="zh-CN"/>
              <a:t>2</a:t>
            </a:r>
            <a:r>
              <a:rPr lang="zh-CN" altLang="en-US"/>
              <a:t>）正确</a:t>
            </a:r>
            <a:r>
              <a:rPr lang="en-US" altLang="zh-CN"/>
              <a:t>mask</a:t>
            </a:r>
            <a:r>
              <a:rPr lang="zh-CN" altLang="en-US"/>
              <a:t>                           （</a:t>
            </a:r>
            <a:r>
              <a:rPr lang="en-US" altLang="zh-CN"/>
              <a:t>3</a:t>
            </a:r>
            <a:r>
              <a:rPr lang="zh-CN" altLang="en-US"/>
              <a:t>）算法检测修改区域</a:t>
            </a:r>
          </a:p>
          <a:p>
            <a:pPr algn="l"/>
            <a:r>
              <a:rPr lang="zh-CN" altLang="en-US"/>
              <a:t>     </a:t>
            </a:r>
            <a:r>
              <a:rPr lang="zh-CN" altLang="en-US">
                <a:solidFill>
                  <a:srgbClr val="FF0000"/>
                </a:solidFill>
              </a:rPr>
              <a:t>（模型输入）                               （</a:t>
            </a:r>
            <a:r>
              <a:rPr lang="en-US" altLang="zh-CN">
                <a:solidFill>
                  <a:srgbClr val="FF0000"/>
                </a:solidFill>
              </a:rPr>
              <a:t>ground truth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  <p:pic>
        <p:nvPicPr>
          <p:cNvPr id="7" name="图片 6" descr="图示&#10;&#10;AI 生成的内容可能不正确。">
            <a:extLst>
              <a:ext uri="{FF2B5EF4-FFF2-40B4-BE49-F238E27FC236}">
                <a16:creationId xmlns:a16="http://schemas.microsoft.com/office/drawing/2014/main" id="{DB200B03-C9B5-FD13-E809-CBFE34BE11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43" y="1966132"/>
            <a:ext cx="3165490" cy="3758652"/>
          </a:xfrm>
          <a:prstGeom prst="rect">
            <a:avLst/>
          </a:prstGeom>
        </p:spPr>
      </p:pic>
      <p:pic>
        <p:nvPicPr>
          <p:cNvPr id="12" name="图片 11" descr="徽标, 图标&#10;&#10;AI 生成的内容可能不正确。">
            <a:extLst>
              <a:ext uri="{FF2B5EF4-FFF2-40B4-BE49-F238E27FC236}">
                <a16:creationId xmlns:a16="http://schemas.microsoft.com/office/drawing/2014/main" id="{704F11E8-ADC7-8E06-A17C-5DDADB44E7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85" y="2099509"/>
            <a:ext cx="3053160" cy="3625275"/>
          </a:xfrm>
          <a:prstGeom prst="rect">
            <a:avLst/>
          </a:prstGeom>
        </p:spPr>
      </p:pic>
      <p:pic>
        <p:nvPicPr>
          <p:cNvPr id="5" name="图片 4" descr="图片包含 游戏机&#10;&#10;AI 生成的内容可能不正确。">
            <a:extLst>
              <a:ext uri="{FF2B5EF4-FFF2-40B4-BE49-F238E27FC236}">
                <a16:creationId xmlns:a16="http://schemas.microsoft.com/office/drawing/2014/main" id="{510C783A-9D40-A1A5-F6F2-11438A012F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97" y="2069201"/>
            <a:ext cx="3053160" cy="36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4518"/>
      </p:ext>
    </p:extLst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b220a7e-5d54-4fd1-b206-20f36c46854c"/>
  <p:tag name="COMMONDATA" val="eyJoZGlkIjoiYTU5MzAxZWY0Y2ZiYzMyNTk2MGM2ZDcyYmE3NTUzOT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,&quot;left&quot;:569.9,&quot;top&quot;:112.95,&quot;width&quot;:347.5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,&quot;left&quot;:569.9,&quot;top&quot;:112.95,&quot;width&quot;:347.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,&quot;left&quot;:569.9,&quot;top&quot;:112.95,&quot;width&quot;:347.5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0,&quot;width&quot;:390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,&quot;left&quot;:569.9,&quot;top&quot;:112.95,&quot;width&quot;:347.5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,&quot;left&quot;:569.9,&quot;top&quot;:112.95,&quot;width&quot;:347.5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,&quot;left&quot;:569.9,&quot;top&quot;:112.95,&quot;width&quot;:347.5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,&quot;left&quot;:569.9,&quot;top&quot;:112.95,&quot;width&quot;:347.5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,&quot;left&quot;:569.9,&quot;top&quot;:112.95,&quot;width&quot;:347.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671</Words>
  <Application>Microsoft Office PowerPoint</Application>
  <PresentationFormat>宽屏</PresentationFormat>
  <Paragraphs>136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 Unicode MS</vt:lpstr>
      <vt:lpstr>等线</vt:lpstr>
      <vt:lpstr>华文行楷</vt:lpstr>
      <vt:lpstr>经典综艺体简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Henry Wang</cp:lastModifiedBy>
  <cp:revision>26</cp:revision>
  <dcterms:created xsi:type="dcterms:W3CDTF">2025-04-14T06:08:38Z</dcterms:created>
  <dcterms:modified xsi:type="dcterms:W3CDTF">2025-04-14T17:49:26Z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A03A8821D8464F9EA585CAF3BAFD4063</vt:lpwstr>
  </property>
  <property fmtid="{D5CDD505-2E9C-101B-9397-08002B2CF9AE}" pid="3" name="KSOProductBuildVer">
    <vt:lpwstr>2052-0.0.0.0</vt:lpwstr>
  </property>
</Properties>
</file>