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362" r:id="rId5"/>
    <p:sldId id="360" r:id="rId7"/>
    <p:sldId id="322" r:id="rId8"/>
    <p:sldId id="363" r:id="rId9"/>
    <p:sldId id="335" r:id="rId10"/>
    <p:sldId id="364" r:id="rId11"/>
    <p:sldId id="374" r:id="rId12"/>
    <p:sldId id="382" r:id="rId13"/>
    <p:sldId id="383" r:id="rId14"/>
    <p:sldId id="385" r:id="rId15"/>
    <p:sldId id="361" r:id="rId16"/>
    <p:sldId id="365" r:id="rId17"/>
    <p:sldId id="387" r:id="rId18"/>
    <p:sldId id="274" r:id="rId19"/>
    <p:sldId id="337" r:id="rId20"/>
    <p:sldId id="353" r:id="rId21"/>
    <p:sldId id="386" r:id="rId22"/>
    <p:sldId id="375" r:id="rId23"/>
    <p:sldId id="32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3265" autoAdjust="0"/>
  </p:normalViewPr>
  <p:slideViewPr>
    <p:cSldViewPr snapToGrid="0">
      <p:cViewPr varScale="1">
        <p:scale>
          <a:sx n="95" d="100"/>
          <a:sy n="95" d="100"/>
        </p:scale>
        <p:origin x="4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282233" y="1564273"/>
            <a:ext cx="8768247" cy="25844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DeFake </a:t>
            </a:r>
            <a:r>
              <a:rPr lang="zh-CN" altLang="en-US" sz="5400" b="1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学术图像造假检测</a:t>
            </a:r>
            <a:endParaRPr lang="zh-CN" altLang="en-US" sz="5400" b="1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项目需求汇报</a:t>
            </a: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290" y="4372610"/>
            <a:ext cx="179197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85535" y="4470988"/>
            <a:ext cx="152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日期：</a:t>
            </a:r>
            <a:r>
              <a:rPr lang="en-US" altLang="zh-CN" b="1" dirty="0">
                <a:solidFill>
                  <a:srgbClr val="FFFFFF"/>
                </a:solidFill>
              </a:rPr>
              <a:t>03-25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71290" y="4483100"/>
            <a:ext cx="1910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汇报：何牧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844014" y="4458970"/>
            <a:ext cx="103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6 </a:t>
            </a:r>
            <a:r>
              <a:rPr lang="zh-CN" altLang="en-US" b="1" dirty="0">
                <a:solidFill>
                  <a:srgbClr val="FFFFFF"/>
                </a:solidFill>
              </a:rPr>
              <a:t>小组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777398" cy="6287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：结果管理模块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6348" y="954018"/>
            <a:ext cx="11462276" cy="4707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结果管理模块：</a:t>
            </a:r>
            <a:endParaRPr lang="zh-CN" altLang="en-US" sz="2000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         提供从检测结果生成、分类、可视化、报告生成到进度跟踪和通知提醒的全流程管理，帮助用户高效查看、分析和响应图像造假检测结果</a:t>
            </a:r>
            <a:endParaRPr lang="zh-CN" altLang="en-US" sz="2000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历史记录管理：用户可查看历史上传记录及对应检测结果。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结果分类与标签：自动分类检测结果并提供自定义标签功能。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结果可视化：通过图像对比、热力图及统计图表直观展示检测结果。</a:t>
            </a:r>
            <a:endParaRPr lang="zh-CN" altLang="en-US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检测报告管理：生成结构化检测报告并支持下载。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检测进度管理：实时查询算法检测与人工审核进度。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通知与提醒功能：通过多渠道推送检测状态及高风险告警。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672092" cy="6550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：组织协作模块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88167" y="1313472"/>
            <a:ext cx="9501022" cy="41009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组织协作模块：检查报告的查看与讨论</a:t>
            </a:r>
            <a:endParaRPr lang="zh-CN" altLang="en-US" sz="2000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用户可以查看其所属组织的检查报告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用户在查看检查报告之后，可以在检查报告对应的评论区发布讨论内容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用户可以对检查报告提出质疑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用户可以删除自己发布的讨论内容，管理员可以删除不恰当的讨论内容</a:t>
            </a:r>
            <a:endParaRPr lang="zh-CN" altLang="en-US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记录用户对检查报告发布的讨论内容</a:t>
            </a:r>
            <a:endParaRPr lang="zh-CN" altLang="en-US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737908" cy="5629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：平台维护模块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484" y="1300820"/>
            <a:ext cx="10006702" cy="39555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平台维护模块：管理用户账号，导出并且记录统计数据与使用情况，进行用户权限管理</a:t>
            </a:r>
            <a:endParaRPr lang="zh-CN" altLang="en-US" sz="2000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管理用户账号，包括添加删除用户，更改用户信息等等，支持检索。</a:t>
            </a:r>
            <a:endParaRPr lang="zh-CN" altLang="en-US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检索用户的相关使用记录</a:t>
            </a:r>
            <a:r>
              <a:rPr lang="en-US" altLang="zh-CN" sz="2000" dirty="0"/>
              <a:t>/</a:t>
            </a:r>
            <a:r>
              <a:rPr lang="zh-CN" altLang="en-US" sz="2000" dirty="0"/>
              <a:t>日志以及统计数据，支持对数据进行导出。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对用户的使用权限进行管理，以便提高平台的安全性，更精确的满足用户需求。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根据以上结果，结合相关数据，对平台的运行和维护做进一步优化。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26972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软件的非功能性需求描述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用户界面响应迅速，美观，引导性强，方便用户进行各种操作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系统需要对关键操作给出提示，避免产生歧义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考虑到后续迭代开发的要求，应该在开发时保证代码的可阅读性和可维护性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系统应能够兼容多种操作系统和浏览器，保证其可用性。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应对代码进行一定程度的优化，降低运行需求。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系统应支持一定程度的并发，同时满足多用户的访问需求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329244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可行性及潜在风险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 dirty="0"/>
              <a:t>可行性：</a:t>
            </a:r>
            <a:endParaRPr lang="en-US" altLang="zh-CN" sz="2000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市面上存在类似的产品 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ImageTwin.ai</a:t>
            </a:r>
            <a:r>
              <a:rPr lang="en-US" altLang="zh-CN" sz="2000" dirty="0"/>
              <a:t>)</a:t>
            </a:r>
            <a:r>
              <a:rPr lang="zh-CN" altLang="en-US" sz="2000" dirty="0"/>
              <a:t>，相关需求已经经过市场证明，但功能相对受限 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ImageTwin</a:t>
            </a:r>
            <a:r>
              <a:rPr lang="en-US" altLang="zh-CN" sz="2000" dirty="0"/>
              <a:t> </a:t>
            </a:r>
            <a:r>
              <a:rPr lang="zh-CN" altLang="en-US" sz="2000" dirty="0"/>
              <a:t>只支持生命科学相关图像的检测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存在大量开源且效果显著的图像造假检测算法，可以支持平台进行高效且准确的检测工作</a:t>
            </a:r>
            <a:endParaRPr lang="zh-CN" altLang="en-US" sz="2000" dirty="0"/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 b="1" dirty="0"/>
              <a:t>潜在风险：</a:t>
            </a:r>
            <a:endParaRPr lang="en-US" altLang="zh-CN" sz="2000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一种检测算法较难针对不同造假方式进行检测，需要开发多种造假检测算法，可能对算力有较高要求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329244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可行性及潜在风险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 dirty="0"/>
              <a:t>可行性：</a:t>
            </a:r>
            <a:endParaRPr lang="en-US" altLang="zh-CN" sz="2000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市面上存在类似的产品 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ImageTwin.ai</a:t>
            </a:r>
            <a:r>
              <a:rPr lang="en-US" altLang="zh-CN" sz="2000" dirty="0"/>
              <a:t>)</a:t>
            </a:r>
            <a:r>
              <a:rPr lang="zh-CN" altLang="en-US" sz="2000" dirty="0"/>
              <a:t>，相关需求已经经过市场证明，但功能相对受限 </a:t>
            </a:r>
            <a:r>
              <a:rPr lang="en-US" altLang="zh-CN" sz="2000" dirty="0"/>
              <a:t>(</a:t>
            </a:r>
            <a:r>
              <a:rPr lang="en-US" altLang="zh-CN" sz="2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ImageTwin</a:t>
            </a:r>
            <a:r>
              <a:rPr lang="en-US" altLang="zh-CN" sz="2000" dirty="0"/>
              <a:t> </a:t>
            </a:r>
            <a:r>
              <a:rPr lang="zh-CN" altLang="en-US" sz="2000" dirty="0"/>
              <a:t>只支持生命科学相关图像的检测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存在大量开源且效果显著的图像造假检测算法，可以支持平台进行高效且准确的检测工作</a:t>
            </a:r>
            <a:endParaRPr lang="zh-CN" altLang="en-US" sz="2000" dirty="0"/>
          </a:p>
          <a:p>
            <a:pPr indent="0" fontAlgn="auto">
              <a:lnSpc>
                <a:spcPct val="150000"/>
              </a:lnSpc>
              <a:buNone/>
            </a:pPr>
            <a:r>
              <a:rPr lang="zh-CN" altLang="en-US" sz="2000" b="1" dirty="0"/>
              <a:t>潜在风险：</a:t>
            </a:r>
            <a:endParaRPr lang="en-US" altLang="zh-CN" sz="2000" b="1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一种检测算法较难针对不同造假方式进行检测，需要开发多种造假检测算法，可能对算力有较高要求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分工与计划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小组成员分工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分工与计划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600" y="1616400"/>
            <a:ext cx="9197395" cy="417918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何牧：    逻辑后端服务开发，与前端和算法后端对接。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梁浩然：逻辑后端服务开发，与前端和算法后端对接。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王琳皓：造假检测算法设计，辅助后端开发，部分文档工作。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刘志千：造假检测算法设计，辅助后端开发，部分文档工作。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潘罗皓：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前端服务开发，部分文档工作。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郭俊杰：Web 前端服务开发，部分文档工作。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缪梓洋：Web 前端服务开发，部分文档工作。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后续计划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分工与计划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600" y="1616400"/>
            <a:ext cx="842518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预计后续工作如下：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逻辑后端数据库表结构设计以及接口设计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0"/>
                <a:sym typeface="Arial" panose="020B0604020202020204"/>
              </a:rPr>
              <a:t>造假检测相关算法调研、设计以及在指定数据集上进行测试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charset="0"/>
              <a:sym typeface="Arial" panose="020B0604020202020204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0"/>
                <a:sym typeface="Arial" panose="020B0604020202020204"/>
              </a:rPr>
              <a:t>前端界面整体框架的设计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charset="0"/>
              <a:sym typeface="Arial" panose="020B0604020202020204"/>
            </a:endParaRPr>
          </a:p>
          <a:p>
            <a:pPr indent="0" fontAlgn="auto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charset="0"/>
              <a:sym typeface="Arial" panose="020B0604020202020204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97274" y="3028467"/>
            <a:ext cx="2236269" cy="2236269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系统架构设计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分工与计划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3" name="图片 2" descr="upload_post_object_v2_2531025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37" y="1628502"/>
            <a:ext cx="9361812" cy="461147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46231" y="4624692"/>
            <a:ext cx="1881992" cy="1881992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需求分析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84028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72200" y="3862705"/>
            <a:ext cx="458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	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分工与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8962" y="1177134"/>
            <a:ext cx="691407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0000" dirty="0">
                <a:solidFill>
                  <a:srgbClr val="EDEEEC">
                    <a:alpha val="60000"/>
                  </a:srgbClr>
                </a:solidFill>
              </a:rPr>
              <a:t>END</a:t>
            </a:r>
            <a:endParaRPr kumimoji="1" lang="zh-CN" altLang="en-US" sz="30000" dirty="0">
              <a:solidFill>
                <a:srgbClr val="EDEEEC">
                  <a:alpha val="60000"/>
                </a:srgbClr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79" y="4430851"/>
            <a:ext cx="1629838" cy="20758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788503" y="3005000"/>
            <a:ext cx="6384614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感</a:t>
            </a:r>
            <a:r>
              <a:rPr lang="en-US" altLang="zh-CN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谢</a:t>
            </a:r>
            <a:r>
              <a:rPr lang="en-US" altLang="zh-CN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观</a:t>
            </a:r>
            <a:r>
              <a:rPr lang="en-US" altLang="zh-CN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 </a:t>
            </a:r>
            <a:r>
              <a:rPr lang="zh-CN" altLang="en-US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看</a:t>
            </a:r>
            <a:r>
              <a:rPr lang="en-US" altLang="zh-CN" sz="7200" spc="100" dirty="0">
                <a:solidFill>
                  <a:srgbClr val="373735"/>
                </a:solidFill>
                <a:uFillTx/>
                <a:latin typeface="华文行楷" panose="02010800040101010101" charset="-122"/>
                <a:ea typeface="华文行楷" panose="02010800040101010101" charset="-122"/>
                <a:cs typeface="经典综艺体简" panose="02010609000101010101" pitchFamily="49" charset="-122"/>
              </a:rPr>
              <a:t>!</a:t>
            </a:r>
            <a:endParaRPr kumimoji="0" lang="en-US" altLang="zh-CN" sz="7200" spc="100" noProof="0" dirty="0">
              <a:ln>
                <a:noFill/>
              </a:ln>
              <a:solidFill>
                <a:srgbClr val="373735"/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经典综艺体简" panose="0201060900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635" y="5302250"/>
            <a:ext cx="178689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11918" y="5302266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71105" y="5412740"/>
            <a:ext cx="169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日期：</a:t>
            </a:r>
            <a:r>
              <a:rPr lang="en-US" altLang="zh-CN" b="1" dirty="0">
                <a:solidFill>
                  <a:srgbClr val="FFFFFF"/>
                </a:solidFill>
              </a:rPr>
              <a:t>03-25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34635" y="5412740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汇报：何牧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13511" y="5302266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913512" y="5412756"/>
            <a:ext cx="1707404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b="1" dirty="0">
                <a:solidFill>
                  <a:srgbClr val="FFFFFF"/>
                </a:solidFill>
              </a:rPr>
              <a:t>6 </a:t>
            </a:r>
            <a:r>
              <a:rPr lang="zh-CN" altLang="en-US" b="1" dirty="0">
                <a:solidFill>
                  <a:srgbClr val="FFFFFF"/>
                </a:solidFill>
              </a:rPr>
              <a:t>小组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25" y="2228850"/>
            <a:ext cx="481965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背景介绍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25600" y="1791025"/>
            <a:ext cx="9293225" cy="4293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近十年中，国内外学术造假事件频频爆出，这些学术造假行为严重破坏了整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科学研究的环境，浪费大量社会资源，阻碍了科学技术的发展，也在一定程度上打击诚信科研工作者的工作热情。更甚者，在某一领域已取得一定地位的科学家的造假行为更是会对整个领域、整个社会造成难以估量的负面影响。为此亟需形成科技论文造假检测的体系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因此，开发一个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学术图像造假检测系统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，有助于维护学术诚信，提升期刊质量，保护科研人员声誉，同时提高审核效率，显著减少因图像问题引发的学术争议。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99423" y="971821"/>
            <a:ext cx="9779382" cy="525882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endParaRPr lang="zh-CN" altLang="en-US" sz="2000" dirty="0"/>
          </a:p>
          <a:p>
            <a:pPr indent="0" fontAlgn="auto">
              <a:lnSpc>
                <a:spcPct val="150000"/>
              </a:lnSpc>
            </a:pP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普通用户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普通用户指的是平台中数量最为广大的大众用户，如在校师生等。该类用户希望借助平台进行个人用途的小规模的论文图像造假检测，例如上传自己在阅读过程中产生疑惑的论文。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专业用户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 fontAlgn="auto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专业用户是指期刊会议组织方，学校毕业论文组织等需批量审核管理论文的机构。他们需要对组织内部的用户、论文及其检测结果进行管理。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软件解决方案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9045522" cy="3322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本项目的目标是开发一个学术图像造假检测平台，我们的需求如下：</a:t>
            </a:r>
            <a:endParaRPr lang="zh-CN" altLang="en-US" sz="2000" dirty="0"/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支持用户</a:t>
            </a:r>
            <a:r>
              <a:rPr lang="zh-CN" altLang="en-US" sz="2000" b="1" dirty="0"/>
              <a:t>批量上传</a:t>
            </a:r>
            <a:r>
              <a:rPr lang="zh-CN" altLang="en-US" sz="2000" dirty="0"/>
              <a:t>学术图像并准确地返回检测结果，提供</a:t>
            </a:r>
            <a:r>
              <a:rPr lang="zh-CN" altLang="en-US" sz="2000" b="1" dirty="0"/>
              <a:t>进度跟踪</a:t>
            </a:r>
            <a:r>
              <a:rPr lang="zh-CN" altLang="en-US" sz="2000" dirty="0"/>
              <a:t>功能。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支持解析</a:t>
            </a:r>
            <a:r>
              <a:rPr lang="zh-CN" altLang="en-US" sz="2000" b="1" dirty="0"/>
              <a:t>不同格式</a:t>
            </a:r>
            <a:r>
              <a:rPr lang="zh-CN" altLang="en-US" sz="2000" dirty="0"/>
              <a:t>的图片以及论文，对用户透明。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/>
              <a:t>精准的权限管理</a:t>
            </a:r>
            <a:r>
              <a:rPr lang="zh-CN" altLang="en-US" sz="2000" dirty="0"/>
              <a:t>，支持用户加入组织并持有不同权限，方便组织内进行协作。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整合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 检测技术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，并提供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人工审查支持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，以提高造假检测的准确性与效率。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提供高效、多维度的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可视化分析工具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，助力用户精准解读检测结果。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70387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软件的功能性需求描述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用户管理模块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输入处理模块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核心检测模块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结果管理模块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组织协作模块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平台维护模块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 descr="upload_post_object_v2_23048773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39" y="1615378"/>
            <a:ext cx="7310961" cy="441601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619438" cy="5497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：用户管理模块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68287" y="1384268"/>
            <a:ext cx="8425180" cy="4089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 dirty="0"/>
              <a:t>用户管理模块：方便用户的信息与资源管理</a:t>
            </a:r>
            <a:endParaRPr lang="zh-CN" altLang="en-US" sz="2000" b="1" dirty="0"/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用户信息管理：用户查看和修改个人信息。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用户组织管理：用户创建和加入协作组织。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历史记录管理：用户浏览和检索检测记录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通知信息管理：用户浏览和检索收到的通知信息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用户权限管理：用户只能使用自身权限所规定的功能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988012" cy="5234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：输入处理模块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4903" y="1561360"/>
            <a:ext cx="10323451" cy="42274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输入处理模块：旨在优化用户体验，便捷高效</a:t>
            </a:r>
            <a:endParaRPr lang="zh-CN" altLang="en-US" sz="2000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支持多种文件格式上传： 包括图片文件及PDF文件，方便用户灵活选择。</a:t>
            </a:r>
            <a:endParaRPr lang="zh-CN" altLang="en-US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自动转换与提取： 根据文件类型自动转换或提取图像，提升文件处理效率。</a:t>
            </a:r>
            <a:endParaRPr lang="zh-CN" altLang="en-US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元数据保存： 保存文件的元数据，如标题、作者、时间等，便于后续管理与归档。</a:t>
            </a:r>
            <a:endParaRPr lang="en-US" altLang="zh-CN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图像预览功能： 提供图像提取后的预览，方便用户进一步查看与选择。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711582" cy="602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 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：核心检测模块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2784" y="1084537"/>
            <a:ext cx="10184049" cy="4752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ym typeface="+mn-ea"/>
              </a:rPr>
              <a:t>核心检测模块：为用户提供高效准确的检测功能</a:t>
            </a:r>
            <a:endParaRPr lang="zh-CN" altLang="en-US" sz="2000" b="1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多格式图片处理：支持多种图像文件格式，保证系统兼容性，检测图片文件完整性，	对图片进行预处理。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算法检测：对上传的图片进行自动检测，集成多种检测算法，识别多种造假痕迹。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实时进度反馈：为用户提供直观的进度反馈，包括任务队列、当前处理状态以及预估	剩余时间，确保用户能及时掌握检测进程。</a:t>
            </a:r>
            <a:endParaRPr lang="zh-CN" altLang="en-US" sz="2000" dirty="0">
              <a:sym typeface="+mn-ea"/>
            </a:endParaRP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结果标注：将检测结果通过标注框等直观方式标注在原始图像上。</a:t>
            </a:r>
            <a:endParaRPr lang="zh-CN" altLang="en-US" sz="2000" dirty="0"/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置信度评估：结合多种指标，确保评估结果的准确性。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3030</Words>
  <Application>WPS Office WWO_feishu_20241028185521-3ecd29d096</Application>
  <PresentationFormat>宽屏</PresentationFormat>
  <Paragraphs>278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汉仪旗黑KW 55S</vt:lpstr>
      <vt:lpstr>Yuppy SC</vt:lpstr>
      <vt:lpstr>经典综艺体简</vt:lpstr>
      <vt:lpstr>Verdana</vt:lpstr>
      <vt:lpstr>Arial</vt:lpstr>
      <vt:lpstr>Aharoni</vt:lpstr>
      <vt:lpstr>Verdana</vt:lpstr>
      <vt:lpstr>Wingdings</vt:lpstr>
      <vt:lpstr>华文行楷</vt:lpstr>
      <vt:lpstr>隶书</vt:lpstr>
      <vt:lpstr>汉仪书宋二KW</vt:lpstr>
      <vt:lpstr>思源黑体 CN</vt:lpstr>
      <vt:lpstr>Noto Serif Devanagari</vt:lpstr>
      <vt:lpstr>Calibri</vt:lpstr>
      <vt:lpstr>微软雅黑</vt:lpstr>
      <vt:lpstr>Times New Roman</vt:lpstr>
      <vt:lpstr>宋体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quanshanghaoran</cp:lastModifiedBy>
  <dcterms:created xsi:type="dcterms:W3CDTF">2025-03-23T13:30:03Z</dcterms:created>
  <dcterms:modified xsi:type="dcterms:W3CDTF">2025-03-23T13:30:03Z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C975E3E5CFB747E6AF2AD874C0F7BA21_12</vt:lpwstr>
  </property>
  <property fmtid="{D5CDD505-2E9C-101B-9397-08002B2CF9AE}" pid="3" name="KSOProductBuildVer">
    <vt:lpwstr>2052-0.0.0.0</vt:lpwstr>
  </property>
</Properties>
</file>