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3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D3E9-4DE9-417E-90AB-C145E82DBA8B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08423-53D0-4771-8D22-5C816F2E0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Chapter 10</a:t>
            </a:r>
            <a:br>
              <a:rPr lang="en-US" sz="5400" dirty="0"/>
            </a:br>
            <a:r>
              <a:rPr lang="en-US" sz="5400" dirty="0"/>
              <a:t>Planar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5775-62AD-458F-B614-B8144D29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Section 10.3</a:t>
            </a:r>
          </a:p>
          <a:p>
            <a:pPr algn="r"/>
            <a:r>
              <a:rPr lang="en-US" dirty="0"/>
              <a:t>Characterization of Planar Graphs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F13D-BB3F-4786-BDC7-B99A9683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if a graph is planar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5395-EB9C-4DBF-A4FD-9BE4DA1B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Having described features of planar graphs we need to address how to determine if a given graph is planar.</a:t>
            </a:r>
          </a:p>
          <a:p>
            <a:pPr marL="0" indent="0">
              <a:buNone/>
            </a:pPr>
            <a:r>
              <a:rPr lang="en-US" dirty="0"/>
              <a:t>We will address two theorems used to determine if a graph is planar or not: </a:t>
            </a:r>
            <a:r>
              <a:rPr lang="en-US" dirty="0" err="1"/>
              <a:t>Kuratowski’s</a:t>
            </a:r>
            <a:r>
              <a:rPr lang="en-US" dirty="0"/>
              <a:t> and Wagner’s theorem.</a:t>
            </a:r>
          </a:p>
        </p:txBody>
      </p:sp>
    </p:spTree>
    <p:extLst>
      <p:ext uri="{BB962C8B-B14F-4D97-AF65-F5344CB8AC3E}">
        <p14:creationId xmlns:p14="http://schemas.microsoft.com/office/powerpoint/2010/main" val="189591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9858-3BBE-4614-8D31-6E62A968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Kuratowski’s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A0005-F289-453C-9053-348211D1C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subdivision</a:t>
                </a:r>
                <a:r>
                  <a:rPr lang="en-US" dirty="0"/>
                  <a:t> of a graph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if either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can be obtained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by inserting vertices of degree 2 into some, all or none of the edges of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A0005-F289-453C-9053-348211D1C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51AD7EE-08C8-4E27-ABE9-CDC11BFC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15" y="2853126"/>
            <a:ext cx="6861116" cy="27069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8A37F54-5028-4958-84D5-BF80C0E71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0566018"/>
                  </p:ext>
                </p:extLst>
              </p:nvPr>
            </p:nvGraphicFramePr>
            <p:xfrm>
              <a:off x="685800" y="5560117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10.18 – </a:t>
                          </a:r>
                          <a:r>
                            <a:rPr lang="en-US" dirty="0" err="1"/>
                            <a:t>Kuratowski’s</a:t>
                          </a:r>
                          <a:r>
                            <a:rPr lang="en-US" dirty="0"/>
                            <a:t>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planar if and only 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contains no subgraph that is a subdivision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8A37F54-5028-4958-84D5-BF80C0E71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0566018"/>
                  </p:ext>
                </p:extLst>
              </p:nvPr>
            </p:nvGraphicFramePr>
            <p:xfrm>
              <a:off x="685800" y="5560117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10.18 – </a:t>
                          </a:r>
                          <a:r>
                            <a:rPr lang="en-US" dirty="0" err="1"/>
                            <a:t>Kuratowski’s</a:t>
                          </a:r>
                          <a:r>
                            <a:rPr lang="en-US" dirty="0"/>
                            <a:t>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106452" r="-11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04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2BE6-2FB3-49A2-994A-39C979C1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Minors of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E453D-E5F1-4324-8CE4-A6DFC3DB6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b="1" dirty="0"/>
                  <a:t>minor</a:t>
                </a:r>
                <a:r>
                  <a:rPr lang="en-US" dirty="0"/>
                  <a:t> of a graph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if either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or a graph isomorphic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can be obtained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by a succession of edge contractions, edge deletions and vertex deletions (in any order).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a minor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proper minor</a:t>
                </a:r>
                <a:r>
                  <a:rPr lang="en-US" dirty="0"/>
                  <a:t> of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E453D-E5F1-4324-8CE4-A6DFC3DB6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E4C73B0-246E-4E71-8812-6BB2290B6B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3862701"/>
                  </p:ext>
                </p:extLst>
              </p:nvPr>
            </p:nvGraphicFramePr>
            <p:xfrm>
              <a:off x="685801" y="3695129"/>
              <a:ext cx="54102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54102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</a:t>
                          </a:r>
                          <a:r>
                            <a:rPr lang="en-US" b="0" i="0" baseline="0" dirty="0"/>
                            <a:t> subdivision of 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oMath>
                          </a14:m>
                          <a:r>
                            <a:rPr lang="en-US" b="1" i="0" dirty="0"/>
                            <a:t>, </a:t>
                          </a:r>
                          <a:r>
                            <a:rPr lang="en-US" b="0" i="0" dirty="0"/>
                            <a:t>then</a:t>
                          </a:r>
                          <a:r>
                            <a:rPr lang="en-US" b="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oMath>
                          </a14:m>
                          <a:r>
                            <a:rPr lang="en-US" b="1" i="0" dirty="0"/>
                            <a:t> </a:t>
                          </a:r>
                          <a:r>
                            <a:rPr lang="en-US" b="0" i="0" dirty="0"/>
                            <a:t> is a minor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1" i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E4C73B0-246E-4E71-8812-6BB2290B6B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3862701"/>
                  </p:ext>
                </p:extLst>
              </p:nvPr>
            </p:nvGraphicFramePr>
            <p:xfrm>
              <a:off x="685801" y="3695129"/>
              <a:ext cx="5410200" cy="101092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54102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" t="-62857" r="-225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68DDB-3813-434E-9F68-ECBAFE6A69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0196355"/>
                  </p:ext>
                </p:extLst>
              </p:nvPr>
            </p:nvGraphicFramePr>
            <p:xfrm>
              <a:off x="685799" y="4706049"/>
              <a:ext cx="5410200" cy="102298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54102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</a:t>
                          </a:r>
                          <a:r>
                            <a:rPr lang="en-US" b="0" i="0" baseline="0" dirty="0"/>
                            <a:t> nonplanar graph, then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baseline="0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baseline="0" dirty="0"/>
                            <a:t> </a:t>
                          </a:r>
                          <a:r>
                            <a:rPr lang="en-US" b="0" i="0" dirty="0"/>
                            <a:t>is a minor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68DDB-3813-434E-9F68-ECBAFE6A69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0196355"/>
                  </p:ext>
                </p:extLst>
              </p:nvPr>
            </p:nvGraphicFramePr>
            <p:xfrm>
              <a:off x="685799" y="4706049"/>
              <a:ext cx="5410200" cy="102298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54102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652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" t="-61111" r="-338" b="-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62E6BAF-15E9-44FD-B855-3F1D27799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695128"/>
            <a:ext cx="5135219" cy="29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9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1F37-5979-4C72-9D73-A761013C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Wagner’s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F4034A-552B-40C7-9056-CB8E3FB391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1428736"/>
                  </p:ext>
                </p:extLst>
              </p:nvPr>
            </p:nvGraphicFramePr>
            <p:xfrm>
              <a:off x="685800" y="1892578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10.21 – Wagner’s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planar if and only if neither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 is a minor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.</a:t>
                          </a:r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F4034A-552B-40C7-9056-CB8E3FB391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1428736"/>
                  </p:ext>
                </p:extLst>
              </p:nvPr>
            </p:nvGraphicFramePr>
            <p:xfrm>
              <a:off x="685800" y="1892578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10.21 – Wagner’s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4762" r="-113" b="-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B559BEE-0FB8-4E00-BDD7-49AFD57B12B4}"/>
              </a:ext>
            </a:extLst>
          </p:cNvPr>
          <p:cNvSpPr/>
          <p:nvPr/>
        </p:nvSpPr>
        <p:spPr>
          <a:xfrm>
            <a:off x="7955860" y="6304002"/>
            <a:ext cx="42361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https://upload.wikimedia.org/wikipedia/commons/thumb/8/87/Petersen_Wagner_minors.svg/1280px-Petersen_Wagner_minors.svg.png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8B59384-E663-4CBF-B5AA-B02016BC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43" y="2746747"/>
            <a:ext cx="6937513" cy="312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6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542A-7303-43C6-9CCE-C3891FE7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Outerplanar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49699-40FA-4D12-9B36-FF93EB916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outerplanar</a:t>
                </a:r>
                <a:r>
                  <a:rPr lang="en-US" dirty="0"/>
                  <a:t> if there exists a planar embedding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so that every vertex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lies on the boundary of the exterior region.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49699-40FA-4D12-9B36-FF93EB916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Outerplanar Graphs | petemcneely">
            <a:extLst>
              <a:ext uri="{FF2B5EF4-FFF2-40B4-BE49-F238E27FC236}">
                <a16:creationId xmlns:a16="http://schemas.microsoft.com/office/drawing/2014/main" id="{1ED4EAB9-8DBA-4F11-91C3-088D6D30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449" y="3198795"/>
            <a:ext cx="5269102" cy="289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A221B8-D66A-4FAB-B1FC-80DCC90A65C3}"/>
              </a:ext>
            </a:extLst>
          </p:cNvPr>
          <p:cNvSpPr txBox="1"/>
          <p:nvPr/>
        </p:nvSpPr>
        <p:spPr>
          <a:xfrm>
            <a:off x="3169085" y="6355844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https://petemcneely.files.wordpress.com/2013/03/maximal-outerplanar.png</a:t>
            </a:r>
          </a:p>
        </p:txBody>
      </p:sp>
    </p:spTree>
    <p:extLst>
      <p:ext uri="{BB962C8B-B14F-4D97-AF65-F5344CB8AC3E}">
        <p14:creationId xmlns:p14="http://schemas.microsoft.com/office/powerpoint/2010/main" val="353778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1F37-5979-4C72-9D73-A761013C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Outplanar</a:t>
            </a:r>
            <a:r>
              <a:rPr lang="en-US" dirty="0"/>
              <a:t> 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F4034A-552B-40C7-9056-CB8E3FB391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1079877"/>
                  </p:ext>
                </p:extLst>
              </p:nvPr>
            </p:nvGraphicFramePr>
            <p:xfrm>
              <a:off x="685800" y="1892578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outerplanar if and only if the join</a:t>
                          </a:r>
                          <a:r>
                            <a:rPr lang="en-US" b="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⋁"/>
                                  <m:subHide m:val="on"/>
                                  <m:supHide m:val="on"/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b="1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b="0" i="0" dirty="0"/>
                            <a:t> is</a:t>
                          </a:r>
                          <a:r>
                            <a:rPr lang="en-US" b="0" i="0" baseline="0" dirty="0"/>
                            <a:t> planar.</a:t>
                          </a:r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F4034A-552B-40C7-9056-CB8E3FB391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1079877"/>
                  </p:ext>
                </p:extLst>
              </p:nvPr>
            </p:nvGraphicFramePr>
            <p:xfrm>
              <a:off x="685800" y="1892578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9836" r="-113" b="-1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29E6DC-AC63-4943-8E60-15C7DF8B23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8291334"/>
                  </p:ext>
                </p:extLst>
              </p:nvPr>
            </p:nvGraphicFramePr>
            <p:xfrm>
              <a:off x="685800" y="2634258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outerplanar if and only 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contains no sub-graph that is a subdivision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.</a:t>
                          </a:r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29E6DC-AC63-4943-8E60-15C7DF8B23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8291334"/>
                  </p:ext>
                </p:extLst>
              </p:nvPr>
            </p:nvGraphicFramePr>
            <p:xfrm>
              <a:off x="685800" y="2634258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106452" r="-11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CDE4EE-48F7-48FB-B704-98CEDD910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068301"/>
              </p:ext>
            </p:extLst>
          </p:nvPr>
        </p:nvGraphicFramePr>
        <p:xfrm>
          <a:off x="685800" y="3382923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Theorem 10.25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nontrivial outerplanar graph contains at least two vertices of degree 2 or less.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C060C8A-C181-4FF5-906E-712FB9BF89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752683"/>
                  </p:ext>
                </p:extLst>
              </p:nvPr>
            </p:nvGraphicFramePr>
            <p:xfrm>
              <a:off x="685800" y="4137773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size of every outerplanar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b="0" i="0" dirty="0"/>
                            <a:t> is at most</a:t>
                          </a:r>
                          <a:r>
                            <a:rPr lang="en-US" b="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b="0" i="0" dirty="0"/>
                            <a:t>.</a:t>
                          </a:r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C060C8A-C181-4FF5-906E-712FB9BF89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752683"/>
                  </p:ext>
                </p:extLst>
              </p:nvPr>
            </p:nvGraphicFramePr>
            <p:xfrm>
              <a:off x="685800" y="4137773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109836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788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04E-72F3-45B3-9F1E-09155380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7667042-92D7-4F31-81B9-FC9DC14356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6476245"/>
                  </p:ext>
                </p:extLst>
              </p:nvPr>
            </p:nvGraphicFramePr>
            <p:xfrm>
              <a:off x="685800" y="2008749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10.18 – </a:t>
                          </a:r>
                          <a:r>
                            <a:rPr lang="en-US" dirty="0" err="1"/>
                            <a:t>Kuratowski’s</a:t>
                          </a:r>
                          <a:r>
                            <a:rPr lang="en-US" dirty="0"/>
                            <a:t>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planar if and only 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contains no subgraph that is a subdivision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7667042-92D7-4F31-81B9-FC9DC14356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6476245"/>
                  </p:ext>
                </p:extLst>
              </p:nvPr>
            </p:nvGraphicFramePr>
            <p:xfrm>
              <a:off x="685800" y="2008749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10.18 – </a:t>
                          </a:r>
                          <a:r>
                            <a:rPr lang="en-US" dirty="0" err="1"/>
                            <a:t>Kuratowski’s</a:t>
                          </a:r>
                          <a:r>
                            <a:rPr lang="en-US" dirty="0"/>
                            <a:t>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4762" r="-113" b="-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285611E-6659-44B5-9163-46000280C1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353496"/>
                  </p:ext>
                </p:extLst>
              </p:nvPr>
            </p:nvGraphicFramePr>
            <p:xfrm>
              <a:off x="685800" y="2757414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</a:t>
                          </a:r>
                          <a:r>
                            <a:rPr lang="en-US" b="0" i="0" baseline="0" dirty="0"/>
                            <a:t> subdivision of 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oMath>
                          </a14:m>
                          <a:r>
                            <a:rPr lang="en-US" b="1" i="0" dirty="0"/>
                            <a:t>, </a:t>
                          </a:r>
                          <a:r>
                            <a:rPr lang="en-US" b="0" i="0" dirty="0"/>
                            <a:t>then</a:t>
                          </a:r>
                          <a:r>
                            <a:rPr lang="en-US" b="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oMath>
                          </a14:m>
                          <a:r>
                            <a:rPr lang="en-US" b="1" i="0" dirty="0"/>
                            <a:t> </a:t>
                          </a:r>
                          <a:r>
                            <a:rPr lang="en-US" b="0" i="0" dirty="0"/>
                            <a:t> is a minor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1" i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285611E-6659-44B5-9163-46000280C1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353496"/>
                  </p:ext>
                </p:extLst>
              </p:nvPr>
            </p:nvGraphicFramePr>
            <p:xfrm>
              <a:off x="685800" y="2757414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108197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CDF7EB-1935-4C0D-A197-322EC85FC3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2900802"/>
                  </p:ext>
                </p:extLst>
              </p:nvPr>
            </p:nvGraphicFramePr>
            <p:xfrm>
              <a:off x="685800" y="3499094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</a:t>
                          </a:r>
                          <a:r>
                            <a:rPr lang="en-US" b="0" i="0" baseline="0" dirty="0"/>
                            <a:t> nonplanar graph, then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baseline="0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baseline="0" dirty="0"/>
                            <a:t> </a:t>
                          </a:r>
                          <a:r>
                            <a:rPr lang="en-US" b="0" i="0" dirty="0"/>
                            <a:t>is a minor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CDF7EB-1935-4C0D-A197-322EC85FC3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2900802"/>
                  </p:ext>
                </p:extLst>
              </p:nvPr>
            </p:nvGraphicFramePr>
            <p:xfrm>
              <a:off x="685800" y="3499094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" t="-104762" r="-113" b="-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7F0F876-8DBE-454D-93ED-F872356FA3D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2157093"/>
                  </p:ext>
                </p:extLst>
              </p:nvPr>
            </p:nvGraphicFramePr>
            <p:xfrm>
              <a:off x="685800" y="4247759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10.21 – Wagner’s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planar if and only if neither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 is a minor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.</a:t>
                          </a:r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7F0F876-8DBE-454D-93ED-F872356FA3D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2157093"/>
                  </p:ext>
                </p:extLst>
              </p:nvPr>
            </p:nvGraphicFramePr>
            <p:xfrm>
              <a:off x="685800" y="4247759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10.21 – Wagner’s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6" t="-104762" r="-113" b="-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28B9F08-0879-452E-87C6-678AE6DAC5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537715"/>
                  </p:ext>
                </p:extLst>
              </p:nvPr>
            </p:nvGraphicFramePr>
            <p:xfrm>
              <a:off x="685800" y="4989439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outerplanar if and only if the join</a:t>
                          </a:r>
                          <a:r>
                            <a:rPr lang="en-US" b="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⋁"/>
                                  <m:subHide m:val="on"/>
                                  <m:supHide m:val="on"/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en-US" b="1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b="0" i="0" dirty="0"/>
                            <a:t> is</a:t>
                          </a:r>
                          <a:r>
                            <a:rPr lang="en-US" b="0" i="0" baseline="0" dirty="0"/>
                            <a:t> planar.</a:t>
                          </a:r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28B9F08-0879-452E-87C6-678AE6DAC5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537715"/>
                  </p:ext>
                </p:extLst>
              </p:nvPr>
            </p:nvGraphicFramePr>
            <p:xfrm>
              <a:off x="685800" y="4989439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6" t="-109836" r="-113" b="-1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DD1787B-1E84-46A2-BFA8-DBCF7400458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9408157"/>
                  </p:ext>
                </p:extLst>
              </p:nvPr>
            </p:nvGraphicFramePr>
            <p:xfrm>
              <a:off x="685800" y="5745089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outerplanar if and only 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contains no sub-graph that is a subdivision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i="0" dirty="0"/>
                            <a:t>.</a:t>
                          </a:r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DDD1787B-1E84-46A2-BFA8-DBCF7400458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9408157"/>
                  </p:ext>
                </p:extLst>
              </p:nvPr>
            </p:nvGraphicFramePr>
            <p:xfrm>
              <a:off x="685800" y="5745089"/>
              <a:ext cx="10820400" cy="74866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6" t="-104762" r="-113" b="-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65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D3A6-A3A4-465E-B8A1-2A8437E5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and Equations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D5FC5-7A00-4A41-A0C1-5E99579CD7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3550641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90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b="0" dirty="0"/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nonplanar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046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D4D5FC5-7A00-4A41-A0C1-5E99579CD7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35506414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790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9836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046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CE2D3E-E190-45BA-8BA9-5195E5B92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611265"/>
              </p:ext>
            </p:extLst>
          </p:nvPr>
        </p:nvGraphicFramePr>
        <p:xfrm>
          <a:off x="685800" y="2193925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Theorem 10.25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nontrivial outerplanar graph contains at least two vertices of degree 2 or less.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6A1CBCA-24FD-4ECA-B80D-D5129BB1E8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00806844"/>
                  </p:ext>
                </p:extLst>
              </p:nvPr>
            </p:nvGraphicFramePr>
            <p:xfrm>
              <a:off x="685800" y="293560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size of every outerplanar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b="0" i="0" dirty="0"/>
                            <a:t> is at most</a:t>
                          </a:r>
                          <a:r>
                            <a:rPr lang="en-US" b="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baseline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b="0" i="0" dirty="0"/>
                            <a:t>.</a:t>
                          </a:r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6A1CBCA-24FD-4ECA-B80D-D5129BB1E8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00806844"/>
                  </p:ext>
                </p:extLst>
              </p:nvPr>
            </p:nvGraphicFramePr>
            <p:xfrm>
              <a:off x="685800" y="293560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" t="-109836" r="-11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56325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971</TotalTime>
  <Words>626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Century Gothic</vt:lpstr>
      <vt:lpstr>Vapor Trail</vt:lpstr>
      <vt:lpstr>Chapter 10 Planar Graphs</vt:lpstr>
      <vt:lpstr>How to determine if a graph is planar</vt:lpstr>
      <vt:lpstr>Kuratowski’s Theorem</vt:lpstr>
      <vt:lpstr>Minors of Graphs</vt:lpstr>
      <vt:lpstr>Wagner’s Theorem</vt:lpstr>
      <vt:lpstr>Outerplanar Graphs</vt:lpstr>
      <vt:lpstr>Outplanar Theorems</vt:lpstr>
      <vt:lpstr>Theorems and Equations</vt:lpstr>
      <vt:lpstr>Theorems and Equations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Planar Graphs</dc:title>
  <dc:creator>Burtnett, Jaron</dc:creator>
  <cp:lastModifiedBy>Burtnett, Jaron</cp:lastModifiedBy>
  <cp:revision>42</cp:revision>
  <dcterms:created xsi:type="dcterms:W3CDTF">2020-05-24T04:54:04Z</dcterms:created>
  <dcterms:modified xsi:type="dcterms:W3CDTF">2020-06-01T07:08:18Z</dcterms:modified>
</cp:coreProperties>
</file>