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3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08423-53D0-4771-8D22-5C816F2E0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Chapter 10</a:t>
            </a:r>
            <a:br>
              <a:rPr lang="en-US" sz="5400"/>
            </a:br>
            <a:r>
              <a:rPr lang="en-US" sz="5400"/>
              <a:t>Planar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5775-62AD-458F-B614-B8144D29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Section 10.1</a:t>
            </a:r>
            <a:endParaRPr lang="en-US"/>
          </a:p>
          <a:p>
            <a:pPr algn="r"/>
            <a:r>
              <a:rPr lang="en-US" dirty="0"/>
              <a:t>The Euler Identity</a:t>
            </a:r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CB4C2B-5D01-4868-9B9D-D251200F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46" y="2998308"/>
            <a:ext cx="4680840" cy="2919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B32A-D55E-4351-B7A6-AD1AFD07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polyhedron</a:t>
            </a:r>
            <a:r>
              <a:rPr lang="en-US" dirty="0"/>
              <a:t> is a 3-dimensional object bounded by polygonal plan surfaces called </a:t>
            </a:r>
            <a:r>
              <a:rPr lang="en-US" b="1" dirty="0"/>
              <a:t>faces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44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r>
                  <a:rPr lang="en-US" dirty="0"/>
                  <a:t>Any polyhedron can be drawn as a planar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F53E368-2728-4D57-A7A5-3C805B85274F}"/>
              </a:ext>
            </a:extLst>
          </p:cNvPr>
          <p:cNvGrpSpPr/>
          <p:nvPr/>
        </p:nvGrpSpPr>
        <p:grpSpPr>
          <a:xfrm>
            <a:off x="2737649" y="4544014"/>
            <a:ext cx="1530292" cy="1355330"/>
            <a:chOff x="1509099" y="4193213"/>
            <a:chExt cx="1530292" cy="1355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298418-F5EC-4541-A5A0-5FCAC4EE1401}"/>
                </a:ext>
              </a:extLst>
            </p:cNvPr>
            <p:cNvSpPr/>
            <p:nvPr/>
          </p:nvSpPr>
          <p:spPr>
            <a:xfrm>
              <a:off x="1509099" y="45054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E67032-44D4-4DEB-91AB-888CDACD4225}"/>
                </a:ext>
              </a:extLst>
            </p:cNvPr>
            <p:cNvSpPr/>
            <p:nvPr/>
          </p:nvSpPr>
          <p:spPr>
            <a:xfrm>
              <a:off x="2095257" y="4193213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71F033-173A-42D9-877E-8B81F012575B}"/>
                </a:ext>
              </a:extLst>
            </p:cNvPr>
            <p:cNvSpPr/>
            <p:nvPr/>
          </p:nvSpPr>
          <p:spPr>
            <a:xfrm>
              <a:off x="2897348" y="4195231"/>
              <a:ext cx="142043" cy="150921"/>
            </a:xfrm>
            <a:prstGeom prst="ellipse">
              <a:avLst/>
            </a:prstGeom>
            <a:solidFill>
              <a:srgbClr val="00B0F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538582-7B4A-4532-9847-1F495272B841}"/>
                </a:ext>
              </a:extLst>
            </p:cNvPr>
            <p:cNvSpPr/>
            <p:nvPr/>
          </p:nvSpPr>
          <p:spPr>
            <a:xfrm>
              <a:off x="2409084" y="4505475"/>
              <a:ext cx="142043" cy="150921"/>
            </a:xfrm>
            <a:prstGeom prst="ellipse">
              <a:avLst/>
            </a:prstGeom>
            <a:solidFill>
              <a:srgbClr val="FFC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14FBEF-1074-421E-A276-974F0CC426C0}"/>
                </a:ext>
              </a:extLst>
            </p:cNvPr>
            <p:cNvSpPr/>
            <p:nvPr/>
          </p:nvSpPr>
          <p:spPr>
            <a:xfrm>
              <a:off x="1511739" y="5397622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9A2424-424C-4858-8F5B-443C6AD8FDF5}"/>
                </a:ext>
              </a:extLst>
            </p:cNvPr>
            <p:cNvSpPr/>
            <p:nvPr/>
          </p:nvSpPr>
          <p:spPr>
            <a:xfrm>
              <a:off x="2095257" y="5032001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48C422-C424-41DE-8834-F44776A172B3}"/>
                </a:ext>
              </a:extLst>
            </p:cNvPr>
            <p:cNvSpPr/>
            <p:nvPr/>
          </p:nvSpPr>
          <p:spPr>
            <a:xfrm>
              <a:off x="2409084" y="5380719"/>
              <a:ext cx="142043" cy="150921"/>
            </a:xfrm>
            <a:prstGeom prst="ellipse">
              <a:avLst/>
            </a:prstGeom>
            <a:solidFill>
              <a:srgbClr val="92D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38F400-D213-4E3B-85FB-F1356C76A8E4}"/>
                </a:ext>
              </a:extLst>
            </p:cNvPr>
            <p:cNvSpPr/>
            <p:nvPr/>
          </p:nvSpPr>
          <p:spPr>
            <a:xfrm>
              <a:off x="2895600" y="5032001"/>
              <a:ext cx="142043" cy="150921"/>
            </a:xfrm>
            <a:prstGeom prst="ellipse">
              <a:avLst/>
            </a:prstGeom>
            <a:solidFill>
              <a:srgbClr val="7030A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CEEF3C-D7E8-47B2-8E73-5D080C0161E1}"/>
                </a:ext>
              </a:extLst>
            </p:cNvPr>
            <p:cNvCxnSpPr>
              <a:cxnSpLocks/>
              <a:stCxn id="8" idx="0"/>
              <a:endCxn id="4" idx="4"/>
            </p:cNvCxnSpPr>
            <p:nvPr/>
          </p:nvCxnSpPr>
          <p:spPr>
            <a:xfrm flipH="1" flipV="1">
              <a:off x="1580121" y="4656396"/>
              <a:ext cx="2640" cy="7412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2FBD4C-650E-4714-A462-9DDE2392DCF4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 flipV="1">
              <a:off x="1653782" y="5456180"/>
              <a:ext cx="755302" cy="16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9DE0DE-E10A-4DAF-87E0-07C1B1057A7E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1651142" y="4580936"/>
              <a:ext cx="7579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54BD4A-424D-4DB1-9AD2-54C00C8A9A48}"/>
                </a:ext>
              </a:extLst>
            </p:cNvPr>
            <p:cNvCxnSpPr>
              <a:stCxn id="10" idx="0"/>
              <a:endCxn id="7" idx="4"/>
            </p:cNvCxnSpPr>
            <p:nvPr/>
          </p:nvCxnSpPr>
          <p:spPr>
            <a:xfrm flipV="1">
              <a:off x="2480106" y="4656396"/>
              <a:ext cx="0" cy="7243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BE7103-F6FA-4321-A2F5-8D94D9BA08D3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237300" y="4268674"/>
              <a:ext cx="660048" cy="20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764558-31DD-45B8-A8F7-D099CF1E685C}"/>
                </a:ext>
              </a:extLst>
            </p:cNvPr>
            <p:cNvCxnSpPr>
              <a:cxnSpLocks/>
              <a:stCxn id="4" idx="7"/>
              <a:endCxn id="5" idx="2"/>
            </p:cNvCxnSpPr>
            <p:nvPr/>
          </p:nvCxnSpPr>
          <p:spPr>
            <a:xfrm flipV="1">
              <a:off x="1630340" y="4268674"/>
              <a:ext cx="464917" cy="258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A7E902-1CC4-48FD-B9F5-B7B372654E7B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2530325" y="4324050"/>
              <a:ext cx="387825" cy="2035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B19C67-0BF0-46CA-BEA8-EDB5E3374A05}"/>
                </a:ext>
              </a:extLst>
            </p:cNvPr>
            <p:cNvCxnSpPr>
              <a:stCxn id="11" idx="0"/>
              <a:endCxn id="6" idx="4"/>
            </p:cNvCxnSpPr>
            <p:nvPr/>
          </p:nvCxnSpPr>
          <p:spPr>
            <a:xfrm flipV="1">
              <a:off x="2966622" y="4346152"/>
              <a:ext cx="1748" cy="6858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3FB37-9EB2-4762-A072-6EB581E5EB12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>
            <a:xfrm flipV="1">
              <a:off x="2530325" y="5160820"/>
              <a:ext cx="386077" cy="242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C50D02-AF33-41D0-8897-D2B28FBA021A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166279" y="4344134"/>
              <a:ext cx="0" cy="68786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EB0ECF-385B-4317-8171-5E79F44A73B2}"/>
                </a:ext>
              </a:extLst>
            </p:cNvPr>
            <p:cNvCxnSpPr>
              <a:stCxn id="9" idx="3"/>
              <a:endCxn id="8" idx="7"/>
            </p:cNvCxnSpPr>
            <p:nvPr/>
          </p:nvCxnSpPr>
          <p:spPr>
            <a:xfrm flipH="1">
              <a:off x="1632980" y="5160820"/>
              <a:ext cx="483079" cy="2589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446C72-AE8B-4E6D-AF94-5CBF448ADFD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2237300" y="5107462"/>
              <a:ext cx="6583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10371F-A845-4038-82D5-14D54CFEE627}"/>
              </a:ext>
            </a:extLst>
          </p:cNvPr>
          <p:cNvGrpSpPr/>
          <p:nvPr/>
        </p:nvGrpSpPr>
        <p:grpSpPr>
          <a:xfrm>
            <a:off x="7649539" y="4206622"/>
            <a:ext cx="1926053" cy="1915960"/>
            <a:chOff x="6845895" y="4050957"/>
            <a:chExt cx="1926053" cy="191596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3CF083-A5FB-48F2-B8DA-8BA617548052}"/>
                </a:ext>
              </a:extLst>
            </p:cNvPr>
            <p:cNvSpPr/>
            <p:nvPr/>
          </p:nvSpPr>
          <p:spPr>
            <a:xfrm>
              <a:off x="7277208" y="4544480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160693-5E04-4D24-8604-7D0A02133258}"/>
                </a:ext>
              </a:extLst>
            </p:cNvPr>
            <p:cNvSpPr/>
            <p:nvPr/>
          </p:nvSpPr>
          <p:spPr>
            <a:xfrm>
              <a:off x="6845896" y="4050957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A16B58-557F-46D3-A2B3-552E114226C4}"/>
                </a:ext>
              </a:extLst>
            </p:cNvPr>
            <p:cNvSpPr/>
            <p:nvPr/>
          </p:nvSpPr>
          <p:spPr>
            <a:xfrm>
              <a:off x="8629904" y="4055701"/>
              <a:ext cx="142043" cy="150921"/>
            </a:xfrm>
            <a:prstGeom prst="ellipse">
              <a:avLst/>
            </a:prstGeom>
            <a:solidFill>
              <a:srgbClr val="00B0F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F3565-2238-4760-8656-7A38522397E6}"/>
                </a:ext>
              </a:extLst>
            </p:cNvPr>
            <p:cNvSpPr/>
            <p:nvPr/>
          </p:nvSpPr>
          <p:spPr>
            <a:xfrm>
              <a:off x="8177193" y="4544480"/>
              <a:ext cx="142043" cy="150921"/>
            </a:xfrm>
            <a:prstGeom prst="ellipse">
              <a:avLst/>
            </a:prstGeom>
            <a:solidFill>
              <a:srgbClr val="FFC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5099BDB-B412-4C28-AAC5-E60477A49037}"/>
                </a:ext>
              </a:extLst>
            </p:cNvPr>
            <p:cNvSpPr/>
            <p:nvPr/>
          </p:nvSpPr>
          <p:spPr>
            <a:xfrm>
              <a:off x="7279848" y="543662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80BBBC-D56A-4579-BE3A-6083F7A7F4DD}"/>
                </a:ext>
              </a:extLst>
            </p:cNvPr>
            <p:cNvSpPr/>
            <p:nvPr/>
          </p:nvSpPr>
          <p:spPr>
            <a:xfrm>
              <a:off x="6845895" y="5815996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DFC990-E8C2-4734-B15B-F4B62AA8844A}"/>
                </a:ext>
              </a:extLst>
            </p:cNvPr>
            <p:cNvSpPr/>
            <p:nvPr/>
          </p:nvSpPr>
          <p:spPr>
            <a:xfrm>
              <a:off x="8177193" y="5419724"/>
              <a:ext cx="142043" cy="150921"/>
            </a:xfrm>
            <a:prstGeom prst="ellipse">
              <a:avLst/>
            </a:prstGeom>
            <a:solidFill>
              <a:srgbClr val="92D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64442CC-4CCB-4BC0-80BB-D4CF4DFF7774}"/>
                </a:ext>
              </a:extLst>
            </p:cNvPr>
            <p:cNvSpPr/>
            <p:nvPr/>
          </p:nvSpPr>
          <p:spPr>
            <a:xfrm>
              <a:off x="8629905" y="5815995"/>
              <a:ext cx="142043" cy="150921"/>
            </a:xfrm>
            <a:prstGeom prst="ellipse">
              <a:avLst/>
            </a:prstGeom>
            <a:solidFill>
              <a:srgbClr val="7030A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C7107D-E44C-4D89-A7D3-84C12915CC31}"/>
                </a:ext>
              </a:extLst>
            </p:cNvPr>
            <p:cNvCxnSpPr>
              <a:cxnSpLocks/>
              <a:stCxn id="60" idx="0"/>
              <a:endCxn id="56" idx="4"/>
            </p:cNvCxnSpPr>
            <p:nvPr/>
          </p:nvCxnSpPr>
          <p:spPr>
            <a:xfrm flipH="1" flipV="1">
              <a:off x="7348230" y="4695401"/>
              <a:ext cx="2640" cy="7412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FF864A-1B60-41BD-B954-11A4A27AD015}"/>
                </a:ext>
              </a:extLst>
            </p:cNvPr>
            <p:cNvCxnSpPr>
              <a:stCxn id="60" idx="6"/>
              <a:endCxn id="62" idx="2"/>
            </p:cNvCxnSpPr>
            <p:nvPr/>
          </p:nvCxnSpPr>
          <p:spPr>
            <a:xfrm flipV="1">
              <a:off x="7421891" y="5495185"/>
              <a:ext cx="755302" cy="16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005F2C-0B6B-4A7D-8C12-123FF182FA38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7419251" y="4619941"/>
              <a:ext cx="7579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4429BBA-7F2A-4351-8C3B-AFCBD929F566}"/>
                </a:ext>
              </a:extLst>
            </p:cNvPr>
            <p:cNvCxnSpPr>
              <a:stCxn id="62" idx="0"/>
              <a:endCxn id="59" idx="4"/>
            </p:cNvCxnSpPr>
            <p:nvPr/>
          </p:nvCxnSpPr>
          <p:spPr>
            <a:xfrm flipV="1">
              <a:off x="8248215" y="4695401"/>
              <a:ext cx="0" cy="7243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E74660-F67D-45D2-A46F-862D81FCB589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>
              <a:off x="6987939" y="4126418"/>
              <a:ext cx="1641965" cy="47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30DCAA-8133-4DD9-92F1-4FFC8048D30B}"/>
                </a:ext>
              </a:extLst>
            </p:cNvPr>
            <p:cNvCxnSpPr>
              <a:cxnSpLocks/>
              <a:stCxn id="56" idx="1"/>
              <a:endCxn id="57" idx="5"/>
            </p:cNvCxnSpPr>
            <p:nvPr/>
          </p:nvCxnSpPr>
          <p:spPr>
            <a:xfrm flipH="1" flipV="1">
              <a:off x="6967137" y="4179776"/>
              <a:ext cx="330873" cy="386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DBE55B-05D3-4079-AB59-D499E42F6206}"/>
                </a:ext>
              </a:extLst>
            </p:cNvPr>
            <p:cNvCxnSpPr>
              <a:stCxn id="59" idx="7"/>
              <a:endCxn id="58" idx="3"/>
            </p:cNvCxnSpPr>
            <p:nvPr/>
          </p:nvCxnSpPr>
          <p:spPr>
            <a:xfrm flipV="1">
              <a:off x="8298434" y="4184520"/>
              <a:ext cx="352272" cy="382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37F703-50B8-4485-B49F-6381D57EC492}"/>
                </a:ext>
              </a:extLst>
            </p:cNvPr>
            <p:cNvCxnSpPr>
              <a:stCxn id="63" idx="0"/>
              <a:endCxn id="58" idx="4"/>
            </p:cNvCxnSpPr>
            <p:nvPr/>
          </p:nvCxnSpPr>
          <p:spPr>
            <a:xfrm flipH="1" flipV="1">
              <a:off x="8700926" y="4206622"/>
              <a:ext cx="1" cy="16093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A0E2850-0511-4ECA-A75D-03428213B472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8298434" y="5548543"/>
              <a:ext cx="352273" cy="289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0DEDA6-81F6-4A76-9FD6-EAFA138B8AF1}"/>
                </a:ext>
              </a:extLst>
            </p:cNvPr>
            <p:cNvCxnSpPr>
              <a:stCxn id="61" idx="0"/>
              <a:endCxn id="57" idx="4"/>
            </p:cNvCxnSpPr>
            <p:nvPr/>
          </p:nvCxnSpPr>
          <p:spPr>
            <a:xfrm flipV="1">
              <a:off x="6916917" y="4201878"/>
              <a:ext cx="1" cy="16141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313D52-6225-4610-8383-3C4B35F7818A}"/>
                </a:ext>
              </a:extLst>
            </p:cNvPr>
            <p:cNvCxnSpPr>
              <a:cxnSpLocks/>
              <a:stCxn id="61" idx="7"/>
              <a:endCxn id="60" idx="3"/>
            </p:cNvCxnSpPr>
            <p:nvPr/>
          </p:nvCxnSpPr>
          <p:spPr>
            <a:xfrm flipV="1">
              <a:off x="6967136" y="5565446"/>
              <a:ext cx="333514" cy="2726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443BB-E354-42B3-9172-E2FAE4001453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 flipV="1">
              <a:off x="6987938" y="5891456"/>
              <a:ext cx="1641967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6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r>
                  <a:rPr lang="en-US" dirty="0"/>
                  <a:t>Any polyhedron can be drawn as a planar graph.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Regular polyhedron</a:t>
                </a:r>
                <a:r>
                  <a:rPr lang="en-US" dirty="0"/>
                  <a:t> is a polyhedron whose faces are bounded by congruent regular polygons and whose polyhedral angles are congruent.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represents the number of vertices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represents the number of faces bounded by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-cycle 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-sided faces)</a:t>
                </a:r>
              </a:p>
              <a:p>
                <a:r>
                  <a:rPr lang="en-US" dirty="0"/>
                  <a:t>Equation 10.1: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</p:spTree>
    <p:extLst>
      <p:ext uri="{BB962C8B-B14F-4D97-AF65-F5344CB8AC3E}">
        <p14:creationId xmlns:p14="http://schemas.microsoft.com/office/powerpoint/2010/main" val="37843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2424548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At least one face of every polyhedron is bounded by a k-cycle for some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2424548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9836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3072129"/>
                <a:ext cx="10820400" cy="309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Proof:</a:t>
                </a:r>
              </a:p>
              <a:p>
                <a:r>
                  <a:rPr lang="en-US" dirty="0"/>
                  <a:t>Prove by contradiction;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By Equation 10.1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By Euler’s </a:t>
                </a:r>
                <a:r>
                  <a:rPr lang="en-US" dirty="0" err="1"/>
                  <a:t>Indentity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which is a contradiction.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72129"/>
                <a:ext cx="10820400" cy="3098412"/>
              </a:xfrm>
              <a:prstGeom prst="rect">
                <a:avLst/>
              </a:prstGeom>
              <a:blipFill>
                <a:blip r:embed="rId3"/>
                <a:stretch>
                  <a:fillRect l="-507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618-DD16-4821-96A1-45967E73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Regular Polyhedra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1024F-4284-4A18-AE01-E85BED25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454" y="2193925"/>
            <a:ext cx="6445092" cy="402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604F1-3FA0-4494-A953-B17ABAA018B4}"/>
              </a:ext>
            </a:extLst>
          </p:cNvPr>
          <p:cNvSpPr txBox="1"/>
          <p:nvPr/>
        </p:nvSpPr>
        <p:spPr>
          <a:xfrm>
            <a:off x="6505917" y="6354762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 that these are the only five in Theorem 10.7</a:t>
            </a:r>
          </a:p>
        </p:txBody>
      </p:sp>
    </p:spTree>
    <p:extLst>
      <p:ext uri="{BB962C8B-B14F-4D97-AF65-F5344CB8AC3E}">
        <p14:creationId xmlns:p14="http://schemas.microsoft.com/office/powerpoint/2010/main" val="95273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109-5607-4C8A-89C6-BE364867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5</a:t>
            </a:r>
            <a:r>
              <a:rPr lang="en-US" dirty="0"/>
              <a:t> and K</a:t>
            </a:r>
            <a:r>
              <a:rPr lang="en-US" baseline="-25000" dirty="0"/>
              <a:t>3,3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C51-41D1-49EE-92F2-36ED4840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04672"/>
          </a:xfrm>
        </p:spPr>
        <p:txBody>
          <a:bodyPr/>
          <a:lstStyle/>
          <a:p>
            <a:r>
              <a:rPr lang="en-US" dirty="0"/>
              <a:t>The Book also proves that the graphs K</a:t>
            </a:r>
            <a:r>
              <a:rPr lang="en-US" baseline="-25000" dirty="0"/>
              <a:t>5</a:t>
            </a:r>
            <a:r>
              <a:rPr lang="en-US" dirty="0"/>
              <a:t> and K</a:t>
            </a:r>
            <a:r>
              <a:rPr lang="en-US" baseline="-25000" dirty="0"/>
              <a:t>3,3</a:t>
            </a:r>
            <a:r>
              <a:rPr lang="en-US" dirty="0"/>
              <a:t> are nonplanar in corollaries 10.8,9.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9ED5C-C076-481B-950B-FF79344A8724}"/>
              </a:ext>
            </a:extLst>
          </p:cNvPr>
          <p:cNvGrpSpPr/>
          <p:nvPr/>
        </p:nvGrpSpPr>
        <p:grpSpPr>
          <a:xfrm>
            <a:off x="2778094" y="3733674"/>
            <a:ext cx="1571579" cy="1799171"/>
            <a:chOff x="1909948" y="3783307"/>
            <a:chExt cx="1571579" cy="17991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E278AA-A3EF-4F6F-A08C-A431C57B5EAD}"/>
                </a:ext>
              </a:extLst>
            </p:cNvPr>
            <p:cNvSpPr/>
            <p:nvPr/>
          </p:nvSpPr>
          <p:spPr>
            <a:xfrm>
              <a:off x="2671948" y="3783307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D08E8A-B0BF-4F18-A8F9-33F585B72305}"/>
                </a:ext>
              </a:extLst>
            </p:cNvPr>
            <p:cNvSpPr/>
            <p:nvPr/>
          </p:nvSpPr>
          <p:spPr>
            <a:xfrm>
              <a:off x="3339484" y="442620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BA88A7-920B-48A5-9B4D-6814FABC995E}"/>
                </a:ext>
              </a:extLst>
            </p:cNvPr>
            <p:cNvSpPr/>
            <p:nvPr/>
          </p:nvSpPr>
          <p:spPr>
            <a:xfrm>
              <a:off x="1909948" y="442620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EDC682-2EAA-41BC-8558-65720E96888C}"/>
                </a:ext>
              </a:extLst>
            </p:cNvPr>
            <p:cNvSpPr/>
            <p:nvPr/>
          </p:nvSpPr>
          <p:spPr>
            <a:xfrm>
              <a:off x="3029777" y="543155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E51AA0-9582-4FB4-A223-3DBE33B1988C}"/>
                </a:ext>
              </a:extLst>
            </p:cNvPr>
            <p:cNvSpPr/>
            <p:nvPr/>
          </p:nvSpPr>
          <p:spPr>
            <a:xfrm>
              <a:off x="2182433" y="5431557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385C2A-5495-4BD3-9D9E-BE3DF7CFECD5}"/>
                </a:ext>
              </a:extLst>
            </p:cNvPr>
            <p:cNvCxnSpPr>
              <a:cxnSpLocks/>
              <a:stCxn id="6" idx="7"/>
              <a:endCxn id="4" idx="3"/>
            </p:cNvCxnSpPr>
            <p:nvPr/>
          </p:nvCxnSpPr>
          <p:spPr>
            <a:xfrm flipV="1">
              <a:off x="2031189" y="3912126"/>
              <a:ext cx="661561" cy="5361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033344-D2F8-481C-9531-1CF3624B6069}"/>
                </a:ext>
              </a:extLst>
            </p:cNvPr>
            <p:cNvCxnSpPr>
              <a:stCxn id="4" idx="5"/>
              <a:endCxn id="5" idx="1"/>
            </p:cNvCxnSpPr>
            <p:nvPr/>
          </p:nvCxnSpPr>
          <p:spPr>
            <a:xfrm>
              <a:off x="2793189" y="3912126"/>
              <a:ext cx="567097" cy="5361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967517-B938-4B45-93C8-72924B389DE8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2051991" y="4501666"/>
              <a:ext cx="128749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F10F92-19CC-4AE5-AA5E-431DCB56833A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2031189" y="4555024"/>
              <a:ext cx="1019390" cy="8986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F7B236-2D75-4BF3-A088-4F74393A21B1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1980970" y="4577126"/>
              <a:ext cx="272485" cy="854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482A96-BF97-4639-B661-3568A4F062F1}"/>
                </a:ext>
              </a:extLst>
            </p:cNvPr>
            <p:cNvCxnSpPr>
              <a:stCxn id="4" idx="3"/>
              <a:endCxn id="8" idx="0"/>
            </p:cNvCxnSpPr>
            <p:nvPr/>
          </p:nvCxnSpPr>
          <p:spPr>
            <a:xfrm flipH="1">
              <a:off x="2253455" y="3912126"/>
              <a:ext cx="439295" cy="1519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6815E3-BD30-400E-9457-ACFF642C2830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2793189" y="3912126"/>
              <a:ext cx="307610" cy="1519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BAFC8F-39B7-4170-BA1A-CC7BC9C12F86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3100799" y="4577126"/>
              <a:ext cx="309707" cy="854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229CAE-ADF1-41A4-8E41-2065BAF0470D}"/>
                </a:ext>
              </a:extLst>
            </p:cNvPr>
            <p:cNvCxnSpPr>
              <a:stCxn id="5" idx="3"/>
              <a:endCxn id="8" idx="7"/>
            </p:cNvCxnSpPr>
            <p:nvPr/>
          </p:nvCxnSpPr>
          <p:spPr>
            <a:xfrm flipH="1">
              <a:off x="2303674" y="4555024"/>
              <a:ext cx="1056612" cy="8986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D15ECD-C344-41D9-8529-E73E4908D2D1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 flipV="1">
              <a:off x="2324476" y="5507017"/>
              <a:ext cx="70530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5E5DB0-F85E-473B-AF7A-6BB463DAC67C}"/>
              </a:ext>
            </a:extLst>
          </p:cNvPr>
          <p:cNvGrpSpPr/>
          <p:nvPr/>
        </p:nvGrpSpPr>
        <p:grpSpPr>
          <a:xfrm>
            <a:off x="7700285" y="3834964"/>
            <a:ext cx="1390918" cy="1747513"/>
            <a:chOff x="7244041" y="3746383"/>
            <a:chExt cx="1390918" cy="174751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9FD11A-25B7-4AE1-B641-4C903F49257C}"/>
                </a:ext>
              </a:extLst>
            </p:cNvPr>
            <p:cNvSpPr/>
            <p:nvPr/>
          </p:nvSpPr>
          <p:spPr>
            <a:xfrm>
              <a:off x="7244041" y="375102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6C288B-BE64-4CCD-A2F6-50189B7A758D}"/>
                </a:ext>
              </a:extLst>
            </p:cNvPr>
            <p:cNvSpPr/>
            <p:nvPr/>
          </p:nvSpPr>
          <p:spPr>
            <a:xfrm>
              <a:off x="7244041" y="454467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D2161A-E3D8-436E-8D56-C2617BD5621D}"/>
                </a:ext>
              </a:extLst>
            </p:cNvPr>
            <p:cNvSpPr/>
            <p:nvPr/>
          </p:nvSpPr>
          <p:spPr>
            <a:xfrm>
              <a:off x="7244042" y="53429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A573D3-A515-493B-9FE2-4DFE6607CB39}"/>
                </a:ext>
              </a:extLst>
            </p:cNvPr>
            <p:cNvSpPr/>
            <p:nvPr/>
          </p:nvSpPr>
          <p:spPr>
            <a:xfrm>
              <a:off x="8492916" y="53429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AD14F6-EAAB-4185-B70A-D475A7352C78}"/>
                </a:ext>
              </a:extLst>
            </p:cNvPr>
            <p:cNvSpPr/>
            <p:nvPr/>
          </p:nvSpPr>
          <p:spPr>
            <a:xfrm>
              <a:off x="8492916" y="454467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802934-CB92-4D59-BA18-DCA8E9D170ED}"/>
                </a:ext>
              </a:extLst>
            </p:cNvPr>
            <p:cNvSpPr/>
            <p:nvPr/>
          </p:nvSpPr>
          <p:spPr>
            <a:xfrm>
              <a:off x="8492916" y="3746383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AB5D10-67C2-45A2-9560-66ACDFC88CA9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7386084" y="3826490"/>
              <a:ext cx="1106832" cy="7936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E113D8-6498-40D3-AD6D-F11BE315EF3F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7386084" y="3821844"/>
              <a:ext cx="1106832" cy="46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7A9E77-96F9-4AE5-9A22-257036798C64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7386084" y="3826490"/>
              <a:ext cx="1106832" cy="15919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BB24A4-9AE9-4AA7-B4FC-6DA44420586A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7386084" y="3821844"/>
              <a:ext cx="1106832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868AEA-E512-4E89-8B4A-A81BBD1320D5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7386084" y="4620140"/>
              <a:ext cx="11068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09C780-D613-4666-93AF-013E1817E54F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7386084" y="4620140"/>
              <a:ext cx="1106832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267DA2-6034-47B9-B985-362695A55DB8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 flipV="1">
              <a:off x="7386085" y="3821844"/>
              <a:ext cx="1106831" cy="15965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17A711-9276-4FA9-98BA-6E195CF15984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 flipV="1">
              <a:off x="7386085" y="4620140"/>
              <a:ext cx="1106831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6BD400-13F4-4888-A234-A3623EE839C8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7386085" y="5418436"/>
              <a:ext cx="1106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A20DA9E-E05B-4EBB-AECB-08FD7C4AA84F}"/>
              </a:ext>
            </a:extLst>
          </p:cNvPr>
          <p:cNvSpPr txBox="1"/>
          <p:nvPr/>
        </p:nvSpPr>
        <p:spPr>
          <a:xfrm>
            <a:off x="3408175" y="32206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B7BE20-C333-4A14-BC88-26B3CADF747C}"/>
              </a:ext>
            </a:extLst>
          </p:cNvPr>
          <p:cNvSpPr txBox="1"/>
          <p:nvPr/>
        </p:nvSpPr>
        <p:spPr>
          <a:xfrm>
            <a:off x="8128683" y="32443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294656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04E-72F3-45B3-9F1E-09155380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31077CC-25A9-483E-8D53-49200F3588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27380"/>
                  </p:ext>
                </p:extLst>
              </p:nvPr>
            </p:nvGraphicFramePr>
            <p:xfrm>
              <a:off x="685800" y="3025701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every connected plan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(the number of vertices), size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(the number of edges) and having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/>
                            <a:t> regions,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31077CC-25A9-483E-8D53-49200F3588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27380"/>
                  </p:ext>
                </p:extLst>
              </p:nvPr>
            </p:nvGraphicFramePr>
            <p:xfrm>
              <a:off x="685800" y="3025701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4AF77D-BDF3-4073-9AF7-344311B64D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332527"/>
                  </p:ext>
                </p:extLst>
              </p:nvPr>
            </p:nvGraphicFramePr>
            <p:xfrm>
              <a:off x="685800" y="201478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Euler Polyhedral 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a polyhedron has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vertices,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edges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faces, then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4AF77D-BDF3-4073-9AF7-344311B64D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332527"/>
                  </p:ext>
                </p:extLst>
              </p:nvPr>
            </p:nvGraphicFramePr>
            <p:xfrm>
              <a:off x="685800" y="201478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Euler Polyhedral 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62264" r="-113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4ECB04-6F27-4D0D-B680-2B73A20339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082685"/>
                  </p:ext>
                </p:extLst>
              </p:nvPr>
            </p:nvGraphicFramePr>
            <p:xfrm>
              <a:off x="685800" y="431094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a plane</a:t>
                          </a:r>
                          <a:r>
                            <a:rPr lang="en-US" b="0" baseline="0" dirty="0"/>
                            <a:t> graph with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0" dirty="0"/>
                            <a:t> vertices,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edges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regions,</a:t>
                          </a:r>
                          <a:r>
                            <a:rPr lang="en-US" b="0" baseline="0" dirty="0"/>
                            <a:t> then</a:t>
                          </a:r>
                          <a:endParaRPr lang="en-US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4ECB04-6F27-4D0D-B680-2B73A20339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082685"/>
                  </p:ext>
                </p:extLst>
              </p:nvPr>
            </p:nvGraphicFramePr>
            <p:xfrm>
              <a:off x="685800" y="431094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62264" r="-113" b="-9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6204B50C-DFE2-4CA5-BF4A-29E413AB6D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2875913"/>
                  </p:ext>
                </p:extLst>
              </p:nvPr>
            </p:nvGraphicFramePr>
            <p:xfrm>
              <a:off x="685800" y="532186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, </a:t>
                          </a:r>
                          <a:r>
                            <a:rPr lang="en-US" b="0" dirty="0"/>
                            <a:t>then</a:t>
                          </a:r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6204B50C-DFE2-4CA5-BF4A-29E413AB6D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2875913"/>
                  </p:ext>
                </p:extLst>
              </p:nvPr>
            </p:nvGraphicFramePr>
            <p:xfrm>
              <a:off x="685800" y="532186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6" t="-62857" r="-113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652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D3A6-A3A4-465E-B8A1-2A8437E5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D5FC5-7A00-4A41-A0C1-5E99579CD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189833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3550641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90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b="0" dirty="0"/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nonplanar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046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D5FC5-7A00-4A41-A0C1-5E99579CD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189833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3550641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90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9836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046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C76755-71B1-458B-BAD4-A6A52CE4F7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55289"/>
              </p:ext>
            </p:extLst>
          </p:nvPr>
        </p:nvGraphicFramePr>
        <p:xfrm>
          <a:off x="685800" y="2935605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planar graph contains a vertex of degree 5 or less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A7721825-2425-47B7-93C8-145B59C35C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431830"/>
                  </p:ext>
                </p:extLst>
              </p:nvPr>
            </p:nvGraphicFramePr>
            <p:xfrm>
              <a:off x="685800" y="4805109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At least one face of every polyhedron is bounded by a k-cycle for some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A7721825-2425-47B7-93C8-145B59C35C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431830"/>
                  </p:ext>
                </p:extLst>
              </p:nvPr>
            </p:nvGraphicFramePr>
            <p:xfrm>
              <a:off x="685800" y="4805109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108197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9654295-B4FE-45E6-BAA9-D1A2B462D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350857"/>
              </p:ext>
            </p:extLst>
          </p:nvPr>
        </p:nvGraphicFramePr>
        <p:xfrm>
          <a:off x="685800" y="5546789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Theorem 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There are exactly five regular </a:t>
                      </a:r>
                      <a:r>
                        <a:rPr lang="en-US" dirty="0" err="1"/>
                        <a:t>polyhedra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CC251DCE-E9EE-4490-A98F-C641F391D0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8531533"/>
                  </p:ext>
                </p:extLst>
              </p:nvPr>
            </p:nvGraphicFramePr>
            <p:xfrm>
              <a:off x="685800" y="3677285"/>
              <a:ext cx="10820400" cy="112782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10.1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/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𝑭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/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𝑭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CC251DCE-E9EE-4490-A98F-C641F391D0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8531533"/>
                  </p:ext>
                </p:extLst>
              </p:nvPr>
            </p:nvGraphicFramePr>
            <p:xfrm>
              <a:off x="685800" y="3677285"/>
              <a:ext cx="10820400" cy="112782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10.1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756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52800" r="-113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563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1795-43C0-4198-B87D-B40CF300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48AEE8-11B7-43B4-807F-509330D93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598452"/>
              </p:ext>
            </p:extLst>
          </p:nvPr>
        </p:nvGraphicFramePr>
        <p:xfrm>
          <a:off x="685800" y="2202874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graph K</a:t>
                      </a:r>
                      <a:r>
                        <a:rPr lang="en-US" baseline="-25000" dirty="0"/>
                        <a:t>5 </a:t>
                      </a:r>
                      <a:r>
                        <a:rPr lang="en-US" baseline="0" dirty="0"/>
                        <a:t>is nonplanar</a:t>
                      </a:r>
                      <a:endParaRPr 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86344F-C001-41CA-9B37-435763171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091443"/>
              </p:ext>
            </p:extLst>
          </p:nvPr>
        </p:nvGraphicFramePr>
        <p:xfrm>
          <a:off x="685800" y="2944554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graph K</a:t>
                      </a:r>
                      <a:r>
                        <a:rPr lang="en-US" baseline="-25000" dirty="0"/>
                        <a:t>3,3 </a:t>
                      </a:r>
                      <a:r>
                        <a:rPr lang="en-US" baseline="0" dirty="0"/>
                        <a:t>is nonplanar</a:t>
                      </a:r>
                      <a:endParaRPr 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4CCF-7AA2-4A13-979B-8FA8E198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and Plane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E3270-0AAB-40F1-9468-2C84342F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Planar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Placeholder 97">
                <a:extLst>
                  <a:ext uri="{FF2B5EF4-FFF2-40B4-BE49-F238E27FC236}">
                    <a16:creationId xmlns:a16="http://schemas.microsoft.com/office/drawing/2014/main" id="{B6593A51-BBA1-48B1-AFEB-925DF881D466}"/>
                  </a:ext>
                </a:extLst>
              </p:cNvPr>
              <p:cNvSpPr>
                <a:spLocks noGrp="1"/>
              </p:cNvSpPr>
              <p:nvPr>
                <p:ph type="body" sz="half" idx="15"/>
              </p:nvPr>
            </p:nvSpPr>
            <p:spPr>
              <a:xfrm>
                <a:off x="685799" y="2904565"/>
                <a:ext cx="3456432" cy="3314132"/>
              </a:xfrm>
            </p:spPr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planar when is can be drawn on a plane with no overlapping edge</a:t>
                </a:r>
              </a:p>
            </p:txBody>
          </p:sp>
        </mc:Choice>
        <mc:Fallback xmlns="">
          <p:sp>
            <p:nvSpPr>
              <p:cNvPr id="98" name="Text Placeholder 97">
                <a:extLst>
                  <a:ext uri="{FF2B5EF4-FFF2-40B4-BE49-F238E27FC236}">
                    <a16:creationId xmlns:a16="http://schemas.microsoft.com/office/drawing/2014/main" id="{B6593A51-BBA1-48B1-AFEB-925DF881D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5"/>
              </p:nvPr>
            </p:nvSpPr>
            <p:spPr>
              <a:xfrm>
                <a:off x="685799" y="2904565"/>
                <a:ext cx="3456432" cy="3314132"/>
              </a:xfrm>
              <a:blipFill>
                <a:blip r:embed="rId2"/>
                <a:stretch>
                  <a:fillRect l="-353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C8805044-8904-4EE3-B318-818A34345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/>
          <a:lstStyle/>
          <a:p>
            <a:r>
              <a:rPr lang="en-US" dirty="0"/>
              <a:t>Plane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 Placeholder 98">
                <a:extLst>
                  <a:ext uri="{FF2B5EF4-FFF2-40B4-BE49-F238E27FC236}">
                    <a16:creationId xmlns:a16="http://schemas.microsoft.com/office/drawing/2014/main" id="{33D329DB-3012-4D49-BFE0-830DE205C105}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>
              <a:xfrm>
                <a:off x="4366858" y="2904067"/>
                <a:ext cx="3456432" cy="3314618"/>
              </a:xfrm>
            </p:spPr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a plane graph when it is drawn on a plane with no overlapping edge</a:t>
                </a:r>
              </a:p>
            </p:txBody>
          </p:sp>
        </mc:Choice>
        <mc:Fallback xmlns="">
          <p:sp>
            <p:nvSpPr>
              <p:cNvPr id="99" name="Text Placeholder 98">
                <a:extLst>
                  <a:ext uri="{FF2B5EF4-FFF2-40B4-BE49-F238E27FC236}">
                    <a16:creationId xmlns:a16="http://schemas.microsoft.com/office/drawing/2014/main" id="{33D329DB-3012-4D49-BFE0-830DE205C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xfrm>
                <a:off x="4366858" y="2904067"/>
                <a:ext cx="3456432" cy="3314618"/>
              </a:xfrm>
              <a:blipFill>
                <a:blip r:embed="rId3"/>
                <a:stretch>
                  <a:fillRect l="-52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 Placeholder 95">
                <a:extLst>
                  <a:ext uri="{FF2B5EF4-FFF2-40B4-BE49-F238E27FC236}">
                    <a16:creationId xmlns:a16="http://schemas.microsoft.com/office/drawing/2014/main" id="{FC8F440C-D014-4034-B40E-6DD0D6DB0ADE}"/>
                  </a:ext>
                </a:extLst>
              </p:cNvPr>
              <p:cNvSpPr>
                <a:spLocks noGrp="1"/>
              </p:cNvSpPr>
              <p:nvPr>
                <p:ph type="body" sz="half" idx="17"/>
              </p:nvPr>
            </p:nvSpPr>
            <p:spPr>
              <a:xfrm>
                <a:off x="8051801" y="2904565"/>
                <a:ext cx="3456432" cy="786641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drawing of a planar graph with no overlapping edge is known as an embedding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in the plane.</a:t>
                </a:r>
              </a:p>
            </p:txBody>
          </p:sp>
        </mc:Choice>
        <mc:Fallback xmlns="">
          <p:sp>
            <p:nvSpPr>
              <p:cNvPr id="96" name="Text Placeholder 95">
                <a:extLst>
                  <a:ext uri="{FF2B5EF4-FFF2-40B4-BE49-F238E27FC236}">
                    <a16:creationId xmlns:a16="http://schemas.microsoft.com/office/drawing/2014/main" id="{FC8F440C-D014-4034-B40E-6DD0D6DB0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7"/>
              </p:nvPr>
            </p:nvSpPr>
            <p:spPr>
              <a:xfrm>
                <a:off x="8051801" y="2904565"/>
                <a:ext cx="3456432" cy="786641"/>
              </a:xfrm>
              <a:blipFill>
                <a:blip r:embed="rId4"/>
                <a:stretch>
                  <a:fillRect l="-353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2442815-9376-4878-92B3-91F6A4680345}"/>
              </a:ext>
            </a:extLst>
          </p:cNvPr>
          <p:cNvGrpSpPr/>
          <p:nvPr/>
        </p:nvGrpSpPr>
        <p:grpSpPr>
          <a:xfrm>
            <a:off x="1033075" y="3691206"/>
            <a:ext cx="2590930" cy="2279970"/>
            <a:chOff x="1033075" y="3691206"/>
            <a:chExt cx="2590930" cy="227997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6F5C3F-F5E8-43A7-80DC-097D9E87B395}"/>
                </a:ext>
              </a:extLst>
            </p:cNvPr>
            <p:cNvSpPr/>
            <p:nvPr/>
          </p:nvSpPr>
          <p:spPr>
            <a:xfrm>
              <a:off x="1033075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CB27AA-0BEB-4C2A-B115-91A076B445BB}"/>
                </a:ext>
              </a:extLst>
            </p:cNvPr>
            <p:cNvSpPr/>
            <p:nvPr/>
          </p:nvSpPr>
          <p:spPr>
            <a:xfrm>
              <a:off x="3481962" y="3691206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A56DF4-03DA-414C-96A3-BE7F8C9EFD1A}"/>
                </a:ext>
              </a:extLst>
            </p:cNvPr>
            <p:cNvSpPr/>
            <p:nvPr/>
          </p:nvSpPr>
          <p:spPr>
            <a:xfrm>
              <a:off x="1037385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9CD2E0-72E9-45B8-BF42-AC60E89F00C8}"/>
                </a:ext>
              </a:extLst>
            </p:cNvPr>
            <p:cNvSpPr/>
            <p:nvPr/>
          </p:nvSpPr>
          <p:spPr>
            <a:xfrm>
              <a:off x="3481962" y="5820253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A22C4A-7D68-45EF-822C-2FD6143410BB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175118" y="3766667"/>
              <a:ext cx="230684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696E93-C0F8-472F-8B7B-DF5A4835E015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V="1">
              <a:off x="3552984" y="3842127"/>
              <a:ext cx="0" cy="197812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14E4D2-D813-4058-9644-12945E63FF6A}"/>
                </a:ext>
              </a:extLst>
            </p:cNvPr>
            <p:cNvCxnSpPr>
              <a:stCxn id="9" idx="2"/>
              <a:endCxn id="8" idx="6"/>
            </p:cNvCxnSpPr>
            <p:nvPr/>
          </p:nvCxnSpPr>
          <p:spPr>
            <a:xfrm flipH="1">
              <a:off x="1179428" y="5895714"/>
              <a:ext cx="2302534" cy="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4F2B7E-3604-4215-A8A4-69FE47E18EF9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104097" y="3842127"/>
              <a:ext cx="4310" cy="1978128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2334CF-8F25-4EFA-AFFF-9F1C8E0CE706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158626" y="3820025"/>
              <a:ext cx="2344138" cy="20223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E62EFB-7CBD-4215-B66D-D1F90301AD55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1154316" y="3820025"/>
              <a:ext cx="2348448" cy="20223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954FC1-BFD1-4A5C-ACF3-59791DE737FF}"/>
              </a:ext>
            </a:extLst>
          </p:cNvPr>
          <p:cNvGrpSpPr/>
          <p:nvPr/>
        </p:nvGrpSpPr>
        <p:grpSpPr>
          <a:xfrm>
            <a:off x="4627520" y="3691206"/>
            <a:ext cx="2606084" cy="2279970"/>
            <a:chOff x="4627520" y="3691206"/>
            <a:chExt cx="2606084" cy="227997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78760F-96E3-4585-AB81-B395717DA09C}"/>
                </a:ext>
              </a:extLst>
            </p:cNvPr>
            <p:cNvSpPr/>
            <p:nvPr/>
          </p:nvSpPr>
          <p:spPr>
            <a:xfrm>
              <a:off x="5815141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D8608D-7CC3-457F-A8C9-2190A6B1C586}"/>
                </a:ext>
              </a:extLst>
            </p:cNvPr>
            <p:cNvSpPr/>
            <p:nvPr/>
          </p:nvSpPr>
          <p:spPr>
            <a:xfrm>
              <a:off x="5826100" y="4929113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7FF781F-FAB2-4325-A005-14D5218BD7F7}"/>
                </a:ext>
              </a:extLst>
            </p:cNvPr>
            <p:cNvSpPr/>
            <p:nvPr/>
          </p:nvSpPr>
          <p:spPr>
            <a:xfrm>
              <a:off x="4627520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86ECD27-45F1-4461-B7CC-065CED992021}"/>
                </a:ext>
              </a:extLst>
            </p:cNvPr>
            <p:cNvSpPr/>
            <p:nvPr/>
          </p:nvSpPr>
          <p:spPr>
            <a:xfrm>
              <a:off x="7091561" y="582025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F6F8F8-1749-4A04-BCA9-7E3617D4A899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5886163" y="3842127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6CD79C-D74D-4426-AE66-EE3EA0CBFD40}"/>
                </a:ext>
              </a:extLst>
            </p:cNvPr>
            <p:cNvCxnSpPr>
              <a:cxnSpLocks/>
              <a:stCxn id="53" idx="1"/>
              <a:endCxn id="51" idx="5"/>
            </p:cNvCxnSpPr>
            <p:nvPr/>
          </p:nvCxnSpPr>
          <p:spPr>
            <a:xfrm flipH="1" flipV="1">
              <a:off x="5947341" y="5057932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54C3F7-A4DB-4561-BF88-0A0D3B71DE09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769563" y="5895713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A6831B-95FA-4E2E-8478-840F35157E65}"/>
                </a:ext>
              </a:extLst>
            </p:cNvPr>
            <p:cNvCxnSpPr>
              <a:cxnSpLocks/>
              <a:stCxn id="50" idx="3"/>
              <a:endCxn id="52" idx="0"/>
            </p:cNvCxnSpPr>
            <p:nvPr/>
          </p:nvCxnSpPr>
          <p:spPr>
            <a:xfrm flipH="1">
              <a:off x="4698542" y="3820025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CACC29-7C4E-418E-8A17-6293C70CDA4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748761" y="5057932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58A735F-BD10-4565-A613-985B0DCB9CDE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5936382" y="3820025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E78D33D-B2E2-40D2-97CE-43C1915253E9}"/>
              </a:ext>
            </a:extLst>
          </p:cNvPr>
          <p:cNvSpPr txBox="1"/>
          <p:nvPr/>
        </p:nvSpPr>
        <p:spPr>
          <a:xfrm>
            <a:off x="8047917" y="3994484"/>
            <a:ext cx="345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Plane Graphs are Planar Graphs; Not all Planar Graphs are Plane Graphs</a:t>
            </a:r>
          </a:p>
        </p:txBody>
      </p:sp>
    </p:spTree>
    <p:extLst>
      <p:ext uri="{BB962C8B-B14F-4D97-AF65-F5344CB8AC3E}">
        <p14:creationId xmlns:p14="http://schemas.microsoft.com/office/powerpoint/2010/main" val="39329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9583 -0.0004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9453 0.00324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1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8" grpId="0" build="p"/>
      <p:bldP spid="49" grpId="0" build="p"/>
      <p:bldP spid="99" grpId="0" build="p"/>
      <p:bldP spid="96" grpId="0" build="p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82AE441-1686-45C7-BA2B-B364A2D7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23A329-FF2B-4F31-8E61-D92C8F9F0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3899067"/>
          </a:xfrm>
        </p:spPr>
        <p:txBody>
          <a:bodyPr>
            <a:normAutofit/>
          </a:bodyPr>
          <a:lstStyle/>
          <a:p>
            <a:r>
              <a:rPr lang="en-US" dirty="0"/>
              <a:t>The edges of a plane graph </a:t>
            </a:r>
            <a:r>
              <a:rPr lang="en-US" b="1" i="1" dirty="0"/>
              <a:t>G</a:t>
            </a:r>
            <a:r>
              <a:rPr lang="en-US" dirty="0"/>
              <a:t> form sections of the plane referred to as </a:t>
            </a:r>
            <a:r>
              <a:rPr lang="en-US" b="1" i="1" dirty="0"/>
              <a:t>regions</a:t>
            </a:r>
            <a:r>
              <a:rPr lang="en-US" dirty="0"/>
              <a:t>.</a:t>
            </a:r>
          </a:p>
          <a:p>
            <a:r>
              <a:rPr lang="en-US" dirty="0"/>
              <a:t>One of these regions is unbounded and referred to as the </a:t>
            </a:r>
            <a:r>
              <a:rPr lang="en-US" b="1" i="1" dirty="0"/>
              <a:t>exterior region.</a:t>
            </a:r>
          </a:p>
          <a:p>
            <a:r>
              <a:rPr lang="en-US" dirty="0"/>
              <a:t>The vertices and edges surrounding a region are referred to as the </a:t>
            </a:r>
            <a:r>
              <a:rPr lang="en-US" b="1" i="1" dirty="0"/>
              <a:t>boundary</a:t>
            </a:r>
            <a:r>
              <a:rPr lang="en-US" dirty="0"/>
              <a:t> of the region.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2AB180-7AC1-45CC-B8F5-B139F80CAA29}"/>
              </a:ext>
            </a:extLst>
          </p:cNvPr>
          <p:cNvGrpSpPr/>
          <p:nvPr/>
        </p:nvGrpSpPr>
        <p:grpSpPr>
          <a:xfrm>
            <a:off x="7539162" y="2909153"/>
            <a:ext cx="2606084" cy="2279970"/>
            <a:chOff x="7539162" y="2909153"/>
            <a:chExt cx="2606084" cy="22799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B0BB17-F56C-48F4-9EA5-0F448A56B40B}"/>
                </a:ext>
              </a:extLst>
            </p:cNvPr>
            <p:cNvSpPr/>
            <p:nvPr/>
          </p:nvSpPr>
          <p:spPr>
            <a:xfrm>
              <a:off x="8726783" y="2909153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4131E2-BE1C-4EB0-86B4-CC9F7F87D186}"/>
                </a:ext>
              </a:extLst>
            </p:cNvPr>
            <p:cNvSpPr/>
            <p:nvPr/>
          </p:nvSpPr>
          <p:spPr>
            <a:xfrm>
              <a:off x="8737742" y="4147060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C4015F-7C7E-4326-9F76-7ACF1F1A179C}"/>
                </a:ext>
              </a:extLst>
            </p:cNvPr>
            <p:cNvSpPr/>
            <p:nvPr/>
          </p:nvSpPr>
          <p:spPr>
            <a:xfrm>
              <a:off x="7539162" y="5038202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2A1772-F47F-495B-83DF-28433906FFE4}"/>
                </a:ext>
              </a:extLst>
            </p:cNvPr>
            <p:cNvSpPr/>
            <p:nvPr/>
          </p:nvSpPr>
          <p:spPr>
            <a:xfrm>
              <a:off x="10003203" y="5038199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44386B-0334-429F-876C-CAD4834B6EE5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8797805" y="3060074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222690-E2AA-4BBC-93EF-7BF243FA25EA}"/>
                </a:ext>
              </a:extLst>
            </p:cNvPr>
            <p:cNvCxnSpPr>
              <a:cxnSpLocks/>
              <a:stCxn id="21" idx="1"/>
              <a:endCxn id="18" idx="5"/>
            </p:cNvCxnSpPr>
            <p:nvPr/>
          </p:nvCxnSpPr>
          <p:spPr>
            <a:xfrm flipH="1" flipV="1">
              <a:off x="8858983" y="4275879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92A49D-F50E-417C-BED1-7EC72E4D6BBC}"/>
                </a:ext>
              </a:extLst>
            </p:cNvPr>
            <p:cNvCxnSpPr>
              <a:stCxn id="21" idx="2"/>
              <a:endCxn id="20" idx="6"/>
            </p:cNvCxnSpPr>
            <p:nvPr/>
          </p:nvCxnSpPr>
          <p:spPr>
            <a:xfrm flipH="1">
              <a:off x="7681205" y="5113660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D78896-2CE2-491A-B75C-E0E0484104D2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7610184" y="3037972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363C4D-EB0C-4191-ACCF-8391A1888E04}"/>
                </a:ext>
              </a:extLst>
            </p:cNvPr>
            <p:cNvCxnSpPr>
              <a:stCxn id="18" idx="3"/>
              <a:endCxn id="20" idx="7"/>
            </p:cNvCxnSpPr>
            <p:nvPr/>
          </p:nvCxnSpPr>
          <p:spPr>
            <a:xfrm flipH="1">
              <a:off x="7660403" y="4275879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1D9BEFA-E927-42E7-AF27-F9DEA6F8616E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8848024" y="3037972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7E89BA-DE23-49C2-A3C2-68548A86F8EC}"/>
              </a:ext>
            </a:extLst>
          </p:cNvPr>
          <p:cNvSpPr txBox="1"/>
          <p:nvPr/>
        </p:nvSpPr>
        <p:spPr>
          <a:xfrm>
            <a:off x="8239176" y="390056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5AAA2-B712-47B4-A458-AF631C5E1CDB}"/>
              </a:ext>
            </a:extLst>
          </p:cNvPr>
          <p:cNvSpPr txBox="1"/>
          <p:nvPr/>
        </p:nvSpPr>
        <p:spPr>
          <a:xfrm>
            <a:off x="9040939" y="391710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60078E-ADB2-4BDE-A8B5-A2F03E28E237}"/>
              </a:ext>
            </a:extLst>
          </p:cNvPr>
          <p:cNvSpPr txBox="1"/>
          <p:nvPr/>
        </p:nvSpPr>
        <p:spPr>
          <a:xfrm>
            <a:off x="8664283" y="458176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5133C-3F30-4960-8CB8-4F79D68A399C}"/>
              </a:ext>
            </a:extLst>
          </p:cNvPr>
          <p:cNvSpPr txBox="1"/>
          <p:nvPr/>
        </p:nvSpPr>
        <p:spPr>
          <a:xfrm>
            <a:off x="10145246" y="3429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310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601978"/>
                  </p:ext>
                </p:extLst>
              </p:nvPr>
            </p:nvGraphicFramePr>
            <p:xfrm>
              <a:off x="685800" y="219392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every connected plane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(the number of vertices),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dirty="0"/>
                            <a:t> (the number of edges) and having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dirty="0"/>
                            <a:t> regions,</a:t>
                          </a:r>
                        </a:p>
                        <a:p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601978"/>
                  </p:ext>
                </p:extLst>
              </p:nvPr>
            </p:nvGraphicFramePr>
            <p:xfrm>
              <a:off x="685800" y="219392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27386" r="-113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809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D3BA-8237-4FB7-8FAF-5E1D925C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05345-BCBF-4291-A9ED-56F19FDA0B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2194559"/>
                <a:ext cx="5334000" cy="12344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Proof by Induction</a:t>
                </a:r>
              </a:p>
              <a:p>
                <a:pPr marL="0" indent="0">
                  <a:buNone/>
                </a:pP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size of a connected plane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05345-BCBF-4291-A9ED-56F19FDA0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2194559"/>
                <a:ext cx="5334000" cy="1234441"/>
              </a:xfrm>
              <a:blipFill>
                <a:blip r:embed="rId2"/>
                <a:stretch>
                  <a:fillRect l="-1257" t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5D4AFE-6C26-4626-A0A7-78122EF0AD3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194560"/>
                <a:ext cx="5334000" cy="18961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Base Case:</a:t>
                </a:r>
              </a:p>
              <a:p>
                <a:pPr marL="0" indent="0">
                  <a:buNone/>
                </a:pPr>
                <a:r>
                  <a:rPr lang="en-US" dirty="0"/>
                  <a:t>There is only one graph of size 0, namely </a:t>
                </a:r>
                <a:r>
                  <a:rPr lang="en-US" b="1" i="1" dirty="0"/>
                  <a:t>K</a:t>
                </a:r>
                <a:r>
                  <a:rPr lang="en-US" b="1" i="1" baseline="-25000" dirty="0"/>
                  <a:t>1</a:t>
                </a:r>
                <a:r>
                  <a:rPr lang="en-US" dirty="0"/>
                  <a:t>. In this case, </a:t>
                </a:r>
                <a:r>
                  <a:rPr lang="en-US" b="1" i="1" dirty="0"/>
                  <a:t>n</a:t>
                </a:r>
                <a:r>
                  <a:rPr lang="en-US" dirty="0"/>
                  <a:t> = 1, </a:t>
                </a:r>
                <a:r>
                  <a:rPr lang="en-US" b="1" i="1" dirty="0"/>
                  <a:t>m</a:t>
                </a:r>
                <a:r>
                  <a:rPr lang="en-US" dirty="0"/>
                  <a:t> = 0 and </a:t>
                </a:r>
                <a:r>
                  <a:rPr lang="en-US" b="1" i="1" dirty="0"/>
                  <a:t>r</a:t>
                </a:r>
                <a:r>
                  <a:rPr lang="en-US" dirty="0"/>
                  <a:t> = 1.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=1−0+1=2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the theorem holds true for the base case.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5D4AFE-6C26-4626-A0A7-78122EF0A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194560"/>
                <a:ext cx="5334000" cy="1896178"/>
              </a:xfrm>
              <a:blipFill>
                <a:blip r:embed="rId3"/>
                <a:stretch>
                  <a:fillRect l="-1257" t="-4823" b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16D0-B6D6-4E6A-88FD-5AE16A635A00}"/>
                  </a:ext>
                </a:extLst>
              </p:cNvPr>
              <p:cNvSpPr txBox="1"/>
              <p:nvPr/>
            </p:nvSpPr>
            <p:spPr>
              <a:xfrm>
                <a:off x="685800" y="3429000"/>
                <a:ext cx="5334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Base Case: </a:t>
                </a:r>
                <a:r>
                  <a:rPr lang="en-US" sz="2200" dirty="0"/>
                  <a:t>There is only one graph of size 0, namely </a:t>
                </a:r>
                <a:r>
                  <a:rPr lang="en-US" sz="2200" b="1" i="1" dirty="0"/>
                  <a:t>K</a:t>
                </a:r>
                <a:r>
                  <a:rPr lang="en-US" sz="2200" b="1" i="1" baseline="-25000" dirty="0"/>
                  <a:t>1</a:t>
                </a:r>
                <a:r>
                  <a:rPr lang="en-US" sz="2200" dirty="0"/>
                  <a:t>. In this case,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200" dirty="0"/>
                  <a:t>. So: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=1−0+1=2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Therefore the theorem holds true for the base case.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16D0-B6D6-4E6A-88FD-5AE16A63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29000"/>
                <a:ext cx="5334000" cy="2400657"/>
              </a:xfrm>
              <a:prstGeom prst="rect">
                <a:avLst/>
              </a:prstGeom>
              <a:blipFill>
                <a:blip r:embed="rId4"/>
                <a:stretch>
                  <a:fillRect l="-1486" t="-1781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B42AA3E2-4DC2-467B-8494-A29E2CD2F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4090738"/>
                <a:ext cx="5334000" cy="730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Let G be a connected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regions.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B42AA3E2-4DC2-467B-8494-A29E2CD2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090738"/>
                <a:ext cx="5334000" cy="730644"/>
              </a:xfrm>
              <a:prstGeom prst="rect">
                <a:avLst/>
              </a:prstGeom>
              <a:blipFill>
                <a:blip r:embed="rId5"/>
                <a:stretch>
                  <a:fillRect l="-1486" t="-10833" r="-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3F38585-3893-4EF9-BABA-F8DBB8FFDAF1}"/>
              </a:ext>
            </a:extLst>
          </p:cNvPr>
          <p:cNvSpPr txBox="1">
            <a:spLocks/>
          </p:cNvSpPr>
          <p:nvPr/>
        </p:nvSpPr>
        <p:spPr>
          <a:xfrm>
            <a:off x="6172200" y="4821382"/>
            <a:ext cx="5334000" cy="189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two cases to consider:</a:t>
            </a:r>
          </a:p>
        </p:txBody>
      </p:sp>
    </p:spTree>
    <p:extLst>
      <p:ext uri="{BB962C8B-B14F-4D97-AF65-F5344CB8AC3E}">
        <p14:creationId xmlns:p14="http://schemas.microsoft.com/office/powerpoint/2010/main" val="5628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BD32-AF10-49FB-B677-2D074C77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 – Proof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CB1C7-F3B1-4458-90DA-C252D8643B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Case 1: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a tree.</a:t>
                </a:r>
              </a:p>
              <a:p>
                <a:pPr marL="0" indent="0">
                  <a:buNone/>
                </a:pPr>
                <a:r>
                  <a:rPr lang="en-US" dirty="0"/>
                  <a:t>In this case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Producing the desired result.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CB1C7-F3B1-4458-90DA-C252D8643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57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8A6914-1D87-48B1-969A-615336FB74C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Case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not a tree.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connected and not a tree, 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must contain an edge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is not a bridge.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must be on the boundary between two regions. Hence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merge the two regions into a single region making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have order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,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then by the induction hypothesis: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Producing the desired result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8A6914-1D87-48B1-969A-615336FB7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57" t="-2273"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E56B426-B631-4F94-903A-9E0334006461}"/>
              </a:ext>
            </a:extLst>
          </p:cNvPr>
          <p:cNvGrpSpPr/>
          <p:nvPr/>
        </p:nvGrpSpPr>
        <p:grpSpPr>
          <a:xfrm>
            <a:off x="1759649" y="4206621"/>
            <a:ext cx="1775049" cy="1884602"/>
            <a:chOff x="1759649" y="4206621"/>
            <a:chExt cx="1775049" cy="18846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84A556-F1DA-4F2C-BFC0-423435AEAA14}"/>
                </a:ext>
              </a:extLst>
            </p:cNvPr>
            <p:cNvSpPr/>
            <p:nvPr/>
          </p:nvSpPr>
          <p:spPr>
            <a:xfrm>
              <a:off x="1781221" y="4206621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E52163-0DEF-4343-A15F-590B21847B25}"/>
                </a:ext>
              </a:extLst>
            </p:cNvPr>
            <p:cNvSpPr/>
            <p:nvPr/>
          </p:nvSpPr>
          <p:spPr>
            <a:xfrm>
              <a:off x="2543220" y="505174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C4596F-450D-468C-A830-5F4B72F4087C}"/>
                </a:ext>
              </a:extLst>
            </p:cNvPr>
            <p:cNvSpPr/>
            <p:nvPr/>
          </p:nvSpPr>
          <p:spPr>
            <a:xfrm>
              <a:off x="1759649" y="5940302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0DDCAE-FDDE-4A06-9EB2-B3C2A2DFFC51}"/>
                </a:ext>
              </a:extLst>
            </p:cNvPr>
            <p:cNvSpPr/>
            <p:nvPr/>
          </p:nvSpPr>
          <p:spPr>
            <a:xfrm>
              <a:off x="3392655" y="594030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8F1413-C767-4A83-B572-958D66952CCA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02462" y="4335440"/>
              <a:ext cx="661560" cy="738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5E80B0-88F6-41EA-9F4A-00C9674ED318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1880890" y="5180566"/>
              <a:ext cx="683132" cy="781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541160-9559-4B1E-86F6-BB82E2506C25}"/>
                </a:ext>
              </a:extLst>
            </p:cNvPr>
            <p:cNvCxnSpPr>
              <a:stCxn id="8" idx="1"/>
              <a:endCxn id="6" idx="5"/>
            </p:cNvCxnSpPr>
            <p:nvPr/>
          </p:nvCxnSpPr>
          <p:spPr>
            <a:xfrm flipH="1" flipV="1">
              <a:off x="2664461" y="5180566"/>
              <a:ext cx="748996" cy="781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28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BD15-BF8D-4311-BD25-3DD31ACF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The Euler Identity – Visualization of Case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410BBD-4E24-41E7-8598-C2002355A8B6}"/>
              </a:ext>
            </a:extLst>
          </p:cNvPr>
          <p:cNvGrpSpPr/>
          <p:nvPr/>
        </p:nvGrpSpPr>
        <p:grpSpPr>
          <a:xfrm>
            <a:off x="2477339" y="2684462"/>
            <a:ext cx="2606084" cy="2279970"/>
            <a:chOff x="4627520" y="3691206"/>
            <a:chExt cx="2606084" cy="22799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4BCBFD-0CBB-4130-BC2F-D54725C87052}"/>
                </a:ext>
              </a:extLst>
            </p:cNvPr>
            <p:cNvSpPr/>
            <p:nvPr/>
          </p:nvSpPr>
          <p:spPr>
            <a:xfrm>
              <a:off x="5815141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E0131C-4D5C-4F2E-870D-A9401363F032}"/>
                </a:ext>
              </a:extLst>
            </p:cNvPr>
            <p:cNvSpPr/>
            <p:nvPr/>
          </p:nvSpPr>
          <p:spPr>
            <a:xfrm>
              <a:off x="5826100" y="4929113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912890-B111-448B-B8C3-1D8EF5CE3241}"/>
                </a:ext>
              </a:extLst>
            </p:cNvPr>
            <p:cNvSpPr/>
            <p:nvPr/>
          </p:nvSpPr>
          <p:spPr>
            <a:xfrm>
              <a:off x="4627520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62778C-9C5F-4256-9B23-77EF946A0093}"/>
                </a:ext>
              </a:extLst>
            </p:cNvPr>
            <p:cNvSpPr/>
            <p:nvPr/>
          </p:nvSpPr>
          <p:spPr>
            <a:xfrm>
              <a:off x="7091561" y="582025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E2633F-7DA8-4FC6-B554-F49C98C2288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5886163" y="3842127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15BEEE-158D-422B-A427-071D4185253C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5947341" y="5057932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E25A115-7010-477B-97D6-38DC60798D1E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>
              <a:off x="4769563" y="5895713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FB4690-F595-4E5F-ABE9-15D302C318B2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4698542" y="3820025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4A407FE-1380-40C3-9483-5DF179E66C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4748761" y="5057932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86A805-EF8C-4298-8C72-C65EAE20A3D9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5936382" y="3820025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FC002A-A8A8-4C4D-BA09-68CD5C0A2760}"/>
              </a:ext>
            </a:extLst>
          </p:cNvPr>
          <p:cNvGrpSpPr/>
          <p:nvPr/>
        </p:nvGrpSpPr>
        <p:grpSpPr>
          <a:xfrm>
            <a:off x="7037556" y="2684462"/>
            <a:ext cx="2606084" cy="2279970"/>
            <a:chOff x="7037556" y="3173970"/>
            <a:chExt cx="2606084" cy="22799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3AF23-5BBB-460F-85E7-B3BAAC9B1869}"/>
                </a:ext>
              </a:extLst>
            </p:cNvPr>
            <p:cNvSpPr/>
            <p:nvPr/>
          </p:nvSpPr>
          <p:spPr>
            <a:xfrm>
              <a:off x="8225177" y="3173970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E96B8B-932C-4D83-A1A8-D55D170CBF70}"/>
                </a:ext>
              </a:extLst>
            </p:cNvPr>
            <p:cNvSpPr/>
            <p:nvPr/>
          </p:nvSpPr>
          <p:spPr>
            <a:xfrm>
              <a:off x="8236136" y="441187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166983-0899-4E45-A986-7957F649364D}"/>
                </a:ext>
              </a:extLst>
            </p:cNvPr>
            <p:cNvSpPr/>
            <p:nvPr/>
          </p:nvSpPr>
          <p:spPr>
            <a:xfrm>
              <a:off x="7037556" y="5303019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5CA462-EACB-40AF-B29D-5572A47E0DCA}"/>
                </a:ext>
              </a:extLst>
            </p:cNvPr>
            <p:cNvSpPr/>
            <p:nvPr/>
          </p:nvSpPr>
          <p:spPr>
            <a:xfrm>
              <a:off x="9501597" y="5303016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616EC5-28A6-40D7-ADFA-8422BB52E232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>
              <a:off x="8296199" y="3324891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113A62-8AD2-4C4A-9AE7-4BE6D3D9A42E}"/>
                </a:ext>
              </a:extLst>
            </p:cNvPr>
            <p:cNvCxnSpPr>
              <a:cxnSpLocks/>
              <a:stCxn id="19" idx="1"/>
              <a:endCxn id="17" idx="5"/>
            </p:cNvCxnSpPr>
            <p:nvPr/>
          </p:nvCxnSpPr>
          <p:spPr>
            <a:xfrm flipH="1" flipV="1">
              <a:off x="8357377" y="4540696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FE9FF0-729F-4621-840A-3F401DC3B361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7179599" y="5378477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E94B97-DA51-48BB-9EC9-2DD55F362E11}"/>
                </a:ext>
              </a:extLst>
            </p:cNvPr>
            <p:cNvCxnSpPr>
              <a:cxnSpLocks/>
              <a:stCxn id="16" idx="3"/>
              <a:endCxn id="18" idx="0"/>
            </p:cNvCxnSpPr>
            <p:nvPr/>
          </p:nvCxnSpPr>
          <p:spPr>
            <a:xfrm flipH="1">
              <a:off x="7108578" y="3302789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138CF2-DA17-4B98-BA56-B9CD19F4CC8F}"/>
                </a:ext>
              </a:extLst>
            </p:cNvPr>
            <p:cNvCxnSpPr>
              <a:cxnSpLocks/>
              <a:stCxn id="16" idx="5"/>
              <a:endCxn id="19" idx="0"/>
            </p:cNvCxnSpPr>
            <p:nvPr/>
          </p:nvCxnSpPr>
          <p:spPr>
            <a:xfrm>
              <a:off x="8346418" y="3302789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D9DCF6-F81A-4F61-A033-5669F0AF45F0}"/>
                  </a:ext>
                </a:extLst>
              </p:cNvPr>
              <p:cNvSpPr txBox="1"/>
              <p:nvPr/>
            </p:nvSpPr>
            <p:spPr>
              <a:xfrm>
                <a:off x="3098056" y="397572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D9DCF6-F81A-4F61-A033-5669F0AF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56" y="3975728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3630C0-1B06-4160-B047-9FE4C0DFA1E5}"/>
                  </a:ext>
                </a:extLst>
              </p:cNvPr>
              <p:cNvSpPr txBox="1"/>
              <p:nvPr/>
            </p:nvSpPr>
            <p:spPr>
              <a:xfrm>
                <a:off x="3533842" y="219890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3630C0-1B06-4160-B047-9FE4C0DFA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2" y="2198906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68961-51A8-438D-ADED-CDB10195859F}"/>
                  </a:ext>
                </a:extLst>
              </p:cNvPr>
              <p:cNvSpPr txBox="1"/>
              <p:nvPr/>
            </p:nvSpPr>
            <p:spPr>
              <a:xfrm>
                <a:off x="7903841" y="2226783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68961-51A8-438D-ADED-CDB101958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841" y="2226783"/>
                <a:ext cx="8066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5385F4-CD3A-4AD3-91FA-BCA2A3E208EE}"/>
                  </a:ext>
                </a:extLst>
              </p:cNvPr>
              <p:cNvSpPr txBox="1"/>
              <p:nvPr/>
            </p:nvSpPr>
            <p:spPr>
              <a:xfrm>
                <a:off x="2920431" y="5007488"/>
                <a:ext cx="165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5385F4-CD3A-4AD3-91FA-BCA2A3E20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31" y="5007488"/>
                <a:ext cx="165301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CEAA6-A06A-472D-9938-84C818AE2A58}"/>
                  </a:ext>
                </a:extLst>
              </p:cNvPr>
              <p:cNvSpPr txBox="1"/>
              <p:nvPr/>
            </p:nvSpPr>
            <p:spPr>
              <a:xfrm>
                <a:off x="7480647" y="5018016"/>
                <a:ext cx="165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CEAA6-A06A-472D-9938-84C818AE2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7" y="5018016"/>
                <a:ext cx="1653017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5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6733362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, </a:t>
                          </a:r>
                          <a:r>
                            <a:rPr lang="en-US" b="0" dirty="0"/>
                            <a:t>then</a:t>
                          </a:r>
                          <a:endParaRPr lang="en-US" b="1" dirty="0"/>
                        </a:p>
                        <a:p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6733362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3615689"/>
                <a:ext cx="10820400" cy="306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Proof:</a:t>
                </a:r>
              </a:p>
              <a:p>
                <a:r>
                  <a:rPr lang="en-US" dirty="0"/>
                  <a:t>Since the size of every graph of order 3 cannot exceed 3, the inequality holds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connected planar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. Let there be a planar embedding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resulting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regions.</a:t>
                </a:r>
              </a:p>
              <a:p>
                <a:r>
                  <a:rPr lang="en-US" dirty="0"/>
                  <a:t>By the Euler Identity,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 be the regions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suppose that we denote the number of edges on the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each edge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on the boundary of at most two regions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it follows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15689"/>
                <a:ext cx="10820400" cy="3063211"/>
              </a:xfrm>
              <a:prstGeom prst="rect">
                <a:avLst/>
              </a:prstGeom>
              <a:blipFill>
                <a:blip r:embed="rId3"/>
                <a:stretch>
                  <a:fillRect l="-507" t="-994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7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1347650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</a:t>
                          </a:r>
                          <a:r>
                            <a:rPr lang="en-US" b="0" i="0"/>
                            <a:t>a graph </a:t>
                          </a:r>
                          <a:r>
                            <a:rPr lang="en-US" b="0" i="0" dirty="0"/>
                            <a:t>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b="0" dirty="0"/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nonplanar</a:t>
                          </a:r>
                          <a:endParaRPr lang="en-US" b="1" dirty="0"/>
                        </a:p>
                        <a:p>
                          <a:endParaRPr lang="en-US" dirty="0"/>
                        </a:p>
                        <a:p>
                          <a:pPr algn="ctr"/>
                          <a:r>
                            <a:rPr lang="en-US" i="1" dirty="0"/>
                            <a:t>This is the contrapositive of 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1347650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0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4493893"/>
                <a:ext cx="10820400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 of 10.5:</a:t>
                </a:r>
              </a:p>
              <a:p>
                <a:r>
                  <a:rPr lang="en-US" dirty="0"/>
                  <a:t>This is obvious for planar graphs of order 6 or less. Let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be a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all of whose vertices have degree 6 or more.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. By Theorem 10.4,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nonplanar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93893"/>
                <a:ext cx="10820400" cy="1908215"/>
              </a:xfrm>
              <a:prstGeom prst="rect">
                <a:avLst/>
              </a:prstGeom>
              <a:blipFill>
                <a:blip r:embed="rId3"/>
                <a:stretch>
                  <a:fillRect l="-507" t="-1597" b="-4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CD2D3E-0263-432B-9131-CE5353570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823558"/>
              </p:ext>
            </p:extLst>
          </p:nvPr>
        </p:nvGraphicFramePr>
        <p:xfrm>
          <a:off x="685800" y="3615689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planar graph contains a vertex of degree 5 or less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619</TotalTime>
  <Words>1447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Century Gothic</vt:lpstr>
      <vt:lpstr>Vapor Trail</vt:lpstr>
      <vt:lpstr>Chapter 10 Planar Graphs</vt:lpstr>
      <vt:lpstr>Planar and Plane Graphs</vt:lpstr>
      <vt:lpstr>Planar Graphs</vt:lpstr>
      <vt:lpstr>The Euler Identity</vt:lpstr>
      <vt:lpstr>The Euler Identity - Proof</vt:lpstr>
      <vt:lpstr>The Euler Identity – Proof (cont.)</vt:lpstr>
      <vt:lpstr>The Euler Identity – Visualization of Case 2</vt:lpstr>
      <vt:lpstr>Theorem 10.3</vt:lpstr>
      <vt:lpstr>Theorem 10.4,5</vt:lpstr>
      <vt:lpstr>Polyhedra</vt:lpstr>
      <vt:lpstr>Polyhedra</vt:lpstr>
      <vt:lpstr>Polyhedra</vt:lpstr>
      <vt:lpstr>Polyhedra</vt:lpstr>
      <vt:lpstr>Theorem 10.6</vt:lpstr>
      <vt:lpstr>The Five Regular Polyhedra</vt:lpstr>
      <vt:lpstr>K5 and K3,3</vt:lpstr>
      <vt:lpstr>Theorems and Equations</vt:lpstr>
      <vt:lpstr>Theorems and Equations (CONT.)</vt:lpstr>
      <vt:lpstr>Theorems and Equations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Planar Graphs</dc:title>
  <dc:creator>Burtnett, Jaron</dc:creator>
  <cp:lastModifiedBy>Burtnett, Jaron</cp:lastModifiedBy>
  <cp:revision>36</cp:revision>
  <dcterms:created xsi:type="dcterms:W3CDTF">2020-05-24T04:54:04Z</dcterms:created>
  <dcterms:modified xsi:type="dcterms:W3CDTF">2020-06-01T01:16:27Z</dcterms:modified>
</cp:coreProperties>
</file>