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60" r:id="rId5"/>
    <p:sldId id="261" r:id="rId6"/>
    <p:sldId id="270" r:id="rId7"/>
    <p:sldId id="262" r:id="rId8"/>
    <p:sldId id="263" r:id="rId9"/>
    <p:sldId id="272" r:id="rId10"/>
    <p:sldId id="273" r:id="rId11"/>
    <p:sldId id="264" r:id="rId12"/>
    <p:sldId id="265" r:id="rId13"/>
    <p:sldId id="269" r:id="rId14"/>
    <p:sldId id="271" r:id="rId15"/>
    <p:sldId id="266" r:id="rId16"/>
    <p:sldId id="26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A772E-E91E-4A4C-99FC-D4FC2776ABE1}" v="9" dt="2024-12-09T16:24:13.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D0E573-4691-428D-91FC-6CDC96766112}" type="datetimeFigureOut">
              <a:rPr lang="en-IN" smtClean="0"/>
              <a:pPr/>
              <a:t>09-12-2024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1B3AAB-DECD-4C2A-85BE-01D187FF4A7B}" type="slidenum">
              <a:rPr lang="en-IN" smtClean="0"/>
              <a:pPr/>
              <a:t>‹#›</a:t>
            </a:fld>
            <a:endParaRPr lang="en-IN"/>
          </a:p>
        </p:txBody>
      </p:sp>
    </p:spTree>
    <p:extLst>
      <p:ext uri="{BB962C8B-B14F-4D97-AF65-F5344CB8AC3E}">
        <p14:creationId xmlns:p14="http://schemas.microsoft.com/office/powerpoint/2010/main" val="1257068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8EE9FC-547D-4E32-9C0D-F35181DE6D2F}" type="datetimeFigureOut">
              <a:rPr lang="en-IN" smtClean="0"/>
              <a:pPr/>
              <a:t>09-12-2024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E542D9-4200-4127-87D7-E3FAAE4E09C0}" type="slidenum">
              <a:rPr lang="en-IN" smtClean="0"/>
              <a:pPr/>
              <a:t>‹#›</a:t>
            </a:fld>
            <a:endParaRPr lang="en-IN"/>
          </a:p>
        </p:txBody>
      </p:sp>
    </p:spTree>
    <p:extLst>
      <p:ext uri="{BB962C8B-B14F-4D97-AF65-F5344CB8AC3E}">
        <p14:creationId xmlns:p14="http://schemas.microsoft.com/office/powerpoint/2010/main" val="9262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0E542D9-4200-4127-87D7-E3FAAE4E09C0}" type="slidenum">
              <a:rPr lang="en-IN" smtClean="0"/>
              <a:pPr/>
              <a:t>1</a:t>
            </a:fld>
            <a:endParaRPr lang="en-IN"/>
          </a:p>
        </p:txBody>
      </p:sp>
    </p:spTree>
    <p:extLst>
      <p:ext uri="{BB962C8B-B14F-4D97-AF65-F5344CB8AC3E}">
        <p14:creationId xmlns:p14="http://schemas.microsoft.com/office/powerpoint/2010/main" val="229347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000"/>
            </a:lvl1p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946448" cy="365125"/>
          </a:xfrm>
        </p:spPr>
        <p:txBody>
          <a:bodyPr/>
          <a:lstStyle/>
          <a:p>
            <a:fld id="{0B9F5162-EA7E-453D-B0FC-2B9A14309F43}" type="datetime1">
              <a:rPr lang="en-IN" smtClean="0"/>
              <a:pPr/>
              <a:t>09-12-2024</a:t>
            </a:fld>
            <a:endParaRPr lang="en-IN"/>
          </a:p>
        </p:txBody>
      </p:sp>
      <p:sp>
        <p:nvSpPr>
          <p:cNvPr id="5" name="Footer Placeholder 4"/>
          <p:cNvSpPr>
            <a:spLocks noGrp="1"/>
          </p:cNvSpPr>
          <p:nvPr>
            <p:ph type="ftr" sz="quarter" idx="11"/>
          </p:nvPr>
        </p:nvSpPr>
        <p:spPr>
          <a:xfrm>
            <a:off x="2627784" y="6381328"/>
            <a:ext cx="4400128" cy="365125"/>
          </a:xfrm>
          <a:prstGeom prst="rect">
            <a:avLst/>
          </a:prstGeom>
        </p:spPr>
        <p:txBody>
          <a:bodyPr/>
          <a:lstStyle/>
          <a:p>
            <a:r>
              <a:rPr lang="en-IN" dirty="0"/>
              <a:t>SVECW | Department of Artificial Intelligence| Review-1</a:t>
            </a:r>
          </a:p>
        </p:txBody>
      </p:sp>
      <p:sp>
        <p:nvSpPr>
          <p:cNvPr id="6" name="Slide Number Placeholder 5"/>
          <p:cNvSpPr>
            <a:spLocks noGrp="1"/>
          </p:cNvSpPr>
          <p:nvPr>
            <p:ph type="sldNum" sz="quarter" idx="12"/>
          </p:nvPr>
        </p:nvSpPr>
        <p:spPr>
          <a:xfrm>
            <a:off x="8172400" y="6356350"/>
            <a:ext cx="514400" cy="365125"/>
          </a:xfrm>
        </p:spPr>
        <p:txBody>
          <a:bodyPr/>
          <a:lstStyle/>
          <a:p>
            <a:fld id="{FD670D6C-52DE-4A36-9F8B-1D6F0F2BD6F6}" type="slidenum">
              <a:rPr lang="en-IN" smtClean="0"/>
              <a:pPr/>
              <a:t>‹#›</a:t>
            </a:fld>
            <a:endParaRPr lang="en-IN"/>
          </a:p>
        </p:txBody>
      </p:sp>
    </p:spTree>
    <p:extLst>
      <p:ext uri="{BB962C8B-B14F-4D97-AF65-F5344CB8AC3E}">
        <p14:creationId xmlns:p14="http://schemas.microsoft.com/office/powerpoint/2010/main" val="418454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92619F-71AA-45B4-96DB-8ECD49688409}" type="datetime1">
              <a:rPr lang="en-IN" smtClean="0"/>
              <a:pPr/>
              <a:t>09-12-2024</a:t>
            </a:fld>
            <a:endParaRPr lang="en-IN"/>
          </a:p>
        </p:txBody>
      </p:sp>
      <p:sp>
        <p:nvSpPr>
          <p:cNvPr id="6" name="Slide Number Placeholder 5"/>
          <p:cNvSpPr>
            <a:spLocks noGrp="1"/>
          </p:cNvSpPr>
          <p:nvPr>
            <p:ph type="sldNum" sz="quarter" idx="12"/>
          </p:nvPr>
        </p:nvSpPr>
        <p:spPr/>
        <p:txBody>
          <a:bodyPr/>
          <a:lstStyle/>
          <a:p>
            <a:fld id="{FD670D6C-52DE-4A36-9F8B-1D6F0F2BD6F6}" type="slidenum">
              <a:rPr lang="en-IN" smtClean="0"/>
              <a:pPr/>
              <a:t>‹#›</a:t>
            </a:fld>
            <a:endParaRPr lang="en-IN"/>
          </a:p>
        </p:txBody>
      </p:sp>
      <p:sp>
        <p:nvSpPr>
          <p:cNvPr id="7" name="Footer Placeholder 4">
            <a:extLst>
              <a:ext uri="{FF2B5EF4-FFF2-40B4-BE49-F238E27FC236}">
                <a16:creationId xmlns:a16="http://schemas.microsoft.com/office/drawing/2014/main" id="{D5789A44-2F69-DF79-8A0C-D4F8F9CFA6B3}"/>
              </a:ext>
            </a:extLst>
          </p:cNvPr>
          <p:cNvSpPr>
            <a:spLocks noGrp="1"/>
          </p:cNvSpPr>
          <p:nvPr>
            <p:ph type="ftr" sz="quarter" idx="11"/>
          </p:nvPr>
        </p:nvSpPr>
        <p:spPr>
          <a:xfrm>
            <a:off x="2371936" y="6360554"/>
            <a:ext cx="4400128" cy="365125"/>
          </a:xfrm>
          <a:prstGeom prst="rect">
            <a:avLst/>
          </a:prstGeom>
        </p:spPr>
        <p:txBody>
          <a:bodyPr/>
          <a:lstStyle/>
          <a:p>
            <a:r>
              <a:rPr lang="en-IN" dirty="0"/>
              <a:t>SVECW | Department of Artificial Intelligence| Review-1</a:t>
            </a:r>
          </a:p>
        </p:txBody>
      </p:sp>
    </p:spTree>
    <p:extLst>
      <p:ext uri="{BB962C8B-B14F-4D97-AF65-F5344CB8AC3E}">
        <p14:creationId xmlns:p14="http://schemas.microsoft.com/office/powerpoint/2010/main" val="6976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872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872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D5E7992-7937-40A5-AA29-3A3D859D8064}" type="datetime1">
              <a:rPr lang="en-IN" smtClean="0"/>
              <a:pPr/>
              <a:t>09-12-2024</a:t>
            </a:fld>
            <a:endParaRPr lang="en-IN"/>
          </a:p>
        </p:txBody>
      </p:sp>
      <p:sp>
        <p:nvSpPr>
          <p:cNvPr id="7" name="Slide Number Placeholder 6"/>
          <p:cNvSpPr>
            <a:spLocks noGrp="1"/>
          </p:cNvSpPr>
          <p:nvPr>
            <p:ph type="sldNum" sz="quarter" idx="12"/>
          </p:nvPr>
        </p:nvSpPr>
        <p:spPr/>
        <p:txBody>
          <a:bodyPr/>
          <a:lstStyle/>
          <a:p>
            <a:fld id="{FD670D6C-52DE-4A36-9F8B-1D6F0F2BD6F6}" type="slidenum">
              <a:rPr lang="en-IN" smtClean="0"/>
              <a:pPr/>
              <a:t>‹#›</a:t>
            </a:fld>
            <a:endParaRPr lang="en-IN"/>
          </a:p>
        </p:txBody>
      </p:sp>
      <p:sp>
        <p:nvSpPr>
          <p:cNvPr id="8" name="Footer Placeholder 4">
            <a:extLst>
              <a:ext uri="{FF2B5EF4-FFF2-40B4-BE49-F238E27FC236}">
                <a16:creationId xmlns:a16="http://schemas.microsoft.com/office/drawing/2014/main" id="{224E3A99-EEF9-D3FB-4063-357829823EB4}"/>
              </a:ext>
            </a:extLst>
          </p:cNvPr>
          <p:cNvSpPr>
            <a:spLocks noGrp="1"/>
          </p:cNvSpPr>
          <p:nvPr>
            <p:ph type="ftr" sz="quarter" idx="11"/>
          </p:nvPr>
        </p:nvSpPr>
        <p:spPr>
          <a:xfrm>
            <a:off x="2371936" y="6351501"/>
            <a:ext cx="4400128" cy="365125"/>
          </a:xfrm>
          <a:prstGeom prst="rect">
            <a:avLst/>
          </a:prstGeom>
        </p:spPr>
        <p:txBody>
          <a:bodyPr/>
          <a:lstStyle/>
          <a:p>
            <a:r>
              <a:rPr lang="en-IN" dirty="0"/>
              <a:t>SVECW | Department of Artificial Intelligence| Review-1</a:t>
            </a:r>
          </a:p>
        </p:txBody>
      </p:sp>
    </p:spTree>
    <p:extLst>
      <p:ext uri="{BB962C8B-B14F-4D97-AF65-F5344CB8AC3E}">
        <p14:creationId xmlns:p14="http://schemas.microsoft.com/office/powerpoint/2010/main" val="259006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90872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48482"/>
            <a:ext cx="4040188" cy="44728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90872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548482"/>
            <a:ext cx="4041775" cy="447280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593EDE4-7C20-4550-8D45-8A11A6F7556F}" type="datetime1">
              <a:rPr lang="en-IN" smtClean="0"/>
              <a:pPr/>
              <a:t>09-12-2024</a:t>
            </a:fld>
            <a:endParaRPr lang="en-IN"/>
          </a:p>
        </p:txBody>
      </p:sp>
      <p:sp>
        <p:nvSpPr>
          <p:cNvPr id="9" name="Slide Number Placeholder 8"/>
          <p:cNvSpPr>
            <a:spLocks noGrp="1"/>
          </p:cNvSpPr>
          <p:nvPr>
            <p:ph type="sldNum" sz="quarter" idx="12"/>
          </p:nvPr>
        </p:nvSpPr>
        <p:spPr/>
        <p:txBody>
          <a:bodyPr/>
          <a:lstStyle/>
          <a:p>
            <a:fld id="{FD670D6C-52DE-4A36-9F8B-1D6F0F2BD6F6}" type="slidenum">
              <a:rPr lang="en-IN" smtClean="0"/>
              <a:pPr/>
              <a:t>‹#›</a:t>
            </a:fld>
            <a:endParaRPr lang="en-IN"/>
          </a:p>
        </p:txBody>
      </p:sp>
      <p:sp>
        <p:nvSpPr>
          <p:cNvPr id="10" name="Footer Placeholder 4">
            <a:extLst>
              <a:ext uri="{FF2B5EF4-FFF2-40B4-BE49-F238E27FC236}">
                <a16:creationId xmlns:a16="http://schemas.microsoft.com/office/drawing/2014/main" id="{5DD6A8E1-DAE9-8D6B-1EB4-B5F572855898}"/>
              </a:ext>
            </a:extLst>
          </p:cNvPr>
          <p:cNvSpPr>
            <a:spLocks noGrp="1"/>
          </p:cNvSpPr>
          <p:nvPr>
            <p:ph type="ftr" sz="quarter" idx="11"/>
          </p:nvPr>
        </p:nvSpPr>
        <p:spPr>
          <a:xfrm>
            <a:off x="2477294" y="6365875"/>
            <a:ext cx="4400128" cy="365125"/>
          </a:xfrm>
          <a:prstGeom prst="rect">
            <a:avLst/>
          </a:prstGeom>
        </p:spPr>
        <p:txBody>
          <a:bodyPr/>
          <a:lstStyle/>
          <a:p>
            <a:r>
              <a:rPr lang="en-IN" dirty="0"/>
              <a:t>SVECW | Department of Artificial Intelligence| Review-1</a:t>
            </a:r>
          </a:p>
        </p:txBody>
      </p:sp>
    </p:spTree>
    <p:extLst>
      <p:ext uri="{BB962C8B-B14F-4D97-AF65-F5344CB8AC3E}">
        <p14:creationId xmlns:p14="http://schemas.microsoft.com/office/powerpoint/2010/main" val="208321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520" y="155099"/>
            <a:ext cx="8100311" cy="490066"/>
          </a:xfrm>
        </p:spPr>
        <p:txBody>
          <a:body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E8F0709C-EE73-41A2-B16F-BD7D47333967}" type="datetime1">
              <a:rPr lang="en-IN" smtClean="0"/>
              <a:pPr/>
              <a:t>09-12-2024</a:t>
            </a:fld>
            <a:endParaRPr lang="en-IN"/>
          </a:p>
        </p:txBody>
      </p:sp>
      <p:sp>
        <p:nvSpPr>
          <p:cNvPr id="5" name="Slide Number Placeholder 4"/>
          <p:cNvSpPr>
            <a:spLocks noGrp="1"/>
          </p:cNvSpPr>
          <p:nvPr>
            <p:ph type="sldNum" sz="quarter" idx="12"/>
          </p:nvPr>
        </p:nvSpPr>
        <p:spPr/>
        <p:txBody>
          <a:bodyPr/>
          <a:lstStyle/>
          <a:p>
            <a:fld id="{FD670D6C-52DE-4A36-9F8B-1D6F0F2BD6F6}" type="slidenum">
              <a:rPr lang="en-IN" smtClean="0"/>
              <a:pPr/>
              <a:t>‹#›</a:t>
            </a:fld>
            <a:endParaRPr lang="en-IN"/>
          </a:p>
        </p:txBody>
      </p:sp>
      <p:sp>
        <p:nvSpPr>
          <p:cNvPr id="6" name="Footer Placeholder 4">
            <a:extLst>
              <a:ext uri="{FF2B5EF4-FFF2-40B4-BE49-F238E27FC236}">
                <a16:creationId xmlns:a16="http://schemas.microsoft.com/office/drawing/2014/main" id="{09395215-ADBF-99FF-2A60-70BDB96F34CA}"/>
              </a:ext>
            </a:extLst>
          </p:cNvPr>
          <p:cNvSpPr>
            <a:spLocks noGrp="1"/>
          </p:cNvSpPr>
          <p:nvPr>
            <p:ph type="ftr" sz="quarter" idx="11"/>
          </p:nvPr>
        </p:nvSpPr>
        <p:spPr>
          <a:xfrm>
            <a:off x="2371936" y="6356350"/>
            <a:ext cx="4400128" cy="365125"/>
          </a:xfrm>
          <a:prstGeom prst="rect">
            <a:avLst/>
          </a:prstGeom>
        </p:spPr>
        <p:txBody>
          <a:bodyPr/>
          <a:lstStyle/>
          <a:p>
            <a:r>
              <a:rPr lang="en-IN" dirty="0"/>
              <a:t>SVECW | Department of Artificial Intelligence| Review-1</a:t>
            </a:r>
          </a:p>
        </p:txBody>
      </p:sp>
    </p:spTree>
    <p:extLst>
      <p:ext uri="{BB962C8B-B14F-4D97-AF65-F5344CB8AC3E}">
        <p14:creationId xmlns:p14="http://schemas.microsoft.com/office/powerpoint/2010/main" val="15408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457200" y="6356350"/>
            <a:ext cx="946448" cy="365125"/>
          </a:xfrm>
        </p:spPr>
        <p:txBody>
          <a:bodyPr/>
          <a:lstStyle/>
          <a:p>
            <a:fld id="{EF94A3C0-A197-4206-943F-CC3410057479}" type="datetime1">
              <a:rPr lang="en-IN" smtClean="0"/>
              <a:pPr/>
              <a:t>09-12-2024</a:t>
            </a:fld>
            <a:endParaRPr lang="en-IN"/>
          </a:p>
        </p:txBody>
      </p:sp>
      <p:sp>
        <p:nvSpPr>
          <p:cNvPr id="7" name="Slide Number Placeholder 5"/>
          <p:cNvSpPr>
            <a:spLocks noGrp="1"/>
          </p:cNvSpPr>
          <p:nvPr>
            <p:ph type="sldNum" sz="quarter" idx="12"/>
          </p:nvPr>
        </p:nvSpPr>
        <p:spPr>
          <a:xfrm>
            <a:off x="8172400" y="6356350"/>
            <a:ext cx="514400" cy="365125"/>
          </a:xfrm>
        </p:spPr>
        <p:txBody>
          <a:bodyPr/>
          <a:lstStyle/>
          <a:p>
            <a:fld id="{FD670D6C-52DE-4A36-9F8B-1D6F0F2BD6F6}" type="slidenum">
              <a:rPr lang="en-IN" smtClean="0"/>
              <a:pPr/>
              <a:t>‹#›</a:t>
            </a:fld>
            <a:endParaRPr lang="en-IN"/>
          </a:p>
        </p:txBody>
      </p:sp>
      <p:sp>
        <p:nvSpPr>
          <p:cNvPr id="8" name="Footer Placeholder 4">
            <a:extLst>
              <a:ext uri="{FF2B5EF4-FFF2-40B4-BE49-F238E27FC236}">
                <a16:creationId xmlns:a16="http://schemas.microsoft.com/office/drawing/2014/main" id="{8095BEE1-E4C4-5D4E-7588-D97DAF4BBAFD}"/>
              </a:ext>
            </a:extLst>
          </p:cNvPr>
          <p:cNvSpPr>
            <a:spLocks noGrp="1"/>
          </p:cNvSpPr>
          <p:nvPr>
            <p:ph type="ftr" sz="quarter" idx="11"/>
          </p:nvPr>
        </p:nvSpPr>
        <p:spPr>
          <a:xfrm>
            <a:off x="2483768" y="6356350"/>
            <a:ext cx="4400128" cy="365125"/>
          </a:xfrm>
          <a:prstGeom prst="rect">
            <a:avLst/>
          </a:prstGeom>
        </p:spPr>
        <p:txBody>
          <a:bodyPr/>
          <a:lstStyle/>
          <a:p>
            <a:r>
              <a:rPr lang="en-IN" dirty="0"/>
              <a:t>SVECW | Department of Artificial Intelligence| Review-1</a:t>
            </a:r>
          </a:p>
        </p:txBody>
      </p:sp>
    </p:spTree>
    <p:extLst>
      <p:ext uri="{BB962C8B-B14F-4D97-AF65-F5344CB8AC3E}">
        <p14:creationId xmlns:p14="http://schemas.microsoft.com/office/powerpoint/2010/main" val="138203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1EDA09F-5D5F-459F-A4DD-D048FA53F2EC}" type="datetime1">
              <a:rPr lang="en-IN" smtClean="0"/>
              <a:pPr/>
              <a:t>09-12-2024</a:t>
            </a:fld>
            <a:endParaRPr lang="en-IN"/>
          </a:p>
        </p:txBody>
      </p:sp>
      <p:sp>
        <p:nvSpPr>
          <p:cNvPr id="6" name="Slide Number Placeholder 5"/>
          <p:cNvSpPr>
            <a:spLocks noGrp="1"/>
          </p:cNvSpPr>
          <p:nvPr>
            <p:ph type="sldNum" sz="quarter" idx="12"/>
          </p:nvPr>
        </p:nvSpPr>
        <p:spPr/>
        <p:txBody>
          <a:bodyPr/>
          <a:lstStyle/>
          <a:p>
            <a:fld id="{FD670D6C-52DE-4A36-9F8B-1D6F0F2BD6F6}" type="slidenum">
              <a:rPr lang="en-IN" smtClean="0"/>
              <a:pPr/>
              <a:t>‹#›</a:t>
            </a:fld>
            <a:endParaRPr lang="en-IN"/>
          </a:p>
        </p:txBody>
      </p:sp>
      <p:sp>
        <p:nvSpPr>
          <p:cNvPr id="7" name="Footer Placeholder 4">
            <a:extLst>
              <a:ext uri="{FF2B5EF4-FFF2-40B4-BE49-F238E27FC236}">
                <a16:creationId xmlns:a16="http://schemas.microsoft.com/office/drawing/2014/main" id="{C70AAD8F-BED6-CF10-C966-12054F73F5FE}"/>
              </a:ext>
            </a:extLst>
          </p:cNvPr>
          <p:cNvSpPr>
            <a:spLocks noGrp="1"/>
          </p:cNvSpPr>
          <p:nvPr>
            <p:ph type="ftr" sz="quarter" idx="11"/>
          </p:nvPr>
        </p:nvSpPr>
        <p:spPr>
          <a:xfrm>
            <a:off x="2389865" y="6356350"/>
            <a:ext cx="4400128" cy="365125"/>
          </a:xfrm>
          <a:prstGeom prst="rect">
            <a:avLst/>
          </a:prstGeom>
        </p:spPr>
        <p:txBody>
          <a:bodyPr/>
          <a:lstStyle/>
          <a:p>
            <a:r>
              <a:rPr lang="en-IN" dirty="0"/>
              <a:t>SVECW | Department of Artificial Intelligence| Review-1</a:t>
            </a:r>
          </a:p>
        </p:txBody>
      </p:sp>
    </p:spTree>
    <p:extLst>
      <p:ext uri="{BB962C8B-B14F-4D97-AF65-F5344CB8AC3E}">
        <p14:creationId xmlns:p14="http://schemas.microsoft.com/office/powerpoint/2010/main" val="2230510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28" y="155099"/>
            <a:ext cx="7919703" cy="49006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75129" y="1037227"/>
            <a:ext cx="8229600" cy="51995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Date Placeholder 3"/>
          <p:cNvSpPr>
            <a:spLocks noGrp="1"/>
          </p:cNvSpPr>
          <p:nvPr>
            <p:ph type="dt" sz="half" idx="2"/>
          </p:nvPr>
        </p:nvSpPr>
        <p:spPr>
          <a:xfrm>
            <a:off x="457200" y="6356350"/>
            <a:ext cx="109046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BE428-D25C-4E15-9365-31A5AAD70D1A}" type="datetime1">
              <a:rPr lang="en-IN" smtClean="0"/>
              <a:pPr/>
              <a:t>09-12-2024</a:t>
            </a:fld>
            <a:endParaRPr lang="en-IN"/>
          </a:p>
        </p:txBody>
      </p:sp>
      <p:sp>
        <p:nvSpPr>
          <p:cNvPr id="5" name="Footer Placeholder 4"/>
          <p:cNvSpPr>
            <a:spLocks noGrp="1"/>
          </p:cNvSpPr>
          <p:nvPr>
            <p:ph type="ftr" sz="quarter" idx="3"/>
          </p:nvPr>
        </p:nvSpPr>
        <p:spPr>
          <a:xfrm>
            <a:off x="1835696" y="6356350"/>
            <a:ext cx="511256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SVECW | Department of Artificial Intelligence | Review-I</a:t>
            </a:r>
            <a:endParaRPr lang="en-IN" dirty="0"/>
          </a:p>
        </p:txBody>
      </p:sp>
      <p:sp>
        <p:nvSpPr>
          <p:cNvPr id="6" name="Slide Number Placeholder 5"/>
          <p:cNvSpPr>
            <a:spLocks noGrp="1"/>
          </p:cNvSpPr>
          <p:nvPr>
            <p:ph type="sldNum" sz="quarter" idx="4"/>
          </p:nvPr>
        </p:nvSpPr>
        <p:spPr>
          <a:xfrm>
            <a:off x="7812360" y="6356350"/>
            <a:ext cx="8744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70D6C-52DE-4A36-9F8B-1D6F0F2BD6F6}" type="slidenum">
              <a:rPr lang="en-IN" smtClean="0"/>
              <a:pPr/>
              <a:t>‹#›</a:t>
            </a:fld>
            <a:endParaRPr lang="en-IN"/>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395869" y="-27384"/>
            <a:ext cx="784643" cy="729144"/>
          </a:xfrm>
          <a:prstGeom prst="rect">
            <a:avLst/>
          </a:prstGeom>
        </p:spPr>
      </p:pic>
      <p:pic>
        <p:nvPicPr>
          <p:cNvPr id="8" name="Picture 35">
            <a:extLst>
              <a:ext uri="{FF2B5EF4-FFF2-40B4-BE49-F238E27FC236}">
                <a16:creationId xmlns:a16="http://schemas.microsoft.com/office/drawing/2014/main" id="{BC320B97-A36C-2779-8779-8F590C88CF32}"/>
              </a:ext>
            </a:extLst>
          </p:cNvPr>
          <p:cNvPicPr/>
          <p:nvPr userDrawn="1"/>
        </p:nvPicPr>
        <p:blipFill>
          <a:blip r:embed="rId10"/>
          <a:stretch>
            <a:fillRect/>
          </a:stretch>
        </p:blipFill>
        <p:spPr>
          <a:xfrm>
            <a:off x="7560" y="692696"/>
            <a:ext cx="9128880" cy="224991"/>
          </a:xfrm>
          <a:prstGeom prst="rect">
            <a:avLst/>
          </a:prstGeom>
          <a:ln w="9360">
            <a:noFill/>
          </a:ln>
        </p:spPr>
      </p:pic>
    </p:spTree>
    <p:extLst>
      <p:ext uri="{BB962C8B-B14F-4D97-AF65-F5344CB8AC3E}">
        <p14:creationId xmlns:p14="http://schemas.microsoft.com/office/powerpoint/2010/main" val="2116554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8" r:id="rId7"/>
  </p:sldLayoutIdLst>
  <p:hf hdr="0"/>
  <p:txStyles>
    <p:titleStyle>
      <a:lvl1pPr algn="l" defTabSz="914400" rtl="0" eaLnBrk="1" latinLnBrk="0" hangingPunct="1">
        <a:spcBef>
          <a:spcPct val="0"/>
        </a:spcBef>
        <a:buNone/>
        <a:defRPr sz="24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Clr>
          <a:srgbClr val="C00000"/>
        </a:buClr>
        <a:buFont typeface="Wingdings" pitchFamily="2" charset="2"/>
        <a:buChar char="q"/>
        <a:defRPr sz="2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Wingdings" pitchFamily="2" charset="2"/>
        <a:buChar char="q"/>
        <a:defRPr sz="22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Wingdings" pitchFamily="2" charset="2"/>
        <a:buChar char="q"/>
        <a:defRPr sz="2200" kern="1200">
          <a:solidFill>
            <a:schemeClr val="tx1"/>
          </a:solidFill>
          <a:latin typeface="+mn-lt"/>
          <a:ea typeface="+mn-ea"/>
          <a:cs typeface="+mn-cs"/>
        </a:defRPr>
      </a:lvl3pPr>
      <a:lvl4pPr marL="1600200" indent="-228600" algn="l" defTabSz="914400" rtl="0" eaLnBrk="1" latinLnBrk="0" hangingPunct="1">
        <a:spcBef>
          <a:spcPct val="20000"/>
        </a:spcBef>
        <a:buClr>
          <a:schemeClr val="accent6"/>
        </a:buClr>
        <a:buFont typeface="Wingdings" pitchFamily="2" charset="2"/>
        <a:buChar char="q"/>
        <a:defRPr sz="22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q"/>
        <a:defRPr sz="2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netguru.com/blog/sentiment-analysis-nlp" TargetMode="External"/><Relationship Id="rId2" Type="http://schemas.openxmlformats.org/officeDocument/2006/relationships/hyperlink" Target="https://drive.google.com/file/d/1NooO70ff7TItsnqNBAfxt5pWQjc0G1oJ/view?usp=sharing" TargetMode="External"/><Relationship Id="rId1" Type="http://schemas.openxmlformats.org/officeDocument/2006/relationships/slideLayout" Target="../slideLayouts/slideLayout2.xml"/><Relationship Id="rId5" Type="http://schemas.openxmlformats.org/officeDocument/2006/relationships/hyperlink" Target="https://www.geeksforgeeks.org/python-web-scraping-tutorial/" TargetMode="External"/><Relationship Id="rId4" Type="http://schemas.openxmlformats.org/officeDocument/2006/relationships/hyperlink" Target="https://www.geeksforgeeks.org/text-summarization-in-nl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NooO70ff7TItsnqNBAfxt5pWQjc0G1oJ/view?usp=sha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1967"/>
            <a:ext cx="7772400" cy="1586607"/>
          </a:xfrm>
        </p:spPr>
        <p:txBody>
          <a:bodyPr>
            <a:normAutofit/>
          </a:bodyPr>
          <a:lstStyle/>
          <a:p>
            <a:r>
              <a:rPr lang="en-IN" sz="4400" dirty="0"/>
              <a:t>Product Review Analysis</a:t>
            </a:r>
          </a:p>
        </p:txBody>
      </p:sp>
      <p:sp>
        <p:nvSpPr>
          <p:cNvPr id="4" name="Date Placeholder 3"/>
          <p:cNvSpPr>
            <a:spLocks noGrp="1"/>
          </p:cNvSpPr>
          <p:nvPr>
            <p:ph type="dt" sz="half" idx="10"/>
          </p:nvPr>
        </p:nvSpPr>
        <p:spPr/>
        <p:txBody>
          <a:bodyPr/>
          <a:lstStyle/>
          <a:p>
            <a:fld id="{B492619F-71AA-45B4-96DB-8ECD49688409}" type="datetime1">
              <a:rPr lang="en-IN" smtClean="0"/>
              <a:pPr/>
              <a:t>09-12-2024</a:t>
            </a:fld>
            <a:endParaRPr lang="en-IN" dirty="0"/>
          </a:p>
        </p:txBody>
      </p:sp>
      <p:sp>
        <p:nvSpPr>
          <p:cNvPr id="5" name="Footer Placeholder 4"/>
          <p:cNvSpPr>
            <a:spLocks noGrp="1"/>
          </p:cNvSpPr>
          <p:nvPr>
            <p:ph type="ftr" sz="quarter" idx="11"/>
          </p:nvPr>
        </p:nvSpPr>
        <p:spPr/>
        <p:txBody>
          <a:bodyPr/>
          <a:lstStyle/>
          <a:p>
            <a:r>
              <a:rPr lang="en-IN" dirty="0"/>
              <a:t>SVECW | Department of Artificial Intelligence | Project Review-1</a:t>
            </a:r>
          </a:p>
        </p:txBody>
      </p:sp>
      <p:sp>
        <p:nvSpPr>
          <p:cNvPr id="6" name="Slide Number Placeholder 5"/>
          <p:cNvSpPr>
            <a:spLocks noGrp="1"/>
          </p:cNvSpPr>
          <p:nvPr>
            <p:ph type="sldNum" sz="quarter" idx="12"/>
          </p:nvPr>
        </p:nvSpPr>
        <p:spPr/>
        <p:txBody>
          <a:bodyPr/>
          <a:lstStyle/>
          <a:p>
            <a:fld id="{FD670D6C-52DE-4A36-9F8B-1D6F0F2BD6F6}" type="slidenum">
              <a:rPr lang="en-IN" smtClean="0"/>
              <a:pPr/>
              <a:t>1</a:t>
            </a:fld>
            <a:endParaRPr lang="en-IN"/>
          </a:p>
        </p:txBody>
      </p:sp>
      <p:sp>
        <p:nvSpPr>
          <p:cNvPr id="7" name="Rectangle 6"/>
          <p:cNvSpPr/>
          <p:nvPr/>
        </p:nvSpPr>
        <p:spPr>
          <a:xfrm>
            <a:off x="238589" y="3732441"/>
            <a:ext cx="4492148" cy="677108"/>
          </a:xfrm>
          <a:prstGeom prst="rect">
            <a:avLst/>
          </a:prstGeom>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2000" b="1" dirty="0">
                <a:solidFill>
                  <a:schemeClr val="dk1"/>
                </a:solidFill>
                <a:latin typeface="Calibri"/>
                <a:cs typeface="Calibri"/>
                <a:sym typeface="Calibri"/>
              </a:rPr>
              <a:t>  </a:t>
            </a:r>
            <a:r>
              <a:rPr lang="en-IN" sz="2000" b="1" u="sng" dirty="0">
                <a:solidFill>
                  <a:schemeClr val="dk1"/>
                </a:solidFill>
                <a:latin typeface="Calibri"/>
                <a:cs typeface="Calibri"/>
                <a:sym typeface="Calibri"/>
              </a:rPr>
              <a:t>Name</a:t>
            </a:r>
            <a:r>
              <a:rPr lang="en-IN" sz="2000" b="1" dirty="0">
                <a:solidFill>
                  <a:schemeClr val="dk1"/>
                </a:solidFill>
                <a:latin typeface="Calibri"/>
                <a:cs typeface="Calibri"/>
                <a:sym typeface="Calibri"/>
              </a:rPr>
              <a:t>                            </a:t>
            </a:r>
            <a:r>
              <a:rPr lang="en-IN" sz="2000" b="1" u="sng" dirty="0" err="1">
                <a:solidFill>
                  <a:schemeClr val="dk1"/>
                </a:solidFill>
                <a:latin typeface="Calibri"/>
                <a:cs typeface="Calibri"/>
                <a:sym typeface="Calibri"/>
              </a:rPr>
              <a:t>RegNo</a:t>
            </a:r>
            <a:endParaRPr lang="en-IN" sz="2000" b="1" u="sng" dirty="0">
              <a:solidFill>
                <a:schemeClr val="dk1"/>
              </a:solidFill>
              <a:latin typeface="Calibri"/>
              <a:cs typeface="Calibri"/>
              <a:sym typeface="Calibri"/>
            </a:endParaRPr>
          </a:p>
          <a:p>
            <a:endParaRPr lang="en-US" dirty="0"/>
          </a:p>
        </p:txBody>
      </p:sp>
      <p:sp>
        <p:nvSpPr>
          <p:cNvPr id="8" name="Rectangle 7"/>
          <p:cNvSpPr/>
          <p:nvPr/>
        </p:nvSpPr>
        <p:spPr>
          <a:xfrm>
            <a:off x="4771981" y="3858588"/>
            <a:ext cx="4400128" cy="1692771"/>
          </a:xfrm>
          <a:prstGeom prst="rect">
            <a:avLst/>
          </a:prstGeom>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IN" sz="2400" b="1" i="0" u="none" strike="noStrike" cap="none" dirty="0">
                <a:solidFill>
                  <a:schemeClr val="dk1"/>
                </a:solidFill>
                <a:latin typeface="Calibri"/>
                <a:ea typeface="Calibri"/>
                <a:cs typeface="Calibri"/>
                <a:sym typeface="Calibri"/>
              </a:rPr>
              <a:t>Project Guide</a:t>
            </a:r>
            <a:r>
              <a:rPr lang="en-IN" sz="2000" b="1" i="0" u="none" strike="noStrike" cap="none" dirty="0">
                <a:solidFill>
                  <a:schemeClr val="dk1"/>
                </a:solidFill>
                <a:latin typeface="Calibri"/>
                <a:ea typeface="Calibri"/>
                <a:cs typeface="Calibri"/>
                <a:sym typeface="Calibri"/>
              </a:rPr>
              <a:t>: </a:t>
            </a:r>
            <a:r>
              <a:rPr lang="en-IN" sz="2400" dirty="0" err="1"/>
              <a:t>Dr.</a:t>
            </a:r>
            <a:r>
              <a:rPr lang="en-IN" sz="2400" dirty="0"/>
              <a:t> </a:t>
            </a:r>
            <a:r>
              <a:rPr lang="en-IN" sz="2400" dirty="0" err="1"/>
              <a:t>A.Sri</a:t>
            </a:r>
            <a:r>
              <a:rPr lang="en-IN" sz="2400" dirty="0"/>
              <a:t> Krishna </a:t>
            </a:r>
            <a:endParaRPr lang="en-IN" sz="240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800"/>
              <a:buFont typeface="Arial"/>
              <a:buNone/>
            </a:pPr>
            <a:r>
              <a:rPr lang="en-IN" sz="2000" b="1" i="0" u="none" strike="noStrike" cap="none" dirty="0">
                <a:solidFill>
                  <a:schemeClr val="dk1"/>
                </a:solidFill>
                <a:latin typeface="Calibri"/>
                <a:ea typeface="Calibri"/>
                <a:cs typeface="Calibri"/>
                <a:sym typeface="Calibri"/>
              </a:rPr>
              <a:t>Designation</a:t>
            </a:r>
            <a:r>
              <a:rPr lang="en-IN" sz="2000" b="0" i="0" u="none" strike="noStrike" cap="none" dirty="0">
                <a:solidFill>
                  <a:schemeClr val="dk1"/>
                </a:solidFill>
                <a:latin typeface="Calibri"/>
                <a:ea typeface="Calibri"/>
                <a:cs typeface="Calibri"/>
                <a:sym typeface="Calibri"/>
              </a:rPr>
              <a:t>  </a:t>
            </a:r>
            <a:r>
              <a:rPr lang="en-IN" sz="2000" b="1" i="0" u="none" strike="noStrike" cap="none" dirty="0">
                <a:solidFill>
                  <a:schemeClr val="dk1"/>
                </a:solidFill>
                <a:latin typeface="Calibri"/>
                <a:ea typeface="Calibri"/>
                <a:cs typeface="Calibri"/>
                <a:sym typeface="Calibri"/>
              </a:rPr>
              <a:t>: </a:t>
            </a:r>
            <a:r>
              <a:rPr lang="en-IN" i="0" u="none" strike="noStrike" cap="none" dirty="0">
                <a:solidFill>
                  <a:schemeClr val="dk1"/>
                </a:solidFill>
                <a:latin typeface="Calibri"/>
                <a:ea typeface="Calibri"/>
                <a:cs typeface="Calibri"/>
                <a:sym typeface="Calibri"/>
              </a:rPr>
              <a:t>HOD, Dept Of AI</a:t>
            </a:r>
          </a:p>
          <a:p>
            <a:pPr marL="0" marR="0" lvl="0" indent="0" algn="l" rtl="0">
              <a:lnSpc>
                <a:spcPct val="100000"/>
              </a:lnSpc>
              <a:spcBef>
                <a:spcPts val="0"/>
              </a:spcBef>
              <a:spcAft>
                <a:spcPts val="0"/>
              </a:spcAft>
              <a:buClr>
                <a:srgbClr val="000000"/>
              </a:buClr>
              <a:buSzPts val="1800"/>
              <a:buFont typeface="Arial"/>
              <a:buNone/>
            </a:pPr>
            <a:r>
              <a:rPr lang="en-IN" sz="2000" b="1" dirty="0">
                <a:solidFill>
                  <a:schemeClr val="dk1"/>
                </a:solidFill>
                <a:latin typeface="Calibri"/>
                <a:ea typeface="Calibri"/>
                <a:cs typeface="Calibri"/>
                <a:sym typeface="Calibri"/>
              </a:rPr>
              <a:t>Department : </a:t>
            </a:r>
            <a:r>
              <a:rPr lang="en-IN" dirty="0">
                <a:solidFill>
                  <a:schemeClr val="dk1"/>
                </a:solidFill>
                <a:latin typeface="Calibri"/>
                <a:ea typeface="Calibri"/>
                <a:cs typeface="Calibri"/>
                <a:sym typeface="Calibri"/>
              </a:rPr>
              <a:t>AI &amp; DS</a:t>
            </a:r>
          </a:p>
          <a:p>
            <a:pPr marL="0" marR="0" lvl="0" indent="0" algn="l" rtl="0">
              <a:lnSpc>
                <a:spcPct val="100000"/>
              </a:lnSpc>
              <a:spcBef>
                <a:spcPts val="0"/>
              </a:spcBef>
              <a:spcAft>
                <a:spcPts val="0"/>
              </a:spcAft>
              <a:buClr>
                <a:srgbClr val="000000"/>
              </a:buClr>
              <a:buSzPts val="1800"/>
              <a:buFont typeface="Arial"/>
              <a:buNone/>
            </a:pPr>
            <a:r>
              <a:rPr lang="en-IN" sz="2000" b="1" i="0" u="none" strike="noStrike" cap="none" dirty="0">
                <a:solidFill>
                  <a:schemeClr val="dk1"/>
                </a:solidFill>
                <a:latin typeface="Calibri"/>
                <a:ea typeface="Calibri"/>
                <a:cs typeface="Calibri"/>
                <a:sym typeface="Calibri"/>
              </a:rPr>
              <a:t>Institution : </a:t>
            </a:r>
            <a:r>
              <a:rPr lang="en-IN" i="0" u="none" strike="noStrike" cap="none" dirty="0">
                <a:solidFill>
                  <a:schemeClr val="dk1"/>
                </a:solidFill>
                <a:latin typeface="Calibri"/>
                <a:ea typeface="Calibri"/>
                <a:cs typeface="Calibri"/>
                <a:sym typeface="Calibri"/>
              </a:rPr>
              <a:t>SHRI VISHNU ENGINEERING                                      COLLEGE FOR WOMEN</a:t>
            </a:r>
          </a:p>
        </p:txBody>
      </p:sp>
      <p:sp>
        <p:nvSpPr>
          <p:cNvPr id="9" name="TextBox 8">
            <a:extLst>
              <a:ext uri="{FF2B5EF4-FFF2-40B4-BE49-F238E27FC236}">
                <a16:creationId xmlns:a16="http://schemas.microsoft.com/office/drawing/2014/main" id="{44BA57C7-9703-7ECD-CBEE-C7517C8DA4AF}"/>
              </a:ext>
            </a:extLst>
          </p:cNvPr>
          <p:cNvSpPr txBox="1"/>
          <p:nvPr/>
        </p:nvSpPr>
        <p:spPr>
          <a:xfrm>
            <a:off x="4827848" y="3113622"/>
            <a:ext cx="3352800" cy="492443"/>
          </a:xfrm>
          <a:prstGeom prst="rect">
            <a:avLst/>
          </a:prstGeom>
          <a:noFill/>
        </p:spPr>
        <p:txBody>
          <a:bodyPr wrap="square">
            <a:spAutoFit/>
          </a:bodyPr>
          <a:lstStyle/>
          <a:p>
            <a:r>
              <a:rPr lang="en-IN" sz="2600" b="1" dirty="0">
                <a:solidFill>
                  <a:srgbClr val="0070C0"/>
                </a:solidFill>
              </a:rPr>
              <a:t>Under the guidance of</a:t>
            </a:r>
          </a:p>
        </p:txBody>
      </p:sp>
      <p:sp>
        <p:nvSpPr>
          <p:cNvPr id="11" name="TextBox 10">
            <a:extLst>
              <a:ext uri="{FF2B5EF4-FFF2-40B4-BE49-F238E27FC236}">
                <a16:creationId xmlns:a16="http://schemas.microsoft.com/office/drawing/2014/main" id="{E094E41B-EBE1-E265-995B-E59019102E45}"/>
              </a:ext>
            </a:extLst>
          </p:cNvPr>
          <p:cNvSpPr txBox="1"/>
          <p:nvPr/>
        </p:nvSpPr>
        <p:spPr>
          <a:xfrm>
            <a:off x="381710" y="3102713"/>
            <a:ext cx="3810000" cy="492443"/>
          </a:xfrm>
          <a:prstGeom prst="rect">
            <a:avLst/>
          </a:prstGeom>
          <a:noFill/>
        </p:spPr>
        <p:txBody>
          <a:bodyPr wrap="square">
            <a:spAutoFit/>
          </a:bodyPr>
          <a:lstStyle/>
          <a:p>
            <a:r>
              <a:rPr lang="en-US" sz="2600" b="1" dirty="0">
                <a:solidFill>
                  <a:srgbClr val="0070C0"/>
                </a:solidFill>
                <a:sym typeface="Wingdings" panose="05000000000000000000" pitchFamily="2" charset="2"/>
              </a:rPr>
              <a:t>Project Batch No : </a:t>
            </a:r>
            <a:r>
              <a:rPr lang="en-US" sz="2600" b="1" dirty="0">
                <a:sym typeface="Wingdings" panose="05000000000000000000" pitchFamily="2" charset="2"/>
              </a:rPr>
              <a:t>2</a:t>
            </a:r>
            <a:r>
              <a:rPr lang="en-US" sz="2600" b="1" dirty="0">
                <a:solidFill>
                  <a:srgbClr val="0070C0"/>
                </a:solidFill>
                <a:sym typeface="Wingdings" panose="05000000000000000000" pitchFamily="2" charset="2"/>
              </a:rPr>
              <a:t> </a:t>
            </a:r>
            <a:endParaRPr lang="en-US" sz="2600" b="1" dirty="0">
              <a:solidFill>
                <a:srgbClr val="0070C0"/>
              </a:solidFill>
            </a:endParaRPr>
          </a:p>
        </p:txBody>
      </p:sp>
      <p:sp>
        <p:nvSpPr>
          <p:cNvPr id="3" name="TextBox 2">
            <a:extLst>
              <a:ext uri="{FF2B5EF4-FFF2-40B4-BE49-F238E27FC236}">
                <a16:creationId xmlns:a16="http://schemas.microsoft.com/office/drawing/2014/main" id="{E9A0AC06-AEF8-EC8E-5A11-50F86AEAE37C}"/>
              </a:ext>
            </a:extLst>
          </p:cNvPr>
          <p:cNvSpPr txBox="1"/>
          <p:nvPr/>
        </p:nvSpPr>
        <p:spPr>
          <a:xfrm>
            <a:off x="-121841" y="4105814"/>
            <a:ext cx="4492148" cy="1754326"/>
          </a:xfrm>
          <a:prstGeom prst="rect">
            <a:avLst/>
          </a:prstGeom>
          <a:noFill/>
        </p:spPr>
        <p:txBody>
          <a:bodyPr wrap="square" rtlCol="0">
            <a:spAutoFit/>
          </a:bodyPr>
          <a:lstStyle/>
          <a:p>
            <a:pPr algn="ctr"/>
            <a:r>
              <a:rPr lang="en-IN" dirty="0"/>
              <a:t>Y.LAKSHMI SOWMYA     22B01A45C6</a:t>
            </a:r>
            <a:br>
              <a:rPr lang="en-IN" dirty="0"/>
            </a:br>
            <a:r>
              <a:rPr lang="en-IN" dirty="0"/>
              <a:t>P.HYMAVATHI                 22B01A4577</a:t>
            </a:r>
            <a:br>
              <a:rPr lang="en-IN" dirty="0"/>
            </a:br>
            <a:r>
              <a:rPr lang="en-IN" dirty="0"/>
              <a:t>N.TEJASWI                       22B01A4573</a:t>
            </a:r>
          </a:p>
          <a:p>
            <a:pPr algn="ctr"/>
            <a:r>
              <a:rPr lang="en-IN" dirty="0"/>
              <a:t>S.HARINI                          22B01A45A6</a:t>
            </a:r>
          </a:p>
          <a:p>
            <a:pPr algn="ctr"/>
            <a:r>
              <a:rPr lang="en-IN" dirty="0"/>
              <a:t>Y.KEERTHI                        22B01A45C5</a:t>
            </a:r>
          </a:p>
          <a:p>
            <a:pPr algn="ctr"/>
            <a:endParaRPr lang="en-IN" dirty="0"/>
          </a:p>
        </p:txBody>
      </p:sp>
    </p:spTree>
    <p:extLst>
      <p:ext uri="{BB962C8B-B14F-4D97-AF65-F5344CB8AC3E}">
        <p14:creationId xmlns:p14="http://schemas.microsoft.com/office/powerpoint/2010/main" val="3157300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48A8D-3B0E-4C6B-9AA5-545D27CB33D8}"/>
              </a:ext>
            </a:extLst>
          </p:cNvPr>
          <p:cNvSpPr>
            <a:spLocks noGrp="1"/>
          </p:cNvSpPr>
          <p:nvPr>
            <p:ph type="dt" sz="half" idx="10"/>
          </p:nvPr>
        </p:nvSpPr>
        <p:spPr/>
        <p:txBody>
          <a:bodyPr/>
          <a:lstStyle/>
          <a:p>
            <a:fld id="{EF94A3C0-A197-4206-943F-CC3410057479}" type="datetime1">
              <a:rPr lang="en-IN" smtClean="0"/>
              <a:pPr/>
              <a:t>09-12-2024</a:t>
            </a:fld>
            <a:endParaRPr lang="en-IN"/>
          </a:p>
        </p:txBody>
      </p:sp>
      <p:sp>
        <p:nvSpPr>
          <p:cNvPr id="3" name="Slide Number Placeholder 2">
            <a:extLst>
              <a:ext uri="{FF2B5EF4-FFF2-40B4-BE49-F238E27FC236}">
                <a16:creationId xmlns:a16="http://schemas.microsoft.com/office/drawing/2014/main" id="{874838F4-6148-713B-07F8-909B955BDBB4}"/>
              </a:ext>
            </a:extLst>
          </p:cNvPr>
          <p:cNvSpPr>
            <a:spLocks noGrp="1"/>
          </p:cNvSpPr>
          <p:nvPr>
            <p:ph type="sldNum" sz="quarter" idx="12"/>
          </p:nvPr>
        </p:nvSpPr>
        <p:spPr/>
        <p:txBody>
          <a:bodyPr/>
          <a:lstStyle/>
          <a:p>
            <a:fld id="{FD670D6C-52DE-4A36-9F8B-1D6F0F2BD6F6}" type="slidenum">
              <a:rPr lang="en-IN" smtClean="0"/>
              <a:pPr/>
              <a:t>10</a:t>
            </a:fld>
            <a:endParaRPr lang="en-IN"/>
          </a:p>
        </p:txBody>
      </p:sp>
      <p:sp>
        <p:nvSpPr>
          <p:cNvPr id="4" name="Footer Placeholder 3">
            <a:extLst>
              <a:ext uri="{FF2B5EF4-FFF2-40B4-BE49-F238E27FC236}">
                <a16:creationId xmlns:a16="http://schemas.microsoft.com/office/drawing/2014/main" id="{6F0061B4-46D6-BF8E-17EC-DC3DA8E975F3}"/>
              </a:ext>
            </a:extLst>
          </p:cNvPr>
          <p:cNvSpPr>
            <a:spLocks noGrp="1"/>
          </p:cNvSpPr>
          <p:nvPr>
            <p:ph type="ftr" sz="quarter" idx="11"/>
          </p:nvPr>
        </p:nvSpPr>
        <p:spPr/>
        <p:txBody>
          <a:bodyPr/>
          <a:lstStyle/>
          <a:p>
            <a:r>
              <a:rPr lang="en-IN"/>
              <a:t>SVECW | Department of Artificial Intelligence| Review-1</a:t>
            </a:r>
            <a:endParaRPr lang="en-IN" dirty="0"/>
          </a:p>
        </p:txBody>
      </p:sp>
      <p:pic>
        <p:nvPicPr>
          <p:cNvPr id="6" name="Picture 5">
            <a:extLst>
              <a:ext uri="{FF2B5EF4-FFF2-40B4-BE49-F238E27FC236}">
                <a16:creationId xmlns:a16="http://schemas.microsoft.com/office/drawing/2014/main" id="{8B0FA629-F196-E5A3-5B9E-B368D2773618}"/>
              </a:ext>
            </a:extLst>
          </p:cNvPr>
          <p:cNvPicPr>
            <a:picLocks noChangeAspect="1"/>
          </p:cNvPicPr>
          <p:nvPr/>
        </p:nvPicPr>
        <p:blipFill>
          <a:blip r:embed="rId2"/>
          <a:stretch>
            <a:fillRect/>
          </a:stretch>
        </p:blipFill>
        <p:spPr>
          <a:xfrm>
            <a:off x="611560" y="1196753"/>
            <a:ext cx="5256584" cy="2979846"/>
          </a:xfrm>
          <a:prstGeom prst="rect">
            <a:avLst/>
          </a:prstGeom>
        </p:spPr>
      </p:pic>
      <p:sp>
        <p:nvSpPr>
          <p:cNvPr id="7" name="TextBox 6">
            <a:extLst>
              <a:ext uri="{FF2B5EF4-FFF2-40B4-BE49-F238E27FC236}">
                <a16:creationId xmlns:a16="http://schemas.microsoft.com/office/drawing/2014/main" id="{7105F73D-7CBD-125E-82F7-00280E4ED859}"/>
              </a:ext>
            </a:extLst>
          </p:cNvPr>
          <p:cNvSpPr txBox="1"/>
          <p:nvPr/>
        </p:nvSpPr>
        <p:spPr>
          <a:xfrm>
            <a:off x="611560" y="4435477"/>
            <a:ext cx="7488832" cy="830997"/>
          </a:xfrm>
          <a:prstGeom prst="rect">
            <a:avLst/>
          </a:prstGeom>
          <a:noFill/>
        </p:spPr>
        <p:txBody>
          <a:bodyPr wrap="square" rtlCol="0">
            <a:spAutoFit/>
          </a:bodyPr>
          <a:lstStyle/>
          <a:p>
            <a:r>
              <a:rPr lang="en-US" sz="1600" dirty="0"/>
              <a:t>The code categorizes the overall sentiment-based rating into "Good" (4 or higher), "Okay" (between 2 and 4), or "Bad" (below 2). It then assigns the product to a category based on this logic and prints the result.</a:t>
            </a:r>
            <a:endParaRPr lang="en-IN" sz="1600" dirty="0"/>
          </a:p>
        </p:txBody>
      </p:sp>
    </p:spTree>
    <p:extLst>
      <p:ext uri="{BB962C8B-B14F-4D97-AF65-F5344CB8AC3E}">
        <p14:creationId xmlns:p14="http://schemas.microsoft.com/office/powerpoint/2010/main" val="3127855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Tools required</a:t>
            </a:r>
            <a:endParaRPr lang="en-IN"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11</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7"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
        <p:nvSpPr>
          <p:cNvPr id="8" name="Content Placeholder 7"/>
          <p:cNvSpPr>
            <a:spLocks noGrp="1"/>
          </p:cNvSpPr>
          <p:nvPr>
            <p:ph idx="1"/>
          </p:nvPr>
        </p:nvSpPr>
        <p:spPr/>
        <p:txBody>
          <a:bodyPr>
            <a:normAutofit/>
          </a:bodyPr>
          <a:lstStyle/>
          <a:p>
            <a:r>
              <a:rPr lang="en-IN" sz="1800" b="1" dirty="0"/>
              <a:t>Software Requirements</a:t>
            </a:r>
          </a:p>
          <a:p>
            <a:pPr>
              <a:buFont typeface="+mj-lt"/>
              <a:buAutoNum type="arabicPeriod"/>
            </a:pPr>
            <a:r>
              <a:rPr lang="en-IN" sz="1800" b="1" dirty="0" err="1"/>
              <a:t>Jupyter</a:t>
            </a:r>
            <a:r>
              <a:rPr lang="en-IN" sz="1800" b="1" dirty="0"/>
              <a:t> Notebook:</a:t>
            </a:r>
            <a:r>
              <a:rPr lang="en-IN" sz="1800" dirty="0"/>
              <a:t> Used for coding, testing, and debugging the implementation.</a:t>
            </a:r>
          </a:p>
          <a:p>
            <a:pPr>
              <a:buFont typeface="+mj-lt"/>
              <a:buAutoNum type="arabicPeriod"/>
            </a:pPr>
            <a:r>
              <a:rPr lang="en-IN" sz="1800" b="1" dirty="0"/>
              <a:t>Python:</a:t>
            </a:r>
            <a:r>
              <a:rPr lang="en-IN" sz="1800" dirty="0"/>
              <a:t> The primary programming language used for sentiment analysis.</a:t>
            </a:r>
          </a:p>
          <a:p>
            <a:pPr>
              <a:buFont typeface="+mj-lt"/>
              <a:buAutoNum type="arabicPeriod"/>
            </a:pPr>
            <a:r>
              <a:rPr lang="en-IN" sz="1800" b="1" dirty="0"/>
              <a:t>Libraries:</a:t>
            </a:r>
            <a:endParaRPr lang="en-IN" sz="1800" dirty="0"/>
          </a:p>
          <a:p>
            <a:pPr marL="742950" lvl="1" indent="-285750">
              <a:buFont typeface="+mj-lt"/>
              <a:buAutoNum type="arabicPeriod"/>
            </a:pPr>
            <a:r>
              <a:rPr lang="en-IN" sz="1800" b="1" dirty="0"/>
              <a:t>Pandas:</a:t>
            </a:r>
            <a:r>
              <a:rPr lang="en-IN" sz="1800" dirty="0"/>
              <a:t> For data manipulation and preprocessing.</a:t>
            </a:r>
          </a:p>
          <a:p>
            <a:pPr marL="742950" lvl="1" indent="-285750">
              <a:buFont typeface="+mj-lt"/>
              <a:buAutoNum type="arabicPeriod"/>
            </a:pPr>
            <a:r>
              <a:rPr lang="en-IN" sz="1800" b="1" dirty="0" err="1"/>
              <a:t>BeautifulSoup</a:t>
            </a:r>
            <a:r>
              <a:rPr lang="en-IN" sz="1800" b="1" dirty="0"/>
              <a:t>/Selenium:</a:t>
            </a:r>
            <a:r>
              <a:rPr lang="en-IN" sz="1800" dirty="0"/>
              <a:t> For web scraping reviews from e-commerce platforms.</a:t>
            </a:r>
          </a:p>
          <a:p>
            <a:pPr marL="742950" lvl="1" indent="-285750">
              <a:buFont typeface="+mj-lt"/>
              <a:buAutoNum type="arabicPeriod"/>
            </a:pPr>
            <a:r>
              <a:rPr lang="en-IN" sz="1800" b="1" dirty="0"/>
              <a:t>NLTK/</a:t>
            </a:r>
            <a:r>
              <a:rPr lang="en-IN" sz="1800" b="1" dirty="0" err="1"/>
              <a:t>TextBlob</a:t>
            </a:r>
            <a:r>
              <a:rPr lang="en-IN" sz="1800" b="1" dirty="0"/>
              <a:t>:</a:t>
            </a:r>
            <a:r>
              <a:rPr lang="en-IN" sz="1800" dirty="0"/>
              <a:t> For natural language processing and sentiment classification.</a:t>
            </a:r>
          </a:p>
          <a:p>
            <a:pPr marL="742950" lvl="1" indent="-285750">
              <a:buFont typeface="+mj-lt"/>
              <a:buAutoNum type="arabicPeriod"/>
            </a:pPr>
            <a:r>
              <a:rPr lang="en-IN" sz="1800" b="1" dirty="0"/>
              <a:t>Matplotlib/Seaborn:</a:t>
            </a:r>
            <a:r>
              <a:rPr lang="en-IN" sz="1800" dirty="0"/>
              <a:t> For visualizing data trends and sentiment results.</a:t>
            </a:r>
          </a:p>
          <a:p>
            <a:pPr marL="742950" lvl="1" indent="-285750">
              <a:buFont typeface="+mj-lt"/>
              <a:buAutoNum type="arabicPeriod"/>
            </a:pPr>
            <a:r>
              <a:rPr lang="en-US" sz="1800" b="1" dirty="0" err="1"/>
              <a:t>TextRank</a:t>
            </a:r>
            <a:r>
              <a:rPr lang="en-US" sz="1800" dirty="0"/>
              <a:t>: For extractive summarization of the reviews</a:t>
            </a:r>
          </a:p>
          <a:p>
            <a:pPr marL="742950" lvl="1" indent="-285750">
              <a:buFont typeface="+mj-lt"/>
              <a:buAutoNum type="arabicPeriod"/>
            </a:pPr>
            <a:r>
              <a:rPr lang="en-US" sz="1800" b="1" dirty="0" err="1"/>
              <a:t>SpaCy</a:t>
            </a:r>
            <a:r>
              <a:rPr lang="en-US" sz="1800" dirty="0"/>
              <a:t>: For advanced NLP tasks, such as tokenization and named entity recognition.</a:t>
            </a:r>
            <a:endParaRPr lang="en-IN" sz="1800" dirty="0"/>
          </a:p>
          <a:p>
            <a:endParaRPr lang="en-US" sz="1800" dirty="0"/>
          </a:p>
        </p:txBody>
      </p:sp>
    </p:spTree>
    <p:extLst>
      <p:ext uri="{BB962C8B-B14F-4D97-AF65-F5344CB8AC3E}">
        <p14:creationId xmlns:p14="http://schemas.microsoft.com/office/powerpoint/2010/main" val="220320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Timeline</a:t>
            </a:r>
            <a:endParaRPr lang="en-IN"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12</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9"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pic>
        <p:nvPicPr>
          <p:cNvPr id="12" name="Picture 11">
            <a:extLst>
              <a:ext uri="{FF2B5EF4-FFF2-40B4-BE49-F238E27FC236}">
                <a16:creationId xmlns:a16="http://schemas.microsoft.com/office/drawing/2014/main" id="{73410FAC-26BD-FBC9-1B1D-A055039DA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220320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normAutofit/>
          </a:bodyPr>
          <a:lstStyle/>
          <a:p>
            <a:r>
              <a:rPr lang="en-US" sz="1800" b="1" dirty="0"/>
              <a:t>Sentiment Analysis</a:t>
            </a:r>
          </a:p>
          <a:p>
            <a:pPr marL="0" indent="0">
              <a:buNone/>
            </a:pPr>
            <a:r>
              <a:rPr lang="en-US" sz="1800" b="1" dirty="0"/>
              <a:t>     Learned to analyze product reviews</a:t>
            </a:r>
            <a:r>
              <a:rPr lang="en-US" sz="1800" dirty="0"/>
              <a:t> and determine their sentiment (positive, negative, or neutral) using machine learning models.</a:t>
            </a:r>
          </a:p>
          <a:p>
            <a:pPr marL="0" indent="0">
              <a:buNone/>
            </a:pPr>
            <a:endParaRPr lang="en-US" sz="1800" dirty="0"/>
          </a:p>
          <a:p>
            <a:r>
              <a:rPr lang="en-US" sz="1800" b="1" dirty="0"/>
              <a:t>Natural Language Processing (NLP)</a:t>
            </a:r>
          </a:p>
          <a:p>
            <a:pPr marL="0" indent="0">
              <a:buNone/>
            </a:pPr>
            <a:r>
              <a:rPr lang="en-US" sz="1800" b="1" dirty="0"/>
              <a:t>       Worked with text processing techniques</a:t>
            </a:r>
            <a:r>
              <a:rPr lang="en-US" sz="1800" dirty="0"/>
              <a:t> like tokenization, lemmatization, and </a:t>
            </a:r>
            <a:r>
              <a:rPr lang="en-US" sz="1800" dirty="0" err="1"/>
              <a:t>stopword</a:t>
            </a:r>
            <a:r>
              <a:rPr lang="en-US" sz="1800" dirty="0"/>
              <a:t> removal to prepare review data for sentiment analysis.</a:t>
            </a:r>
          </a:p>
          <a:p>
            <a:pPr>
              <a:buFont typeface="Arial" panose="020B0604020202020204" pitchFamily="34" charset="0"/>
              <a:buChar char="•"/>
            </a:pPr>
            <a:endParaRPr lang="en-US" sz="1800" dirty="0"/>
          </a:p>
          <a:p>
            <a:r>
              <a:rPr lang="en-US" sz="1800" b="1" dirty="0"/>
              <a:t>Web Scraping</a:t>
            </a:r>
          </a:p>
          <a:p>
            <a:pPr marL="0" indent="0">
              <a:buNone/>
            </a:pPr>
            <a:r>
              <a:rPr lang="en-US" sz="1800" b="1" dirty="0"/>
              <a:t>       Developed skills in web scraping</a:t>
            </a:r>
            <a:r>
              <a:rPr lang="en-US" sz="1800" dirty="0"/>
              <a:t> to extract reviews from product URLs, enabling automated collection of review data for analysis.</a:t>
            </a:r>
          </a:p>
          <a:p>
            <a:pPr>
              <a:buFont typeface="Arial" panose="020B0604020202020204" pitchFamily="34" charset="0"/>
              <a:buChar char="•"/>
            </a:pPr>
            <a:endParaRPr lang="en-US" sz="1800" dirty="0"/>
          </a:p>
          <a:p>
            <a:r>
              <a:rPr lang="en-US" sz="1800" b="1" dirty="0"/>
              <a:t>Sentiment Classification Models</a:t>
            </a:r>
          </a:p>
          <a:p>
            <a:pPr marL="0" indent="0">
              <a:buNone/>
            </a:pPr>
            <a:r>
              <a:rPr lang="en-US" sz="1800" b="1" dirty="0"/>
              <a:t>       Applied machine learning models</a:t>
            </a:r>
            <a:r>
              <a:rPr lang="en-US" sz="1800" dirty="0"/>
              <a:t> like </a:t>
            </a:r>
            <a:r>
              <a:rPr lang="en-US" sz="1800" dirty="0" err="1"/>
              <a:t>TextBlob</a:t>
            </a:r>
            <a:r>
              <a:rPr lang="en-US" sz="1800" dirty="0"/>
              <a:t> and VADER to classify the sentiment of reviews, identifying customer satisfaction levels.</a:t>
            </a:r>
          </a:p>
          <a:p>
            <a:pPr>
              <a:buFont typeface="Arial" panose="020B0604020202020204" pitchFamily="34" charset="0"/>
              <a:buChar char="•"/>
            </a:pPr>
            <a:endParaRPr lang="en-US" sz="1800" dirty="0"/>
          </a:p>
          <a:p>
            <a:pPr marL="0" indent="0">
              <a:buNone/>
            </a:pPr>
            <a:endParaRPr lang="en-US" sz="1800" dirty="0"/>
          </a:p>
        </p:txBody>
      </p:sp>
      <p:sp>
        <p:nvSpPr>
          <p:cNvPr id="4" name="Date Placeholder 3"/>
          <p:cNvSpPr>
            <a:spLocks noGrp="1"/>
          </p:cNvSpPr>
          <p:nvPr>
            <p:ph type="dt" sz="half" idx="10"/>
          </p:nvPr>
        </p:nvSpPr>
        <p:spPr/>
        <p:txBody>
          <a:bodyPr/>
          <a:lstStyle/>
          <a:p>
            <a:fld id="{B492619F-71AA-45B4-96DB-8ECD49688409}" type="datetime1">
              <a:rPr lang="en-IN" smtClean="0"/>
              <a:pPr/>
              <a:t>09-12-2024</a:t>
            </a:fld>
            <a:endParaRPr lang="en-IN"/>
          </a:p>
        </p:txBody>
      </p:sp>
      <p:sp>
        <p:nvSpPr>
          <p:cNvPr id="5" name="Slide Number Placeholder 4"/>
          <p:cNvSpPr>
            <a:spLocks noGrp="1"/>
          </p:cNvSpPr>
          <p:nvPr>
            <p:ph type="sldNum" sz="quarter" idx="12"/>
          </p:nvPr>
        </p:nvSpPr>
        <p:spPr/>
        <p:txBody>
          <a:bodyPr/>
          <a:lstStyle/>
          <a:p>
            <a:fld id="{FD670D6C-52DE-4A36-9F8B-1D6F0F2BD6F6}" type="slidenum">
              <a:rPr lang="en-IN" smtClean="0"/>
              <a:pPr/>
              <a:t>13</a:t>
            </a:fld>
            <a:endParaRPr lang="en-IN"/>
          </a:p>
        </p:txBody>
      </p:sp>
      <p:sp>
        <p:nvSpPr>
          <p:cNvPr id="6" name="Footer Placeholder 5"/>
          <p:cNvSpPr>
            <a:spLocks noGrp="1"/>
          </p:cNvSpPr>
          <p:nvPr>
            <p:ph type="ftr" sz="quarter" idx="11"/>
          </p:nvPr>
        </p:nvSpPr>
        <p:spPr/>
        <p:txBody>
          <a:bodyPr/>
          <a:lstStyle/>
          <a:p>
            <a:r>
              <a:rPr lang="en-IN"/>
              <a:t>SVECW | Department of Artificial Intelligence| Review-1</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FDD7-FF03-3C28-058E-C2CD4FF43888}"/>
              </a:ext>
            </a:extLst>
          </p:cNvPr>
          <p:cNvSpPr>
            <a:spLocks noGrp="1"/>
          </p:cNvSpPr>
          <p:nvPr>
            <p:ph type="title"/>
          </p:nvPr>
        </p:nvSpPr>
        <p:spPr/>
        <p:txBody>
          <a:bodyPr/>
          <a:lstStyle/>
          <a:p>
            <a:r>
              <a:rPr lang="en-IN" dirty="0"/>
              <a:t>Role of each project Member</a:t>
            </a:r>
          </a:p>
        </p:txBody>
      </p:sp>
      <p:sp>
        <p:nvSpPr>
          <p:cNvPr id="3" name="Content Placeholder 2">
            <a:extLst>
              <a:ext uri="{FF2B5EF4-FFF2-40B4-BE49-F238E27FC236}">
                <a16:creationId xmlns:a16="http://schemas.microsoft.com/office/drawing/2014/main" id="{E002104F-EC60-CA3B-8B56-49578496DE03}"/>
              </a:ext>
            </a:extLst>
          </p:cNvPr>
          <p:cNvSpPr>
            <a:spLocks noGrp="1"/>
          </p:cNvSpPr>
          <p:nvPr>
            <p:ph idx="1"/>
          </p:nvPr>
        </p:nvSpPr>
        <p:spPr/>
        <p:txBody>
          <a:bodyPr/>
          <a:lstStyle/>
          <a:p>
            <a:r>
              <a:rPr lang="en-IN" sz="2000" dirty="0"/>
              <a:t>Y. LAKSHMI SOWMYA – </a:t>
            </a:r>
          </a:p>
          <a:p>
            <a:pPr marL="0" indent="0">
              <a:buNone/>
            </a:pPr>
            <a:r>
              <a:rPr lang="en-IN" sz="1800" b="1" dirty="0"/>
              <a:t>Summarization and Visualization : </a:t>
            </a:r>
            <a:r>
              <a:rPr lang="en-US" sz="1800" dirty="0"/>
              <a:t>Developed text summarization methods and visualized data trends using graphs and charts.</a:t>
            </a:r>
            <a:endParaRPr lang="en-IN" sz="1800" dirty="0"/>
          </a:p>
          <a:p>
            <a:r>
              <a:rPr lang="en-IN" sz="2000" dirty="0"/>
              <a:t>P. HYMAVATHI – </a:t>
            </a:r>
          </a:p>
          <a:p>
            <a:pPr marL="0" indent="0">
              <a:buNone/>
            </a:pPr>
            <a:r>
              <a:rPr lang="en-IN" sz="1400" b="1" dirty="0"/>
              <a:t> </a:t>
            </a:r>
            <a:r>
              <a:rPr lang="en-IN" sz="1800" b="1" dirty="0"/>
              <a:t>Model Development and Training : </a:t>
            </a:r>
            <a:r>
              <a:rPr lang="en-US" sz="1800" dirty="0"/>
              <a:t>Implemented and trained machine learning models for sentiment analysis.</a:t>
            </a:r>
            <a:endParaRPr lang="en-IN" sz="1800" b="1" dirty="0"/>
          </a:p>
          <a:p>
            <a:r>
              <a:rPr lang="en-IN" sz="2000" dirty="0"/>
              <a:t>N. TEJASWINI –</a:t>
            </a:r>
          </a:p>
          <a:p>
            <a:pPr marL="0" indent="0">
              <a:buNone/>
            </a:pPr>
            <a:r>
              <a:rPr lang="en-US" sz="1800" b="1" dirty="0"/>
              <a:t>Data Collection and Preprocessing:</a:t>
            </a:r>
            <a:r>
              <a:rPr lang="en-US" sz="1800" dirty="0"/>
              <a:t> Collected and cleaned review data using web scraping and preprocessing techniques.</a:t>
            </a:r>
            <a:endParaRPr lang="en-IN" sz="1800" dirty="0"/>
          </a:p>
          <a:p>
            <a:r>
              <a:rPr lang="en-IN" sz="2000" dirty="0"/>
              <a:t>S. HARINI  –</a:t>
            </a:r>
          </a:p>
          <a:p>
            <a:pPr marL="0" indent="0">
              <a:buNone/>
            </a:pPr>
            <a:r>
              <a:rPr lang="en-US" sz="1600" b="1" dirty="0"/>
              <a:t>Feature Engineering and Optimization:</a:t>
            </a:r>
            <a:r>
              <a:rPr lang="en-US" sz="1600" dirty="0"/>
              <a:t> Focused on feature extraction, engineering, and optimizing model performance.</a:t>
            </a:r>
            <a:endParaRPr lang="en-IN" sz="2000" dirty="0"/>
          </a:p>
          <a:p>
            <a:r>
              <a:rPr lang="en-IN" sz="2000" dirty="0"/>
              <a:t>Y. KEERTHI  – </a:t>
            </a:r>
          </a:p>
          <a:p>
            <a:pPr marL="0" indent="0">
              <a:buNone/>
            </a:pPr>
            <a:r>
              <a:rPr lang="en-US" sz="1600" b="1" dirty="0"/>
              <a:t>Integration and Documentation:</a:t>
            </a:r>
            <a:r>
              <a:rPr lang="en-US" sz="1600" dirty="0"/>
              <a:t> Integrated all components, ensured smooth execution, and prepared project documentation and presentation materials.</a:t>
            </a:r>
            <a:endParaRPr lang="en-IN" sz="2000"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28BAFE5F-486D-FE3C-9F76-36FF071B05C1}"/>
              </a:ext>
            </a:extLst>
          </p:cNvPr>
          <p:cNvSpPr>
            <a:spLocks noGrp="1"/>
          </p:cNvSpPr>
          <p:nvPr>
            <p:ph type="dt" sz="half" idx="10"/>
          </p:nvPr>
        </p:nvSpPr>
        <p:spPr/>
        <p:txBody>
          <a:bodyPr/>
          <a:lstStyle/>
          <a:p>
            <a:fld id="{B492619F-71AA-45B4-96DB-8ECD49688409}" type="datetime1">
              <a:rPr lang="en-IN" smtClean="0"/>
              <a:pPr/>
              <a:t>09-12-2024</a:t>
            </a:fld>
            <a:endParaRPr lang="en-IN" dirty="0"/>
          </a:p>
        </p:txBody>
      </p:sp>
      <p:sp>
        <p:nvSpPr>
          <p:cNvPr id="5" name="Slide Number Placeholder 4">
            <a:extLst>
              <a:ext uri="{FF2B5EF4-FFF2-40B4-BE49-F238E27FC236}">
                <a16:creationId xmlns:a16="http://schemas.microsoft.com/office/drawing/2014/main" id="{BD674B24-DA18-50C5-CCB3-2F374EDC7B9C}"/>
              </a:ext>
            </a:extLst>
          </p:cNvPr>
          <p:cNvSpPr>
            <a:spLocks noGrp="1"/>
          </p:cNvSpPr>
          <p:nvPr>
            <p:ph type="sldNum" sz="quarter" idx="12"/>
          </p:nvPr>
        </p:nvSpPr>
        <p:spPr/>
        <p:txBody>
          <a:bodyPr/>
          <a:lstStyle/>
          <a:p>
            <a:fld id="{FD670D6C-52DE-4A36-9F8B-1D6F0F2BD6F6}" type="slidenum">
              <a:rPr lang="en-IN" smtClean="0"/>
              <a:pPr/>
              <a:t>14</a:t>
            </a:fld>
            <a:endParaRPr lang="en-IN"/>
          </a:p>
        </p:txBody>
      </p:sp>
      <p:sp>
        <p:nvSpPr>
          <p:cNvPr id="6" name="Footer Placeholder 5">
            <a:extLst>
              <a:ext uri="{FF2B5EF4-FFF2-40B4-BE49-F238E27FC236}">
                <a16:creationId xmlns:a16="http://schemas.microsoft.com/office/drawing/2014/main" id="{5F8F7663-86A6-BBFD-5C02-C6E65665ECA1}"/>
              </a:ext>
            </a:extLst>
          </p:cNvPr>
          <p:cNvSpPr>
            <a:spLocks noGrp="1"/>
          </p:cNvSpPr>
          <p:nvPr>
            <p:ph type="ftr" sz="quarter" idx="11"/>
          </p:nvPr>
        </p:nvSpPr>
        <p:spPr/>
        <p:txBody>
          <a:bodyPr/>
          <a:lstStyle/>
          <a:p>
            <a:r>
              <a:rPr lang="en-IN"/>
              <a:t>SVECW | Department of Artificial Intelligence| Review-1</a:t>
            </a:r>
            <a:endParaRPr lang="en-IN" dirty="0"/>
          </a:p>
        </p:txBody>
      </p:sp>
    </p:spTree>
    <p:extLst>
      <p:ext uri="{BB962C8B-B14F-4D97-AF65-F5344CB8AC3E}">
        <p14:creationId xmlns:p14="http://schemas.microsoft.com/office/powerpoint/2010/main" val="194357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F3871CB-4720-B617-0464-C54863D602AE}"/>
              </a:ext>
            </a:extLst>
          </p:cNvPr>
          <p:cNvSpPr>
            <a:spLocks noGrp="1"/>
          </p:cNvSpPr>
          <p:nvPr>
            <p:ph idx="1"/>
          </p:nvPr>
        </p:nvSpPr>
        <p:spPr/>
        <p:txBody>
          <a:bodyPr/>
          <a:lstStyle/>
          <a:p>
            <a:pPr marL="0" indent="0">
              <a:buNone/>
            </a:pPr>
            <a:r>
              <a:rPr lang="en-US" dirty="0"/>
              <a:t>1.Research paper link : </a:t>
            </a:r>
            <a:r>
              <a:rPr lang="en-US" dirty="0">
                <a:hlinkClick r:id="rId2"/>
              </a:rPr>
              <a:t>https://drive.google.com/file/d/1NooO70ff7TItsnqNBAfxt5pWQjc0G1oJ/view?usp=sharing</a:t>
            </a:r>
            <a:endParaRPr lang="en-US" dirty="0"/>
          </a:p>
          <a:p>
            <a:pPr marL="0" indent="0">
              <a:buNone/>
            </a:pPr>
            <a:r>
              <a:rPr lang="en-US" dirty="0"/>
              <a:t>2. </a:t>
            </a:r>
            <a:r>
              <a:rPr lang="en-US" dirty="0">
                <a:hlinkClick r:id="rId3"/>
              </a:rPr>
              <a:t>https://www.netguru.com/blog/sentiment-analysis-nlp</a:t>
            </a:r>
            <a:endParaRPr lang="en-US" dirty="0"/>
          </a:p>
          <a:p>
            <a:pPr marL="0" indent="0">
              <a:buNone/>
            </a:pPr>
            <a:r>
              <a:rPr lang="en-US" dirty="0"/>
              <a:t>3. </a:t>
            </a:r>
            <a:r>
              <a:rPr lang="en-US" dirty="0">
                <a:hlinkClick r:id="rId4"/>
              </a:rPr>
              <a:t>https://www.geeksforgeeks.org/text-summarization-in-nlp/</a:t>
            </a:r>
            <a:endParaRPr lang="en-US" dirty="0"/>
          </a:p>
          <a:p>
            <a:pPr marL="0" indent="0">
              <a:buNone/>
            </a:pPr>
            <a:r>
              <a:rPr lang="en-US" dirty="0"/>
              <a:t>4. </a:t>
            </a:r>
            <a:r>
              <a:rPr lang="en-US" dirty="0">
                <a:hlinkClick r:id="rId5"/>
              </a:rPr>
              <a:t>https://www.geeksforgeeks.org/python-web-scraping-tutorial/</a:t>
            </a:r>
            <a:endParaRPr lang="en-IN"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15</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7"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Tree>
    <p:extLst>
      <p:ext uri="{BB962C8B-B14F-4D97-AF65-F5344CB8AC3E}">
        <p14:creationId xmlns:p14="http://schemas.microsoft.com/office/powerpoint/2010/main" val="220320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530765-14DD-E1CF-626D-3CA5C68F1712}"/>
              </a:ext>
            </a:extLst>
          </p:cNvPr>
          <p:cNvSpPr>
            <a:spLocks noGrp="1"/>
          </p:cNvSpPr>
          <p:nvPr>
            <p:ph type="sldNum" sz="quarter" idx="12"/>
          </p:nvPr>
        </p:nvSpPr>
        <p:spPr/>
        <p:txBody>
          <a:bodyPr/>
          <a:lstStyle/>
          <a:p>
            <a:fld id="{FD670D6C-52DE-4A36-9F8B-1D6F0F2BD6F6}" type="slidenum">
              <a:rPr lang="en-IN" smtClean="0"/>
              <a:pPr/>
              <a:t>16</a:t>
            </a:fld>
            <a:endParaRPr lang="en-IN"/>
          </a:p>
        </p:txBody>
      </p:sp>
      <p:sp>
        <p:nvSpPr>
          <p:cNvPr id="4" name="Footer Placeholder 3">
            <a:extLst>
              <a:ext uri="{FF2B5EF4-FFF2-40B4-BE49-F238E27FC236}">
                <a16:creationId xmlns:a16="http://schemas.microsoft.com/office/drawing/2014/main" id="{01514213-FDB9-1801-6D3F-8A86B0951F68}"/>
              </a:ext>
            </a:extLst>
          </p:cNvPr>
          <p:cNvSpPr>
            <a:spLocks noGrp="1"/>
          </p:cNvSpPr>
          <p:nvPr>
            <p:ph type="ftr" sz="quarter" idx="11"/>
          </p:nvPr>
        </p:nvSpPr>
        <p:spPr/>
        <p:txBody>
          <a:bodyPr/>
          <a:lstStyle/>
          <a:p>
            <a:r>
              <a:rPr lang="en-IN"/>
              <a:t>SVECW | Department of Artificial Intelligence| Review-1</a:t>
            </a:r>
            <a:endParaRPr lang="en-IN" dirty="0"/>
          </a:p>
        </p:txBody>
      </p:sp>
      <p:sp>
        <p:nvSpPr>
          <p:cNvPr id="5" name="TextBox 4">
            <a:extLst>
              <a:ext uri="{FF2B5EF4-FFF2-40B4-BE49-F238E27FC236}">
                <a16:creationId xmlns:a16="http://schemas.microsoft.com/office/drawing/2014/main" id="{0D18D1BD-CF53-81C1-16A6-AD4CC8B09BF9}"/>
              </a:ext>
            </a:extLst>
          </p:cNvPr>
          <p:cNvSpPr txBox="1"/>
          <p:nvPr/>
        </p:nvSpPr>
        <p:spPr>
          <a:xfrm>
            <a:off x="1981200" y="2438400"/>
            <a:ext cx="5181600" cy="1323439"/>
          </a:xfrm>
          <a:prstGeom prst="rect">
            <a:avLst/>
          </a:prstGeom>
          <a:noFill/>
        </p:spPr>
        <p:txBody>
          <a:bodyPr wrap="square" rtlCol="0">
            <a:spAutoFit/>
          </a:bodyPr>
          <a:lstStyle/>
          <a:p>
            <a:r>
              <a:rPr lang="en-IN" sz="8000" dirty="0">
                <a:solidFill>
                  <a:srgbClr val="0070C0"/>
                </a:solidFill>
              </a:rPr>
              <a:t>Thank you</a:t>
            </a:r>
          </a:p>
        </p:txBody>
      </p:sp>
      <p:sp>
        <p:nvSpPr>
          <p:cNvPr id="6"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Tree>
    <p:extLst>
      <p:ext uri="{BB962C8B-B14F-4D97-AF65-F5344CB8AC3E}">
        <p14:creationId xmlns:p14="http://schemas.microsoft.com/office/powerpoint/2010/main" val="112345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CF3871CB-4720-B617-0464-C54863D602AE}"/>
              </a:ext>
            </a:extLst>
          </p:cNvPr>
          <p:cNvSpPr>
            <a:spLocks noGrp="1"/>
          </p:cNvSpPr>
          <p:nvPr>
            <p:ph idx="1"/>
          </p:nvPr>
        </p:nvSpPr>
        <p:spPr>
          <a:xfrm>
            <a:off x="575993" y="1150801"/>
            <a:ext cx="8064023" cy="5199583"/>
          </a:xfrm>
        </p:spPr>
        <p:txBody>
          <a:bodyPr>
            <a:normAutofit/>
          </a:bodyPr>
          <a:lstStyle/>
          <a:p>
            <a:pPr algn="just"/>
            <a:r>
              <a:rPr lang="en-US" sz="1800" dirty="0"/>
              <a:t>We were motivated to choose sentiment analysis using machine learning because understanding human emotions and opinions is essential in today's digital world. </a:t>
            </a:r>
          </a:p>
          <a:p>
            <a:pPr algn="just"/>
            <a:r>
              <a:rPr lang="en-US" sz="1800" dirty="0"/>
              <a:t>With so much text data being generated daily through social media, reviews, and customer feedback, sentiment analysis helps uncover valuable insights that can drive better decisions.</a:t>
            </a:r>
          </a:p>
          <a:p>
            <a:pPr algn="just"/>
            <a:r>
              <a:rPr lang="en-US" sz="1800" dirty="0"/>
              <a:t>Imagine a company launches a new product and receives thousands of customer reviews online. Instead of manually reading each review, sentiment analysis can quickly classify them as positive, negative, or neutral. This helps the company understand customer satisfaction, identify problems, and improve their product.</a:t>
            </a:r>
          </a:p>
          <a:p>
            <a:pPr algn="just"/>
            <a:r>
              <a:rPr lang="en-US" sz="1800" dirty="0"/>
              <a:t>For example, if many reviews are negative and mention “poor battery life,” the company knows to focus on improving that feature.</a:t>
            </a:r>
          </a:p>
          <a:p>
            <a:pPr algn="just"/>
            <a:r>
              <a:rPr lang="en-US" sz="1800" dirty="0"/>
              <a:t>Our project can also be applied to analyze public opinions on social media based on people's sentiments.</a:t>
            </a:r>
          </a:p>
          <a:p>
            <a:pPr algn="just"/>
            <a:endParaRPr lang="en-US" sz="1800" b="1" dirty="0"/>
          </a:p>
          <a:p>
            <a:pPr marL="0" indent="0" algn="just">
              <a:buNone/>
            </a:pPr>
            <a:endParaRPr lang="en-US" sz="1800" b="1"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2</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7"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Tree>
    <p:extLst>
      <p:ext uri="{BB962C8B-B14F-4D97-AF65-F5344CB8AC3E}">
        <p14:creationId xmlns:p14="http://schemas.microsoft.com/office/powerpoint/2010/main" val="220320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 Objectives</a:t>
            </a:r>
            <a:endParaRPr lang="en-IN" dirty="0"/>
          </a:p>
        </p:txBody>
      </p:sp>
      <p:sp>
        <p:nvSpPr>
          <p:cNvPr id="3" name="Content Placeholder 2">
            <a:extLst>
              <a:ext uri="{FF2B5EF4-FFF2-40B4-BE49-F238E27FC236}">
                <a16:creationId xmlns:a16="http://schemas.microsoft.com/office/drawing/2014/main" id="{CF3871CB-4720-B617-0464-C54863D602AE}"/>
              </a:ext>
            </a:extLst>
          </p:cNvPr>
          <p:cNvSpPr>
            <a:spLocks noGrp="1"/>
          </p:cNvSpPr>
          <p:nvPr>
            <p:ph idx="1"/>
          </p:nvPr>
        </p:nvSpPr>
        <p:spPr>
          <a:xfrm>
            <a:off x="511431" y="1340013"/>
            <a:ext cx="8175370" cy="5199583"/>
          </a:xfrm>
        </p:spPr>
        <p:txBody>
          <a:bodyPr>
            <a:normAutofit/>
          </a:bodyPr>
          <a:lstStyle/>
          <a:p>
            <a:pPr>
              <a:buFont typeface="+mj-lt"/>
              <a:buAutoNum type="arabicPeriod"/>
            </a:pPr>
            <a:r>
              <a:rPr lang="en-US" sz="1800" b="1" dirty="0"/>
              <a:t>Efficient Data Extraction</a:t>
            </a:r>
            <a:br>
              <a:rPr lang="en-US" sz="1800" dirty="0"/>
            </a:br>
            <a:r>
              <a:rPr lang="en-US" sz="1800" dirty="0"/>
              <a:t>Automate the extraction of customer reviews from e-commerce platforms like Amazon or Flipkart and store the data in a structured format for streamlined analysis.</a:t>
            </a:r>
          </a:p>
          <a:p>
            <a:pPr>
              <a:buFont typeface="+mj-lt"/>
              <a:buAutoNum type="arabicPeriod"/>
            </a:pPr>
            <a:endParaRPr lang="en-US" sz="1800" dirty="0"/>
          </a:p>
          <a:p>
            <a:pPr>
              <a:buFont typeface="+mj-lt"/>
              <a:buAutoNum type="arabicPeriod"/>
            </a:pPr>
            <a:r>
              <a:rPr lang="en-US" sz="1800" b="1" dirty="0"/>
              <a:t>Sentiment Classification and Summary</a:t>
            </a:r>
            <a:br>
              <a:rPr lang="en-US" sz="1800" dirty="0"/>
            </a:br>
            <a:r>
              <a:rPr lang="en-US" sz="1800" dirty="0"/>
              <a:t>Perform sentiment analysis to classify reviews as positive, negative, or neutral, and generate a concise summary for better understanding.</a:t>
            </a:r>
          </a:p>
          <a:p>
            <a:pPr>
              <a:buFont typeface="+mj-lt"/>
              <a:buAutoNum type="arabicPeriod"/>
            </a:pPr>
            <a:endParaRPr lang="en-US" sz="1800" dirty="0"/>
          </a:p>
          <a:p>
            <a:pPr>
              <a:buFont typeface="+mj-lt"/>
              <a:buAutoNum type="arabicPeriod"/>
            </a:pPr>
            <a:r>
              <a:rPr lang="en-US" sz="1800" b="1" dirty="0"/>
              <a:t>Product Evaluation and Rating</a:t>
            </a:r>
            <a:br>
              <a:rPr lang="en-US" sz="1800" dirty="0"/>
            </a:br>
            <a:r>
              <a:rPr lang="en-US" sz="1800" dirty="0"/>
              <a:t>Derive an overall product rating based on sentiment polarity and provide insights into whether the product is Good, Okay, or Bad according to customer feedback.</a:t>
            </a:r>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3</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8"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Tree>
    <p:extLst>
      <p:ext uri="{BB962C8B-B14F-4D97-AF65-F5344CB8AC3E}">
        <p14:creationId xmlns:p14="http://schemas.microsoft.com/office/powerpoint/2010/main" val="22032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Literature Survey</a:t>
            </a:r>
            <a:endParaRPr lang="en-IN"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4</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11" name="Rectangle 5">
            <a:extLst>
              <a:ext uri="{FF2B5EF4-FFF2-40B4-BE49-F238E27FC236}">
                <a16:creationId xmlns:a16="http://schemas.microsoft.com/office/drawing/2014/main" id="{4A48D8CE-89B7-C2FE-60E9-794D702A2C99}"/>
              </a:ext>
            </a:extLst>
          </p:cNvPr>
          <p:cNvSpPr>
            <a:spLocks noGrp="1" noChangeArrowheads="1"/>
          </p:cNvSpPr>
          <p:nvPr>
            <p:ph idx="1"/>
          </p:nvPr>
        </p:nvSpPr>
        <p:spPr bwMode="auto">
          <a:xfrm>
            <a:off x="475129" y="1374860"/>
            <a:ext cx="83640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None/>
            </a:pPr>
            <a:r>
              <a:rPr lang="en-US" sz="1800" b="1" dirty="0"/>
              <a:t> </a:t>
            </a:r>
            <a:endParaRPr lang="en-US" sz="1800" dirty="0"/>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p:txBody>
      </p:sp>
      <p:sp>
        <p:nvSpPr>
          <p:cNvPr id="7"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
        <p:nvSpPr>
          <p:cNvPr id="8" name="Content Placeholder 2">
            <a:extLst>
              <a:ext uri="{FF2B5EF4-FFF2-40B4-BE49-F238E27FC236}">
                <a16:creationId xmlns:a16="http://schemas.microsoft.com/office/drawing/2014/main" id="{CF3871CB-4720-B617-0464-C54863D602AE}"/>
              </a:ext>
            </a:extLst>
          </p:cNvPr>
          <p:cNvSpPr txBox="1">
            <a:spLocks/>
          </p:cNvSpPr>
          <p:nvPr/>
        </p:nvSpPr>
        <p:spPr>
          <a:xfrm>
            <a:off x="475129" y="1052736"/>
            <a:ext cx="8229600" cy="5199583"/>
          </a:xfrm>
          <a:prstGeom prst="rect">
            <a:avLst/>
          </a:prstGeom>
        </p:spPr>
        <p:txBody>
          <a:bodyPr vert="horz" lIns="91440" tIns="45720" rIns="91440" bIns="45720" rtlCol="0">
            <a:normAutofit/>
          </a:bodyPr>
          <a:lstStyle/>
          <a:p>
            <a:r>
              <a:rPr lang="en-US" b="1" dirty="0"/>
              <a:t>1. Review Scraping and Analysis</a:t>
            </a:r>
          </a:p>
          <a:p>
            <a:r>
              <a:rPr lang="en-US" dirty="0"/>
              <a:t>Web scraping tools like </a:t>
            </a:r>
            <a:r>
              <a:rPr lang="en-US" b="1" dirty="0" err="1"/>
              <a:t>BeautifulSoup</a:t>
            </a:r>
            <a:r>
              <a:rPr lang="en-US" dirty="0"/>
              <a:t> and </a:t>
            </a:r>
            <a:r>
              <a:rPr lang="en-US" b="1" dirty="0"/>
              <a:t>Selenium</a:t>
            </a:r>
            <a:r>
              <a:rPr lang="en-US" dirty="0"/>
              <a:t> are commonly used to extract reviews from platforms like Amazon and Flipkart, enabling automated and real-time sentiment analysis.</a:t>
            </a:r>
          </a:p>
          <a:p>
            <a:endParaRPr lang="en-US" dirty="0"/>
          </a:p>
          <a:p>
            <a:r>
              <a:rPr lang="en-US" b="1" dirty="0"/>
              <a:t>2. Sentiment Analysis in E-commerce</a:t>
            </a:r>
          </a:p>
          <a:p>
            <a:r>
              <a:rPr lang="en-US" dirty="0"/>
              <a:t>Sentiment analysis leverages machine learning algorithms like </a:t>
            </a:r>
            <a:r>
              <a:rPr lang="en-US" b="1" dirty="0"/>
              <a:t>Naive Bayes</a:t>
            </a:r>
            <a:r>
              <a:rPr lang="en-US" dirty="0"/>
              <a:t>, </a:t>
            </a:r>
            <a:r>
              <a:rPr lang="en-US" b="1" dirty="0"/>
              <a:t>SVM</a:t>
            </a:r>
            <a:r>
              <a:rPr lang="en-US" dirty="0"/>
              <a:t>, and deep learning to classify customer reviews as positive, negative, or neutral, providing insights into customer feedback.</a:t>
            </a:r>
          </a:p>
          <a:p>
            <a:endParaRPr lang="en-US" dirty="0"/>
          </a:p>
          <a:p>
            <a:r>
              <a:rPr lang="en-US" b="1" dirty="0"/>
              <a:t>3. Text Summarization Techniques</a:t>
            </a:r>
          </a:p>
          <a:p>
            <a:r>
              <a:rPr lang="en-US" dirty="0"/>
              <a:t>Extractive and abstractive summarization methods help condense large amounts of review data into concise summaries, offering meaningful insights for sentiment interpretation.</a:t>
            </a:r>
          </a:p>
          <a:p>
            <a:pPr marR="0" lvl="0" algn="just" defTabSz="914400" rtl="0" eaLnBrk="1" fontAlgn="auto" latinLnBrk="0" hangingPunct="1">
              <a:lnSpc>
                <a:spcPct val="100000"/>
              </a:lnSpc>
              <a:spcBef>
                <a:spcPct val="20000"/>
              </a:spcBef>
              <a:spcAft>
                <a:spcPts val="0"/>
              </a:spcAft>
              <a:buClr>
                <a:srgbClr val="C00000"/>
              </a:buClr>
              <a:buSzTx/>
              <a:tabLst/>
              <a:defRPr/>
            </a:pPr>
            <a:endParaRPr kumimoji="0" lang="en-US"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rgbClr val="C00000"/>
              </a:buClr>
              <a:buSzTx/>
              <a:buFont typeface="Wingdings" pitchFamily="2" charset="2"/>
              <a:buChar char="q"/>
              <a:tabLst/>
              <a:defRPr/>
            </a:pPr>
            <a:r>
              <a:rPr lang="en-US" b="1" dirty="0"/>
              <a:t>research paper : </a:t>
            </a:r>
            <a:r>
              <a:rPr lang="en-US" dirty="0"/>
              <a:t> </a:t>
            </a:r>
          </a:p>
          <a:p>
            <a:pPr marR="0" lvl="0" algn="just" defTabSz="914400" rtl="0" eaLnBrk="1" fontAlgn="auto" latinLnBrk="0" hangingPunct="1">
              <a:lnSpc>
                <a:spcPct val="100000"/>
              </a:lnSpc>
              <a:spcBef>
                <a:spcPct val="20000"/>
              </a:spcBef>
              <a:spcAft>
                <a:spcPts val="0"/>
              </a:spcAft>
              <a:buClr>
                <a:srgbClr val="C00000"/>
              </a:buClr>
              <a:buSzTx/>
              <a:tabLst/>
              <a:defRPr/>
            </a:pPr>
            <a:r>
              <a:rPr lang="en-US" dirty="0">
                <a:solidFill>
                  <a:schemeClr val="accent5"/>
                </a:solidFill>
                <a:hlinkClick r:id="rId2"/>
              </a:rPr>
              <a:t>https://drive.google.com/file/d/1NooO70ff7TItsnqNBAfxt5pWQjc0G1oJ/view?usp=sharing</a:t>
            </a:r>
            <a:endParaRPr kumimoji="0" lang="en-US" b="0" i="0" u="none" strike="noStrike" kern="1200" cap="none" spc="0" normalizeH="0" baseline="0" noProof="0" dirty="0">
              <a:ln>
                <a:noFill/>
              </a:ln>
              <a:solidFill>
                <a:schemeClr val="accent5"/>
              </a:solidFill>
              <a:effectLst/>
              <a:uLnTx/>
              <a:uFillTx/>
              <a:latin typeface="+mn-lt"/>
              <a:ea typeface="+mn-ea"/>
              <a:cs typeface="+mn-cs"/>
            </a:endParaRPr>
          </a:p>
        </p:txBody>
      </p:sp>
    </p:spTree>
    <p:extLst>
      <p:ext uri="{BB962C8B-B14F-4D97-AF65-F5344CB8AC3E}">
        <p14:creationId xmlns:p14="http://schemas.microsoft.com/office/powerpoint/2010/main" val="220320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Problem Identification</a:t>
            </a:r>
            <a:endParaRPr lang="en-IN" dirty="0"/>
          </a:p>
        </p:txBody>
      </p:sp>
      <p:sp>
        <p:nvSpPr>
          <p:cNvPr id="3" name="Content Placeholder 2">
            <a:extLst>
              <a:ext uri="{FF2B5EF4-FFF2-40B4-BE49-F238E27FC236}">
                <a16:creationId xmlns:a16="http://schemas.microsoft.com/office/drawing/2014/main" id="{CF3871CB-4720-B617-0464-C54863D602AE}"/>
              </a:ext>
            </a:extLst>
          </p:cNvPr>
          <p:cNvSpPr>
            <a:spLocks noGrp="1"/>
          </p:cNvSpPr>
          <p:nvPr>
            <p:ph idx="1"/>
          </p:nvPr>
        </p:nvSpPr>
        <p:spPr>
          <a:xfrm flipV="1">
            <a:off x="1522264" y="5584911"/>
            <a:ext cx="7200900" cy="638577"/>
          </a:xfrm>
        </p:spPr>
        <p:txBody>
          <a:bodyPr>
            <a:normAutofit/>
          </a:bodyPr>
          <a:lstStyle/>
          <a:p>
            <a:pPr marL="0" indent="0">
              <a:buNone/>
            </a:pPr>
            <a:endParaRPr lang="en-IN" dirty="0"/>
          </a:p>
          <a:p>
            <a:endParaRPr lang="en-US"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5</a:t>
            </a:fld>
            <a:endParaRPr lang="en-IN" dirty="0"/>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a:xfrm>
            <a:off x="2286000" y="6337776"/>
            <a:ext cx="4400128" cy="365125"/>
          </a:xfrm>
        </p:spPr>
        <p:txBody>
          <a:bodyPr/>
          <a:lstStyle/>
          <a:p>
            <a:r>
              <a:rPr lang="en-IN" dirty="0"/>
              <a:t>SVECW | Department of Artificial Intelligence| Project Review-1</a:t>
            </a:r>
          </a:p>
        </p:txBody>
      </p:sp>
      <p:sp>
        <p:nvSpPr>
          <p:cNvPr id="9"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
        <p:nvSpPr>
          <p:cNvPr id="8" name="Content Placeholder 2">
            <a:extLst>
              <a:ext uri="{FF2B5EF4-FFF2-40B4-BE49-F238E27FC236}">
                <a16:creationId xmlns:a16="http://schemas.microsoft.com/office/drawing/2014/main" id="{CF3871CB-4720-B617-0464-C54863D602AE}"/>
              </a:ext>
            </a:extLst>
          </p:cNvPr>
          <p:cNvSpPr txBox="1">
            <a:spLocks/>
          </p:cNvSpPr>
          <p:nvPr/>
        </p:nvSpPr>
        <p:spPr>
          <a:xfrm>
            <a:off x="493564" y="1004354"/>
            <a:ext cx="8229600" cy="5199583"/>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
                <a:srgbClr val="C00000"/>
              </a:buClr>
              <a:buSzTx/>
              <a:buFont typeface="Wingdings" pitchFamily="2" charset="2"/>
              <a:buChar char="q"/>
              <a:tabLst/>
              <a:defRPr/>
            </a:pPr>
            <a:r>
              <a:rPr lang="en-US" sz="1700" b="1" dirty="0"/>
              <a:t>Identification of the problem</a:t>
            </a:r>
          </a:p>
          <a:p>
            <a:pPr marR="0" lvl="0" algn="just" defTabSz="914400" rtl="0" eaLnBrk="1" fontAlgn="auto" latinLnBrk="0" hangingPunct="1">
              <a:lnSpc>
                <a:spcPct val="100000"/>
              </a:lnSpc>
              <a:spcBef>
                <a:spcPct val="20000"/>
              </a:spcBef>
              <a:spcAft>
                <a:spcPts val="0"/>
              </a:spcAft>
              <a:buClr>
                <a:srgbClr val="C00000"/>
              </a:buClr>
              <a:buSzTx/>
              <a:tabLst/>
              <a:defRPr/>
            </a:pPr>
            <a:r>
              <a:rPr lang="en-US" sz="1700" dirty="0"/>
              <a:t>We identified the problem by observing how consumers face challenges in analyzing product reviews on e-commerce platforms. Products often have hundreds or thousands of reviews, and manually reading them is time-consuming and inefficient. This led us to focus on creating a solution that:</a:t>
            </a:r>
          </a:p>
          <a:p>
            <a:pPr marR="0" lvl="0" algn="just" defTabSz="914400" rtl="0" eaLnBrk="1" fontAlgn="auto" latinLnBrk="0" hangingPunct="1">
              <a:lnSpc>
                <a:spcPct val="100000"/>
              </a:lnSpc>
              <a:spcBef>
                <a:spcPct val="20000"/>
              </a:spcBef>
              <a:spcAft>
                <a:spcPts val="0"/>
              </a:spcAft>
              <a:buClr>
                <a:srgbClr val="C00000"/>
              </a:buClr>
              <a:buSzTx/>
              <a:tabLst/>
              <a:defRPr/>
            </a:pPr>
            <a:endParaRPr lang="en-US" sz="1700" dirty="0"/>
          </a:p>
          <a:p>
            <a:pPr marL="285750" indent="-285750">
              <a:buFont typeface="Wingdings" panose="05000000000000000000" pitchFamily="2" charset="2"/>
              <a:buChar char="v"/>
            </a:pPr>
            <a:r>
              <a:rPr lang="en-US" sz="1700" dirty="0"/>
              <a:t>Collects reviews automatically from product URLs.</a:t>
            </a:r>
          </a:p>
          <a:p>
            <a:pPr marL="285750" indent="-285750">
              <a:buFont typeface="Wingdings" panose="05000000000000000000" pitchFamily="2" charset="2"/>
              <a:buChar char="v"/>
            </a:pPr>
            <a:r>
              <a:rPr lang="en-US" sz="1700" dirty="0"/>
              <a:t>Summarizes the overall sentiment in a clear and concise way.</a:t>
            </a:r>
          </a:p>
          <a:p>
            <a:pPr marL="285750" indent="-285750">
              <a:buFont typeface="Wingdings" panose="05000000000000000000" pitchFamily="2" charset="2"/>
              <a:buChar char="v"/>
            </a:pPr>
            <a:r>
              <a:rPr lang="en-US" sz="1700" dirty="0"/>
              <a:t>Helps users make informed decisions without spending hours reading reviews.</a:t>
            </a:r>
          </a:p>
          <a:p>
            <a:endParaRPr lang="en-US" sz="1700" dirty="0"/>
          </a:p>
          <a:p>
            <a:pPr algn="just"/>
            <a:r>
              <a:rPr lang="en-US" sz="1700" dirty="0"/>
              <a:t>Additionally, we noticed that many review systems lack an intelligent recommendation mechanism that evaluates whether a product is worth purchasing based on customer feedback. This gap inspired us to address the problem using sentiment analysis and machine learning.</a:t>
            </a:r>
          </a:p>
          <a:p>
            <a:pPr marR="0" lvl="0" algn="just" defTabSz="914400" rtl="0" eaLnBrk="1" fontAlgn="auto" latinLnBrk="0" hangingPunct="1">
              <a:lnSpc>
                <a:spcPct val="100000"/>
              </a:lnSpc>
              <a:spcBef>
                <a:spcPct val="20000"/>
              </a:spcBef>
              <a:spcAft>
                <a:spcPts val="0"/>
              </a:spcAft>
              <a:buClr>
                <a:srgbClr val="C00000"/>
              </a:buClr>
              <a:buSzTx/>
              <a:tabLst/>
              <a:defRPr/>
            </a:pPr>
            <a:endParaRPr kumimoji="0" lang="en-US" sz="17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rgbClr val="C00000"/>
              </a:buClr>
              <a:buSzTx/>
              <a:buFont typeface="Wingdings" pitchFamily="2" charset="2"/>
              <a:buChar char="q"/>
              <a:tabLst/>
              <a:defRPr/>
            </a:pPr>
            <a:r>
              <a:rPr lang="en-US" sz="1700" b="1" dirty="0"/>
              <a:t>Reasons for selecting the problem</a:t>
            </a:r>
            <a:endParaRPr kumimoji="0" lang="en-US" sz="1700" b="1" i="0" u="none" strike="noStrike" kern="1200" cap="none" spc="0" normalizeH="0" baseline="0" noProof="0" dirty="0">
              <a:ln>
                <a:noFill/>
              </a:ln>
              <a:solidFill>
                <a:schemeClr val="tx1"/>
              </a:solidFill>
              <a:effectLst/>
              <a:uLnTx/>
              <a:uFillTx/>
              <a:latin typeface="+mn-lt"/>
              <a:ea typeface="+mn-ea"/>
              <a:cs typeface="+mn-cs"/>
            </a:endParaRPr>
          </a:p>
          <a:p>
            <a:pPr algn="just"/>
            <a:r>
              <a:rPr lang="en-US" sz="1700" dirty="0"/>
              <a:t>Relevance and Real-World Impact</a:t>
            </a:r>
            <a:r>
              <a:rPr lang="en-US" sz="1700" b="1" dirty="0"/>
              <a:t>:  </a:t>
            </a:r>
            <a:r>
              <a:rPr lang="en-US" sz="1700" dirty="0"/>
              <a:t>Online shopping has become a part of daily life, and helping users quickly understand product feedback makes their experience better and more efficient.</a:t>
            </a:r>
          </a:p>
        </p:txBody>
      </p:sp>
    </p:spTree>
    <p:extLst>
      <p:ext uri="{BB962C8B-B14F-4D97-AF65-F5344CB8AC3E}">
        <p14:creationId xmlns:p14="http://schemas.microsoft.com/office/powerpoint/2010/main" val="220320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0B1D-5FEB-982E-F1E0-055D4DF50AB9}"/>
              </a:ext>
            </a:extLst>
          </p:cNvPr>
          <p:cNvSpPr>
            <a:spLocks noGrp="1"/>
          </p:cNvSpPr>
          <p:nvPr>
            <p:ph type="title"/>
          </p:nvPr>
        </p:nvSpPr>
        <p:spPr>
          <a:xfrm>
            <a:off x="348605" y="228783"/>
            <a:ext cx="7919703" cy="490066"/>
          </a:xfrm>
        </p:spPr>
        <p:txBody>
          <a:bodyPr/>
          <a:lstStyle/>
          <a:p>
            <a:r>
              <a:rPr lang="en-IN" dirty="0"/>
              <a:t>Dataset Description</a:t>
            </a:r>
          </a:p>
        </p:txBody>
      </p:sp>
      <p:sp>
        <p:nvSpPr>
          <p:cNvPr id="3" name="Content Placeholder 2">
            <a:extLst>
              <a:ext uri="{FF2B5EF4-FFF2-40B4-BE49-F238E27FC236}">
                <a16:creationId xmlns:a16="http://schemas.microsoft.com/office/drawing/2014/main" id="{7C5F7AEC-3662-47F4-6AFF-CAFE6F22B272}"/>
              </a:ext>
            </a:extLst>
          </p:cNvPr>
          <p:cNvSpPr>
            <a:spLocks noGrp="1"/>
          </p:cNvSpPr>
          <p:nvPr>
            <p:ph idx="1"/>
          </p:nvPr>
        </p:nvSpPr>
        <p:spPr>
          <a:xfrm>
            <a:off x="624317" y="1268760"/>
            <a:ext cx="7625263" cy="5199583"/>
          </a:xfrm>
        </p:spPr>
        <p:txBody>
          <a:bodyPr>
            <a:normAutofit/>
          </a:bodyPr>
          <a:lstStyle/>
          <a:p>
            <a:pPr>
              <a:buFont typeface="Arial" panose="020B0604020202020204" pitchFamily="34" charset="0"/>
              <a:buChar char="•"/>
            </a:pPr>
            <a:r>
              <a:rPr lang="en-US" sz="1800" b="1" dirty="0"/>
              <a:t>Number of Records:</a:t>
            </a:r>
            <a:r>
              <a:rPr lang="en-US" sz="1800" dirty="0"/>
              <a:t> Approximately </a:t>
            </a:r>
            <a:r>
              <a:rPr lang="en-US" sz="1800" b="1" dirty="0"/>
              <a:t>50,000</a:t>
            </a:r>
            <a:r>
              <a:rPr lang="en-US" sz="1800" dirty="0"/>
              <a:t> reviews.</a:t>
            </a:r>
          </a:p>
          <a:p>
            <a:pPr>
              <a:buFont typeface="Arial" panose="020B0604020202020204" pitchFamily="34" charset="0"/>
              <a:buChar char="•"/>
            </a:pPr>
            <a:r>
              <a:rPr lang="en-US" sz="1800" b="1" dirty="0"/>
              <a:t>Number of Features:</a:t>
            </a:r>
            <a:r>
              <a:rPr lang="en-US" sz="1800" dirty="0"/>
              <a:t> </a:t>
            </a:r>
            <a:r>
              <a:rPr lang="en-US" sz="1800" b="1" dirty="0"/>
              <a:t>3</a:t>
            </a:r>
            <a:r>
              <a:rPr lang="en-US" sz="1800" dirty="0"/>
              <a:t> features included in the dataset.</a:t>
            </a:r>
          </a:p>
          <a:p>
            <a:pPr>
              <a:buFont typeface="Arial" panose="020B0604020202020204" pitchFamily="34" charset="0"/>
              <a:buChar char="•"/>
            </a:pPr>
            <a:r>
              <a:rPr lang="en-US" sz="1800" b="1" dirty="0"/>
              <a:t>Source of Dataset:</a:t>
            </a:r>
            <a:r>
              <a:rPr lang="en-US" sz="1800" dirty="0"/>
              <a:t> The data was </a:t>
            </a:r>
            <a:r>
              <a:rPr lang="en-US" sz="1800" b="1" dirty="0"/>
              <a:t>web-scraped</a:t>
            </a:r>
            <a:r>
              <a:rPr lang="en-US" sz="1800" dirty="0"/>
              <a:t> from product URLs on e-commerce platforms.</a:t>
            </a:r>
          </a:p>
          <a:p>
            <a:pPr marL="0" indent="0">
              <a:buNone/>
            </a:pPr>
            <a:endParaRPr lang="en-US" sz="1800" dirty="0"/>
          </a:p>
          <a:p>
            <a:r>
              <a:rPr lang="en-US" sz="1800" b="1" dirty="0"/>
              <a:t>Features in the Dataset</a:t>
            </a:r>
          </a:p>
          <a:p>
            <a:pPr>
              <a:buFont typeface="+mj-lt"/>
              <a:buAutoNum type="arabicPeriod"/>
            </a:pPr>
            <a:r>
              <a:rPr lang="en-US" sz="1800" b="1" dirty="0"/>
              <a:t>Review:</a:t>
            </a:r>
            <a:r>
              <a:rPr lang="en-US" sz="1800" dirty="0"/>
              <a:t> The detailed feedback provided by customers about the product.</a:t>
            </a:r>
          </a:p>
          <a:p>
            <a:pPr>
              <a:buFont typeface="+mj-lt"/>
              <a:buAutoNum type="arabicPeriod"/>
            </a:pPr>
            <a:r>
              <a:rPr lang="en-US" sz="1800" b="1" dirty="0"/>
              <a:t>Rating:</a:t>
            </a:r>
            <a:r>
              <a:rPr lang="en-US" sz="1800" dirty="0"/>
              <a:t> Numerical rating given by the customers, typically on a scale (1-5).</a:t>
            </a:r>
          </a:p>
          <a:p>
            <a:pPr>
              <a:buFont typeface="+mj-lt"/>
              <a:buAutoNum type="arabicPeriod"/>
            </a:pPr>
            <a:r>
              <a:rPr lang="en-US" sz="1800" b="1" dirty="0"/>
              <a:t>Comment:</a:t>
            </a:r>
            <a:r>
              <a:rPr lang="en-US" sz="1800" dirty="0"/>
              <a:t> Additional remarks or insights shared by the customers regarding their experience with the product.</a:t>
            </a:r>
          </a:p>
          <a:p>
            <a:endParaRPr lang="en-IN" sz="1800" dirty="0"/>
          </a:p>
        </p:txBody>
      </p:sp>
      <p:sp>
        <p:nvSpPr>
          <p:cNvPr id="4" name="Date Placeholder 3">
            <a:extLst>
              <a:ext uri="{FF2B5EF4-FFF2-40B4-BE49-F238E27FC236}">
                <a16:creationId xmlns:a16="http://schemas.microsoft.com/office/drawing/2014/main" id="{6411B313-0EF9-7686-600B-FCD9A5490BBE}"/>
              </a:ext>
            </a:extLst>
          </p:cNvPr>
          <p:cNvSpPr>
            <a:spLocks noGrp="1"/>
          </p:cNvSpPr>
          <p:nvPr>
            <p:ph type="dt" sz="half" idx="10"/>
          </p:nvPr>
        </p:nvSpPr>
        <p:spPr/>
        <p:txBody>
          <a:bodyPr/>
          <a:lstStyle/>
          <a:p>
            <a:fld id="{B492619F-71AA-45B4-96DB-8ECD49688409}" type="datetime1">
              <a:rPr lang="en-IN" smtClean="0"/>
              <a:pPr/>
              <a:t>09-12-2024</a:t>
            </a:fld>
            <a:endParaRPr lang="en-IN" dirty="0"/>
          </a:p>
        </p:txBody>
      </p:sp>
      <p:sp>
        <p:nvSpPr>
          <p:cNvPr id="5" name="Slide Number Placeholder 4">
            <a:extLst>
              <a:ext uri="{FF2B5EF4-FFF2-40B4-BE49-F238E27FC236}">
                <a16:creationId xmlns:a16="http://schemas.microsoft.com/office/drawing/2014/main" id="{30F36532-AE4B-8105-FC09-C249C00D712A}"/>
              </a:ext>
            </a:extLst>
          </p:cNvPr>
          <p:cNvSpPr>
            <a:spLocks noGrp="1"/>
          </p:cNvSpPr>
          <p:nvPr>
            <p:ph type="sldNum" sz="quarter" idx="12"/>
          </p:nvPr>
        </p:nvSpPr>
        <p:spPr/>
        <p:txBody>
          <a:bodyPr/>
          <a:lstStyle/>
          <a:p>
            <a:fld id="{FD670D6C-52DE-4A36-9F8B-1D6F0F2BD6F6}" type="slidenum">
              <a:rPr lang="en-IN" smtClean="0"/>
              <a:pPr/>
              <a:t>6</a:t>
            </a:fld>
            <a:endParaRPr lang="en-IN"/>
          </a:p>
        </p:txBody>
      </p:sp>
      <p:sp>
        <p:nvSpPr>
          <p:cNvPr id="6" name="Footer Placeholder 5">
            <a:extLst>
              <a:ext uri="{FF2B5EF4-FFF2-40B4-BE49-F238E27FC236}">
                <a16:creationId xmlns:a16="http://schemas.microsoft.com/office/drawing/2014/main" id="{9EDE2A76-FBE5-8E1F-62AA-0635F7060521}"/>
              </a:ext>
            </a:extLst>
          </p:cNvPr>
          <p:cNvSpPr>
            <a:spLocks noGrp="1"/>
          </p:cNvSpPr>
          <p:nvPr>
            <p:ph type="ftr" sz="quarter" idx="11"/>
          </p:nvPr>
        </p:nvSpPr>
        <p:spPr/>
        <p:txBody>
          <a:bodyPr/>
          <a:lstStyle/>
          <a:p>
            <a:r>
              <a:rPr lang="en-IN"/>
              <a:t>SVECW | Department of Artificial Intelligence| Review-1</a:t>
            </a:r>
            <a:endParaRPr lang="en-IN" dirty="0"/>
          </a:p>
        </p:txBody>
      </p:sp>
    </p:spTree>
    <p:extLst>
      <p:ext uri="{BB962C8B-B14F-4D97-AF65-F5344CB8AC3E}">
        <p14:creationId xmlns:p14="http://schemas.microsoft.com/office/powerpoint/2010/main" val="28076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Proposed Solution</a:t>
            </a:r>
            <a:endParaRPr lang="en-IN"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7</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sp>
        <p:nvSpPr>
          <p:cNvPr id="7"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
        <p:nvSpPr>
          <p:cNvPr id="9" name="Content Placeholder 8"/>
          <p:cNvSpPr>
            <a:spLocks noGrp="1"/>
          </p:cNvSpPr>
          <p:nvPr>
            <p:ph idx="1"/>
          </p:nvPr>
        </p:nvSpPr>
        <p:spPr>
          <a:xfrm>
            <a:off x="457486" y="980728"/>
            <a:ext cx="8434994" cy="5199583"/>
          </a:xfrm>
        </p:spPr>
        <p:txBody>
          <a:bodyPr>
            <a:normAutofit fontScale="77500" lnSpcReduction="20000"/>
          </a:bodyPr>
          <a:lstStyle/>
          <a:p>
            <a:r>
              <a:rPr lang="en-US" dirty="0"/>
              <a:t>Our proposed solution is a </a:t>
            </a:r>
            <a:r>
              <a:rPr lang="en-US" b="1" dirty="0"/>
              <a:t>Sentiment Analysis System</a:t>
            </a:r>
            <a:r>
              <a:rPr lang="en-US" dirty="0"/>
              <a:t> that automates the process of summarizing product reviews and determining whether a product is worth purchasing based on customer feedback. The system works as follows:</a:t>
            </a:r>
          </a:p>
          <a:p>
            <a:pPr marL="0" indent="0">
              <a:buNone/>
            </a:pPr>
            <a:endParaRPr lang="en-US" dirty="0"/>
          </a:p>
          <a:p>
            <a:pPr>
              <a:buFont typeface="+mj-lt"/>
              <a:buAutoNum type="arabicPeriod"/>
            </a:pPr>
            <a:r>
              <a:rPr lang="en-US" b="1" dirty="0"/>
              <a:t>URL-Based Review Extraction:</a:t>
            </a:r>
            <a:endParaRPr lang="en-US" dirty="0"/>
          </a:p>
          <a:p>
            <a:pPr marL="742950" lvl="1" indent="-285750">
              <a:buFont typeface="+mj-lt"/>
              <a:buAutoNum type="arabicPeriod"/>
            </a:pPr>
            <a:r>
              <a:rPr lang="en-US" dirty="0"/>
              <a:t>Users input the URL of a product (or multiple product URLs).</a:t>
            </a:r>
          </a:p>
          <a:p>
            <a:pPr marL="742950" lvl="1" indent="-285750">
              <a:buFont typeface="+mj-lt"/>
              <a:buAutoNum type="arabicPeriod"/>
            </a:pPr>
            <a:r>
              <a:rPr lang="en-US" dirty="0"/>
              <a:t>The system extracts reviews from the provided URLs using web scraping techniques.</a:t>
            </a:r>
          </a:p>
          <a:p>
            <a:pPr>
              <a:buFont typeface="+mj-lt"/>
              <a:buAutoNum type="arabicPeriod"/>
            </a:pPr>
            <a:r>
              <a:rPr lang="en-US" b="1" dirty="0"/>
              <a:t>Sentiment Analysis:</a:t>
            </a:r>
            <a:endParaRPr lang="en-US" dirty="0"/>
          </a:p>
          <a:p>
            <a:pPr marL="742950" lvl="1" indent="-285750">
              <a:buFont typeface="+mj-lt"/>
              <a:buAutoNum type="arabicPeriod"/>
            </a:pPr>
            <a:r>
              <a:rPr lang="en-US" dirty="0"/>
              <a:t>The extracted reviews are processed using Natural Language Processing (NLP) techniques.</a:t>
            </a:r>
          </a:p>
          <a:p>
            <a:pPr marL="742950" lvl="1" indent="-285750">
              <a:buFont typeface="+mj-lt"/>
              <a:buAutoNum type="arabicPeriod"/>
            </a:pPr>
            <a:r>
              <a:rPr lang="en-US" dirty="0"/>
              <a:t>Machine Learning (ML) models classify the reviews into sentiments (e.g., Positive, Negative, Neutral).</a:t>
            </a:r>
          </a:p>
          <a:p>
            <a:pPr marL="742950" lvl="1" indent="-285750">
              <a:buFont typeface="+mj-lt"/>
              <a:buAutoNum type="arabicPeriod"/>
            </a:pPr>
            <a:r>
              <a:rPr lang="en-US" dirty="0"/>
              <a:t>Extract the reviews and assign ratings based on sentiment polarity.</a:t>
            </a:r>
          </a:p>
          <a:p>
            <a:pPr>
              <a:buFont typeface="+mj-lt"/>
              <a:buAutoNum type="arabicPeriod"/>
            </a:pPr>
            <a:r>
              <a:rPr lang="en-US" b="1" dirty="0"/>
              <a:t>Review Summarization:</a:t>
            </a:r>
            <a:endParaRPr lang="en-US" dirty="0"/>
          </a:p>
          <a:p>
            <a:pPr marL="742950" lvl="1" indent="-285750">
              <a:buFont typeface="+mj-lt"/>
              <a:buAutoNum type="arabicPeriod"/>
            </a:pPr>
            <a:r>
              <a:rPr lang="en-US" dirty="0"/>
              <a:t>Reviews are summarized into a concise format using text summarization algorithms (e.g., extractive summarization or transformers like BERT).</a:t>
            </a:r>
          </a:p>
          <a:p>
            <a:pPr marL="742950" lvl="1" indent="-285750">
              <a:buFont typeface="+mj-lt"/>
              <a:buAutoNum type="arabicPeriod"/>
            </a:pPr>
            <a:r>
              <a:rPr lang="en-US" dirty="0"/>
              <a:t>This helps users quickly understand the overall sentiment of the reviews.</a:t>
            </a:r>
          </a:p>
          <a:p>
            <a:pPr>
              <a:buFont typeface="+mj-lt"/>
              <a:buAutoNum type="arabicPeriod"/>
            </a:pPr>
            <a:r>
              <a:rPr lang="en-US" b="1" dirty="0"/>
              <a:t>Product Analysis:</a:t>
            </a:r>
            <a:endParaRPr lang="en-US" dirty="0"/>
          </a:p>
          <a:p>
            <a:pPr marL="742950" lvl="1" indent="-285750">
              <a:buFont typeface="+mj-lt"/>
              <a:buAutoNum type="arabicPeriod"/>
            </a:pPr>
            <a:r>
              <a:rPr lang="en-US" dirty="0"/>
              <a:t>Based on the summarized sentiment analysis, the system provides a recommendation on whether the product is "Good" or "Not Good" for purchase.</a:t>
            </a:r>
          </a:p>
          <a:p>
            <a:pPr marL="0" indent="0">
              <a:buNone/>
            </a:pPr>
            <a:endParaRPr lang="en-US" dirty="0"/>
          </a:p>
        </p:txBody>
      </p:sp>
    </p:spTree>
    <p:extLst>
      <p:ext uri="{BB962C8B-B14F-4D97-AF65-F5344CB8AC3E}">
        <p14:creationId xmlns:p14="http://schemas.microsoft.com/office/powerpoint/2010/main" val="220320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751C-D381-4387-2EE1-C6C21BFFDB9C}"/>
              </a:ext>
            </a:extLst>
          </p:cNvPr>
          <p:cNvSpPr>
            <a:spLocks noGrp="1"/>
          </p:cNvSpPr>
          <p:nvPr>
            <p:ph type="title"/>
          </p:nvPr>
        </p:nvSpPr>
        <p:spPr/>
        <p:txBody>
          <a:bodyPr/>
          <a:lstStyle/>
          <a:p>
            <a:r>
              <a:rPr lang="en-US" dirty="0"/>
              <a:t>Project Implementation Details</a:t>
            </a:r>
            <a:endParaRPr lang="en-IN" dirty="0"/>
          </a:p>
        </p:txBody>
      </p:sp>
      <p:sp>
        <p:nvSpPr>
          <p:cNvPr id="5" name="Slide Number Placeholder 4">
            <a:extLst>
              <a:ext uri="{FF2B5EF4-FFF2-40B4-BE49-F238E27FC236}">
                <a16:creationId xmlns:a16="http://schemas.microsoft.com/office/drawing/2014/main" id="{2FB49508-40FC-74A0-BCB4-5B27E8694989}"/>
              </a:ext>
            </a:extLst>
          </p:cNvPr>
          <p:cNvSpPr>
            <a:spLocks noGrp="1"/>
          </p:cNvSpPr>
          <p:nvPr>
            <p:ph type="sldNum" sz="quarter" idx="12"/>
          </p:nvPr>
        </p:nvSpPr>
        <p:spPr/>
        <p:txBody>
          <a:bodyPr/>
          <a:lstStyle/>
          <a:p>
            <a:fld id="{FD670D6C-52DE-4A36-9F8B-1D6F0F2BD6F6}" type="slidenum">
              <a:rPr lang="en-IN" smtClean="0"/>
              <a:pPr/>
              <a:t>8</a:t>
            </a:fld>
            <a:endParaRPr lang="en-IN"/>
          </a:p>
        </p:txBody>
      </p:sp>
      <p:sp>
        <p:nvSpPr>
          <p:cNvPr id="6" name="Footer Placeholder 5">
            <a:extLst>
              <a:ext uri="{FF2B5EF4-FFF2-40B4-BE49-F238E27FC236}">
                <a16:creationId xmlns:a16="http://schemas.microsoft.com/office/drawing/2014/main" id="{35A15D30-6809-020B-0259-0AD14E7F68F6}"/>
              </a:ext>
            </a:extLst>
          </p:cNvPr>
          <p:cNvSpPr>
            <a:spLocks noGrp="1"/>
          </p:cNvSpPr>
          <p:nvPr>
            <p:ph type="ftr" sz="quarter" idx="11"/>
          </p:nvPr>
        </p:nvSpPr>
        <p:spPr/>
        <p:txBody>
          <a:bodyPr/>
          <a:lstStyle/>
          <a:p>
            <a:r>
              <a:rPr lang="en-IN" dirty="0"/>
              <a:t>SVECW | Department of Artificial Intelligence| Project Review-1</a:t>
            </a:r>
          </a:p>
        </p:txBody>
      </p:sp>
      <p:pic>
        <p:nvPicPr>
          <p:cNvPr id="4" name="Content Placeholder 3">
            <a:extLst>
              <a:ext uri="{FF2B5EF4-FFF2-40B4-BE49-F238E27FC236}">
                <a16:creationId xmlns:a16="http://schemas.microsoft.com/office/drawing/2014/main" id="{D640BBE5-7B33-0BFB-5EF3-6F22E3A24522}"/>
              </a:ext>
            </a:extLst>
          </p:cNvPr>
          <p:cNvPicPr>
            <a:picLocks noGrp="1" noChangeAspect="1"/>
          </p:cNvPicPr>
          <p:nvPr>
            <p:ph idx="1"/>
          </p:nvPr>
        </p:nvPicPr>
        <p:blipFill>
          <a:blip r:embed="rId2"/>
          <a:stretch>
            <a:fillRect/>
          </a:stretch>
        </p:blipFill>
        <p:spPr>
          <a:xfrm>
            <a:off x="323528" y="1052736"/>
            <a:ext cx="2808312" cy="2577104"/>
          </a:xfrm>
        </p:spPr>
      </p:pic>
      <p:sp>
        <p:nvSpPr>
          <p:cNvPr id="8" name="Date Placeholder 3"/>
          <p:cNvSpPr>
            <a:spLocks noGrp="1"/>
          </p:cNvSpPr>
          <p:nvPr>
            <p:ph type="dt" sz="half" idx="10"/>
          </p:nvPr>
        </p:nvSpPr>
        <p:spPr>
          <a:xfrm>
            <a:off x="457200" y="6356350"/>
            <a:ext cx="946448" cy="365125"/>
          </a:xfrm>
        </p:spPr>
        <p:txBody>
          <a:bodyPr/>
          <a:lstStyle/>
          <a:p>
            <a:fld id="{B492619F-71AA-45B4-96DB-8ECD49688409}" type="datetime1">
              <a:rPr lang="en-IN" smtClean="0"/>
              <a:pPr/>
              <a:t>09-12-2024</a:t>
            </a:fld>
            <a:endParaRPr lang="en-IN" dirty="0"/>
          </a:p>
        </p:txBody>
      </p:sp>
      <p:sp>
        <p:nvSpPr>
          <p:cNvPr id="10" name="TextBox 9">
            <a:extLst>
              <a:ext uri="{FF2B5EF4-FFF2-40B4-BE49-F238E27FC236}">
                <a16:creationId xmlns:a16="http://schemas.microsoft.com/office/drawing/2014/main" id="{380B992D-F27F-84E3-5365-291868FFC937}"/>
              </a:ext>
            </a:extLst>
          </p:cNvPr>
          <p:cNvSpPr txBox="1"/>
          <p:nvPr/>
        </p:nvSpPr>
        <p:spPr>
          <a:xfrm>
            <a:off x="3626030" y="1268760"/>
            <a:ext cx="4789121" cy="1815882"/>
          </a:xfrm>
          <a:prstGeom prst="rect">
            <a:avLst/>
          </a:prstGeom>
          <a:noFill/>
        </p:spPr>
        <p:txBody>
          <a:bodyPr wrap="square" rtlCol="0">
            <a:spAutoFit/>
          </a:bodyPr>
          <a:lstStyle/>
          <a:p>
            <a:r>
              <a:rPr lang="en-US" sz="1600" dirty="0"/>
              <a:t>This code snippet handles missing values in the "Rating" column by replacing them with the column's mean and preprocesses text data in "Review" and "Comments" by removing special characters, converting to lowercase, and stripping whitespace. Finally, it combines the cleaned "Review" and "Comments" columns into a new column called "</a:t>
            </a:r>
            <a:r>
              <a:rPr lang="en-US" sz="1600" dirty="0" err="1"/>
              <a:t>Full_Text</a:t>
            </a:r>
            <a:r>
              <a:rPr lang="en-US" sz="1600" dirty="0"/>
              <a:t>".</a:t>
            </a:r>
            <a:endParaRPr lang="en-IN" sz="1600" dirty="0"/>
          </a:p>
        </p:txBody>
      </p:sp>
      <p:pic>
        <p:nvPicPr>
          <p:cNvPr id="12" name="Picture 11">
            <a:extLst>
              <a:ext uri="{FF2B5EF4-FFF2-40B4-BE49-F238E27FC236}">
                <a16:creationId xmlns:a16="http://schemas.microsoft.com/office/drawing/2014/main" id="{EB4F5FEE-C300-DA86-7230-78A89C811EBA}"/>
              </a:ext>
            </a:extLst>
          </p:cNvPr>
          <p:cNvPicPr>
            <a:picLocks noChangeAspect="1"/>
          </p:cNvPicPr>
          <p:nvPr/>
        </p:nvPicPr>
        <p:blipFill>
          <a:blip r:embed="rId3"/>
          <a:stretch>
            <a:fillRect/>
          </a:stretch>
        </p:blipFill>
        <p:spPr>
          <a:xfrm>
            <a:off x="5660898" y="3429000"/>
            <a:ext cx="3000495" cy="2789425"/>
          </a:xfrm>
          <a:prstGeom prst="rect">
            <a:avLst/>
          </a:prstGeom>
        </p:spPr>
      </p:pic>
      <p:sp>
        <p:nvSpPr>
          <p:cNvPr id="13" name="TextBox 12">
            <a:extLst>
              <a:ext uri="{FF2B5EF4-FFF2-40B4-BE49-F238E27FC236}">
                <a16:creationId xmlns:a16="http://schemas.microsoft.com/office/drawing/2014/main" id="{F3B85DAC-1746-52BA-641A-F7FF27B39381}"/>
              </a:ext>
            </a:extLst>
          </p:cNvPr>
          <p:cNvSpPr txBox="1"/>
          <p:nvPr/>
        </p:nvSpPr>
        <p:spPr>
          <a:xfrm>
            <a:off x="457200" y="4005064"/>
            <a:ext cx="4400128" cy="1569660"/>
          </a:xfrm>
          <a:prstGeom prst="rect">
            <a:avLst/>
          </a:prstGeom>
          <a:noFill/>
        </p:spPr>
        <p:txBody>
          <a:bodyPr wrap="square" rtlCol="0">
            <a:spAutoFit/>
          </a:bodyPr>
          <a:lstStyle/>
          <a:p>
            <a:r>
              <a:rPr lang="en-US" sz="1600" dirty="0"/>
              <a:t>The code uses the </a:t>
            </a:r>
            <a:r>
              <a:rPr lang="en-US" sz="1600" dirty="0" err="1"/>
              <a:t>spaCy</a:t>
            </a:r>
            <a:r>
              <a:rPr lang="en-US" sz="1600" dirty="0"/>
              <a:t> library to summarize text by extracting the top sentences based on a simple scoring system (focusing on the main clause and subjects). It then combines the selected sentences into a concise summary limited to a specified number of sentences.</a:t>
            </a:r>
            <a:endParaRPr lang="en-IN" sz="1600" dirty="0"/>
          </a:p>
        </p:txBody>
      </p:sp>
    </p:spTree>
    <p:extLst>
      <p:ext uri="{BB962C8B-B14F-4D97-AF65-F5344CB8AC3E}">
        <p14:creationId xmlns:p14="http://schemas.microsoft.com/office/powerpoint/2010/main" val="220320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689E05-1E59-4658-958F-40B9677937EE}"/>
              </a:ext>
            </a:extLst>
          </p:cNvPr>
          <p:cNvSpPr>
            <a:spLocks noGrp="1"/>
          </p:cNvSpPr>
          <p:nvPr>
            <p:ph type="dt" sz="half" idx="10"/>
          </p:nvPr>
        </p:nvSpPr>
        <p:spPr/>
        <p:txBody>
          <a:bodyPr/>
          <a:lstStyle/>
          <a:p>
            <a:fld id="{EF94A3C0-A197-4206-943F-CC3410057479}" type="datetime1">
              <a:rPr lang="en-IN" smtClean="0"/>
              <a:pPr/>
              <a:t>09-12-2024</a:t>
            </a:fld>
            <a:endParaRPr lang="en-IN"/>
          </a:p>
        </p:txBody>
      </p:sp>
      <p:sp>
        <p:nvSpPr>
          <p:cNvPr id="3" name="Slide Number Placeholder 2">
            <a:extLst>
              <a:ext uri="{FF2B5EF4-FFF2-40B4-BE49-F238E27FC236}">
                <a16:creationId xmlns:a16="http://schemas.microsoft.com/office/drawing/2014/main" id="{0E44F911-43B9-CE82-AEED-ECF754952EE0}"/>
              </a:ext>
            </a:extLst>
          </p:cNvPr>
          <p:cNvSpPr>
            <a:spLocks noGrp="1"/>
          </p:cNvSpPr>
          <p:nvPr>
            <p:ph type="sldNum" sz="quarter" idx="12"/>
          </p:nvPr>
        </p:nvSpPr>
        <p:spPr/>
        <p:txBody>
          <a:bodyPr/>
          <a:lstStyle/>
          <a:p>
            <a:fld id="{FD670D6C-52DE-4A36-9F8B-1D6F0F2BD6F6}" type="slidenum">
              <a:rPr lang="en-IN" smtClean="0"/>
              <a:pPr/>
              <a:t>9</a:t>
            </a:fld>
            <a:endParaRPr lang="en-IN"/>
          </a:p>
        </p:txBody>
      </p:sp>
      <p:sp>
        <p:nvSpPr>
          <p:cNvPr id="4" name="Footer Placeholder 3">
            <a:extLst>
              <a:ext uri="{FF2B5EF4-FFF2-40B4-BE49-F238E27FC236}">
                <a16:creationId xmlns:a16="http://schemas.microsoft.com/office/drawing/2014/main" id="{B7CECBBD-81C3-C84B-0284-1C229B1FFE39}"/>
              </a:ext>
            </a:extLst>
          </p:cNvPr>
          <p:cNvSpPr>
            <a:spLocks noGrp="1"/>
          </p:cNvSpPr>
          <p:nvPr>
            <p:ph type="ftr" sz="quarter" idx="11"/>
          </p:nvPr>
        </p:nvSpPr>
        <p:spPr/>
        <p:txBody>
          <a:bodyPr/>
          <a:lstStyle/>
          <a:p>
            <a:r>
              <a:rPr lang="en-IN"/>
              <a:t>SVECW | Department of Artificial Intelligence| Review-1</a:t>
            </a:r>
            <a:endParaRPr lang="en-IN" dirty="0"/>
          </a:p>
        </p:txBody>
      </p:sp>
      <p:pic>
        <p:nvPicPr>
          <p:cNvPr id="6" name="Picture 5">
            <a:extLst>
              <a:ext uri="{FF2B5EF4-FFF2-40B4-BE49-F238E27FC236}">
                <a16:creationId xmlns:a16="http://schemas.microsoft.com/office/drawing/2014/main" id="{C8A652EF-7090-1AD6-BFE6-3807DA48D19F}"/>
              </a:ext>
            </a:extLst>
          </p:cNvPr>
          <p:cNvPicPr>
            <a:picLocks noChangeAspect="1"/>
          </p:cNvPicPr>
          <p:nvPr/>
        </p:nvPicPr>
        <p:blipFill>
          <a:blip r:embed="rId2"/>
          <a:stretch>
            <a:fillRect/>
          </a:stretch>
        </p:blipFill>
        <p:spPr>
          <a:xfrm>
            <a:off x="179512" y="980728"/>
            <a:ext cx="4028622" cy="2448272"/>
          </a:xfrm>
          <a:prstGeom prst="rect">
            <a:avLst/>
          </a:prstGeom>
        </p:spPr>
      </p:pic>
      <p:pic>
        <p:nvPicPr>
          <p:cNvPr id="9" name="Picture 8">
            <a:extLst>
              <a:ext uri="{FF2B5EF4-FFF2-40B4-BE49-F238E27FC236}">
                <a16:creationId xmlns:a16="http://schemas.microsoft.com/office/drawing/2014/main" id="{7C5C57A8-F0CC-B358-46F5-4EAA33E61CFD}"/>
              </a:ext>
            </a:extLst>
          </p:cNvPr>
          <p:cNvPicPr>
            <a:picLocks noChangeAspect="1"/>
          </p:cNvPicPr>
          <p:nvPr/>
        </p:nvPicPr>
        <p:blipFill>
          <a:blip r:embed="rId3"/>
          <a:stretch>
            <a:fillRect/>
          </a:stretch>
        </p:blipFill>
        <p:spPr>
          <a:xfrm>
            <a:off x="5131143" y="3109709"/>
            <a:ext cx="3312368" cy="3180214"/>
          </a:xfrm>
          <a:prstGeom prst="rect">
            <a:avLst/>
          </a:prstGeom>
        </p:spPr>
      </p:pic>
      <p:sp>
        <p:nvSpPr>
          <p:cNvPr id="10" name="TextBox 9">
            <a:extLst>
              <a:ext uri="{FF2B5EF4-FFF2-40B4-BE49-F238E27FC236}">
                <a16:creationId xmlns:a16="http://schemas.microsoft.com/office/drawing/2014/main" id="{216AFA30-FA0A-1AD2-4CD0-61B31C875750}"/>
              </a:ext>
            </a:extLst>
          </p:cNvPr>
          <p:cNvSpPr txBox="1"/>
          <p:nvPr/>
        </p:nvSpPr>
        <p:spPr>
          <a:xfrm>
            <a:off x="457200" y="4005064"/>
            <a:ext cx="3750934" cy="1569660"/>
          </a:xfrm>
          <a:prstGeom prst="rect">
            <a:avLst/>
          </a:prstGeom>
          <a:noFill/>
        </p:spPr>
        <p:txBody>
          <a:bodyPr wrap="square" rtlCol="0">
            <a:spAutoFit/>
          </a:bodyPr>
          <a:lstStyle/>
          <a:p>
            <a:r>
              <a:rPr lang="en-US" sz="1600" dirty="0"/>
              <a:t>The code uses </a:t>
            </a:r>
            <a:r>
              <a:rPr lang="en-US" sz="1600" dirty="0" err="1"/>
              <a:t>TextBlob</a:t>
            </a:r>
            <a:r>
              <a:rPr lang="en-US" sz="1600" dirty="0"/>
              <a:t> to assign a sentiment score to each comment, mapping it to a rating between 1 and 5 based on polarity. It then calculates the average sentiment-based rating for all comments and displays it.</a:t>
            </a:r>
            <a:endParaRPr lang="en-IN" sz="1600" dirty="0"/>
          </a:p>
        </p:txBody>
      </p:sp>
      <p:sp>
        <p:nvSpPr>
          <p:cNvPr id="12" name="TextBox 11">
            <a:extLst>
              <a:ext uri="{FF2B5EF4-FFF2-40B4-BE49-F238E27FC236}">
                <a16:creationId xmlns:a16="http://schemas.microsoft.com/office/drawing/2014/main" id="{989C54A0-3F57-813D-0FC2-1FA8AFFE30E9}"/>
              </a:ext>
            </a:extLst>
          </p:cNvPr>
          <p:cNvSpPr txBox="1"/>
          <p:nvPr/>
        </p:nvSpPr>
        <p:spPr>
          <a:xfrm>
            <a:off x="4788024" y="1215395"/>
            <a:ext cx="3898776" cy="1815882"/>
          </a:xfrm>
          <a:prstGeom prst="rect">
            <a:avLst/>
          </a:prstGeom>
          <a:noFill/>
        </p:spPr>
        <p:txBody>
          <a:bodyPr wrap="square" rtlCol="0">
            <a:spAutoFit/>
          </a:bodyPr>
          <a:lstStyle/>
          <a:p>
            <a:endParaRPr lang="en-US" sz="1600" dirty="0"/>
          </a:p>
          <a:p>
            <a:r>
              <a:rPr lang="en-US" sz="1600" dirty="0"/>
              <a:t>The code uses </a:t>
            </a:r>
            <a:r>
              <a:rPr lang="en-US" sz="1600" dirty="0" err="1"/>
              <a:t>TextBlob</a:t>
            </a:r>
            <a:r>
              <a:rPr lang="en-US" sz="1600" dirty="0"/>
              <a:t> to assign a sentiment score to each comment, mapping it to a rating between 1 and 5 based on polarity. It then calculates the average sentiment-based rating for all comments and displays it.</a:t>
            </a:r>
          </a:p>
          <a:p>
            <a:endParaRPr lang="en-IN" sz="1600" dirty="0"/>
          </a:p>
        </p:txBody>
      </p:sp>
    </p:spTree>
    <p:extLst>
      <p:ext uri="{BB962C8B-B14F-4D97-AF65-F5344CB8AC3E}">
        <p14:creationId xmlns:p14="http://schemas.microsoft.com/office/powerpoint/2010/main" val="1976353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TotalTime>
  <Words>1661</Words>
  <Application>Microsoft Office PowerPoint</Application>
  <PresentationFormat>On-screen Show (4:3)</PresentationFormat>
  <Paragraphs>170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Product Review Analysis</vt:lpstr>
      <vt:lpstr>Motivation</vt:lpstr>
      <vt:lpstr> Objectives</vt:lpstr>
      <vt:lpstr>Literature Survey</vt:lpstr>
      <vt:lpstr>Problem Identification</vt:lpstr>
      <vt:lpstr>Dataset Description</vt:lpstr>
      <vt:lpstr>Proposed Solution</vt:lpstr>
      <vt:lpstr>Project Implementation Details</vt:lpstr>
      <vt:lpstr>PowerPoint Presentation</vt:lpstr>
      <vt:lpstr>PowerPoint Presentation</vt:lpstr>
      <vt:lpstr>Tools required</vt:lpstr>
      <vt:lpstr>Timeline</vt:lpstr>
      <vt:lpstr>Learning Outcomes</vt:lpstr>
      <vt:lpstr>Role of each project Member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Sorting &amp; Bubble Sort Algorithm</dc:title>
  <dc:creator>maha lakshmi davuluru</dc:creator>
  <cp:lastModifiedBy>Hymavathi Padavala</cp:lastModifiedBy>
  <cp:revision>34</cp:revision>
  <dcterms:created xsi:type="dcterms:W3CDTF">2020-06-22T15:01:31Z</dcterms:created>
  <dcterms:modified xsi:type="dcterms:W3CDTF">2024-12-09T17:10:37Z</dcterms:modified>
</cp:coreProperties>
</file>