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2045AE-BB90-414C-9EAD-739B86EE97D6}">
  <a:tblStyle styleId="{3D2045AE-BB90-414C-9EAD-739B86EE97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25825f1f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e25825f1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01ea398df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401ea398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01ea398df_3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401ea398d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25825f1f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e25825f1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1ea398df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401ea398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01ea398df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401ea398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01ea398df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401ea398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1ea398df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401ea398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1ea398d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401ea398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2821" y="1021500"/>
            <a:ext cx="8520600" cy="20526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58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Comparing Methods to Predict Song Popularity </a:t>
            </a:r>
            <a:endParaRPr b="1" sz="58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74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Shreyas Aswar, Sasha Heslin, Mukul Gharpure, Gummudala Hymavathi</a:t>
            </a:r>
            <a:endParaRPr sz="2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25" y="0"/>
            <a:ext cx="701400" cy="51717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Methods: Regression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648000" y="2092200"/>
            <a:ext cx="78480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 Regressor: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R-squared: 0.05699978, Adjusted R-squared: 0.04863934, MSE: 0.9361228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Challenges: Lower predictive power compared to other regression models, overfitting issues.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Regression models struggled to predict song popularity from given features.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R-squared values were low (~0.07) for all models, indicating weak predictive power.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MSE values (~0.9) suggest that the model's predictions were not very accurate.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error rates and low R-squared values indicate the need for alternative approaches.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Methods: Classification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648000" y="1444775"/>
            <a:ext cx="78480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Classification ?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 obtained from regression analysis were not satisfactory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decided to pivot.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But what about Target Variable (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variable ) ?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the Median of the variable - popularity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categories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Popular and Not Popular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Methods: Classification Evaluation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24"/>
          <p:cNvGraphicFramePr/>
          <p:nvPr/>
        </p:nvGraphicFramePr>
        <p:xfrm>
          <a:off x="727925" y="125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{3D2045AE-BB90-414C-9EAD-739B86EE97D6}</a:tableStyleId>
              </a:tblPr>
              <a:tblGrid>
                <a:gridCol w="1902700"/>
                <a:gridCol w="1458000"/>
              </a:tblGrid>
              <a:tr h="349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 (k=1)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 (k=3)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 (k=5)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Classifier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63.18%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148" name="Google Shape;148;p24"/>
          <p:cNvPicPr preferRelativeResize="0"/>
          <p:nvPr/>
        </p:nvPicPr>
        <p:blipFill rotWithShape="1">
          <a:blip r:embed="rId4">
            <a:alphaModFix/>
          </a:blip>
          <a:srcRect b="27134" l="0" r="0" t="0"/>
          <a:stretch/>
        </p:blipFill>
        <p:spPr>
          <a:xfrm>
            <a:off x="4259675" y="2379800"/>
            <a:ext cx="4750576" cy="17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4259713" y="1771450"/>
            <a:ext cx="47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Classification report for Random Forest Classifier: 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Discussions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really some ‘science’ involved in creating a popular song 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experimented with multiple Data Preprocessing, Modelling methods.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 with the data we used and models we used for our analysis does not indicate the same.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and Areas of improvement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could not use all the data which were available to us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Perhaps, more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 should be considered while modeling like the instruments used,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rhythm, harmony, melody, timbre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methods to deal with influence in the songs due to various factors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0" y="4878325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969100" y="445025"/>
            <a:ext cx="786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r>
              <a:rPr lang="en"/>
              <a:t> 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525" y="0"/>
            <a:ext cx="701400" cy="51717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Background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4878325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648000" y="1017725"/>
            <a:ext cx="78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Music matters!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Can inform industry decisions in understanding what drives popularity and, thus, revenue.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Past studies have shown significance in this area as a whole (looking at genre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significant results (danceability, acounsticness, energy)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Little consensus, however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Music landscaping is changing, driving us to continue studying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Dataset: Spotify Songs (Nov 2018, April 2019)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4878325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48000" y="1160600"/>
            <a:ext cx="413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Artist ID, Track Name, Track ID (removed)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Acousticness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Danceability 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Energy 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Instrumentalness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Key (1-9)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Liveness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Loudness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578650" y="1120113"/>
            <a:ext cx="78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Speechiness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Time Signature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Valence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Duration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Popularity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Loading and Importing Dataset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648000" y="1017725"/>
            <a:ext cx="78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 sets of  Spotify CSV files (2018 and 2019) with a total of 200,000 rows were downloaded, but due to time constraints, only 20,000 random values were used.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 includes 17 columns, with "Popularity" as the response variable and the remaining columns as independent variables. There are 3 categorical variables, 11 continuous variables, and 3 string type variables.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Multiple libraries and packages were imported for data analysis and modeling.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Pre Processing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648000" y="1017725"/>
            <a:ext cx="78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 entries were dropped from the dataset to eliminate redundant information.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were filled using the mean of the respective feature to retain as much data as possible.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Songs with a popularity score of zero were removed from the dataset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duration of the songs was converted from milliseconds to seconds and trimmed to a reasonable length.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categorical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variables( Key, Mode, Signature)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one hot encoded after its done Original variables were dropped.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Response Variable in Classification/Regression</a:t>
            </a:r>
            <a:endParaRPr sz="32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648000" y="1017725"/>
            <a:ext cx="78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Regression, response variable ranges from 1 to 97.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classification we have created two category Popular and Non- Popular.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Categories were differentiated by median of the popularity variable.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Normalizing the Data &amp; Correlation Matrix</a:t>
            </a:r>
            <a:endParaRPr sz="32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648000" y="1017725"/>
            <a:ext cx="78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the issue of variables being on different scales,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was normalized using feature scaling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technique, specifically Standard Scaler.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normalization, all variables ranged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0 to 1, making them more comparable.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correlation matrix was used to determine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degree of dependence between variables.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575" y="1737313"/>
            <a:ext cx="3491799" cy="21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Methods: Regression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648000" y="2005200"/>
            <a:ext cx="78480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Objective: Predict song popularity using features such as danceability, energy, loudness, etc.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Models used: Linear regression, Decision Tree, Ridge regression, and Lasso regression.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Method: 10-fold cross-validation, with an 80-20 training-test data split, Seed= 42.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Evaluation metrics: Mean squared error (MSE), R-squared, and Adjusted R-squared.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B02C20"/>
                </a:solidFill>
                <a:latin typeface="Oswald"/>
                <a:ea typeface="Oswald"/>
                <a:cs typeface="Oswald"/>
                <a:sym typeface="Oswald"/>
              </a:rPr>
              <a:t>Methods: Regression</a:t>
            </a:r>
            <a:endParaRPr sz="3000">
              <a:solidFill>
                <a:srgbClr val="B02C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648000" y="1651750"/>
            <a:ext cx="78480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Linear Regression: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R-squared: 0.0736586, Adjusted R-squared: 0.06544585, MSE: 0.9195855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Challenges: Limited predictive power and high error rate.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Ridge Regression: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R-squared: 0.07415323, Adjusted R-squared: 0.06594487, MSE: 0.9190945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Challenges: Regularization helped, but still insufficient in improving prediction accuracy.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Lasso Regression: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R-squared: 0.07388515, Adjusted R-squared: 0.06567441, MSE: 0.9193606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Challenges: Similar to Ridge, regularization improved the model, but not enough to make accurate predictions.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648000" y="5036450"/>
            <a:ext cx="9161100" cy="300600"/>
          </a:xfrm>
          <a:prstGeom prst="rect">
            <a:avLst/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3575" y="251613"/>
            <a:ext cx="526675" cy="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