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</p:sldMasterIdLst>
  <p:sldIdLst>
    <p:sldId id="29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6" r:id="rId13"/>
    <p:sldId id="267" r:id="rId14"/>
    <p:sldId id="273" r:id="rId15"/>
    <p:sldId id="275" r:id="rId16"/>
    <p:sldId id="268" r:id="rId17"/>
    <p:sldId id="280" r:id="rId18"/>
    <p:sldId id="277" r:id="rId19"/>
    <p:sldId id="278" r:id="rId20"/>
    <p:sldId id="279" r:id="rId21"/>
    <p:sldId id="271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6784338777173E-2"/>
          <c:y val="4.1849800973567275E-2"/>
          <c:w val="0.45797061825605134"/>
          <c:h val="0.832732356126719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Belongings</c:v>
                </c:pt>
                <c:pt idx="1">
                  <c:v>Daily activities</c:v>
                </c:pt>
                <c:pt idx="2">
                  <c:v>Medications</c:v>
                </c:pt>
                <c:pt idx="3">
                  <c:v>Eating timeline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28</c:v>
                </c:pt>
                <c:pt idx="2">
                  <c:v>21</c:v>
                </c:pt>
                <c:pt idx="3">
                  <c:v>11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4088052716364854"/>
          <c:y val="9.7534535690580598E-2"/>
          <c:w val="0.42436025626782209"/>
          <c:h val="0.667920985637970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</cdr:x>
      <cdr:y>0.25023</cdr:y>
    </cdr:from>
    <cdr:to>
      <cdr:x>0.45833</cdr:x>
      <cdr:y>0.29194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56384" y="1296144"/>
          <a:ext cx="504056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0.275</cdr:x>
      <cdr:y>0.61168</cdr:y>
    </cdr:from>
    <cdr:to>
      <cdr:x>0.35833</cdr:x>
      <cdr:y>0.68119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76264" y="3168352"/>
          <a:ext cx="720080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0.7</cdr:x>
      <cdr:y>0.80631</cdr:y>
    </cdr:from>
    <cdr:to>
      <cdr:x>0.80833</cdr:x>
      <cdr:y>0.88972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048672" y="4176464"/>
          <a:ext cx="936104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4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5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2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7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4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4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5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1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4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81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10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94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36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9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12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7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5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35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7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8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8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0EDC-4D2F-4786-93DB-8DD4B7535535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84F2-3758-46B8-A408-A6F32D5FB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243" y="910883"/>
            <a:ext cx="10018713" cy="221214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DS-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b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Engineering Design</a:t>
            </a:r>
            <a:br>
              <a:rPr lang="en-IN" dirty="0" smtClean="0">
                <a:solidFill>
                  <a:srgbClr val="002060"/>
                </a:solidFill>
                <a:cs typeface="Times New Roman" panose="02020603050405020304" pitchFamily="18" charset="0"/>
              </a:rPr>
            </a:br>
            <a:r>
              <a:rPr lang="en-IN" sz="3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(final project presentation)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4346" y="4009294"/>
            <a:ext cx="3460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Presenting By:</a:t>
            </a:r>
          </a:p>
          <a:p>
            <a:r>
              <a:rPr lang="en-IN" sz="2400" dirty="0" smtClean="0"/>
              <a:t>Aitha Naga Sai Prasanth</a:t>
            </a:r>
          </a:p>
          <a:p>
            <a:r>
              <a:rPr lang="en-IN" sz="2400" dirty="0" smtClean="0"/>
              <a:t>Kondeti Rakesh Reddy</a:t>
            </a:r>
          </a:p>
          <a:p>
            <a:r>
              <a:rPr lang="en-IN" sz="2400" dirty="0" smtClean="0"/>
              <a:t>Kolukuluri Srikar</a:t>
            </a:r>
          </a:p>
          <a:p>
            <a:r>
              <a:rPr lang="en-IN" sz="2400" dirty="0" smtClean="0"/>
              <a:t>Nikhil Krishna Reddy</a:t>
            </a:r>
          </a:p>
          <a:p>
            <a:r>
              <a:rPr lang="en-IN" sz="2400" dirty="0" smtClean="0"/>
              <a:t>Gummudala Hymavathi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04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01" y="2276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rgbClr val="002060"/>
                </a:solidFill>
              </a:rPr>
              <a:t>Concept Generation</a:t>
            </a:r>
            <a:endParaRPr lang="en-IN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35449" cy="4601183"/>
          </a:xfrm>
        </p:spPr>
        <p:txBody>
          <a:bodyPr/>
          <a:lstStyle/>
          <a:p>
            <a:r>
              <a:rPr lang="en-IN" dirty="0" smtClean="0"/>
              <a:t>CONCEPT- </a:t>
            </a:r>
            <a:r>
              <a:rPr lang="en-IN" sz="4400" dirty="0" smtClean="0"/>
              <a:t>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832" y="1803042"/>
            <a:ext cx="6015788" cy="409243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Every object is attached with a chip.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This chip emits a particular frequency.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Device detects these particular frequency &amp; helps to locate things.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</a:t>
            </a:r>
          </a:p>
        </p:txBody>
      </p:sp>
      <p:pic>
        <p:nvPicPr>
          <p:cNvPr id="5" name="Picture 4" descr="WhatsApp Image 2017-10-11 at 2.55.2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7" y="0"/>
            <a:ext cx="483274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6880" y="538031"/>
            <a:ext cx="354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 1</a:t>
            </a:r>
            <a:endParaRPr lang="en-IN" sz="5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279" y="1939174"/>
            <a:ext cx="5108521" cy="463721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 Like a broadcasting telephone a range can be created for a particular reference object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 Every object which comes inside  this range is  identified automatically.</a:t>
            </a:r>
          </a:p>
          <a:p>
            <a:pPr>
              <a:buNone/>
            </a:pPr>
            <a:endParaRPr lang="en-IN" sz="2800" dirty="0" smtClean="0"/>
          </a:p>
        </p:txBody>
      </p:sp>
      <p:pic>
        <p:nvPicPr>
          <p:cNvPr id="4" name="Picture 3" descr="WhatsApp Image 2017-10-11 at 2.55.5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3" y="0"/>
            <a:ext cx="549843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3517" y="566241"/>
            <a:ext cx="357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 </a:t>
            </a:r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IN" sz="5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279" y="1939175"/>
            <a:ext cx="5108521" cy="2838888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/>
              <a:t> </a:t>
            </a:r>
            <a:r>
              <a:rPr lang="en-IN" dirty="0"/>
              <a:t>Each and every object ,must be placed in a particular self or box</a:t>
            </a:r>
          </a:p>
          <a:p>
            <a:pPr lvl="0"/>
            <a:r>
              <a:rPr lang="en-IN" dirty="0"/>
              <a:t>Time table of the person is fed into this self or box</a:t>
            </a:r>
          </a:p>
          <a:p>
            <a:pPr lvl="0"/>
            <a:r>
              <a:rPr lang="en-IN" dirty="0"/>
              <a:t>The self/box notices about things before connecting </a:t>
            </a:r>
            <a:r>
              <a:rPr lang="en-IN" dirty="0" smtClean="0"/>
              <a:t>event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43517" y="365125"/>
            <a:ext cx="34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 3</a:t>
            </a:r>
            <a:endParaRPr lang="en-IN" sz="5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WhatsApp Image 2017-10-11 at 2.48.49 AM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811369" y="1095272"/>
            <a:ext cx="4456090" cy="45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6880" y="2110978"/>
            <a:ext cx="5699975" cy="2285095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/>
              <a:t> </a:t>
            </a:r>
            <a:r>
              <a:rPr lang="en-IN" dirty="0"/>
              <a:t>The Cost of present TrackR is 3000/-</a:t>
            </a:r>
          </a:p>
          <a:p>
            <a:pPr lvl="0"/>
            <a:r>
              <a:rPr lang="en-IN" dirty="0"/>
              <a:t>Instead of using GPS sensor, we can use Bluetooth module which shows the distance and direction of objects.</a:t>
            </a:r>
          </a:p>
          <a:p>
            <a:pPr lvl="0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43517" y="365125"/>
            <a:ext cx="34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 4</a:t>
            </a:r>
            <a:endParaRPr lang="en-IN" sz="5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0" y="1879604"/>
            <a:ext cx="3435056" cy="2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53" y="2456288"/>
            <a:ext cx="5790070" cy="335366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</a:t>
            </a:r>
            <a:r>
              <a:rPr lang="en-IN" sz="2800" dirty="0" smtClean="0"/>
              <a:t>wearable device keeps tracks of all the objects around us</a:t>
            </a:r>
          </a:p>
          <a:p>
            <a:r>
              <a:rPr lang="en-IN" sz="2800" dirty="0" smtClean="0"/>
              <a:t>It stores the location of the corresponding object</a:t>
            </a:r>
          </a:p>
          <a:p>
            <a:r>
              <a:rPr lang="en-IN" sz="2800" dirty="0" smtClean="0"/>
              <a:t>When asked for the object , it shows the location </a:t>
            </a:r>
            <a:r>
              <a:rPr lang="en-IN" sz="2800" dirty="0" smtClean="0"/>
              <a:t>w.r.t </a:t>
            </a:r>
            <a:r>
              <a:rPr lang="en-IN" sz="2800" dirty="0" smtClean="0"/>
              <a:t>reference </a:t>
            </a:r>
            <a:r>
              <a:rPr lang="en-IN" sz="2800" dirty="0" smtClean="0"/>
              <a:t>object</a:t>
            </a:r>
            <a:endParaRPr lang="en-IN" sz="2800" dirty="0" smtClean="0"/>
          </a:p>
          <a:p>
            <a:pPr>
              <a:buNone/>
            </a:pPr>
            <a:endParaRPr lang="en-IN" sz="2800" dirty="0"/>
          </a:p>
        </p:txBody>
      </p:sp>
      <p:pic>
        <p:nvPicPr>
          <p:cNvPr id="4" name="Picture 3" descr="WhatsApp Image 2017-10-11 at 2.56.2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0" y="711894"/>
            <a:ext cx="4287305" cy="5457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3888" y="71189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 </a:t>
            </a:r>
            <a:r>
              <a:rPr lang="en-IN" sz="5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IN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633" y="2412866"/>
            <a:ext cx="10536701" cy="1325563"/>
          </a:xfrm>
        </p:spPr>
        <p:txBody>
          <a:bodyPr>
            <a:normAutofit fontScale="90000"/>
          </a:bodyPr>
          <a:lstStyle/>
          <a:p>
            <a:r>
              <a:rPr lang="en-IN" sz="5000" b="1" dirty="0" smtClean="0">
                <a:solidFill>
                  <a:srgbClr val="002060"/>
                </a:solidFill>
              </a:rPr>
              <a:t>Concept Evaluation using Pugh’s Method</a:t>
            </a:r>
            <a:endParaRPr lang="en-IN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654" y="249216"/>
            <a:ext cx="10515600" cy="90988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002060"/>
                </a:solidFill>
              </a:rPr>
              <a:t>Treating Concept 1 as DATUM (reference)</a:t>
            </a:r>
            <a:endParaRPr lang="en-IN" sz="3400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506449"/>
              </p:ext>
            </p:extLst>
          </p:nvPr>
        </p:nvGraphicFramePr>
        <p:xfrm>
          <a:off x="683653" y="1287887"/>
          <a:ext cx="10515601" cy="47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662"/>
                <a:gridCol w="1523135"/>
                <a:gridCol w="1621690"/>
                <a:gridCol w="1600038"/>
                <a:gridCol w="1600038"/>
                <a:gridCol w="1600038"/>
              </a:tblGrid>
              <a:tr h="54421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Selection Criteria</a:t>
                      </a:r>
                      <a:endParaRPr lang="en-I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3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4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5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86147">
                <a:tc>
                  <a:txBody>
                    <a:bodyPr/>
                    <a:lstStyle/>
                    <a:p>
                      <a:r>
                        <a:rPr lang="en-IN" sz="2200" b="1" dirty="0" smtClean="0"/>
                        <a:t>Engineering</a:t>
                      </a:r>
                      <a:r>
                        <a:rPr lang="en-IN" sz="2200" b="1" baseline="0" dirty="0" smtClean="0"/>
                        <a:t> Characteristics: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baseline="0" dirty="0" smtClean="0"/>
                        <a:t>Portable</a:t>
                      </a:r>
                      <a:endParaRPr lang="en-IN" sz="2200" b="0" dirty="0" smtClean="0"/>
                    </a:p>
                    <a:p>
                      <a:r>
                        <a:rPr lang="en-IN" sz="2200" b="0" dirty="0" smtClean="0"/>
                        <a:t>Wearable</a:t>
                      </a:r>
                      <a:r>
                        <a:rPr lang="en-IN" sz="2200" b="0" baseline="0" dirty="0" smtClean="0"/>
                        <a:t> device</a:t>
                      </a:r>
                    </a:p>
                    <a:p>
                      <a:r>
                        <a:rPr lang="en-IN" sz="2200" b="0" baseline="0" dirty="0" smtClean="0"/>
                        <a:t>Long lasting</a:t>
                      </a:r>
                    </a:p>
                    <a:p>
                      <a:r>
                        <a:rPr lang="en-IN" sz="2200" b="0" baseline="0" dirty="0" smtClean="0"/>
                        <a:t>Cost</a:t>
                      </a:r>
                      <a:endParaRPr lang="en-IN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D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A</a:t>
                      </a:r>
                    </a:p>
                    <a:p>
                      <a:pPr algn="ctr"/>
                      <a:r>
                        <a:rPr lang="en-IN" sz="2200" dirty="0" smtClean="0"/>
                        <a:t>T</a:t>
                      </a:r>
                    </a:p>
                    <a:p>
                      <a:pPr algn="ctr"/>
                      <a:r>
                        <a:rPr lang="en-IN" sz="2200" dirty="0" smtClean="0"/>
                        <a:t>U</a:t>
                      </a:r>
                    </a:p>
                    <a:p>
                      <a:pPr algn="ctr"/>
                      <a:r>
                        <a:rPr lang="en-IN" sz="2200" dirty="0" smtClean="0"/>
                        <a:t>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–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 smtClean="0"/>
                    </a:p>
                  </a:txBody>
                  <a:tcPr/>
                </a:tc>
              </a:tr>
              <a:tr h="1088424">
                <a:tc>
                  <a:txBody>
                    <a:bodyPr/>
                    <a:lstStyle/>
                    <a:p>
                      <a:pPr algn="l"/>
                      <a:r>
                        <a:rPr lang="en-IN" sz="2200" dirty="0" smtClean="0"/>
                        <a:t>Sum of +’s</a:t>
                      </a:r>
                    </a:p>
                    <a:p>
                      <a:pPr algn="l"/>
                      <a:r>
                        <a:rPr lang="en-IN" sz="2200" dirty="0" smtClean="0"/>
                        <a:t>Sum of 0’s</a:t>
                      </a:r>
                    </a:p>
                    <a:p>
                      <a:pPr algn="l"/>
                      <a:r>
                        <a:rPr lang="en-IN" sz="2200" dirty="0" smtClean="0"/>
                        <a:t>Sum of –’s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  <a:r>
                        <a:rPr lang="en-IN" sz="2200" dirty="0"/>
                        <a:t>2</a:t>
                      </a:r>
                      <a:endParaRPr lang="en-IN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+2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  <a:r>
                        <a:rPr lang="en-IN" sz="2200" dirty="0"/>
                        <a:t>1</a:t>
                      </a:r>
                      <a:endParaRPr lang="en-IN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+2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  <a:endParaRPr lang="en-IN" sz="2200" dirty="0"/>
                    </a:p>
                  </a:txBody>
                  <a:tcPr/>
                </a:tc>
              </a:tr>
              <a:tr h="48090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Net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–1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–</a:t>
                      </a:r>
                      <a:r>
                        <a:rPr lang="en-IN" sz="2400" dirty="0"/>
                        <a:t>1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+2</a:t>
                      </a:r>
                      <a:endParaRPr lang="en-IN" sz="2400" dirty="0"/>
                    </a:p>
                  </a:txBody>
                  <a:tcPr/>
                </a:tc>
              </a:tr>
              <a:tr h="513979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</a:t>
                      </a:r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</a:t>
                      </a:r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002060"/>
                </a:solidFill>
              </a:rPr>
              <a:t>As concept ranked 1, now we treat Concept 3 as DATUM</a:t>
            </a:r>
            <a:endParaRPr lang="en-IN" sz="3000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28966"/>
              </p:ext>
            </p:extLst>
          </p:nvPr>
        </p:nvGraphicFramePr>
        <p:xfrm>
          <a:off x="838200" y="1223493"/>
          <a:ext cx="10515599" cy="496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19"/>
                <a:gridCol w="1516888"/>
                <a:gridCol w="1615039"/>
                <a:gridCol w="1615039"/>
                <a:gridCol w="1615039"/>
                <a:gridCol w="1593475"/>
              </a:tblGrid>
              <a:tr h="605307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Selection Criteria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2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3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5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790163">
                <a:tc>
                  <a:txBody>
                    <a:bodyPr/>
                    <a:lstStyle/>
                    <a:p>
                      <a:r>
                        <a:rPr lang="en-IN" sz="2200" b="1" dirty="0" smtClean="0"/>
                        <a:t>Engineering</a:t>
                      </a:r>
                      <a:r>
                        <a:rPr lang="en-IN" sz="2200" b="1" baseline="0" dirty="0" smtClean="0"/>
                        <a:t> Characteristics: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baseline="0" dirty="0" smtClean="0"/>
                        <a:t>Portable</a:t>
                      </a:r>
                      <a:endParaRPr lang="en-IN" sz="2200" b="0" dirty="0" smtClean="0"/>
                    </a:p>
                    <a:p>
                      <a:r>
                        <a:rPr lang="en-IN" sz="2200" b="0" dirty="0" smtClean="0"/>
                        <a:t>Wearable</a:t>
                      </a:r>
                      <a:r>
                        <a:rPr lang="en-IN" sz="2200" b="0" baseline="0" dirty="0" smtClean="0"/>
                        <a:t> device</a:t>
                      </a:r>
                    </a:p>
                    <a:p>
                      <a:r>
                        <a:rPr lang="en-IN" sz="2200" b="0" baseline="0" dirty="0" smtClean="0"/>
                        <a:t>Long lasting</a:t>
                      </a:r>
                    </a:p>
                    <a:p>
                      <a:r>
                        <a:rPr lang="en-IN" sz="2200" b="0" baseline="0" dirty="0" smtClean="0"/>
                        <a:t>Cost</a:t>
                      </a:r>
                      <a:endParaRPr lang="en-IN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–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–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D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A</a:t>
                      </a:r>
                    </a:p>
                    <a:p>
                      <a:pPr algn="ctr"/>
                      <a:r>
                        <a:rPr lang="en-IN" sz="2200" dirty="0" smtClean="0"/>
                        <a:t>T</a:t>
                      </a:r>
                    </a:p>
                    <a:p>
                      <a:pPr algn="ctr"/>
                      <a:r>
                        <a:rPr lang="en-IN" sz="2200" dirty="0" smtClean="0"/>
                        <a:t>U</a:t>
                      </a:r>
                    </a:p>
                    <a:p>
                      <a:pPr algn="ctr"/>
                      <a:r>
                        <a:rPr lang="en-IN" sz="2200" dirty="0" smtClean="0"/>
                        <a:t>M</a:t>
                      </a:r>
                      <a:endParaRPr lang="en-IN" sz="2200" dirty="0"/>
                    </a:p>
                  </a:txBody>
                  <a:tcPr/>
                </a:tc>
              </a:tr>
              <a:tr h="1090841">
                <a:tc>
                  <a:txBody>
                    <a:bodyPr/>
                    <a:lstStyle/>
                    <a:p>
                      <a:pPr algn="l"/>
                      <a:r>
                        <a:rPr lang="en-IN" sz="2200" dirty="0" smtClean="0"/>
                        <a:t>Sum of +’s</a:t>
                      </a:r>
                    </a:p>
                    <a:p>
                      <a:pPr algn="l"/>
                      <a:r>
                        <a:rPr lang="en-IN" sz="2200" dirty="0" smtClean="0"/>
                        <a:t>Sum of 0’s</a:t>
                      </a:r>
                    </a:p>
                    <a:p>
                      <a:pPr algn="l"/>
                      <a:r>
                        <a:rPr lang="en-IN" sz="2200" dirty="0" smtClean="0"/>
                        <a:t>Sum of –’s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 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 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–1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 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 0</a:t>
                      </a:r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Net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–1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–2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–</a:t>
                      </a:r>
                      <a:r>
                        <a:rPr lang="en-IN" sz="2400" dirty="0"/>
                        <a:t>3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–1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  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rgbClr val="002060"/>
                </a:solidFill>
              </a:rPr>
              <a:t>Absolute Ranking:</a:t>
            </a:r>
            <a:endParaRPr lang="en-IN" sz="3600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73552"/>
              </p:ext>
            </p:extLst>
          </p:nvPr>
        </p:nvGraphicFramePr>
        <p:xfrm>
          <a:off x="838200" y="1223493"/>
          <a:ext cx="10515599" cy="498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19"/>
                <a:gridCol w="1516888"/>
                <a:gridCol w="1615039"/>
                <a:gridCol w="1615039"/>
                <a:gridCol w="1615039"/>
                <a:gridCol w="1593475"/>
              </a:tblGrid>
              <a:tr h="605307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Selection Criteria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</a:t>
                      </a:r>
                      <a:r>
                        <a:rPr lang="en-IN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3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4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Concept 5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790163">
                <a:tc>
                  <a:txBody>
                    <a:bodyPr/>
                    <a:lstStyle/>
                    <a:p>
                      <a:r>
                        <a:rPr lang="en-IN" sz="2200" b="1" dirty="0" smtClean="0"/>
                        <a:t>Engineering</a:t>
                      </a:r>
                      <a:r>
                        <a:rPr lang="en-IN" sz="2200" b="1" baseline="0" dirty="0" smtClean="0"/>
                        <a:t> Characteristics: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baseline="0" dirty="0" smtClean="0"/>
                        <a:t>Portable</a:t>
                      </a:r>
                      <a:endParaRPr lang="en-IN" sz="2200" b="0" dirty="0" smtClean="0"/>
                    </a:p>
                    <a:p>
                      <a:r>
                        <a:rPr lang="en-IN" sz="2200" b="0" dirty="0" smtClean="0"/>
                        <a:t>Wearable</a:t>
                      </a:r>
                      <a:r>
                        <a:rPr lang="en-IN" sz="2200" b="0" baseline="0" dirty="0" smtClean="0"/>
                        <a:t> device</a:t>
                      </a:r>
                    </a:p>
                    <a:p>
                      <a:r>
                        <a:rPr lang="en-IN" sz="2200" b="0" baseline="0" dirty="0" smtClean="0"/>
                        <a:t>Long lasting</a:t>
                      </a:r>
                    </a:p>
                    <a:p>
                      <a:r>
                        <a:rPr lang="en-IN" sz="2200" b="0" baseline="0" dirty="0" smtClean="0"/>
                        <a:t>Cost</a:t>
                      </a:r>
                      <a:endParaRPr lang="en-IN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  <a:r>
                        <a:rPr lang="en-IN" sz="2200" dirty="0" smtClean="0"/>
                        <a:t>1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  <a:r>
                        <a:rPr lang="en-IN" sz="2200" dirty="0" smtClean="0"/>
                        <a:t>1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baseline="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–1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  <a:p>
                      <a:pPr algn="ctr"/>
                      <a:r>
                        <a:rPr lang="en-IN" sz="2200" dirty="0" smtClean="0"/>
                        <a:t>–1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+1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 smtClean="0"/>
                    </a:p>
                    <a:p>
                      <a:pPr algn="ctr"/>
                      <a:endParaRPr lang="en-IN" sz="2200" dirty="0" smtClean="0"/>
                    </a:p>
                    <a:p>
                      <a:pPr algn="ctr"/>
                      <a:r>
                        <a:rPr lang="en-IN" sz="2200" dirty="0" smtClean="0"/>
                        <a:t>+</a:t>
                      </a:r>
                      <a:r>
                        <a:rPr lang="en-IN" sz="2200" dirty="0" smtClean="0"/>
                        <a:t>1</a:t>
                      </a:r>
                    </a:p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baseline="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+1</a:t>
                      </a:r>
                      <a:endParaRPr lang="en-IN" sz="2200" dirty="0"/>
                    </a:p>
                  </a:txBody>
                  <a:tcPr/>
                </a:tc>
              </a:tr>
              <a:tr h="1116598">
                <a:tc>
                  <a:txBody>
                    <a:bodyPr/>
                    <a:lstStyle/>
                    <a:p>
                      <a:pPr algn="l"/>
                      <a:r>
                        <a:rPr lang="en-IN" sz="2200" dirty="0" smtClean="0"/>
                        <a:t>Sum of +’s</a:t>
                      </a:r>
                    </a:p>
                    <a:p>
                      <a:pPr algn="l"/>
                      <a:r>
                        <a:rPr lang="en-IN" sz="2200" dirty="0" smtClean="0"/>
                        <a:t>Sum of 0’s</a:t>
                      </a:r>
                    </a:p>
                    <a:p>
                      <a:pPr algn="l"/>
                      <a:r>
                        <a:rPr lang="en-IN" sz="2200" dirty="0" smtClean="0"/>
                        <a:t>Sum of –’s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+2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+2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–1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+1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+2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</a:p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+3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</a:p>
                    <a:p>
                      <a:pPr algn="ctr"/>
                      <a:r>
                        <a:rPr lang="en-IN" sz="2200" dirty="0" smtClean="0"/>
                        <a:t>  0</a:t>
                      </a:r>
                      <a:endParaRPr lang="en-IN" sz="2200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Net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–</a:t>
                      </a:r>
                      <a:r>
                        <a:rPr lang="en-IN" sz="2400" dirty="0"/>
                        <a:t>1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+3</a:t>
                      </a:r>
                      <a:endParaRPr lang="en-IN" sz="2400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412547" cy="10395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TrackATool</a:t>
            </a: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42" y="2419643"/>
            <a:ext cx="5416413" cy="1388534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Remember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7240"/>
          </a:xfrm>
        </p:spPr>
        <p:txBody>
          <a:bodyPr/>
          <a:lstStyle/>
          <a:p>
            <a:r>
              <a:rPr lang="en-IN" u="sng" dirty="0" smtClean="0"/>
              <a:t>Concept Selection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799" y="548641"/>
            <a:ext cx="10018713" cy="4693920"/>
          </a:xfrm>
        </p:spPr>
        <p:txBody>
          <a:bodyPr/>
          <a:lstStyle/>
          <a:p>
            <a:r>
              <a:rPr lang="en-IN" dirty="0" smtClean="0"/>
              <a:t>From the Pugh's method Evaluation, Concept 5 is ranked first</a:t>
            </a:r>
          </a:p>
          <a:p>
            <a:r>
              <a:rPr lang="en-IN" dirty="0" smtClean="0"/>
              <a:t>So, we have selected the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concept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/>
              <a:t> as our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final concept</a:t>
            </a:r>
            <a:endParaRPr lang="en-IN" dirty="0"/>
          </a:p>
        </p:txBody>
      </p:sp>
      <p:pic>
        <p:nvPicPr>
          <p:cNvPr id="4" name="Picture 3" descr="WhatsApp Image 2017-10-11 at 2.56.2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26" y="2512254"/>
            <a:ext cx="2944384" cy="35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27497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Function Flow: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:\Users\Prasanth\Downloads\Screenshot (10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45" y="940158"/>
            <a:ext cx="7727324" cy="566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4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pPr lvl="0" hangingPunct="0"/>
            <a:r>
              <a:rPr lang="en-IN" sz="3000" u="sng" dirty="0">
                <a:solidFill>
                  <a:srgbClr val="002060"/>
                </a:solidFill>
              </a:rPr>
              <a:t>Block Diagram with components</a:t>
            </a:r>
            <a:endParaRPr lang="en-IN" sz="30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:\Users\Prasanth\Downloads\ab (1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15" y="1219259"/>
            <a:ext cx="10083085" cy="4859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1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IN" b="1" u="sng" dirty="0"/>
              <a:t>EMBODIMENT DESIGN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Design 1: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3" y="2165250"/>
            <a:ext cx="2814531" cy="35143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72" y="2165250"/>
            <a:ext cx="2462216" cy="35143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02" y="2165251"/>
            <a:ext cx="2215690" cy="35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2060"/>
                </a:solidFill>
              </a:rPr>
              <a:t>Design 2: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1" y="1793354"/>
            <a:ext cx="4544934" cy="32422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6" y="1841680"/>
            <a:ext cx="4556622" cy="3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Design 3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4" y="1609591"/>
            <a:ext cx="3205452" cy="41730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77" y="1609591"/>
            <a:ext cx="3416358" cy="41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Design 4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46" y="1699365"/>
            <a:ext cx="3175101" cy="38643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16" y="1673878"/>
            <a:ext cx="3193071" cy="38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36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Looking the product from customers </a:t>
            </a:r>
            <a:r>
              <a:rPr lang="en-IN" sz="2400" dirty="0" smtClean="0">
                <a:solidFill>
                  <a:srgbClr val="002060"/>
                </a:solidFill>
              </a:rPr>
              <a:t>perspective </a:t>
            </a:r>
            <a:r>
              <a:rPr lang="en-IN" sz="2400" dirty="0">
                <a:solidFill>
                  <a:srgbClr val="002060"/>
                </a:solidFill>
              </a:rPr>
              <a:t>,  a battery </a:t>
            </a:r>
            <a:r>
              <a:rPr lang="en-IN" sz="2400" dirty="0" smtClean="0">
                <a:solidFill>
                  <a:srgbClr val="002060"/>
                </a:solidFill>
              </a:rPr>
              <a:t>module </a:t>
            </a:r>
            <a:r>
              <a:rPr lang="en-IN" sz="2400" dirty="0">
                <a:solidFill>
                  <a:srgbClr val="002060"/>
                </a:solidFill>
              </a:rPr>
              <a:t>is </a:t>
            </a:r>
            <a:r>
              <a:rPr lang="en-IN" sz="2400" dirty="0" smtClean="0">
                <a:solidFill>
                  <a:srgbClr val="002060"/>
                </a:solidFill>
              </a:rPr>
              <a:t>useful </a:t>
            </a:r>
            <a:r>
              <a:rPr lang="en-IN" sz="2400" dirty="0">
                <a:solidFill>
                  <a:srgbClr val="002060"/>
                </a:solidFill>
              </a:rPr>
              <a:t>in times of charge crisis</a:t>
            </a:r>
            <a:r>
              <a:rPr lang="en-IN" sz="2400" dirty="0" smtClean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73" y="1416767"/>
            <a:ext cx="8626922" cy="45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rgbClr val="002060"/>
                </a:solidFill>
              </a:rPr>
              <a:t>DETAIL DESIGN</a:t>
            </a:r>
            <a:endParaRPr lang="en-IN" sz="3400" dirty="0">
              <a:solidFill>
                <a:srgbClr val="002060"/>
              </a:solidFill>
            </a:endParaRPr>
          </a:p>
        </p:txBody>
      </p:sp>
      <p:pic>
        <p:nvPicPr>
          <p:cNvPr id="13" name="Battery+devic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4875" y="1113303"/>
            <a:ext cx="10448925" cy="4972684"/>
          </a:xfrm>
        </p:spPr>
      </p:pic>
      <p:sp>
        <p:nvSpPr>
          <p:cNvPr id="5" name="TextBox 4"/>
          <p:cNvSpPr txBox="1"/>
          <p:nvPr/>
        </p:nvSpPr>
        <p:spPr>
          <a:xfrm>
            <a:off x="838200" y="1442434"/>
            <a:ext cx="2716369" cy="431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IN" sz="3600" u="sng" dirty="0" smtClean="0">
                <a:solidFill>
                  <a:srgbClr val="002060"/>
                </a:solidFill>
              </a:rPr>
              <a:t>Detail Dimensioning</a:t>
            </a:r>
            <a:endParaRPr lang="en-IN" sz="3600" u="sng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C:\Users\RAKESH\Desktop\drawin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34011"/>
            <a:ext cx="9378215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89254" y="2659142"/>
            <a:ext cx="3104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/>
              <a:t>Height is </a:t>
            </a:r>
            <a:r>
              <a:rPr lang="en-IN" sz="2400" dirty="0"/>
              <a:t>55 mm</a:t>
            </a:r>
          </a:p>
          <a:p>
            <a:pPr lvl="1"/>
            <a:r>
              <a:rPr lang="en-IN" sz="2400" dirty="0"/>
              <a:t>Depth </a:t>
            </a:r>
            <a:r>
              <a:rPr lang="en-IN" sz="2400" dirty="0" smtClean="0"/>
              <a:t>is </a:t>
            </a:r>
            <a:r>
              <a:rPr lang="en-IN" sz="2400" dirty="0"/>
              <a:t>20 </a:t>
            </a:r>
            <a:r>
              <a:rPr lang="en-IN" sz="2400" dirty="0" smtClean="0"/>
              <a:t>mm</a:t>
            </a:r>
          </a:p>
          <a:p>
            <a:pPr lvl="1"/>
            <a:r>
              <a:rPr lang="en-IN" sz="2400" dirty="0" smtClean="0"/>
              <a:t>length </a:t>
            </a:r>
            <a:r>
              <a:rPr lang="en-IN" sz="2400" dirty="0"/>
              <a:t>is 50 </a:t>
            </a:r>
            <a:r>
              <a:rPr lang="en-IN" sz="2400" dirty="0" smtClean="0"/>
              <a:t>mm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581"/>
          </a:xfrm>
        </p:spPr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Identification</a:t>
            </a:r>
            <a:endParaRPr lang="en-IN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133"/>
            <a:ext cx="10515600" cy="4489830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India, there are no reliable existing products for keeping track of the objects. </a:t>
            </a:r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we would like to help </a:t>
            </a:r>
            <a:r>
              <a:rPr lang="en-IN" dirty="0" smtClean="0"/>
              <a:t>dementia </a:t>
            </a:r>
            <a:r>
              <a:rPr lang="en-IN" dirty="0"/>
              <a:t>people, by making a device which can store the location of their </a:t>
            </a:r>
            <a:r>
              <a:rPr lang="en-IN" dirty="0" smtClean="0"/>
              <a:t>belongings.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043" y="379193"/>
            <a:ext cx="10515600" cy="793974"/>
          </a:xfrm>
        </p:spPr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</a:rPr>
              <a:t>Time Estimation:</a:t>
            </a:r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78" y="1313843"/>
            <a:ext cx="7624292" cy="50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32412"/>
            <a:ext cx="10515600" cy="768216"/>
          </a:xfrm>
        </p:spPr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</a:rPr>
              <a:t>Cost Estimates</a:t>
            </a:r>
            <a:endParaRPr lang="en-IN" u="sng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54289"/>
              </p:ext>
            </p:extLst>
          </p:nvPr>
        </p:nvGraphicFramePr>
        <p:xfrm>
          <a:off x="2083787" y="1793930"/>
          <a:ext cx="9607638" cy="2975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3672"/>
                <a:gridCol w="4043966"/>
              </a:tblGrid>
              <a:tr h="540912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                          </a:t>
                      </a:r>
                      <a:r>
                        <a:rPr lang="en-IN" sz="1300" dirty="0" smtClean="0">
                          <a:effectLst/>
                        </a:rPr>
                        <a:t>          </a:t>
                      </a:r>
                      <a:r>
                        <a:rPr lang="en-IN" sz="3000" dirty="0" smtClean="0">
                          <a:effectLst/>
                        </a:rPr>
                        <a:t>COMPONENTS</a:t>
                      </a:r>
                      <a:endParaRPr lang="en-IN" sz="3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                           </a:t>
                      </a:r>
                      <a:r>
                        <a:rPr lang="en-IN" sz="1300" dirty="0" smtClean="0">
                          <a:effectLst/>
                        </a:rPr>
                        <a:t>             </a:t>
                      </a:r>
                      <a:r>
                        <a:rPr lang="en-IN" sz="3000" dirty="0" smtClean="0">
                          <a:effectLst/>
                        </a:rPr>
                        <a:t>COST</a:t>
                      </a:r>
                      <a:endParaRPr lang="en-IN" sz="3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93193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   </a:t>
                      </a:r>
                      <a:r>
                        <a:rPr lang="en-IN" sz="1300" dirty="0" smtClean="0">
                          <a:effectLst/>
                        </a:rPr>
                        <a:t>  </a:t>
                      </a:r>
                      <a:r>
                        <a:rPr lang="en-IN" sz="2400" dirty="0">
                          <a:effectLst/>
                        </a:rPr>
                        <a:t>Micro Controller Unit (1Ghz – 1.5Ghz)</a:t>
                      </a:r>
                    </a:p>
                    <a:p>
                      <a:r>
                        <a:rPr lang="en-IN" sz="2400" dirty="0">
                          <a:effectLst/>
                        </a:rPr>
                        <a:t>   </a:t>
                      </a:r>
                      <a:r>
                        <a:rPr lang="en-IN" sz="2400" dirty="0" smtClean="0">
                          <a:effectLst/>
                        </a:rPr>
                        <a:t>Camera </a:t>
                      </a:r>
                      <a:r>
                        <a:rPr lang="en-IN" sz="2400" dirty="0">
                          <a:effectLst/>
                        </a:rPr>
                        <a:t>Module (5mp – 8mp)    </a:t>
                      </a:r>
                    </a:p>
                    <a:p>
                      <a:r>
                        <a:rPr lang="en-IN" sz="2400" dirty="0">
                          <a:effectLst/>
                        </a:rPr>
                        <a:t>   </a:t>
                      </a:r>
                      <a:r>
                        <a:rPr lang="en-IN" sz="2400" dirty="0" smtClean="0">
                          <a:effectLst/>
                        </a:rPr>
                        <a:t>Battery</a:t>
                      </a:r>
                      <a:endParaRPr lang="en-IN" sz="2400" dirty="0">
                        <a:effectLst/>
                      </a:endParaRPr>
                    </a:p>
                    <a:p>
                      <a:r>
                        <a:rPr lang="en-IN" sz="2400" dirty="0">
                          <a:effectLst/>
                        </a:rPr>
                        <a:t>   </a:t>
                      </a:r>
                      <a:r>
                        <a:rPr lang="en-IN" sz="2400" dirty="0" smtClean="0">
                          <a:effectLst/>
                        </a:rPr>
                        <a:t>Accelerometer</a:t>
                      </a:r>
                      <a:endParaRPr lang="en-IN" sz="2400" dirty="0">
                        <a:effectLst/>
                      </a:endParaRPr>
                    </a:p>
                    <a:p>
                      <a:r>
                        <a:rPr lang="en-IN" sz="2400" dirty="0">
                          <a:effectLst/>
                        </a:rPr>
                        <a:t>   </a:t>
                      </a:r>
                      <a:r>
                        <a:rPr lang="en-IN" sz="2400" dirty="0" smtClean="0">
                          <a:effectLst/>
                        </a:rPr>
                        <a:t>Device </a:t>
                      </a:r>
                      <a:r>
                        <a:rPr lang="en-IN" sz="2400" dirty="0">
                          <a:effectLst/>
                        </a:rPr>
                        <a:t>Manufacturing cost                                                             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3000 -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3500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</a:t>
                      </a:r>
                    </a:p>
                    <a:p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</a:t>
                      </a:r>
                    </a:p>
                    <a:p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600 -  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 ₹</a:t>
                      </a:r>
                    </a:p>
                    <a:p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350 -  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₹</a:t>
                      </a:r>
                    </a:p>
                    <a:p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300 -   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₹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912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                              </a:t>
                      </a:r>
                      <a:r>
                        <a:rPr lang="en-IN" sz="3000" dirty="0">
                          <a:effectLst/>
                        </a:rPr>
                        <a:t>Total cost</a:t>
                      </a:r>
                      <a:endParaRPr lang="en-IN" sz="3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5250 - 6600</a:t>
                      </a: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</a:t>
                      </a:r>
                      <a:endParaRPr lang="en-IN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4" y="365125"/>
            <a:ext cx="9553135" cy="845489"/>
          </a:xfrm>
        </p:spPr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</a:rPr>
              <a:t>Material Identification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284" y="1210614"/>
            <a:ext cx="9806750" cy="44023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outer body is only the part that has to be manufactured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Material cost, ease of manufacturing, toughness etc., are taken into consideration for selecting the material.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Finally</a:t>
            </a:r>
            <a:r>
              <a:rPr lang="en-IN" dirty="0"/>
              <a:t>, the material Polystyrene is chosen, as it inexpensive (</a:t>
            </a:r>
            <a:r>
              <a:rPr lang="en-IN" dirty="0" smtClean="0"/>
              <a:t>₹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IN" dirty="0" smtClean="0"/>
              <a:t>/Kg)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is known for its good manufacturability and high impact resistance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36196"/>
              </p:ext>
            </p:extLst>
          </p:nvPr>
        </p:nvGraphicFramePr>
        <p:xfrm>
          <a:off x="2029497" y="4273606"/>
          <a:ext cx="9324303" cy="1339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694"/>
                <a:gridCol w="2585358"/>
                <a:gridCol w="3090930"/>
                <a:gridCol w="1700011"/>
                <a:gridCol w="1030310"/>
              </a:tblGrid>
              <a:tr h="846407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r>
                        <a:rPr lang="en-IN" sz="2400" dirty="0" smtClean="0">
                          <a:effectLst/>
                        </a:rPr>
                        <a:t>s.no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effectLst/>
                        </a:rPr>
                        <a:t>Part </a:t>
                      </a:r>
                      <a:r>
                        <a:rPr lang="en-IN" sz="2400" dirty="0">
                          <a:effectLst/>
                        </a:rPr>
                        <a:t>to be manufactured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r>
                        <a:rPr lang="en-IN" sz="2400" dirty="0" smtClean="0">
                          <a:effectLst/>
                        </a:rPr>
                        <a:t>Material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r>
                        <a:rPr lang="en-IN" sz="2400" dirty="0" smtClean="0">
                          <a:effectLst/>
                        </a:rPr>
                        <a:t>Quantity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effectLst/>
                      </a:endParaRPr>
                    </a:p>
                    <a:p>
                      <a:pPr algn="ctr"/>
                      <a:r>
                        <a:rPr lang="en-IN" sz="2400" dirty="0" smtClean="0">
                          <a:effectLst/>
                        </a:rPr>
                        <a:t>Cost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99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Outer body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effectLst/>
                        </a:rPr>
                        <a:t>High impact Polystyrene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en-IN" sz="2400" dirty="0" smtClean="0">
                          <a:effectLst/>
                        </a:rPr>
                        <a:t> </a:t>
                      </a:r>
                      <a:r>
                        <a:rPr lang="en-IN" sz="2400" dirty="0">
                          <a:effectLst/>
                        </a:rPr>
                        <a:t>grams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effectLst/>
                        </a:rPr>
                        <a:t>₹</a:t>
                      </a:r>
                      <a:r>
                        <a:rPr lang="en-I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4" y="365125"/>
            <a:ext cx="9553136" cy="729579"/>
          </a:xfrm>
        </p:spPr>
        <p:txBody>
          <a:bodyPr>
            <a:normAutofit/>
          </a:bodyPr>
          <a:lstStyle/>
          <a:p>
            <a:r>
              <a:rPr lang="en-IN" sz="3600" u="sng" dirty="0" smtClean="0">
                <a:solidFill>
                  <a:srgbClr val="002060"/>
                </a:solidFill>
              </a:rPr>
              <a:t>Manufacturing Process</a:t>
            </a:r>
            <a:endParaRPr lang="en-IN" sz="36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664" y="1378039"/>
            <a:ext cx="9553135" cy="4798924"/>
          </a:xfrm>
        </p:spPr>
        <p:txBody>
          <a:bodyPr/>
          <a:lstStyle/>
          <a:p>
            <a:r>
              <a:rPr lang="en-IN" dirty="0"/>
              <a:t>Generally, parts from plastic made up of injection moulding and casting for mass </a:t>
            </a:r>
            <a:r>
              <a:rPr lang="en-IN" dirty="0" smtClean="0"/>
              <a:t>productions.</a:t>
            </a:r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have opted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/>
              <a:t>D-printing</a:t>
            </a:r>
            <a:r>
              <a:rPr lang="en-IN" dirty="0"/>
              <a:t>, which makes it a cost effective manufacturing process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				                Material cost = ₹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       </a:t>
            </a:r>
            <a:r>
              <a:rPr lang="en-IN" dirty="0" smtClean="0"/>
              <a:t>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/>
              <a:t>D </a:t>
            </a:r>
            <a:r>
              <a:rPr lang="en-IN" dirty="0"/>
              <a:t>Printing </a:t>
            </a:r>
            <a:r>
              <a:rPr lang="en-IN" dirty="0" smtClean="0"/>
              <a:t>cost </a:t>
            </a:r>
            <a:r>
              <a:rPr lang="en-IN" dirty="0"/>
              <a:t>= </a:t>
            </a:r>
            <a:r>
              <a:rPr lang="en-IN" dirty="0" smtClean="0"/>
              <a:t>₹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/>
              <a:t>		 Total cost of manufacturing = ₹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445</a:t>
            </a:r>
            <a:endParaRPr lang="en-IN" dirty="0"/>
          </a:p>
          <a:p>
            <a:pPr lvl="4"/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3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PROTOTYPE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endered </a:t>
            </a:r>
            <a:r>
              <a:rPr lang="en-IN" dirty="0"/>
              <a:t>view to visualize our product in real-world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Render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574" y="1909322"/>
            <a:ext cx="9478852" cy="43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74" y="5323491"/>
            <a:ext cx="8168644" cy="781095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Photographs of our physical prototype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4" y="719985"/>
            <a:ext cx="3403459" cy="4109593"/>
          </a:xfrm>
          <a:prstGeom prst="rect">
            <a:avLst/>
          </a:prstGeom>
        </p:spPr>
      </p:pic>
      <p:pic>
        <p:nvPicPr>
          <p:cNvPr id="5" name="Picture 4" descr="C:\Users\Prasanth\Downloads\IMG_20171114_21313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5" y="803080"/>
            <a:ext cx="3311682" cy="4026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4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871247"/>
          </a:xfrm>
        </p:spPr>
        <p:txBody>
          <a:bodyPr/>
          <a:lstStyle/>
          <a:p>
            <a:r>
              <a:rPr lang="en-IN" u="sng" dirty="0" smtClean="0"/>
              <a:t>Concluding Remarks: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60"/>
            <a:ext cx="10515600" cy="4940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We compiled our algorithm in octave software. From that we are able to identify the images which are given as input and recognized the </a:t>
            </a:r>
            <a:r>
              <a:rPr lang="en-IN" sz="2400" dirty="0" smtClean="0"/>
              <a:t>objects in image.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3600" u="sng" dirty="0" smtClean="0"/>
              <a:t>Limitations: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images captured in the dark </a:t>
            </a:r>
            <a:r>
              <a:rPr lang="en-IN" sz="2400" dirty="0" smtClean="0"/>
              <a:t>can </a:t>
            </a:r>
            <a:r>
              <a:rPr lang="en-IN" sz="2400" dirty="0"/>
              <a:t>not </a:t>
            </a:r>
            <a:r>
              <a:rPr lang="en-IN" sz="2400" dirty="0" smtClean="0"/>
              <a:t>analysed.</a:t>
            </a:r>
          </a:p>
          <a:p>
            <a:r>
              <a:rPr lang="en-IN" sz="2400" dirty="0" smtClean="0"/>
              <a:t>Our product limits to the tracking capacity of 2-3 meters.</a:t>
            </a:r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completely discharged without knowledge of the person, it stops working. 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70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5" y="2574388"/>
            <a:ext cx="10515600" cy="1134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031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72" y="165296"/>
            <a:ext cx="10018713" cy="749104"/>
          </a:xfrm>
        </p:spPr>
        <p:txBody>
          <a:bodyPr/>
          <a:lstStyle/>
          <a:p>
            <a:r>
              <a:rPr lang="en-IN" dirty="0" smtClean="0"/>
              <a:t>Exploded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3" y="1294228"/>
            <a:ext cx="3770142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6793"/>
            <a:ext cx="10515600" cy="871246"/>
          </a:xfrm>
        </p:spPr>
        <p:txBody>
          <a:bodyPr/>
          <a:lstStyle/>
          <a:p>
            <a:r>
              <a:rPr lang="en-IN" u="sng" dirty="0" smtClean="0">
                <a:solidFill>
                  <a:srgbClr val="002060"/>
                </a:solidFill>
              </a:rPr>
              <a:t>User Study: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1"/>
            <a:ext cx="10515600" cy="4579982"/>
          </a:xfrm>
        </p:spPr>
        <p:txBody>
          <a:bodyPr/>
          <a:lstStyle/>
          <a:p>
            <a:r>
              <a:rPr lang="en-IN" dirty="0"/>
              <a:t>Our team had </a:t>
            </a:r>
            <a:r>
              <a:rPr lang="en-IN" dirty="0" smtClean="0"/>
              <a:t>consulted doctors </a:t>
            </a:r>
            <a:r>
              <a:rPr lang="en-IN" dirty="0"/>
              <a:t>Jabalpur </a:t>
            </a:r>
            <a:r>
              <a:rPr lang="en-IN" dirty="0" smtClean="0"/>
              <a:t>Hospital &amp; </a:t>
            </a:r>
            <a:r>
              <a:rPr lang="en-IN" dirty="0"/>
              <a:t>Johri </a:t>
            </a:r>
            <a:r>
              <a:rPr lang="en-IN" dirty="0" smtClean="0"/>
              <a:t>hospital.</a:t>
            </a:r>
          </a:p>
          <a:p>
            <a:r>
              <a:rPr lang="en-IN" dirty="0" smtClean="0"/>
              <a:t>They explained about the problems faced by dementia people due to their forgetfulness.</a:t>
            </a:r>
          </a:p>
          <a:p>
            <a:r>
              <a:rPr lang="en-IN" dirty="0" smtClean="0"/>
              <a:t>After that we consulted the dementia care centre to know the further problems faced by them.</a:t>
            </a:r>
          </a:p>
          <a:p>
            <a:pPr lvl="1"/>
            <a:r>
              <a:rPr lang="en-IN" dirty="0" smtClean="0"/>
              <a:t>There are 9 dementia patients and 5 caretakers in that care centre.</a:t>
            </a:r>
          </a:p>
          <a:p>
            <a:r>
              <a:rPr lang="en-IN" dirty="0"/>
              <a:t>As forgetfulness is primary element in dementia people. </a:t>
            </a:r>
            <a:endParaRPr lang="en-IN" dirty="0" smtClean="0"/>
          </a:p>
          <a:p>
            <a:r>
              <a:rPr lang="en-IN" dirty="0"/>
              <a:t>We have asked, “What </a:t>
            </a:r>
            <a:r>
              <a:rPr lang="en-IN" dirty="0" smtClean="0"/>
              <a:t>do you forget </a:t>
            </a:r>
            <a:r>
              <a:rPr lang="en-IN" dirty="0"/>
              <a:t>usually in your daily life?” </a:t>
            </a:r>
            <a:r>
              <a:rPr lang="en-IN" dirty="0" smtClean="0"/>
              <a:t>      and </a:t>
            </a:r>
            <a:r>
              <a:rPr lang="en-IN" dirty="0"/>
              <a:t>the response is as </a:t>
            </a:r>
            <a:r>
              <a:rPr lang="en-IN" dirty="0" smtClean="0"/>
              <a:t>follows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212538"/>
              </p:ext>
            </p:extLst>
          </p:nvPr>
        </p:nvGraphicFramePr>
        <p:xfrm>
          <a:off x="1417749" y="464042"/>
          <a:ext cx="8975501" cy="409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9098" y="4932608"/>
            <a:ext cx="92341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And we have asked for the places where they are going to spend their most of the time, </a:t>
            </a:r>
          </a:p>
          <a:p>
            <a:r>
              <a:rPr lang="en-IN" sz="2000" dirty="0"/>
              <a:t>They are spending their most of time in either home or office.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</a:rPr>
              <a:t>Customer </a:t>
            </a:r>
            <a:r>
              <a:rPr lang="en-IN" b="1" u="sng" dirty="0" smtClean="0">
                <a:solidFill>
                  <a:srgbClr val="002060"/>
                </a:solidFill>
              </a:rPr>
              <a:t>Needs: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From our user study, we have derived the following customer needs</a:t>
            </a:r>
          </a:p>
          <a:p>
            <a:pPr marL="0" indent="0">
              <a:buNone/>
            </a:pPr>
            <a:r>
              <a:rPr lang="en-IN" u="sng" dirty="0"/>
              <a:t>Primary</a:t>
            </a:r>
            <a:r>
              <a:rPr lang="en-IN" dirty="0"/>
              <a:t>: (must)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IN" dirty="0"/>
              <a:t>Objects that would be covered </a:t>
            </a:r>
          </a:p>
          <a:p>
            <a:pPr lvl="1"/>
            <a:r>
              <a:rPr lang="en-IN" dirty="0"/>
              <a:t>Medicines, keys, spectacles, books, cards, wallet, etc.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IN" dirty="0"/>
              <a:t>Work places that need be covered</a:t>
            </a:r>
          </a:p>
          <a:p>
            <a:pPr lvl="1"/>
            <a:r>
              <a:rPr lang="en-IN" dirty="0"/>
              <a:t>Home, office (for job holders), School (for students).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IN" dirty="0"/>
              <a:t>Range that would be covered is 2-3 m.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IN" dirty="0"/>
              <a:t>Can be used Independently</a:t>
            </a:r>
          </a:p>
          <a:p>
            <a:pPr marL="0" indent="0">
              <a:buNone/>
            </a:pPr>
            <a:r>
              <a:rPr lang="en-IN" u="sng" dirty="0"/>
              <a:t>Secondary</a:t>
            </a:r>
            <a:r>
              <a:rPr lang="en-IN" dirty="0"/>
              <a:t>: (may/may not)</a:t>
            </a:r>
          </a:p>
          <a:p>
            <a:pPr lvl="0"/>
            <a:r>
              <a:rPr lang="en-IN" dirty="0"/>
              <a:t>A reminder for daily activities and medications.</a:t>
            </a:r>
          </a:p>
        </p:txBody>
      </p:sp>
    </p:spTree>
    <p:extLst>
      <p:ext uri="{BB962C8B-B14F-4D97-AF65-F5344CB8AC3E}">
        <p14:creationId xmlns:p14="http://schemas.microsoft.com/office/powerpoint/2010/main" val="2170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Product Specifications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412" y="1481070"/>
            <a:ext cx="7527388" cy="4695893"/>
          </a:xfrm>
        </p:spPr>
        <p:txBody>
          <a:bodyPr/>
          <a:lstStyle/>
          <a:p>
            <a:pPr lvl="0"/>
            <a:r>
              <a:rPr lang="en-IN" dirty="0"/>
              <a:t>Wearable Wireless device</a:t>
            </a:r>
          </a:p>
          <a:p>
            <a:pPr lvl="0"/>
            <a:r>
              <a:rPr lang="en-IN" dirty="0"/>
              <a:t>Portable and user-friendly</a:t>
            </a:r>
          </a:p>
          <a:p>
            <a:pPr lvl="1"/>
            <a:r>
              <a:rPr lang="en-IN" dirty="0"/>
              <a:t>Weights around 120-140 grams</a:t>
            </a:r>
          </a:p>
          <a:p>
            <a:pPr lvl="0"/>
            <a:r>
              <a:rPr lang="en-IN" dirty="0"/>
              <a:t>Life span:- long lasting</a:t>
            </a:r>
          </a:p>
          <a:p>
            <a:pPr lvl="0"/>
            <a:r>
              <a:rPr lang="en-IN" dirty="0"/>
              <a:t>Power source – rechargeable battery</a:t>
            </a:r>
          </a:p>
          <a:p>
            <a:pPr lvl="0"/>
            <a:r>
              <a:rPr lang="en-IN" dirty="0"/>
              <a:t>Shock proof</a:t>
            </a:r>
          </a:p>
          <a:p>
            <a:pPr lvl="0"/>
            <a:r>
              <a:rPr lang="en-IN" dirty="0"/>
              <a:t>Water resistant</a:t>
            </a:r>
          </a:p>
          <a:p>
            <a:pPr lvl="0"/>
            <a:r>
              <a:rPr lang="en-IN" dirty="0"/>
              <a:t>Cost approximately ~ </a:t>
            </a:r>
            <a:r>
              <a:rPr lang="en-IN" dirty="0" smtClean="0"/>
              <a:t>₹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r>
              <a:rPr lang="en-IN" dirty="0" smtClean="0"/>
              <a:t> </a:t>
            </a:r>
            <a:r>
              <a:rPr lang="en-IN" dirty="0"/>
              <a:t>- </a:t>
            </a:r>
            <a:r>
              <a:rPr lang="en-IN" dirty="0" smtClean="0"/>
              <a:t>₹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266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Quality Function Deployment (QFD)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372" y="1913207"/>
            <a:ext cx="9139651" cy="3877994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QFD, the bench mark product we have taken is the TrackR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Scale we have considered,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  <a:r>
              <a:rPr lang="en-IN" dirty="0"/>
              <a:t>9 = </a:t>
            </a:r>
            <a:r>
              <a:rPr lang="en-IN" dirty="0" smtClean="0"/>
              <a:t>Strong                                     Strong </a:t>
            </a:r>
            <a:r>
              <a:rPr lang="en-IN" dirty="0"/>
              <a:t>positive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3 = Moderate                                        Positive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1 = Weak                                               Negative          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9488742" y="3974276"/>
            <a:ext cx="389353" cy="22721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9488742" y="4502270"/>
            <a:ext cx="381416" cy="2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281"/>
            <a:ext cx="7237927" cy="6857719"/>
          </a:xfrm>
        </p:spPr>
      </p:pic>
    </p:spTree>
    <p:extLst>
      <p:ext uri="{BB962C8B-B14F-4D97-AF65-F5344CB8AC3E}">
        <p14:creationId xmlns:p14="http://schemas.microsoft.com/office/powerpoint/2010/main" val="35689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A50B2A38-B24D-4FB1-8905-AD16001399F2}" vid="{A47CCED4-9E95-4F14-85EA-D280F093E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1198</Words>
  <Application>Microsoft Office PowerPoint</Application>
  <PresentationFormat>Widescreen</PresentationFormat>
  <Paragraphs>361</Paragraphs>
  <Slides>38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Corbel</vt:lpstr>
      <vt:lpstr>Times New Roman</vt:lpstr>
      <vt:lpstr>Wingdings</vt:lpstr>
      <vt:lpstr>Theme3</vt:lpstr>
      <vt:lpstr>Office Theme</vt:lpstr>
      <vt:lpstr>DS-302 Engineering Design (final project presentation)</vt:lpstr>
      <vt:lpstr>TrackATool </vt:lpstr>
      <vt:lpstr>Need Identification</vt:lpstr>
      <vt:lpstr>User Study:</vt:lpstr>
      <vt:lpstr>PowerPoint Presentation</vt:lpstr>
      <vt:lpstr>Customer Needs:</vt:lpstr>
      <vt:lpstr>Product Specifications</vt:lpstr>
      <vt:lpstr>Quality Function Deployment (QFD)</vt:lpstr>
      <vt:lpstr>PowerPoint Presentation</vt:lpstr>
      <vt:lpstr>Concept Generation</vt:lpstr>
      <vt:lpstr>CONCEPT- 1</vt:lpstr>
      <vt:lpstr>PowerPoint Presentation</vt:lpstr>
      <vt:lpstr>PowerPoint Presentation</vt:lpstr>
      <vt:lpstr>PowerPoint Presentation</vt:lpstr>
      <vt:lpstr>PowerPoint Presentation</vt:lpstr>
      <vt:lpstr>Concept Evaluation using Pugh’s Method</vt:lpstr>
      <vt:lpstr>Treating Concept 1 as DATUM (reference)</vt:lpstr>
      <vt:lpstr>As concept ranked 1, now we treat Concept 3 as DATUM</vt:lpstr>
      <vt:lpstr>Absolute Ranking:</vt:lpstr>
      <vt:lpstr>Concept Selection</vt:lpstr>
      <vt:lpstr>Function Flow:</vt:lpstr>
      <vt:lpstr>Block Diagram with components</vt:lpstr>
      <vt:lpstr>EMBODIMENT DESIGN</vt:lpstr>
      <vt:lpstr>Design 2:</vt:lpstr>
      <vt:lpstr>Design 3</vt:lpstr>
      <vt:lpstr>Design 4</vt:lpstr>
      <vt:lpstr>Looking the product from customers perspective ,  a battery module is useful in times of charge crisis.</vt:lpstr>
      <vt:lpstr>DETAIL DESIGN</vt:lpstr>
      <vt:lpstr>Detail Dimensioning</vt:lpstr>
      <vt:lpstr>Time Estimation:</vt:lpstr>
      <vt:lpstr>Cost Estimates</vt:lpstr>
      <vt:lpstr>Material Identification</vt:lpstr>
      <vt:lpstr>Manufacturing Process</vt:lpstr>
      <vt:lpstr>PROTOTYPE</vt:lpstr>
      <vt:lpstr>Photographs of our physical prototype</vt:lpstr>
      <vt:lpstr>Concluding Remarks:</vt:lpstr>
      <vt:lpstr>PowerPoint Presentation</vt:lpstr>
      <vt:lpstr>Exploded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TrackATool</dc:title>
  <dc:creator>prasanth aitha</dc:creator>
  <cp:lastModifiedBy>prasanth aitha</cp:lastModifiedBy>
  <cp:revision>36</cp:revision>
  <dcterms:created xsi:type="dcterms:W3CDTF">2017-11-14T19:04:45Z</dcterms:created>
  <dcterms:modified xsi:type="dcterms:W3CDTF">2017-11-14T23:08:43Z</dcterms:modified>
</cp:coreProperties>
</file>