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9" r:id="rId6"/>
    <p:sldId id="307" r:id="rId7"/>
    <p:sldId id="308" r:id="rId8"/>
    <p:sldId id="315" r:id="rId9"/>
    <p:sldId id="306" r:id="rId10"/>
    <p:sldId id="310" r:id="rId11"/>
    <p:sldId id="314" r:id="rId12"/>
    <p:sldId id="311" r:id="rId13"/>
    <p:sldId id="313" r:id="rId14"/>
    <p:sldId id="299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09"/>
            <p14:sldId id="307"/>
            <p14:sldId id="308"/>
            <p14:sldId id="315"/>
            <p14:sldId id="306"/>
            <p14:sldId id="310"/>
            <p14:sldId id="314"/>
            <p14:sldId id="311"/>
            <p14:sldId id="313"/>
            <p14:sldId id="29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F4"/>
    <a:srgbClr val="DCEDD3"/>
    <a:srgbClr val="CEE5C1"/>
    <a:srgbClr val="B4D8A0"/>
    <a:srgbClr val="83BF6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Wed, 2019-11-27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Wed, 2019-11-27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7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9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Wed, 2019-11-27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JNYH/employee_attrition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pavansubhasht/ibm-hr-analytics-attrition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log_loss.html" TargetMode="External"/><Relationship Id="rId3" Type="http://schemas.openxmlformats.org/officeDocument/2006/relationships/hyperlink" Target="https://scikit-learn.org/stable/modules/generated/sklearn.metrics.accuracy_score.html" TargetMode="External"/><Relationship Id="rId7" Type="http://schemas.openxmlformats.org/officeDocument/2006/relationships/hyperlink" Target="https://scikit-learn.org/stable/modules/generated/sklearn.metrics.roc_auc_scor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hyperlink" Target="https://scikit-learn.org/stable/modules/generated/sklearn.metrics.recall_score.html" TargetMode="External"/><Relationship Id="rId4" Type="http://schemas.openxmlformats.org/officeDocument/2006/relationships/hyperlink" Target="https://scikit-learn.org/stable/modules/generated/sklearn.metrics.precision_scor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women engineers in the laboratory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James ng</a:t>
            </a:r>
          </a:p>
          <a:p>
            <a:r>
              <a:rPr lang="en-US" sz="1500" dirty="0"/>
              <a:t>27 Nov 2019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– Employee Attrition Factors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0E413-50E8-490E-BCB6-4594B35A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69" y="2286000"/>
            <a:ext cx="6448425" cy="228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AE3E29-ABC5-449E-A6A2-D7F5B58E8418}"/>
              </a:ext>
            </a:extLst>
          </p:cNvPr>
          <p:cNvSpPr/>
          <p:nvPr/>
        </p:nvSpPr>
        <p:spPr>
          <a:xfrm>
            <a:off x="987006" y="1843712"/>
            <a:ext cx="48643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Factor 1: </a:t>
            </a:r>
            <a:r>
              <a:rPr lang="en-SG" b="1" dirty="0"/>
              <a:t>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OverTime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MonthlyIncome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StockOptionLevel</a:t>
            </a:r>
            <a:r>
              <a:rPr lang="en-SG" dirty="0"/>
              <a:t>’</a:t>
            </a:r>
          </a:p>
          <a:p>
            <a:endParaRPr lang="en-SG" dirty="0"/>
          </a:p>
          <a:p>
            <a:r>
              <a:rPr lang="en-SG" dirty="0"/>
              <a:t>Factor 2: </a:t>
            </a:r>
            <a:r>
              <a:rPr lang="en-SG" b="1" dirty="0"/>
              <a:t>relationships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CurrMgr_Coy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CurrRole_CurrMgr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JobRole</a:t>
            </a:r>
            <a:r>
              <a:rPr lang="en-SG" dirty="0"/>
              <a:t>’</a:t>
            </a:r>
          </a:p>
          <a:p>
            <a:endParaRPr lang="en-SG" dirty="0"/>
          </a:p>
          <a:p>
            <a:r>
              <a:rPr lang="en-SG" dirty="0"/>
              <a:t>Factor 3: </a:t>
            </a:r>
            <a:r>
              <a:rPr lang="en-SG" b="1" dirty="0"/>
              <a:t>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JobInvolvement</a:t>
            </a:r>
            <a:r>
              <a:rPr lang="en-SG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EnvironmentSatisfaction</a:t>
            </a:r>
            <a:r>
              <a:rPr lang="en-SG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710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EB7CF455-BD1E-41E6-B4D5-7088A33F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D1F1BB-BF60-473B-A02C-68A7021C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831" y="1794658"/>
            <a:ext cx="2925782" cy="29342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A7AA7F-DBFD-4056-B5BB-29EAB4B061AA}"/>
              </a:ext>
            </a:extLst>
          </p:cNvPr>
          <p:cNvSpPr/>
          <p:nvPr/>
        </p:nvSpPr>
        <p:spPr>
          <a:xfrm>
            <a:off x="6192518" y="4792446"/>
            <a:ext cx="3970865" cy="1200329"/>
          </a:xfrm>
          <a:prstGeom prst="rect">
            <a:avLst/>
          </a:prstGeom>
          <a:solidFill>
            <a:srgbClr val="F4D9D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CDB7BC-E173-448F-A9D3-93F577B930B1}"/>
              </a:ext>
            </a:extLst>
          </p:cNvPr>
          <p:cNvSpPr/>
          <p:nvPr/>
        </p:nvSpPr>
        <p:spPr>
          <a:xfrm>
            <a:off x="8598108" y="1775449"/>
            <a:ext cx="1921405" cy="2209254"/>
          </a:xfrm>
          <a:prstGeom prst="rect">
            <a:avLst/>
          </a:prstGeom>
          <a:solidFill>
            <a:srgbClr val="DCEDD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A7901-3E11-4E45-BABE-DDE4C451E2B9}"/>
              </a:ext>
            </a:extLst>
          </p:cNvPr>
          <p:cNvSpPr/>
          <p:nvPr/>
        </p:nvSpPr>
        <p:spPr>
          <a:xfrm>
            <a:off x="5472831" y="1433902"/>
            <a:ext cx="2925781" cy="646331"/>
          </a:xfrm>
          <a:prstGeom prst="rect">
            <a:avLst/>
          </a:prstGeom>
          <a:solidFill>
            <a:srgbClr val="EDEDF4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Optimal threshold 0.288</a:t>
            </a:r>
          </a:p>
          <a:p>
            <a:pPr algn="ctr"/>
            <a:r>
              <a:rPr lang="en-SG" dirty="0"/>
              <a:t>F1 Score = 55.7%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A6347-E9BC-4F0F-AFCB-72BE2A8D1312}"/>
              </a:ext>
            </a:extLst>
          </p:cNvPr>
          <p:cNvSpPr/>
          <p:nvPr/>
        </p:nvSpPr>
        <p:spPr>
          <a:xfrm>
            <a:off x="6061021" y="3534537"/>
            <a:ext cx="1499128" cy="7789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A9838-ECB3-471B-B5A5-AE2D8F0919B4}"/>
              </a:ext>
            </a:extLst>
          </p:cNvPr>
          <p:cNvSpPr/>
          <p:nvPr/>
        </p:nvSpPr>
        <p:spPr>
          <a:xfrm>
            <a:off x="7047651" y="2552405"/>
            <a:ext cx="660400" cy="1634065"/>
          </a:xfrm>
          <a:prstGeom prst="rect">
            <a:avLst/>
          </a:prstGeom>
          <a:noFill/>
          <a:ln w="25400">
            <a:solidFill>
              <a:srgbClr val="83B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BD74EA-A6E0-4568-BAFC-C24204853400}"/>
              </a:ext>
            </a:extLst>
          </p:cNvPr>
          <p:cNvSpPr/>
          <p:nvPr/>
        </p:nvSpPr>
        <p:spPr>
          <a:xfrm>
            <a:off x="8613985" y="3211371"/>
            <a:ext cx="1921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Precision</a:t>
            </a:r>
            <a:r>
              <a:rPr lang="en-SG" dirty="0"/>
              <a:t> = 32/68 </a:t>
            </a:r>
          </a:p>
          <a:p>
            <a:r>
              <a:rPr lang="en-SG" dirty="0"/>
              <a:t>	= 47.1%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751B4-0041-42BD-83C1-4EA6F8A2EB4E}"/>
              </a:ext>
            </a:extLst>
          </p:cNvPr>
          <p:cNvSpPr/>
          <p:nvPr/>
        </p:nvSpPr>
        <p:spPr>
          <a:xfrm>
            <a:off x="6312613" y="5082879"/>
            <a:ext cx="166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Recall</a:t>
            </a:r>
            <a:r>
              <a:rPr lang="en-SG" dirty="0"/>
              <a:t> = 32/47 </a:t>
            </a:r>
          </a:p>
          <a:p>
            <a:r>
              <a:rPr lang="en-SG" dirty="0"/>
              <a:t>            = 68.1%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9B6F4-1630-40F2-BF3B-CA025774ADA6}"/>
              </a:ext>
            </a:extLst>
          </p:cNvPr>
          <p:cNvCxnSpPr>
            <a:cxnSpLocks/>
          </p:cNvCxnSpPr>
          <p:nvPr/>
        </p:nvCxnSpPr>
        <p:spPr>
          <a:xfrm flipV="1">
            <a:off x="7708051" y="3369437"/>
            <a:ext cx="905934" cy="165100"/>
          </a:xfrm>
          <a:prstGeom prst="straightConnector1">
            <a:avLst/>
          </a:prstGeom>
          <a:ln w="28575">
            <a:solidFill>
              <a:srgbClr val="83BF6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ED0633-8884-4024-9518-B77B3959588A}"/>
              </a:ext>
            </a:extLst>
          </p:cNvPr>
          <p:cNvCxnSpPr>
            <a:cxnSpLocks/>
          </p:cNvCxnSpPr>
          <p:nvPr/>
        </p:nvCxnSpPr>
        <p:spPr>
          <a:xfrm>
            <a:off x="7008255" y="4313471"/>
            <a:ext cx="156370" cy="769408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B39850-E2B7-42E1-861B-9B89E40A28F8}"/>
              </a:ext>
            </a:extLst>
          </p:cNvPr>
          <p:cNvSpPr/>
          <p:nvPr/>
        </p:nvSpPr>
        <p:spPr>
          <a:xfrm>
            <a:off x="8573371" y="1851169"/>
            <a:ext cx="2002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proportion of correct predictions out of all predicted attrition cases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FEA4D0-B8CB-4D87-B82F-17417A824835}"/>
              </a:ext>
            </a:extLst>
          </p:cNvPr>
          <p:cNvSpPr/>
          <p:nvPr/>
        </p:nvSpPr>
        <p:spPr>
          <a:xfrm>
            <a:off x="8008170" y="4781787"/>
            <a:ext cx="1972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proportion of correct predictions out of all actual attrition cases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FB188-CDC3-437E-9B3B-DD55383F56A1}"/>
              </a:ext>
            </a:extLst>
          </p:cNvPr>
          <p:cNvSpPr/>
          <p:nvPr/>
        </p:nvSpPr>
        <p:spPr>
          <a:xfrm>
            <a:off x="474306" y="5478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</a:t>
            </a:r>
          </a:p>
          <a:p>
            <a:r>
              <a:rPr lang="en-SG" dirty="0">
                <a:hlinkClick r:id="rId5"/>
              </a:rPr>
              <a:t>https://github.com/JNYH/employee_attrition</a:t>
            </a:r>
            <a:r>
              <a:rPr lang="en-SG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4EF8BA-83AA-4875-893E-0BB09C8CF5BB}"/>
              </a:ext>
            </a:extLst>
          </p:cNvPr>
          <p:cNvSpPr/>
          <p:nvPr/>
        </p:nvSpPr>
        <p:spPr>
          <a:xfrm>
            <a:off x="576943" y="1672850"/>
            <a:ext cx="3725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Random Forest Classifier</a:t>
            </a:r>
            <a:r>
              <a:rPr lang="en-SG" dirty="0"/>
              <a:t> model has achieved prediction (Recall) score of </a:t>
            </a:r>
            <a:r>
              <a:rPr lang="en-SG" b="1" dirty="0"/>
              <a:t>68.1%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47 attrition employees, 68.1% of them will be classified correctly based on their background and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James Ng</a:t>
            </a:r>
          </a:p>
          <a:p>
            <a:pPr algn="r"/>
            <a:r>
              <a:rPr lang="en-US" dirty="0"/>
              <a:t>27 Nov 2019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016A86-1601-4ED3-AF7B-D74B859C0B3E}"/>
              </a:ext>
            </a:extLst>
          </p:cNvPr>
          <p:cNvGrpSpPr/>
          <p:nvPr/>
        </p:nvGrpSpPr>
        <p:grpSpPr>
          <a:xfrm>
            <a:off x="1162273" y="2563328"/>
            <a:ext cx="3448050" cy="2650183"/>
            <a:chOff x="973494" y="2614995"/>
            <a:chExt cx="3448050" cy="26501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AB1A6D-5E28-41CA-9AB1-576B0BBA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494" y="2752106"/>
              <a:ext cx="3448050" cy="24193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C43EB6-85A7-4EDF-9EFA-72EA6F4FD9D0}"/>
                </a:ext>
              </a:extLst>
            </p:cNvPr>
            <p:cNvSpPr/>
            <p:nvPr/>
          </p:nvSpPr>
          <p:spPr>
            <a:xfrm>
              <a:off x="3304999" y="4230121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16%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3D21E5-51CE-447C-94B3-1E9BCC8DC931}"/>
                </a:ext>
              </a:extLst>
            </p:cNvPr>
            <p:cNvSpPr/>
            <p:nvPr/>
          </p:nvSpPr>
          <p:spPr>
            <a:xfrm>
              <a:off x="3386784" y="4957400"/>
              <a:ext cx="4202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Yes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C8E16F-81EA-4D09-BEBE-D42F1BBED6A0}"/>
                </a:ext>
              </a:extLst>
            </p:cNvPr>
            <p:cNvSpPr/>
            <p:nvPr/>
          </p:nvSpPr>
          <p:spPr>
            <a:xfrm>
              <a:off x="1868377" y="4957401"/>
              <a:ext cx="3946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No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5DCB54-E1F2-4B8B-AB7A-8C3DC9DEE8DD}"/>
                </a:ext>
              </a:extLst>
            </p:cNvPr>
            <p:cNvSpPr/>
            <p:nvPr/>
          </p:nvSpPr>
          <p:spPr>
            <a:xfrm>
              <a:off x="2306548" y="2614995"/>
              <a:ext cx="7995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Attrition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15C38-1BA5-4B72-92BE-BE0815BDB56E}"/>
              </a:ext>
            </a:extLst>
          </p:cNvPr>
          <p:cNvSpPr/>
          <p:nvPr/>
        </p:nvSpPr>
        <p:spPr>
          <a:xfrm>
            <a:off x="685576" y="1362999"/>
            <a:ext cx="3924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1,470 observations with 34 characteristics of employees (Features) and 1 target variable (attrition 0 for ”no” or 1 for ”yes”)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65496-CD16-47A6-A4DD-817BFF4AD996}"/>
              </a:ext>
            </a:extLst>
          </p:cNvPr>
          <p:cNvSpPr/>
          <p:nvPr/>
        </p:nvSpPr>
        <p:spPr>
          <a:xfrm>
            <a:off x="814060" y="5316846"/>
            <a:ext cx="7792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Data source: IBM HR Analytics Employee Attrition &amp; Performance</a:t>
            </a:r>
          </a:p>
          <a:p>
            <a:r>
              <a:rPr lang="en-SG" dirty="0">
                <a:hlinkClick r:id="rId4"/>
              </a:rPr>
              <a:t>https://www.kaggle.com/pavansubhasht/ibm-hr-analytics-attrition-dataset</a:t>
            </a:r>
            <a:r>
              <a:rPr lang="en-SG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D68D1-0462-45C1-AB96-9360591C07C6}"/>
              </a:ext>
            </a:extLst>
          </p:cNvPr>
          <p:cNvSpPr/>
          <p:nvPr/>
        </p:nvSpPr>
        <p:spPr>
          <a:xfrm>
            <a:off x="5801450" y="1362999"/>
            <a:ext cx="57965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Features: ['Age', '</a:t>
            </a:r>
            <a:r>
              <a:rPr lang="en-SG" dirty="0" err="1"/>
              <a:t>BusinessTravel</a:t>
            </a:r>
            <a:r>
              <a:rPr lang="en-SG" dirty="0"/>
              <a:t>', '</a:t>
            </a:r>
            <a:r>
              <a:rPr lang="en-SG" dirty="0" err="1"/>
              <a:t>DailyRate</a:t>
            </a:r>
            <a:r>
              <a:rPr lang="en-SG" dirty="0"/>
              <a:t>', 'Department', '</a:t>
            </a:r>
            <a:r>
              <a:rPr lang="en-SG" dirty="0" err="1"/>
              <a:t>DistanceFromHome</a:t>
            </a:r>
            <a:r>
              <a:rPr lang="en-SG" dirty="0"/>
              <a:t>', 'Education', '</a:t>
            </a:r>
            <a:r>
              <a:rPr lang="en-SG" dirty="0" err="1"/>
              <a:t>EducationField</a:t>
            </a:r>
            <a:r>
              <a:rPr lang="en-SG" dirty="0"/>
              <a:t>', '</a:t>
            </a:r>
            <a:r>
              <a:rPr lang="en-SG" dirty="0" err="1"/>
              <a:t>EmployeeCount</a:t>
            </a:r>
            <a:r>
              <a:rPr lang="en-SG" dirty="0"/>
              <a:t>', '</a:t>
            </a:r>
            <a:r>
              <a:rPr lang="en-SG" dirty="0" err="1"/>
              <a:t>EmployeeNumber</a:t>
            </a:r>
            <a:r>
              <a:rPr lang="en-SG" dirty="0"/>
              <a:t>', '</a:t>
            </a:r>
            <a:r>
              <a:rPr lang="en-SG" dirty="0" err="1"/>
              <a:t>EnvironmentSatisfaction</a:t>
            </a:r>
            <a:r>
              <a:rPr lang="en-SG" dirty="0"/>
              <a:t>', 'Gender', '</a:t>
            </a:r>
            <a:r>
              <a:rPr lang="en-SG" dirty="0" err="1"/>
              <a:t>HourlyRate</a:t>
            </a:r>
            <a:r>
              <a:rPr lang="en-SG" dirty="0"/>
              <a:t>', '</a:t>
            </a:r>
            <a:r>
              <a:rPr lang="en-SG" dirty="0" err="1"/>
              <a:t>JobInvolvement</a:t>
            </a:r>
            <a:r>
              <a:rPr lang="en-SG" dirty="0"/>
              <a:t>', '</a:t>
            </a:r>
            <a:r>
              <a:rPr lang="en-SG" dirty="0" err="1"/>
              <a:t>JobLevel</a:t>
            </a:r>
            <a:r>
              <a:rPr lang="en-SG" dirty="0"/>
              <a:t>', '</a:t>
            </a:r>
            <a:r>
              <a:rPr lang="en-SG" dirty="0" err="1"/>
              <a:t>JobRole</a:t>
            </a:r>
            <a:r>
              <a:rPr lang="en-SG" dirty="0"/>
              <a:t>', '</a:t>
            </a:r>
            <a:r>
              <a:rPr lang="en-SG" dirty="0" err="1"/>
              <a:t>JobSatisfaction</a:t>
            </a:r>
            <a:r>
              <a:rPr lang="en-SG" dirty="0"/>
              <a:t>', '</a:t>
            </a:r>
            <a:r>
              <a:rPr lang="en-SG" dirty="0" err="1"/>
              <a:t>MaritalStatus</a:t>
            </a:r>
            <a:r>
              <a:rPr lang="en-SG" dirty="0"/>
              <a:t>', '</a:t>
            </a:r>
            <a:r>
              <a:rPr lang="en-SG" dirty="0" err="1"/>
              <a:t>MonthlyIncome</a:t>
            </a:r>
            <a:r>
              <a:rPr lang="en-SG" dirty="0"/>
              <a:t>', '</a:t>
            </a:r>
            <a:r>
              <a:rPr lang="en-SG" dirty="0" err="1"/>
              <a:t>MonthlyRate</a:t>
            </a:r>
            <a:r>
              <a:rPr lang="en-SG" dirty="0"/>
              <a:t>', '</a:t>
            </a:r>
            <a:r>
              <a:rPr lang="en-SG" dirty="0" err="1"/>
              <a:t>NumCompaniesWorked</a:t>
            </a:r>
            <a:r>
              <a:rPr lang="en-SG" dirty="0"/>
              <a:t>', 'Over18', '</a:t>
            </a:r>
            <a:r>
              <a:rPr lang="en-SG" dirty="0" err="1"/>
              <a:t>OverTime</a:t>
            </a:r>
            <a:r>
              <a:rPr lang="en-SG" dirty="0"/>
              <a:t>', '</a:t>
            </a:r>
            <a:r>
              <a:rPr lang="en-SG" dirty="0" err="1"/>
              <a:t>PercentSalaryHike</a:t>
            </a:r>
            <a:r>
              <a:rPr lang="en-SG" dirty="0"/>
              <a:t>', '</a:t>
            </a:r>
            <a:r>
              <a:rPr lang="en-SG" dirty="0" err="1"/>
              <a:t>PerformanceRating</a:t>
            </a:r>
            <a:r>
              <a:rPr lang="en-SG" dirty="0"/>
              <a:t>', '</a:t>
            </a:r>
            <a:r>
              <a:rPr lang="en-SG" dirty="0" err="1"/>
              <a:t>RelationshipSatisfaction</a:t>
            </a:r>
            <a:r>
              <a:rPr lang="en-SG" dirty="0"/>
              <a:t>', '</a:t>
            </a:r>
            <a:r>
              <a:rPr lang="en-SG" dirty="0" err="1"/>
              <a:t>StandardHours</a:t>
            </a:r>
            <a:r>
              <a:rPr lang="en-SG" dirty="0"/>
              <a:t>', '</a:t>
            </a:r>
            <a:r>
              <a:rPr lang="en-SG" dirty="0" err="1"/>
              <a:t>StockOptionLevel</a:t>
            </a:r>
            <a:r>
              <a:rPr lang="en-SG" dirty="0"/>
              <a:t>', '</a:t>
            </a:r>
            <a:r>
              <a:rPr lang="en-SG" dirty="0" err="1"/>
              <a:t>TotalWorkingYears</a:t>
            </a:r>
            <a:r>
              <a:rPr lang="en-SG" dirty="0"/>
              <a:t>', '</a:t>
            </a:r>
            <a:r>
              <a:rPr lang="en-SG" dirty="0" err="1"/>
              <a:t>TrainingTimesLastYear</a:t>
            </a:r>
            <a:r>
              <a:rPr lang="en-SG" dirty="0"/>
              <a:t>', '</a:t>
            </a:r>
            <a:r>
              <a:rPr lang="en-SG" dirty="0" err="1"/>
              <a:t>WorkLifeBalance</a:t>
            </a:r>
            <a:r>
              <a:rPr lang="en-SG" dirty="0"/>
              <a:t>', '</a:t>
            </a:r>
            <a:r>
              <a:rPr lang="en-SG" dirty="0" err="1"/>
              <a:t>YearsAtCompany</a:t>
            </a:r>
            <a:r>
              <a:rPr lang="en-SG" dirty="0"/>
              <a:t>', '</a:t>
            </a:r>
            <a:r>
              <a:rPr lang="en-SG" dirty="0" err="1"/>
              <a:t>YearsInCurrentRole</a:t>
            </a:r>
            <a:r>
              <a:rPr lang="en-SG" dirty="0"/>
              <a:t>', '</a:t>
            </a:r>
            <a:r>
              <a:rPr lang="en-SG" dirty="0" err="1"/>
              <a:t>YearsSinceLastPromotion</a:t>
            </a:r>
            <a:r>
              <a:rPr lang="en-SG" dirty="0"/>
              <a:t>', '</a:t>
            </a:r>
            <a:r>
              <a:rPr lang="en-SG" dirty="0" err="1"/>
              <a:t>YearsWithCurrManager</a:t>
            </a:r>
            <a:r>
              <a:rPr lang="en-SG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100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82377-2C7D-472B-94C3-9765A012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61" y="2518442"/>
            <a:ext cx="3952875" cy="2971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CAACE1-016B-423E-86A3-90BA57C16B34}"/>
              </a:ext>
            </a:extLst>
          </p:cNvPr>
          <p:cNvSpPr/>
          <p:nvPr/>
        </p:nvSpPr>
        <p:spPr>
          <a:xfrm>
            <a:off x="9256848" y="2501664"/>
            <a:ext cx="89787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SG" sz="1400" dirty="0" err="1"/>
              <a:t>OverTime</a:t>
            </a:r>
            <a:endParaRPr lang="en-SG" sz="1400" dirty="0"/>
          </a:p>
        </p:txBody>
      </p:sp>
      <p:pic>
        <p:nvPicPr>
          <p:cNvPr id="11" name="Picture 10" descr="A picture containing object, pencil, sitting&#10;&#10;Description automatically generated">
            <a:extLst>
              <a:ext uri="{FF2B5EF4-FFF2-40B4-BE49-F238E27FC236}">
                <a16:creationId xmlns:a16="http://schemas.microsoft.com/office/drawing/2014/main" id="{B9F1D0FE-BF02-4B5F-A5C0-5C8048190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9" y="2937542"/>
            <a:ext cx="7239000" cy="2133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615E43-F9E7-4C3C-8011-25C64177F10E}"/>
              </a:ext>
            </a:extLst>
          </p:cNvPr>
          <p:cNvSpPr/>
          <p:nvPr/>
        </p:nvSpPr>
        <p:spPr>
          <a:xfrm>
            <a:off x="3164005" y="2518442"/>
            <a:ext cx="100341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SG" sz="1400" dirty="0" err="1"/>
              <a:t>HourlyRate</a:t>
            </a:r>
            <a:endParaRPr lang="en-SG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E11ABF-9760-4A64-91BB-CE0139ADF46C}"/>
              </a:ext>
            </a:extLst>
          </p:cNvPr>
          <p:cNvSpPr/>
          <p:nvPr/>
        </p:nvSpPr>
        <p:spPr>
          <a:xfrm>
            <a:off x="8322442" y="1667441"/>
            <a:ext cx="2606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Overtime seems to be a key factor to attrition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9CFF1-E209-459E-99B9-F5A67E84D7FF}"/>
              </a:ext>
            </a:extLst>
          </p:cNvPr>
          <p:cNvSpPr/>
          <p:nvPr/>
        </p:nvSpPr>
        <p:spPr>
          <a:xfrm>
            <a:off x="518035" y="1761427"/>
            <a:ext cx="3911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Attrition seems to happen at every level regardless of employee hourly rate</a:t>
            </a:r>
          </a:p>
        </p:txBody>
      </p:sp>
    </p:spTree>
    <p:extLst>
      <p:ext uri="{BB962C8B-B14F-4D97-AF65-F5344CB8AC3E}">
        <p14:creationId xmlns:p14="http://schemas.microsoft.com/office/powerpoint/2010/main" val="28308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1: Baseline Model Performance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07EA8-E190-4A20-BE77-05B5D5B94741}"/>
              </a:ext>
            </a:extLst>
          </p:cNvPr>
          <p:cNvSpPr/>
          <p:nvPr/>
        </p:nvSpPr>
        <p:spPr>
          <a:xfrm>
            <a:off x="585652" y="1601239"/>
            <a:ext cx="4082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Below 10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</a:p>
          <a:p>
            <a:r>
              <a:rPr lang="en-SG" dirty="0"/>
              <a:t>· </a:t>
            </a:r>
            <a:r>
              <a:rPr lang="en-SG" dirty="0" err="1"/>
              <a:t>XGBoost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3A60C2-4B6C-4254-B653-AA5E08BC8518}"/>
              </a:ext>
            </a:extLst>
          </p:cNvPr>
          <p:cNvSpPr/>
          <p:nvPr/>
        </p:nvSpPr>
        <p:spPr>
          <a:xfrm>
            <a:off x="5155474" y="136030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latin typeface="medium-content-serif-font"/>
              </a:rPr>
              <a:t>The performance metrics used in the evaluation are: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3"/>
              </a:rPr>
              <a:t>Accuracy Score</a:t>
            </a:r>
            <a:r>
              <a:rPr lang="en-SG" dirty="0">
                <a:latin typeface="medium-content-serif-font"/>
              </a:rPr>
              <a:t>: </a:t>
            </a:r>
            <a:r>
              <a:rPr lang="en-SG" dirty="0"/>
              <a:t>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4"/>
              </a:rPr>
              <a:t>Precision Score</a:t>
            </a:r>
            <a:r>
              <a:rPr lang="en-SG" dirty="0">
                <a:latin typeface="medium-content-serif-font"/>
              </a:rPr>
              <a:t>: proportion of correct predictions out of all predicted attrition cases.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5"/>
              </a:rPr>
              <a:t>Recall Score</a:t>
            </a:r>
            <a:r>
              <a:rPr lang="en-SG" dirty="0">
                <a:latin typeface="medium-content-serif-font"/>
              </a:rPr>
              <a:t>: proportion of correct predictions out of all actual attrition cases. 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6"/>
              </a:rPr>
              <a:t>F1 Score</a:t>
            </a:r>
            <a:r>
              <a:rPr lang="en-SG" dirty="0">
                <a:latin typeface="medium-content-serif-font"/>
              </a:rPr>
              <a:t>: optimised balance between Precision and Recall for binary targets.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7"/>
              </a:rPr>
              <a:t>Area Under ROC Curve</a:t>
            </a:r>
            <a:r>
              <a:rPr lang="en-SG" dirty="0">
                <a:latin typeface="medium-content-serif-font"/>
              </a:rPr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8"/>
              </a:rPr>
              <a:t>Log Loss</a:t>
            </a:r>
            <a:r>
              <a:rPr lang="en-SG" dirty="0">
                <a:latin typeface="medium-content-serif-font"/>
              </a:rPr>
              <a:t>: aka logistic loss or cross-entropy loss, defined as the negative log-likelihood of the true labels given a probabilistic classifier’s predictions, and has to be as low as possible.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549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1: Baseline Model Performance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B3213-64B6-41BE-AE75-3AA2C6A0FD03}"/>
              </a:ext>
            </a:extLst>
          </p:cNvPr>
          <p:cNvSpPr/>
          <p:nvPr/>
        </p:nvSpPr>
        <p:spPr>
          <a:xfrm>
            <a:off x="1549241" y="1851762"/>
            <a:ext cx="288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Baseline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AFC4-90FE-4DFC-BA67-76423A74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0" y="2361219"/>
            <a:ext cx="5343525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0805C-6ECE-4748-A10A-B49DD984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2" y="2361219"/>
            <a:ext cx="5324475" cy="2533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D8559A-C7BB-4999-B4DB-01FFFB07A1F7}"/>
              </a:ext>
            </a:extLst>
          </p:cNvPr>
          <p:cNvSpPr/>
          <p:nvPr/>
        </p:nvSpPr>
        <p:spPr>
          <a:xfrm>
            <a:off x="6920948" y="1851762"/>
            <a:ext cx="4339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After tuning hyperparameters and threshold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2A0F86-91BF-4EBC-AEDC-941C2A9F4698}"/>
              </a:ext>
            </a:extLst>
          </p:cNvPr>
          <p:cNvSpPr/>
          <p:nvPr/>
        </p:nvSpPr>
        <p:spPr>
          <a:xfrm>
            <a:off x="5851322" y="1851762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95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Feature Engineering, Feature Selection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FC6525-61F2-46E9-ADBB-534E24EC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29" y="1922701"/>
            <a:ext cx="2867025" cy="26193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EBCE44B-CAA3-44BA-AD6E-25DF46E0AA3C}"/>
              </a:ext>
            </a:extLst>
          </p:cNvPr>
          <p:cNvSpPr/>
          <p:nvPr/>
        </p:nvSpPr>
        <p:spPr>
          <a:xfrm>
            <a:off x="8806338" y="1694354"/>
            <a:ext cx="1680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New feature </a:t>
            </a:r>
          </a:p>
          <a:p>
            <a:pPr algn="ctr"/>
            <a:r>
              <a:rPr lang="en-SG" dirty="0"/>
              <a:t>‘</a:t>
            </a:r>
            <a:r>
              <a:rPr lang="en-SG" b="1" dirty="0" err="1"/>
              <a:t>EduField_Dept</a:t>
            </a:r>
            <a:r>
              <a:rPr lang="en-SG" dirty="0"/>
              <a:t>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F1921-D0CA-4E09-8FA6-C428BA3E9724}"/>
              </a:ext>
            </a:extLst>
          </p:cNvPr>
          <p:cNvSpPr/>
          <p:nvPr/>
        </p:nvSpPr>
        <p:spPr>
          <a:xfrm>
            <a:off x="5402551" y="1504007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‘</a:t>
            </a:r>
            <a:r>
              <a:rPr lang="en-SG" dirty="0" err="1"/>
              <a:t>JobRole</a:t>
            </a:r>
            <a:r>
              <a:rPr lang="en-SG" dirty="0"/>
              <a:t>’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E19143-9DA6-4AA0-A569-4676A0098A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74"/>
          <a:stretch/>
        </p:blipFill>
        <p:spPr>
          <a:xfrm>
            <a:off x="962570" y="2154095"/>
            <a:ext cx="2256004" cy="11678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4D5F87-14FE-420F-AECA-B9D09C269F8A}"/>
              </a:ext>
            </a:extLst>
          </p:cNvPr>
          <p:cNvSpPr/>
          <p:nvPr/>
        </p:nvSpPr>
        <p:spPr>
          <a:xfrm>
            <a:off x="1211641" y="1678987"/>
            <a:ext cx="16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'</a:t>
            </a:r>
            <a:r>
              <a:rPr lang="en-SG" dirty="0" err="1"/>
              <a:t>EducationField</a:t>
            </a:r>
            <a:r>
              <a:rPr lang="en-SG" dirty="0"/>
              <a:t>'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8ACDD-E127-4109-8DE8-58365441A5BF}"/>
              </a:ext>
            </a:extLst>
          </p:cNvPr>
          <p:cNvSpPr/>
          <p:nvPr/>
        </p:nvSpPr>
        <p:spPr>
          <a:xfrm>
            <a:off x="8604309" y="2392635"/>
            <a:ext cx="2867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whether </a:t>
            </a:r>
            <a:r>
              <a:rPr lang="en-SG" dirty="0" err="1"/>
              <a:t>JobRole</a:t>
            </a:r>
            <a:r>
              <a:rPr lang="en-SG" dirty="0"/>
              <a:t> is </a:t>
            </a:r>
          </a:p>
          <a:p>
            <a:r>
              <a:rPr lang="en-SG" dirty="0"/>
              <a:t>related to </a:t>
            </a:r>
            <a:r>
              <a:rPr lang="en-SG" dirty="0" err="1"/>
              <a:t>EducationField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0 = not related,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 = related,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2 = somewhat related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CD47A79-4A32-4E8F-B3CD-9392AEEC93C9}"/>
              </a:ext>
            </a:extLst>
          </p:cNvPr>
          <p:cNvSpPr/>
          <p:nvPr/>
        </p:nvSpPr>
        <p:spPr>
          <a:xfrm>
            <a:off x="3603573" y="2481044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C804596-1520-4646-8DD6-7BA30E2B532B}"/>
              </a:ext>
            </a:extLst>
          </p:cNvPr>
          <p:cNvSpPr/>
          <p:nvPr/>
        </p:nvSpPr>
        <p:spPr>
          <a:xfrm>
            <a:off x="7729953" y="2727527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67DD7F-81E4-4B6F-A659-D14F2082E881}"/>
              </a:ext>
            </a:extLst>
          </p:cNvPr>
          <p:cNvSpPr/>
          <p:nvPr/>
        </p:nvSpPr>
        <p:spPr>
          <a:xfrm>
            <a:off x="772606" y="4752922"/>
            <a:ext cx="7099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Other new features created: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Job_Coy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JobLevel</a:t>
            </a:r>
            <a:r>
              <a:rPr lang="en-SG" dirty="0"/>
              <a:t> / (</a:t>
            </a:r>
            <a:r>
              <a:rPr lang="en-SG" dirty="0" err="1"/>
              <a:t>YearsAtCompany</a:t>
            </a:r>
            <a:r>
              <a:rPr lang="en-SG" dirty="0"/>
              <a:t> + 1)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Edu_Age_TotalWorking</a:t>
            </a:r>
            <a:r>
              <a:rPr lang="en-SG" b="1" dirty="0"/>
              <a:t> </a:t>
            </a:r>
            <a:r>
              <a:rPr lang="en-SG" dirty="0"/>
              <a:t>= Education / (Age + </a:t>
            </a:r>
            <a:r>
              <a:rPr lang="en-SG" dirty="0" err="1"/>
              <a:t>TotalWorkingYears</a:t>
            </a:r>
            <a:r>
              <a:rPr lang="en-SG" dirty="0"/>
              <a:t>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CurrMgr_Coy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YearsWithCurrManager</a:t>
            </a:r>
            <a:r>
              <a:rPr lang="en-SG" dirty="0"/>
              <a:t> / (</a:t>
            </a:r>
            <a:r>
              <a:rPr lang="en-SG" dirty="0" err="1"/>
              <a:t>YearsAtCompany</a:t>
            </a:r>
            <a:r>
              <a:rPr lang="en-SG" dirty="0"/>
              <a:t> + 1)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CurrRole_CurrMgr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YearsInCurrentRole</a:t>
            </a:r>
            <a:r>
              <a:rPr lang="en-SG" dirty="0"/>
              <a:t> / (</a:t>
            </a:r>
            <a:r>
              <a:rPr lang="en-SG" dirty="0" err="1"/>
              <a:t>YearsWithCurrManager</a:t>
            </a:r>
            <a:r>
              <a:rPr lang="en-SG" dirty="0"/>
              <a:t> + 1)</a:t>
            </a:r>
          </a:p>
        </p:txBody>
      </p:sp>
    </p:spTree>
    <p:extLst>
      <p:ext uri="{BB962C8B-B14F-4D97-AF65-F5344CB8AC3E}">
        <p14:creationId xmlns:p14="http://schemas.microsoft.com/office/powerpoint/2010/main" val="19704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Feature Engineering, Feature Selection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515FD-7964-4523-9808-30486A27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11" y="1669953"/>
            <a:ext cx="4643743" cy="447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AEFEA-1C81-4EDC-9E07-7FF796D13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384" y="1669952"/>
            <a:ext cx="4635654" cy="4479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7F0B6B-8AF4-4913-9E60-29C9221FA5BF}"/>
              </a:ext>
            </a:extLst>
          </p:cNvPr>
          <p:cNvSpPr/>
          <p:nvPr/>
        </p:nvSpPr>
        <p:spPr>
          <a:xfrm>
            <a:off x="4166209" y="1813261"/>
            <a:ext cx="1712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Remove </a:t>
            </a:r>
          </a:p>
          <a:p>
            <a:pPr algn="ctr"/>
            <a:r>
              <a:rPr lang="en-SG" dirty="0"/>
              <a:t>multicollinearity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2EA070-73F3-4C8E-A1A2-3E18391CE571}"/>
              </a:ext>
            </a:extLst>
          </p:cNvPr>
          <p:cNvSpPr/>
          <p:nvPr/>
        </p:nvSpPr>
        <p:spPr>
          <a:xfrm>
            <a:off x="4518872" y="2459592"/>
            <a:ext cx="1006679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3: Over-sampling with SMOTE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06B57-196E-46EA-9651-9527C1F7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81" y="2297858"/>
            <a:ext cx="4352925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22E67-D78E-46F9-9EB9-BD8B6855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254" y="2209313"/>
            <a:ext cx="4333875" cy="2943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0B7B5F-DA86-4889-8C80-265EAF23A615}"/>
              </a:ext>
            </a:extLst>
          </p:cNvPr>
          <p:cNvSpPr/>
          <p:nvPr/>
        </p:nvSpPr>
        <p:spPr>
          <a:xfrm>
            <a:off x="5864691" y="2297858"/>
            <a:ext cx="574778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FD97D-B2C4-40CD-B7EC-3F3B76EBD6DF}"/>
              </a:ext>
            </a:extLst>
          </p:cNvPr>
          <p:cNvSpPr/>
          <p:nvPr/>
        </p:nvSpPr>
        <p:spPr>
          <a:xfrm>
            <a:off x="3549227" y="3853543"/>
            <a:ext cx="1265369" cy="1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18FAC-04BF-4F1C-832A-B2032FF86A8F}"/>
              </a:ext>
            </a:extLst>
          </p:cNvPr>
          <p:cNvSpPr/>
          <p:nvPr/>
        </p:nvSpPr>
        <p:spPr>
          <a:xfrm>
            <a:off x="8951170" y="3764902"/>
            <a:ext cx="1265369" cy="1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8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0FE85-74EA-403F-B328-BA72A883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72" y="1393044"/>
            <a:ext cx="4615389" cy="447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61814-EA8E-4BE9-90FC-4A00D6B6D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9" y="2233612"/>
            <a:ext cx="6581689" cy="23907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 (including tuning)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D739F-4BD0-4F06-BBBD-488562C7076B}"/>
              </a:ext>
            </a:extLst>
          </p:cNvPr>
          <p:cNvSpPr/>
          <p:nvPr/>
        </p:nvSpPr>
        <p:spPr>
          <a:xfrm>
            <a:off x="4706223" y="2459111"/>
            <a:ext cx="612397" cy="216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E8FB3-527E-4FFD-89ED-BA4D50DCF503}"/>
              </a:ext>
            </a:extLst>
          </p:cNvPr>
          <p:cNvSpPr/>
          <p:nvPr/>
        </p:nvSpPr>
        <p:spPr>
          <a:xfrm>
            <a:off x="9840286" y="5092117"/>
            <a:ext cx="1853967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846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presentation</Template>
  <TotalTime>0</TotalTime>
  <Words>696</Words>
  <Application>Microsoft Office PowerPoint</Application>
  <PresentationFormat>Widescreen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medium-content-serif-font</vt:lpstr>
      <vt:lpstr>Arial</vt:lpstr>
      <vt:lpstr>Calibri</vt:lpstr>
      <vt:lpstr>Calibri Light</vt:lpstr>
      <vt:lpstr>Wingdings</vt:lpstr>
      <vt:lpstr>RetrospectVTI</vt:lpstr>
      <vt:lpstr>Employee Attrition</vt:lpstr>
      <vt:lpstr>Dataset</vt:lpstr>
      <vt:lpstr>Exploratory Data Analysis (EDA)</vt:lpstr>
      <vt:lpstr>Iteration 1: Baseline Model Performance</vt:lpstr>
      <vt:lpstr>Iteration 1: Baseline Model Performance</vt:lpstr>
      <vt:lpstr>Iteration 2: Feature Engineering, Feature Selection</vt:lpstr>
      <vt:lpstr>Iteration 2: Feature Engineering, Feature Selection</vt:lpstr>
      <vt:lpstr>Iteration 3: Over-sampling with SMOTE</vt:lpstr>
      <vt:lpstr>Final Model Performance (including tuning)</vt:lpstr>
      <vt:lpstr>Key Findings – Employee Attrition Factors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2019-11-27T00:17:55Z</dcterms:created>
  <dcterms:modified xsi:type="dcterms:W3CDTF">2019-11-27T09:52:40Z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