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5" r:id="rId1"/>
  </p:sldMasterIdLst>
  <p:notesMasterIdLst>
    <p:notesMasterId r:id="rId18"/>
  </p:notesMasterIdLst>
  <p:sldIdLst>
    <p:sldId id="256" r:id="rId2"/>
    <p:sldId id="261" r:id="rId3"/>
    <p:sldId id="262" r:id="rId4"/>
    <p:sldId id="265" r:id="rId5"/>
    <p:sldId id="26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75" r:id="rId15"/>
    <p:sldId id="267" r:id="rId16"/>
    <p:sldId id="279" r:id="rId17"/>
  </p:sldIdLst>
  <p:sldSz cx="9144000" cy="5143500" type="screen16x9"/>
  <p:notesSz cx="6858000" cy="9144000"/>
  <p:embeddedFontLst>
    <p:embeddedFont>
      <p:font typeface="Karla" pitchFamily="2" charset="0"/>
      <p:regular r:id="rId19"/>
      <p:bold r:id="rId20"/>
      <p:italic r:id="rId21"/>
      <p:bold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0959E3-60D2-4878-9555-1CC85E9E5687}">
  <a:tblStyle styleId="{1D0959E3-60D2-4878-9555-1CC85E9E56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667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69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83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86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184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966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05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36344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94281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86213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135411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2243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41287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255103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949189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8276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909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0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986109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544293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89572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40592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8553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65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1854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003192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5A898-AF15-4C01-B528-5117C857F31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051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4" r:id="rId17"/>
    <p:sldLayoutId id="2147483735" r:id="rId18"/>
    <p:sldLayoutId id="2147483736" r:id="rId19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 idx="4294967295"/>
          </p:nvPr>
        </p:nvSpPr>
        <p:spPr>
          <a:xfrm>
            <a:off x="1764405" y="1504070"/>
            <a:ext cx="5511800" cy="10144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ÁN TỐT NGHIỆP</a:t>
            </a:r>
            <a:endParaRPr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6D11D4-0B4F-55C3-091A-787BD9B5FE24}"/>
              </a:ext>
            </a:extLst>
          </p:cNvPr>
          <p:cNvSpPr txBox="1"/>
          <p:nvPr/>
        </p:nvSpPr>
        <p:spPr>
          <a:xfrm>
            <a:off x="2566380" y="1012506"/>
            <a:ext cx="401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Thông Tin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48F2D-80D3-2E2C-232C-2B8258D98B87}"/>
              </a:ext>
            </a:extLst>
          </p:cNvPr>
          <p:cNvSpPr txBox="1"/>
          <p:nvPr/>
        </p:nvSpPr>
        <p:spPr>
          <a:xfrm>
            <a:off x="2185537" y="2356306"/>
            <a:ext cx="4669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Thông 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1A79D-3834-E214-50BF-B4E4B482E9A8}"/>
              </a:ext>
            </a:extLst>
          </p:cNvPr>
          <p:cNvSpPr txBox="1"/>
          <p:nvPr/>
        </p:nvSpPr>
        <p:spPr>
          <a:xfrm>
            <a:off x="839902" y="2899887"/>
            <a:ext cx="779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Laptop.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Nodejs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7EB5E-9B2A-B045-8306-024EACF278B1}"/>
              </a:ext>
            </a:extLst>
          </p:cNvPr>
          <p:cNvSpPr txBox="1"/>
          <p:nvPr/>
        </p:nvSpPr>
        <p:spPr>
          <a:xfrm>
            <a:off x="2494843" y="3915550"/>
            <a:ext cx="5588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CBHD		: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 Lê Anh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	: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Nam</a:t>
            </a:r>
          </a:p>
          <a:p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	: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2019602525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71EF9A-7E1A-6598-55CA-42A26770D246}"/>
              </a:ext>
            </a:extLst>
          </p:cNvPr>
          <p:cNvSpPr txBox="1">
            <a:spLocks/>
          </p:cNvSpPr>
          <p:nvPr/>
        </p:nvSpPr>
        <p:spPr>
          <a:xfrm>
            <a:off x="835180" y="212287"/>
            <a:ext cx="7981160" cy="4616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NGHIỆP HÀ NỘI</a:t>
            </a:r>
          </a:p>
        </p:txBody>
      </p:sp>
      <p:pic>
        <p:nvPicPr>
          <p:cNvPr id="9" name="Picture 2" descr="Tải mẫu logo đại học Công Nghiệp Hà Nội (HaUI) file vector AI, EPS, JPEG,  PNG, SVG">
            <a:extLst>
              <a:ext uri="{FF2B5EF4-FFF2-40B4-BE49-F238E27FC236}">
                <a16:creationId xmlns:a16="http://schemas.microsoft.com/office/drawing/2014/main" id="{97FC6410-3512-6217-C1A2-DB226F423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7044" r="6814" b="7044"/>
          <a:stretch/>
        </p:blipFill>
        <p:spPr bwMode="auto">
          <a:xfrm>
            <a:off x="178465" y="177940"/>
            <a:ext cx="498191" cy="49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A3B3-AD36-92A4-51AA-88363111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98" y="102393"/>
            <a:ext cx="7370700" cy="8574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61DCAF1F-D4A2-021A-0C12-3B2DA88D0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5" b="5518"/>
          <a:stretch/>
        </p:blipFill>
        <p:spPr bwMode="auto">
          <a:xfrm>
            <a:off x="476214" y="843883"/>
            <a:ext cx="2094376" cy="189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">
            <a:extLst>
              <a:ext uri="{FF2B5EF4-FFF2-40B4-BE49-F238E27FC236}">
                <a16:creationId xmlns:a16="http://schemas.microsoft.com/office/drawing/2014/main" id="{C5F66D4F-B167-B02E-FA02-B9EF3D0735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01"/>
          <a:stretch/>
        </p:blipFill>
        <p:spPr bwMode="auto">
          <a:xfrm>
            <a:off x="2901493" y="843883"/>
            <a:ext cx="1593620" cy="189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1">
            <a:extLst>
              <a:ext uri="{FF2B5EF4-FFF2-40B4-BE49-F238E27FC236}">
                <a16:creationId xmlns:a16="http://schemas.microsoft.com/office/drawing/2014/main" id="{326B63DC-C1AD-C774-1FC3-A49D136A8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38" b="6901"/>
          <a:stretch/>
        </p:blipFill>
        <p:spPr bwMode="auto">
          <a:xfrm>
            <a:off x="4826017" y="843883"/>
            <a:ext cx="2308743" cy="189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">
            <a:extLst>
              <a:ext uri="{FF2B5EF4-FFF2-40B4-BE49-F238E27FC236}">
                <a16:creationId xmlns:a16="http://schemas.microsoft.com/office/drawing/2014/main" id="{DE6946C8-E901-6021-3646-AC3B6F924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76" r="38541" b="16856"/>
          <a:stretch/>
        </p:blipFill>
        <p:spPr bwMode="auto">
          <a:xfrm>
            <a:off x="369030" y="3113254"/>
            <a:ext cx="2308743" cy="141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">
            <a:extLst>
              <a:ext uri="{FF2B5EF4-FFF2-40B4-BE49-F238E27FC236}">
                <a16:creationId xmlns:a16="http://schemas.microsoft.com/office/drawing/2014/main" id="{80D70C91-4F07-C304-344C-B32910495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54" b="8967"/>
          <a:stretch/>
        </p:blipFill>
        <p:spPr bwMode="auto">
          <a:xfrm>
            <a:off x="3035236" y="3075137"/>
            <a:ext cx="2404603" cy="164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CDE5D1-BFE4-0773-C569-EA782E44B816}"/>
              </a:ext>
            </a:extLst>
          </p:cNvPr>
          <p:cNvSpPr txBox="1"/>
          <p:nvPr/>
        </p:nvSpPr>
        <p:spPr>
          <a:xfrm>
            <a:off x="710987" y="2743808"/>
            <a:ext cx="170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Bảng</a:t>
            </a:r>
            <a:r>
              <a:rPr lang="en-US" sz="1400" dirty="0"/>
              <a:t> KHACHHANG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76B82-3B30-42CB-86CE-E883D64C4A16}"/>
              </a:ext>
            </a:extLst>
          </p:cNvPr>
          <p:cNvSpPr txBox="1"/>
          <p:nvPr/>
        </p:nvSpPr>
        <p:spPr>
          <a:xfrm>
            <a:off x="3035236" y="2737318"/>
            <a:ext cx="148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Bảng</a:t>
            </a:r>
            <a:r>
              <a:rPr lang="en-US" sz="1400" dirty="0"/>
              <a:t> SANPHAM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9E40B-65FC-73C1-AA81-7CADCF35BEC7}"/>
              </a:ext>
            </a:extLst>
          </p:cNvPr>
          <p:cNvSpPr txBox="1"/>
          <p:nvPr/>
        </p:nvSpPr>
        <p:spPr>
          <a:xfrm>
            <a:off x="5239853" y="2743808"/>
            <a:ext cx="148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Bảng</a:t>
            </a:r>
            <a:r>
              <a:rPr lang="en-US" sz="1400" dirty="0"/>
              <a:t> PHUKIEN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0C62B-F358-73A8-A4E4-0DE9CB1CF479}"/>
              </a:ext>
            </a:extLst>
          </p:cNvPr>
          <p:cNvSpPr txBox="1"/>
          <p:nvPr/>
        </p:nvSpPr>
        <p:spPr>
          <a:xfrm>
            <a:off x="707428" y="4589492"/>
            <a:ext cx="148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Bảng</a:t>
            </a:r>
            <a:r>
              <a:rPr lang="en-US" sz="1400" dirty="0"/>
              <a:t> GIOHANG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E4DBB-F987-37B5-45BE-E0105BB96C4F}"/>
              </a:ext>
            </a:extLst>
          </p:cNvPr>
          <p:cNvSpPr txBox="1"/>
          <p:nvPr/>
        </p:nvSpPr>
        <p:spPr>
          <a:xfrm>
            <a:off x="3356479" y="4733330"/>
            <a:ext cx="191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Bảng</a:t>
            </a:r>
            <a:r>
              <a:rPr lang="en-US" sz="1400" dirty="0"/>
              <a:t> DONDATHANG</a:t>
            </a:r>
          </a:p>
        </p:txBody>
      </p:sp>
    </p:spTree>
    <p:extLst>
      <p:ext uri="{BB962C8B-B14F-4D97-AF65-F5344CB8AC3E}">
        <p14:creationId xmlns:p14="http://schemas.microsoft.com/office/powerpoint/2010/main" val="351416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chatbot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1">
            <a:extLst>
              <a:ext uri="{FF2B5EF4-FFF2-40B4-BE49-F238E27FC236}">
                <a16:creationId xmlns:a16="http://schemas.microsoft.com/office/drawing/2014/main" id="{7C1EA70D-5F40-95C4-590C-A7097761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74" y="1435107"/>
            <a:ext cx="27352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72ED8B-D2E5-4C7D-403E-965A95A7AC6D}"/>
              </a:ext>
            </a:extLst>
          </p:cNvPr>
          <p:cNvSpPr txBox="1"/>
          <p:nvPr/>
        </p:nvSpPr>
        <p:spPr>
          <a:xfrm>
            <a:off x="653946" y="1806657"/>
            <a:ext cx="23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1">
            <a:extLst>
              <a:ext uri="{FF2B5EF4-FFF2-40B4-BE49-F238E27FC236}">
                <a16:creationId xmlns:a16="http://schemas.microsoft.com/office/drawing/2014/main" id="{0E59B63A-826C-A3D7-C8BA-F52BD1817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727" y="746410"/>
            <a:ext cx="2560002" cy="174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DA6396-5E4F-22C3-DA40-836A482BCA43}"/>
              </a:ext>
            </a:extLst>
          </p:cNvPr>
          <p:cNvSpPr txBox="1"/>
          <p:nvPr/>
        </p:nvSpPr>
        <p:spPr>
          <a:xfrm>
            <a:off x="4709896" y="2571750"/>
            <a:ext cx="23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5" name="Picture 1">
            <a:extLst>
              <a:ext uri="{FF2B5EF4-FFF2-40B4-BE49-F238E27FC236}">
                <a16:creationId xmlns:a16="http://schemas.microsoft.com/office/drawing/2014/main" id="{246EF26B-3261-CC54-5F23-144ABB2AA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457" y="2609851"/>
            <a:ext cx="2071091" cy="192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82E6B-C339-4211-9670-DCB988FA201C}"/>
              </a:ext>
            </a:extLst>
          </p:cNvPr>
          <p:cNvSpPr txBox="1"/>
          <p:nvPr/>
        </p:nvSpPr>
        <p:spPr>
          <a:xfrm>
            <a:off x="1764405" y="4686300"/>
            <a:ext cx="23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7E8C50E-FEA1-798D-73DF-8A67F146B6DA}"/>
              </a:ext>
            </a:extLst>
          </p:cNvPr>
          <p:cNvSpPr/>
          <p:nvPr/>
        </p:nvSpPr>
        <p:spPr>
          <a:xfrm>
            <a:off x="3505834" y="1512746"/>
            <a:ext cx="920840" cy="236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CB366C6-7890-D9F4-11C4-AA0CFCAAE400}"/>
              </a:ext>
            </a:extLst>
          </p:cNvPr>
          <p:cNvSpPr/>
          <p:nvPr/>
        </p:nvSpPr>
        <p:spPr>
          <a:xfrm rot="9160349">
            <a:off x="3914953" y="3168224"/>
            <a:ext cx="920840" cy="236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7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D605433-5BD1-B3D6-73FD-8C50AB980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77" y="1241738"/>
            <a:ext cx="3813823" cy="289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03B271-9EEF-3994-9C7A-7A5EED309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05040"/>
              </p:ext>
            </p:extLst>
          </p:nvPr>
        </p:nvGraphicFramePr>
        <p:xfrm>
          <a:off x="3631127" y="3466497"/>
          <a:ext cx="2924220" cy="600075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462110">
                  <a:extLst>
                    <a:ext uri="{9D8B030D-6E8A-4147-A177-3AD203B41FA5}">
                      <a16:colId xmlns:a16="http://schemas.microsoft.com/office/drawing/2014/main" val="1063125341"/>
                    </a:ext>
                  </a:extLst>
                </a:gridCol>
                <a:gridCol w="1462110">
                  <a:extLst>
                    <a:ext uri="{9D8B030D-6E8A-4147-A177-3AD203B41FA5}">
                      <a16:colId xmlns:a16="http://schemas.microsoft.com/office/drawing/2014/main" val="401650121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Result Status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COUNTA of Result Status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58365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FAILED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2886677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PASSED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20033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92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 idx="4294967295"/>
          </p:nvPr>
        </p:nvSpPr>
        <p:spPr>
          <a:xfrm>
            <a:off x="0" y="3568700"/>
            <a:ext cx="7786688" cy="89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ABE3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4: Kết quả</a:t>
            </a:r>
            <a:endParaRPr sz="4800" dirty="0">
              <a:solidFill>
                <a:srgbClr val="ABE3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l" t="t" r="r" b="b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rot="10286814">
            <a:off x="6499116" y="1416524"/>
            <a:ext cx="177684" cy="1696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6192650" y="1898869"/>
            <a:ext cx="914124" cy="914076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7434266" y="487482"/>
            <a:ext cx="280162" cy="2675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Google Shape;158;p17"/>
          <p:cNvSpPr/>
          <p:nvPr/>
        </p:nvSpPr>
        <p:spPr>
          <a:xfrm rot="1504353">
            <a:off x="7841214" y="2080539"/>
            <a:ext cx="280176" cy="2675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Google Shape;159;p17"/>
          <p:cNvSpPr/>
          <p:nvPr/>
        </p:nvSpPr>
        <p:spPr>
          <a:xfrm rot="1973882">
            <a:off x="8121371" y="1454163"/>
            <a:ext cx="192944" cy="1842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0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Google Shape;273;p30"/>
          <p:cNvSpPr txBox="1">
            <a:spLocks noGrp="1"/>
          </p:cNvSpPr>
          <p:nvPr>
            <p:ph type="body" idx="4294967295"/>
          </p:nvPr>
        </p:nvSpPr>
        <p:spPr>
          <a:xfrm>
            <a:off x="566069" y="1036292"/>
            <a:ext cx="4005931" cy="2014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AE9D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Kiến thức và kĩ năng đã học được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Phân chia công việc, lên kế hoạch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Ứng dụng những thư viện, framework như reactjs, keras,…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Kĩ năng đọc, tìm kiếm tài liệu tiếng anh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00AE9D"/>
              </a:solidFill>
              <a:latin typeface="Arial" panose="020B0604020202020204" pitchFamily="34" charset="0"/>
              <a:ea typeface="Karla"/>
              <a:cs typeface="Arial" panose="020B0604020202020204" pitchFamily="34" charset="0"/>
              <a:sym typeface="Karla"/>
            </a:endParaRPr>
          </a:p>
        </p:txBody>
      </p:sp>
      <p:sp>
        <p:nvSpPr>
          <p:cNvPr id="2" name="Google Shape;196;p22">
            <a:extLst>
              <a:ext uri="{FF2B5EF4-FFF2-40B4-BE49-F238E27FC236}">
                <a16:creationId xmlns:a16="http://schemas.microsoft.com/office/drawing/2014/main" id="{13C276C0-5006-8143-A9A2-EE0BF9EACEBB}"/>
              </a:ext>
            </a:extLst>
          </p:cNvPr>
          <p:cNvSpPr txBox="1">
            <a:spLocks/>
          </p:cNvSpPr>
          <p:nvPr/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273;p30">
            <a:extLst>
              <a:ext uri="{FF2B5EF4-FFF2-40B4-BE49-F238E27FC236}">
                <a16:creationId xmlns:a16="http://schemas.microsoft.com/office/drawing/2014/main" id="{634461A1-9456-9501-DC5D-A23A75C264FB}"/>
              </a:ext>
            </a:extLst>
          </p:cNvPr>
          <p:cNvSpPr txBox="1">
            <a:spLocks/>
          </p:cNvSpPr>
          <p:nvPr/>
        </p:nvSpPr>
        <p:spPr>
          <a:xfrm>
            <a:off x="835685" y="3111574"/>
            <a:ext cx="4005931" cy="172314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1600" b="1" dirty="0" err="1">
                <a:solidFill>
                  <a:srgbClr val="00AE9D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Kết</a:t>
            </a:r>
            <a:r>
              <a:rPr lang="en-US" sz="1600" b="1" dirty="0">
                <a:solidFill>
                  <a:srgbClr val="00AE9D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b="1" dirty="0" err="1">
                <a:solidFill>
                  <a:srgbClr val="00AE9D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quả</a:t>
            </a:r>
            <a:r>
              <a:rPr lang="en-US" sz="1600" b="1" dirty="0">
                <a:solidFill>
                  <a:srgbClr val="00AE9D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b="1" dirty="0" err="1">
                <a:solidFill>
                  <a:srgbClr val="00AE9D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đạt</a:t>
            </a:r>
            <a:r>
              <a:rPr lang="en-US" sz="1600" b="1" dirty="0">
                <a:solidFill>
                  <a:srgbClr val="00AE9D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b="1" dirty="0" err="1">
                <a:solidFill>
                  <a:srgbClr val="00AE9D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được</a:t>
            </a:r>
            <a:endParaRPr lang="vi-VN" sz="1600" b="1" dirty="0">
              <a:solidFill>
                <a:srgbClr val="00AE9D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Sử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dụng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công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cụ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vào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làm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ứng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dụng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Quản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lý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thư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mục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thư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viện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chặt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chẽ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Thao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tác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với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nền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tảng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hiệu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quả</a:t>
            </a:r>
            <a:endParaRPr lang="vi-VN" sz="1600" dirty="0">
              <a:solidFill>
                <a:schemeClr val="tx1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2387607" y="1365160"/>
            <a:ext cx="2770382" cy="2660525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Arial" panose="020B0604020202020204" pitchFamily="34" charset="0"/>
                <a:ea typeface="Karla"/>
                <a:cs typeface="Arial" panose="020B0604020202020204" pitchFamily="34" charset="0"/>
                <a:sym typeface="Karla"/>
              </a:rPr>
              <a:t>Hướng phát triển</a:t>
            </a:r>
            <a:endParaRPr b="1" dirty="0">
              <a:solidFill>
                <a:srgbClr val="FFFFFF"/>
              </a:solidFill>
              <a:latin typeface="Arial" panose="020B0604020202020204" pitchFamily="34" charset="0"/>
              <a:ea typeface="Karla"/>
              <a:cs typeface="Arial" panose="020B0604020202020204" pitchFamily="34" charset="0"/>
              <a:sym typeface="Karla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508001" y="2011318"/>
            <a:ext cx="2378339" cy="144450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4C52"/>
                </a:solidFill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Thêm</a:t>
            </a:r>
            <a:r>
              <a:rPr lang="en-US" dirty="0">
                <a:solidFill>
                  <a:srgbClr val="004C52"/>
                </a:solidFill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en-US" dirty="0" err="1">
                <a:solidFill>
                  <a:srgbClr val="004C52"/>
                </a:solidFill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tính</a:t>
            </a:r>
            <a:r>
              <a:rPr lang="en-US" dirty="0">
                <a:solidFill>
                  <a:srgbClr val="004C52"/>
                </a:solidFill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en-US" dirty="0" err="1">
                <a:solidFill>
                  <a:srgbClr val="004C52"/>
                </a:solidFill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năng</a:t>
            </a:r>
            <a:r>
              <a:rPr lang="en-US" dirty="0">
                <a:solidFill>
                  <a:srgbClr val="004C52"/>
                </a:solidFill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: </a:t>
            </a:r>
            <a:r>
              <a:rPr lang="en-US" dirty="0" err="1">
                <a:solidFill>
                  <a:srgbClr val="004C52"/>
                </a:solidFill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Gợi</a:t>
            </a:r>
            <a:r>
              <a:rPr lang="en-US" dirty="0">
                <a:solidFill>
                  <a:srgbClr val="004C52"/>
                </a:solidFill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ý </a:t>
            </a:r>
            <a:r>
              <a:rPr lang="en-US" dirty="0" err="1">
                <a:solidFill>
                  <a:srgbClr val="004C52"/>
                </a:solidFill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mua</a:t>
            </a:r>
            <a:r>
              <a:rPr lang="en-US" dirty="0">
                <a:solidFill>
                  <a:srgbClr val="004C52"/>
                </a:solidFill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hang, </a:t>
            </a:r>
            <a:r>
              <a:rPr lang="en-US" dirty="0" err="1">
                <a:solidFill>
                  <a:srgbClr val="004C52"/>
                </a:solidFill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thông</a:t>
            </a:r>
            <a:r>
              <a:rPr lang="en-US" dirty="0">
                <a:solidFill>
                  <a:srgbClr val="004C52"/>
                </a:solidFill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en-US" dirty="0" err="1">
                <a:solidFill>
                  <a:srgbClr val="004C52"/>
                </a:solidFill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báo</a:t>
            </a:r>
            <a:endParaRPr dirty="0">
              <a:solidFill>
                <a:srgbClr val="004C52"/>
              </a:solidFill>
              <a:latin typeface="Arial" panose="020B0604020202020204" pitchFamily="34" charset="0"/>
              <a:cs typeface="Arial" panose="020B0604020202020204" pitchFamily="34" charset="0"/>
              <a:sym typeface="Karla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4659256" y="2011318"/>
            <a:ext cx="2378339" cy="144450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4C52"/>
                </a:solidFill>
                <a:latin typeface="Arial" panose="020B0604020202020204" pitchFamily="34" charset="0"/>
                <a:ea typeface="Karla"/>
                <a:cs typeface="Arial" panose="020B0604020202020204" pitchFamily="34" charset="0"/>
                <a:sym typeface="Karla"/>
              </a:rPr>
              <a:t>Hoàn thiện giao diện ứng dụng</a:t>
            </a:r>
            <a:endParaRPr dirty="0">
              <a:solidFill>
                <a:srgbClr val="004C52"/>
              </a:solidFill>
              <a:latin typeface="Arial" panose="020B0604020202020204" pitchFamily="34" charset="0"/>
              <a:ea typeface="Karla"/>
              <a:cs typeface="Arial" panose="020B0604020202020204" pitchFamily="34" charset="0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85765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 idx="4294967295"/>
          </p:nvPr>
        </p:nvSpPr>
        <p:spPr>
          <a:xfrm>
            <a:off x="3611563" y="1512888"/>
            <a:ext cx="5532437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ABE3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sz="6000" dirty="0">
              <a:solidFill>
                <a:srgbClr val="ABE3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4294967295"/>
          </p:nvPr>
        </p:nvSpPr>
        <p:spPr>
          <a:xfrm>
            <a:off x="3714594" y="2683100"/>
            <a:ext cx="3343939" cy="1111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6" name="Google Shape;306;p34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07" name="Google Shape;307;p3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681875" y="2683100"/>
            <a:ext cx="1274938" cy="1159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94429" y="386208"/>
            <a:ext cx="7355142" cy="552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102;p12">
            <a:extLst>
              <a:ext uri="{FF2B5EF4-FFF2-40B4-BE49-F238E27FC236}">
                <a16:creationId xmlns:a16="http://schemas.microsoft.com/office/drawing/2014/main" id="{B0C5634D-7AC9-91FD-A70E-C03551B1068A}"/>
              </a:ext>
            </a:extLst>
          </p:cNvPr>
          <p:cNvSpPr txBox="1">
            <a:spLocks/>
          </p:cNvSpPr>
          <p:nvPr/>
        </p:nvSpPr>
        <p:spPr>
          <a:xfrm>
            <a:off x="968425" y="1419351"/>
            <a:ext cx="2547926" cy="1090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 err="1">
                <a:solidFill>
                  <a:srgbClr val="00AE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800" b="1" dirty="0">
                <a:solidFill>
                  <a:srgbClr val="00AE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800" b="1" dirty="0" err="1">
                <a:solidFill>
                  <a:srgbClr val="00AE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1800" b="1" dirty="0">
                <a:solidFill>
                  <a:srgbClr val="00AE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AE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endParaRPr lang="en-US" sz="1800" dirty="0">
              <a:solidFill>
                <a:srgbClr val="00AE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Google Shape;102;p12">
            <a:extLst>
              <a:ext uri="{FF2B5EF4-FFF2-40B4-BE49-F238E27FC236}">
                <a16:creationId xmlns:a16="http://schemas.microsoft.com/office/drawing/2014/main" id="{8110D700-4209-8CCC-DBC0-660E5E5D86A4}"/>
              </a:ext>
            </a:extLst>
          </p:cNvPr>
          <p:cNvSpPr txBox="1">
            <a:spLocks/>
          </p:cNvSpPr>
          <p:nvPr/>
        </p:nvSpPr>
        <p:spPr>
          <a:xfrm>
            <a:off x="5131548" y="1419351"/>
            <a:ext cx="2815553" cy="1090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8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800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endParaRPr lang="en-US" sz="18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Google Shape;102;p12">
            <a:extLst>
              <a:ext uri="{FF2B5EF4-FFF2-40B4-BE49-F238E27FC236}">
                <a16:creationId xmlns:a16="http://schemas.microsoft.com/office/drawing/2014/main" id="{3DC3A535-ECE2-0325-B9BA-13A3A1C831D1}"/>
              </a:ext>
            </a:extLst>
          </p:cNvPr>
          <p:cNvSpPr txBox="1">
            <a:spLocks/>
          </p:cNvSpPr>
          <p:nvPr/>
        </p:nvSpPr>
        <p:spPr>
          <a:xfrm>
            <a:off x="968425" y="2865291"/>
            <a:ext cx="3261604" cy="1090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Chatbot</a:t>
            </a:r>
          </a:p>
        </p:txBody>
      </p:sp>
      <p:sp>
        <p:nvSpPr>
          <p:cNvPr id="128" name="Google Shape;102;p12">
            <a:extLst>
              <a:ext uri="{FF2B5EF4-FFF2-40B4-BE49-F238E27FC236}">
                <a16:creationId xmlns:a16="http://schemas.microsoft.com/office/drawing/2014/main" id="{2DA187E4-40D9-1C65-A3D8-0100EE913DFF}"/>
              </a:ext>
            </a:extLst>
          </p:cNvPr>
          <p:cNvSpPr txBox="1">
            <a:spLocks/>
          </p:cNvSpPr>
          <p:nvPr/>
        </p:nvSpPr>
        <p:spPr>
          <a:xfrm>
            <a:off x="5131549" y="2865291"/>
            <a:ext cx="2547926" cy="1090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18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1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 idx="4294967295"/>
          </p:nvPr>
        </p:nvSpPr>
        <p:spPr>
          <a:xfrm>
            <a:off x="0" y="3568700"/>
            <a:ext cx="7786688" cy="89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ABE3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1: Khái quát</a:t>
            </a:r>
            <a:endParaRPr sz="4800" dirty="0">
              <a:solidFill>
                <a:srgbClr val="ABE3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l" t="t" r="r" b="b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rot="10286814">
            <a:off x="6499116" y="1416524"/>
            <a:ext cx="177684" cy="1696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6192650" y="1898869"/>
            <a:ext cx="914124" cy="914076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7434266" y="487482"/>
            <a:ext cx="280162" cy="2675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Google Shape;158;p17"/>
          <p:cNvSpPr/>
          <p:nvPr/>
        </p:nvSpPr>
        <p:spPr>
          <a:xfrm rot="1504353">
            <a:off x="7841214" y="2080539"/>
            <a:ext cx="280176" cy="2675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Google Shape;159;p17"/>
          <p:cNvSpPr/>
          <p:nvPr/>
        </p:nvSpPr>
        <p:spPr>
          <a:xfrm rot="1973882">
            <a:off x="8121371" y="1454163"/>
            <a:ext cx="192944" cy="1842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Đặt vấn đề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620428" y="1389666"/>
            <a:ext cx="4839744" cy="1709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Nhờ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25" y="717423"/>
            <a:ext cx="3568800" cy="35688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3A0A0A-E046-A996-1166-ADFCAA27D840}"/>
              </a:ext>
            </a:extLst>
          </p:cNvPr>
          <p:cNvSpPr txBox="1"/>
          <p:nvPr/>
        </p:nvSpPr>
        <p:spPr>
          <a:xfrm>
            <a:off x="620428" y="3753834"/>
            <a:ext cx="63230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8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870750" y="398400"/>
            <a:ext cx="7322325" cy="637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555248" y="2190600"/>
            <a:ext cx="1399580" cy="29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Củng cố và phát triển được các kiến thức nển tảng về lập trình ra một sản phẩm website.</a:t>
            </a:r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2"/>
          </p:nvPr>
        </p:nvSpPr>
        <p:spPr>
          <a:xfrm>
            <a:off x="2550654" y="2190551"/>
            <a:ext cx="1702418" cy="29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tin.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3"/>
          </p:nvPr>
        </p:nvSpPr>
        <p:spPr>
          <a:xfrm>
            <a:off x="4557241" y="2190600"/>
            <a:ext cx="1999437" cy="29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 được cách hoạt động của hệ thống bán hàng thực tế.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176;p19">
            <a:extLst>
              <a:ext uri="{FF2B5EF4-FFF2-40B4-BE49-F238E27FC236}">
                <a16:creationId xmlns:a16="http://schemas.microsoft.com/office/drawing/2014/main" id="{EDF6C21B-4778-B98E-D29C-5AA366E92B2C}"/>
              </a:ext>
            </a:extLst>
          </p:cNvPr>
          <p:cNvSpPr txBox="1">
            <a:spLocks/>
          </p:cNvSpPr>
          <p:nvPr/>
        </p:nvSpPr>
        <p:spPr>
          <a:xfrm>
            <a:off x="6496747" y="2190600"/>
            <a:ext cx="1999437" cy="29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1400"/>
              <a:buFont typeface="Karla"/>
              <a:buChar char="◆"/>
              <a:defRPr sz="1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1400"/>
              <a:buFont typeface="Karla"/>
              <a:buChar char="◆"/>
              <a:defRPr sz="1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1400"/>
              <a:buFont typeface="Karla"/>
              <a:buChar char="◇"/>
              <a:defRPr sz="1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Karla"/>
              <a:buNone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245;p27">
            <a:extLst>
              <a:ext uri="{FF2B5EF4-FFF2-40B4-BE49-F238E27FC236}">
                <a16:creationId xmlns:a16="http://schemas.microsoft.com/office/drawing/2014/main" id="{227BD00E-5FA7-5444-66E6-A45E19D160EC}"/>
              </a:ext>
            </a:extLst>
          </p:cNvPr>
          <p:cNvSpPr/>
          <p:nvPr/>
        </p:nvSpPr>
        <p:spPr>
          <a:xfrm>
            <a:off x="4661230" y="1650143"/>
            <a:ext cx="1717229" cy="637920"/>
          </a:xfrm>
          <a:prstGeom prst="homePlate">
            <a:avLst>
              <a:gd name="adj" fmla="val 211909"/>
            </a:avLst>
          </a:prstGeom>
          <a:solidFill>
            <a:srgbClr val="004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Arial" panose="020B0604020202020204" pitchFamily="34" charset="0"/>
                <a:ea typeface="Karla"/>
                <a:cs typeface="Arial" panose="020B0604020202020204" pitchFamily="34" charset="0"/>
                <a:sym typeface="Karla"/>
              </a:rPr>
              <a:t>Nghiệp vụ</a:t>
            </a:r>
            <a:endParaRPr sz="1600" b="1" dirty="0">
              <a:solidFill>
                <a:srgbClr val="FFFFFF"/>
              </a:solidFill>
              <a:latin typeface="Arial" panose="020B0604020202020204" pitchFamily="34" charset="0"/>
              <a:ea typeface="Karla"/>
              <a:cs typeface="Arial" panose="020B0604020202020204" pitchFamily="34" charset="0"/>
              <a:sym typeface="Karla"/>
            </a:endParaRPr>
          </a:p>
        </p:txBody>
      </p:sp>
      <p:sp>
        <p:nvSpPr>
          <p:cNvPr id="4" name="Google Shape;246;p27">
            <a:extLst>
              <a:ext uri="{FF2B5EF4-FFF2-40B4-BE49-F238E27FC236}">
                <a16:creationId xmlns:a16="http://schemas.microsoft.com/office/drawing/2014/main" id="{EF387921-2728-52A2-464A-F8523B8F44A1}"/>
              </a:ext>
            </a:extLst>
          </p:cNvPr>
          <p:cNvSpPr/>
          <p:nvPr/>
        </p:nvSpPr>
        <p:spPr>
          <a:xfrm>
            <a:off x="2654643" y="1650143"/>
            <a:ext cx="1717229" cy="637920"/>
          </a:xfrm>
          <a:prstGeom prst="homePlate">
            <a:avLst>
              <a:gd name="adj" fmla="val 211909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Arial" panose="020B0604020202020204" pitchFamily="34" charset="0"/>
                <a:ea typeface="Karla"/>
                <a:cs typeface="Arial" panose="020B0604020202020204" pitchFamily="34" charset="0"/>
                <a:sym typeface="Karla"/>
              </a:rPr>
              <a:t>Kỹ năng</a:t>
            </a:r>
            <a:endParaRPr sz="1600" b="1" dirty="0">
              <a:solidFill>
                <a:schemeClr val="bg1"/>
              </a:solidFill>
              <a:latin typeface="Arial" panose="020B0604020202020204" pitchFamily="34" charset="0"/>
              <a:ea typeface="Karla"/>
              <a:cs typeface="Arial" panose="020B0604020202020204" pitchFamily="34" charset="0"/>
              <a:sym typeface="Karla"/>
            </a:endParaRPr>
          </a:p>
        </p:txBody>
      </p:sp>
      <p:sp>
        <p:nvSpPr>
          <p:cNvPr id="5" name="Google Shape;247;p27">
            <a:extLst>
              <a:ext uri="{FF2B5EF4-FFF2-40B4-BE49-F238E27FC236}">
                <a16:creationId xmlns:a16="http://schemas.microsoft.com/office/drawing/2014/main" id="{66684A93-4D83-9468-FEB2-54FA5B3A82BC}"/>
              </a:ext>
            </a:extLst>
          </p:cNvPr>
          <p:cNvSpPr/>
          <p:nvPr/>
        </p:nvSpPr>
        <p:spPr>
          <a:xfrm>
            <a:off x="648056" y="1650143"/>
            <a:ext cx="1717229" cy="637920"/>
          </a:xfrm>
          <a:prstGeom prst="homePlate">
            <a:avLst>
              <a:gd name="adj" fmla="val 211909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Arial" panose="020B0604020202020204" pitchFamily="34" charset="0"/>
                <a:ea typeface="Karla"/>
                <a:cs typeface="Arial" panose="020B0604020202020204" pitchFamily="34" charset="0"/>
                <a:sym typeface="Karla"/>
              </a:rPr>
              <a:t>Kiến thức</a:t>
            </a:r>
            <a:endParaRPr sz="1600" b="1" dirty="0">
              <a:solidFill>
                <a:schemeClr val="bg1"/>
              </a:solidFill>
              <a:latin typeface="Arial" panose="020B0604020202020204" pitchFamily="34" charset="0"/>
              <a:ea typeface="Karla"/>
              <a:cs typeface="Arial" panose="020B0604020202020204" pitchFamily="34" charset="0"/>
              <a:sym typeface="Karla"/>
            </a:endParaRPr>
          </a:p>
        </p:txBody>
      </p:sp>
      <p:sp>
        <p:nvSpPr>
          <p:cNvPr id="9" name="Google Shape;245;p27">
            <a:extLst>
              <a:ext uri="{FF2B5EF4-FFF2-40B4-BE49-F238E27FC236}">
                <a16:creationId xmlns:a16="http://schemas.microsoft.com/office/drawing/2014/main" id="{A1B807FA-B7B6-6F94-4B0B-30793EEF681A}"/>
              </a:ext>
            </a:extLst>
          </p:cNvPr>
          <p:cNvSpPr/>
          <p:nvPr/>
        </p:nvSpPr>
        <p:spPr>
          <a:xfrm>
            <a:off x="6556678" y="1650143"/>
            <a:ext cx="1717229" cy="637920"/>
          </a:xfrm>
          <a:prstGeom prst="homePlate">
            <a:avLst>
              <a:gd name="adj" fmla="val 21190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Arial" panose="020B0604020202020204" pitchFamily="34" charset="0"/>
                <a:ea typeface="Karla"/>
                <a:cs typeface="Arial" panose="020B0604020202020204" pitchFamily="34" charset="0"/>
                <a:sym typeface="Karla"/>
              </a:rPr>
              <a:t>Vận dụng</a:t>
            </a:r>
            <a:endParaRPr b="1" dirty="0">
              <a:solidFill>
                <a:srgbClr val="FFFFFF"/>
              </a:solidFill>
              <a:latin typeface="Arial" panose="020B0604020202020204" pitchFamily="34" charset="0"/>
              <a:ea typeface="Karla"/>
              <a:cs typeface="Arial" panose="020B0604020202020204" pitchFamily="34" charset="0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321454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 idx="4294967295"/>
          </p:nvPr>
        </p:nvSpPr>
        <p:spPr>
          <a:xfrm>
            <a:off x="0" y="3568700"/>
            <a:ext cx="7786688" cy="89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ABE3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2: Công nghệ</a:t>
            </a:r>
            <a:endParaRPr sz="4800" dirty="0">
              <a:solidFill>
                <a:srgbClr val="ABE3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l" t="t" r="r" b="b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rot="10286814">
            <a:off x="6499116" y="1416524"/>
            <a:ext cx="177684" cy="1696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6192650" y="1898869"/>
            <a:ext cx="914124" cy="914076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7434266" y="487482"/>
            <a:ext cx="280162" cy="2675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Google Shape;158;p17"/>
          <p:cNvSpPr/>
          <p:nvPr/>
        </p:nvSpPr>
        <p:spPr>
          <a:xfrm rot="1504353">
            <a:off x="7841214" y="2080539"/>
            <a:ext cx="280176" cy="2675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Google Shape;159;p17"/>
          <p:cNvSpPr/>
          <p:nvPr/>
        </p:nvSpPr>
        <p:spPr>
          <a:xfrm rot="1973882">
            <a:off x="8121371" y="1454163"/>
            <a:ext cx="192944" cy="1842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8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JS là gì? Những điều có thể bạn chưa biết về ReactJS">
            <a:extLst>
              <a:ext uri="{FF2B5EF4-FFF2-40B4-BE49-F238E27FC236}">
                <a16:creationId xmlns:a16="http://schemas.microsoft.com/office/drawing/2014/main" id="{5840CE61-FA74-A420-9869-9F9268412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991" y="212996"/>
            <a:ext cx="23445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de.js - Wikipedia">
            <a:extLst>
              <a:ext uri="{FF2B5EF4-FFF2-40B4-BE49-F238E27FC236}">
                <a16:creationId xmlns:a16="http://schemas.microsoft.com/office/drawing/2014/main" id="{BF2F4CE6-B07E-A3CE-490B-95140845A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90" y="1168676"/>
            <a:ext cx="2288141" cy="10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eras for R - Posit">
            <a:extLst>
              <a:ext uri="{FF2B5EF4-FFF2-40B4-BE49-F238E27FC236}">
                <a16:creationId xmlns:a16="http://schemas.microsoft.com/office/drawing/2014/main" id="{D7E0EA0D-B471-8CE7-D0C1-EED25A624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90" y="2298705"/>
            <a:ext cx="2288141" cy="121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ongoDB: The Developer Data Platform | MongoDB">
            <a:extLst>
              <a:ext uri="{FF2B5EF4-FFF2-40B4-BE49-F238E27FC236}">
                <a16:creationId xmlns:a16="http://schemas.microsoft.com/office/drawing/2014/main" id="{6F4C7566-F64D-95DF-9081-E783B4F63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952" y="3825008"/>
            <a:ext cx="2006037" cy="100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796796-E2AB-1A74-239C-3A0F07031406}"/>
              </a:ext>
            </a:extLst>
          </p:cNvPr>
          <p:cNvGrpSpPr/>
          <p:nvPr/>
        </p:nvGrpSpPr>
        <p:grpSpPr>
          <a:xfrm>
            <a:off x="351522" y="592680"/>
            <a:ext cx="4405463" cy="1000274"/>
            <a:chOff x="7050637" y="967841"/>
            <a:chExt cx="4405463" cy="10002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C9EA90-7E5B-6795-6E7D-66EABA364358}"/>
                </a:ext>
              </a:extLst>
            </p:cNvPr>
            <p:cNvSpPr txBox="1"/>
            <p:nvPr/>
          </p:nvSpPr>
          <p:spPr>
            <a:xfrm>
              <a:off x="7050637" y="967841"/>
              <a:ext cx="9030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C3771107-9E2C-C0B2-41D5-3C23640B6840}"/>
                </a:ext>
              </a:extLst>
            </p:cNvPr>
            <p:cNvGrpSpPr/>
            <p:nvPr/>
          </p:nvGrpSpPr>
          <p:grpSpPr>
            <a:xfrm>
              <a:off x="7811425" y="1044785"/>
              <a:ext cx="3644675" cy="923330"/>
              <a:chOff x="3017859" y="4283314"/>
              <a:chExt cx="1908852" cy="92333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9B75D5-FEDD-AB33-97D7-147ACC1DDD16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904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Thư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viện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Javascript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dùng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xây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dựng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giao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diện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người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dùng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1328F1-9CBD-03FE-9BEA-B85489E30A97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88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ReactJS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C92D39-95D9-863D-2F29-8DD7C4B81582}"/>
              </a:ext>
            </a:extLst>
          </p:cNvPr>
          <p:cNvGrpSpPr/>
          <p:nvPr/>
        </p:nvGrpSpPr>
        <p:grpSpPr>
          <a:xfrm>
            <a:off x="512857" y="1652375"/>
            <a:ext cx="4805028" cy="1031051"/>
            <a:chOff x="7054453" y="3075056"/>
            <a:chExt cx="3563313" cy="1031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148A7C-9561-F2D8-322D-6C0892B10DDB}"/>
                </a:ext>
              </a:extLst>
            </p:cNvPr>
            <p:cNvSpPr txBox="1"/>
            <p:nvPr/>
          </p:nvSpPr>
          <p:spPr>
            <a:xfrm>
              <a:off x="7054453" y="3075056"/>
              <a:ext cx="6696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ko-KR" alt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44C72A82-F099-C2C5-319E-D533B7949B9E}"/>
                </a:ext>
              </a:extLst>
            </p:cNvPr>
            <p:cNvGrpSpPr/>
            <p:nvPr/>
          </p:nvGrpSpPr>
          <p:grpSpPr>
            <a:xfrm>
              <a:off x="7609527" y="3182777"/>
              <a:ext cx="3008239" cy="923330"/>
              <a:chOff x="2820045" y="4314091"/>
              <a:chExt cx="1914608" cy="92333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E410E2-6BEE-E8AC-C2EE-867594CCA5B0}"/>
                  </a:ext>
                </a:extLst>
              </p:cNvPr>
              <p:cNvSpPr txBox="1"/>
              <p:nvPr/>
            </p:nvSpPr>
            <p:spPr>
              <a:xfrm>
                <a:off x="2829798" y="4591090"/>
                <a:ext cx="1904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Platform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phát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triển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dựa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V8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Javascript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engine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2AD228-0E40-B346-18D9-E51B06E3CAC9}"/>
                  </a:ext>
                </a:extLst>
              </p:cNvPr>
              <p:cNvSpPr txBox="1"/>
              <p:nvPr/>
            </p:nvSpPr>
            <p:spPr>
              <a:xfrm>
                <a:off x="2820045" y="4314091"/>
                <a:ext cx="1888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NodeJS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3918B4-ACC8-3371-D86A-F45EC4C7398A}"/>
              </a:ext>
            </a:extLst>
          </p:cNvPr>
          <p:cNvGrpSpPr/>
          <p:nvPr/>
        </p:nvGrpSpPr>
        <p:grpSpPr>
          <a:xfrm>
            <a:off x="676243" y="2660689"/>
            <a:ext cx="4552440" cy="979704"/>
            <a:chOff x="7054452" y="5274606"/>
            <a:chExt cx="4397879" cy="112834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271F65-BC8E-80CC-2AEA-3895649EC8B9}"/>
                </a:ext>
              </a:extLst>
            </p:cNvPr>
            <p:cNvSpPr txBox="1"/>
            <p:nvPr/>
          </p:nvSpPr>
          <p:spPr>
            <a:xfrm>
              <a:off x="7054452" y="5274606"/>
              <a:ext cx="903053" cy="81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ko-KR" altLang="en-US" sz="40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id="{AD52BDD3-8A1B-8D8F-429F-51F309F93D07}"/>
                </a:ext>
              </a:extLst>
            </p:cNvPr>
            <p:cNvGrpSpPr/>
            <p:nvPr/>
          </p:nvGrpSpPr>
          <p:grpSpPr>
            <a:xfrm>
              <a:off x="7807656" y="5381558"/>
              <a:ext cx="3644675" cy="1021388"/>
              <a:chOff x="2958845" y="4313322"/>
              <a:chExt cx="1908852" cy="102138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D6A429-E4ED-BB37-8920-EBF87CC3E730}"/>
                  </a:ext>
                </a:extLst>
              </p:cNvPr>
              <p:cNvSpPr txBox="1"/>
              <p:nvPr/>
            </p:nvSpPr>
            <p:spPr>
              <a:xfrm>
                <a:off x="2962842" y="4590321"/>
                <a:ext cx="1904855" cy="744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open source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Neural Network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viết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bởi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ngôn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ngữ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python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D5C456-FAC2-C29B-6834-DD419B4EF056}"/>
                  </a:ext>
                </a:extLst>
              </p:cNvPr>
              <p:cNvSpPr txBox="1"/>
              <p:nvPr/>
            </p:nvSpPr>
            <p:spPr>
              <a:xfrm>
                <a:off x="2958845" y="4313322"/>
                <a:ext cx="1888661" cy="425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Keras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098DDF-17E5-50EB-1A0A-E9D629C39D66}"/>
              </a:ext>
            </a:extLst>
          </p:cNvPr>
          <p:cNvGrpSpPr/>
          <p:nvPr/>
        </p:nvGrpSpPr>
        <p:grpSpPr>
          <a:xfrm>
            <a:off x="1067011" y="3757793"/>
            <a:ext cx="4390245" cy="707886"/>
            <a:chOff x="4872303" y="5023359"/>
            <a:chExt cx="439024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24AA15-EF32-E951-76C4-E60E9F7A5276}"/>
                </a:ext>
              </a:extLst>
            </p:cNvPr>
            <p:cNvSpPr txBox="1"/>
            <p:nvPr/>
          </p:nvSpPr>
          <p:spPr>
            <a:xfrm>
              <a:off x="4872303" y="5023359"/>
              <a:ext cx="873513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ko-KR" altLang="en-US" sz="40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8B33EF-DAA0-1EE6-B4AF-35BA81BAED35}"/>
                </a:ext>
              </a:extLst>
            </p:cNvPr>
            <p:cNvSpPr txBox="1"/>
            <p:nvPr/>
          </p:nvSpPr>
          <p:spPr>
            <a:xfrm>
              <a:off x="5625505" y="5361913"/>
              <a:ext cx="3637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Cơ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sở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NoSQL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DD75E5-C338-3482-68DE-AA49E32318B9}"/>
                </a:ext>
              </a:extLst>
            </p:cNvPr>
            <p:cNvSpPr txBox="1"/>
            <p:nvPr/>
          </p:nvSpPr>
          <p:spPr>
            <a:xfrm>
              <a:off x="5625505" y="5100303"/>
              <a:ext cx="3606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MsSQL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Management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Google Shape;173;p19">
            <a:extLst>
              <a:ext uri="{FF2B5EF4-FFF2-40B4-BE49-F238E27FC236}">
                <a16:creationId xmlns:a16="http://schemas.microsoft.com/office/drawing/2014/main" id="{729C0BFC-C69B-6215-9DD5-3572FE2E7897}"/>
              </a:ext>
            </a:extLst>
          </p:cNvPr>
          <p:cNvSpPr txBox="1">
            <a:spLocks/>
          </p:cNvSpPr>
          <p:nvPr/>
        </p:nvSpPr>
        <p:spPr>
          <a:xfrm>
            <a:off x="297640" y="38314"/>
            <a:ext cx="7322325" cy="637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7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 idx="4294967295"/>
          </p:nvPr>
        </p:nvSpPr>
        <p:spPr>
          <a:xfrm>
            <a:off x="0" y="3568700"/>
            <a:ext cx="7786688" cy="89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ABE3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3: Thiết kế</a:t>
            </a:r>
            <a:endParaRPr sz="4800" dirty="0">
              <a:solidFill>
                <a:srgbClr val="ABE3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l" t="t" r="r" b="b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rot="10286814">
            <a:off x="6499116" y="1416524"/>
            <a:ext cx="177684" cy="1696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6192650" y="1898869"/>
            <a:ext cx="914124" cy="914076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7434266" y="487482"/>
            <a:ext cx="280162" cy="2675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Google Shape;158;p17"/>
          <p:cNvSpPr/>
          <p:nvPr/>
        </p:nvSpPr>
        <p:spPr>
          <a:xfrm rot="1504353">
            <a:off x="7841214" y="2080539"/>
            <a:ext cx="280176" cy="2675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Google Shape;159;p17"/>
          <p:cNvSpPr/>
          <p:nvPr/>
        </p:nvSpPr>
        <p:spPr>
          <a:xfrm rot="1973882">
            <a:off x="8121371" y="1454163"/>
            <a:ext cx="192944" cy="1842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5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A3B3-AD36-92A4-51AA-88363111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98" y="102393"/>
            <a:ext cx="7370700" cy="8574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AF326-9683-BFA0-C6F2-BF460F29CD37}"/>
              </a:ext>
            </a:extLst>
          </p:cNvPr>
          <p:cNvSpPr txBox="1"/>
          <p:nvPr/>
        </p:nvSpPr>
        <p:spPr>
          <a:xfrm>
            <a:off x="1916625" y="4589275"/>
            <a:ext cx="496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E403DAE-2FB2-5539-EB7C-272563DD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6" b="22505"/>
          <a:stretch>
            <a:fillRect/>
          </a:stretch>
        </p:blipFill>
        <p:spPr bwMode="auto">
          <a:xfrm>
            <a:off x="858982" y="865505"/>
            <a:ext cx="3200673" cy="3657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4C7EB94A-D041-9E71-D282-9239AB7DF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75" b="19482"/>
          <a:stretch>
            <a:fillRect/>
          </a:stretch>
        </p:blipFill>
        <p:spPr bwMode="auto">
          <a:xfrm>
            <a:off x="4506800" y="865504"/>
            <a:ext cx="3902299" cy="3657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0076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466</Words>
  <Application>Microsoft Office PowerPoint</Application>
  <PresentationFormat>On-screen Show (16:9)</PresentationFormat>
  <Paragraphs>86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Trebuchet MS</vt:lpstr>
      <vt:lpstr>Karla</vt:lpstr>
      <vt:lpstr>Times New Roman</vt:lpstr>
      <vt:lpstr>Arial</vt:lpstr>
      <vt:lpstr>Wingdings 3</vt:lpstr>
      <vt:lpstr>Wingdings</vt:lpstr>
      <vt:lpstr>Facet</vt:lpstr>
      <vt:lpstr>ĐỒ ÁN TỐT NGHIỆP</vt:lpstr>
      <vt:lpstr>Nội dung</vt:lpstr>
      <vt:lpstr>Chương 1: Khái quát</vt:lpstr>
      <vt:lpstr>Đặt vấn đề</vt:lpstr>
      <vt:lpstr>Mục tiêu</vt:lpstr>
      <vt:lpstr>Chương 2: Công nghệ</vt:lpstr>
      <vt:lpstr>PowerPoint Presentation</vt:lpstr>
      <vt:lpstr>Chương 3: Thiết kế</vt:lpstr>
      <vt:lpstr>Hệ thống website bán hàng</vt:lpstr>
      <vt:lpstr>Hệ thống website bán hàng</vt:lpstr>
      <vt:lpstr>Hệ thống chatbot</vt:lpstr>
      <vt:lpstr>Kiểm thử chương trình</vt:lpstr>
      <vt:lpstr>Chương 4: Kết quả</vt:lpstr>
      <vt:lpstr>PowerPoint Presentation</vt:lpstr>
      <vt:lpstr>Hướng phát triển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cp:lastModifiedBy>Nam Nguyễn</cp:lastModifiedBy>
  <cp:revision>8</cp:revision>
  <dcterms:modified xsi:type="dcterms:W3CDTF">2023-05-17T14:00:48Z</dcterms:modified>
</cp:coreProperties>
</file>