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2"/>
  </p:sldMasterIdLst>
  <p:notesMasterIdLst>
    <p:notesMasterId r:id="rId17"/>
  </p:notesMasterIdLst>
  <p:handoutMasterIdLst>
    <p:handoutMasterId r:id="rId18"/>
  </p:handoutMasterIdLst>
  <p:sldIdLst>
    <p:sldId id="733" r:id="rId3"/>
    <p:sldId id="2134958917" r:id="rId4"/>
    <p:sldId id="2134958918" r:id="rId5"/>
    <p:sldId id="2134958927" r:id="rId6"/>
    <p:sldId id="2134958928" r:id="rId7"/>
    <p:sldId id="2134958919" r:id="rId8"/>
    <p:sldId id="2134958925" r:id="rId9"/>
    <p:sldId id="2134958920" r:id="rId10"/>
    <p:sldId id="2134958929" r:id="rId11"/>
    <p:sldId id="2134958922" r:id="rId12"/>
    <p:sldId id="2134958930" r:id="rId13"/>
    <p:sldId id="2134958931" r:id="rId14"/>
    <p:sldId id="2134958923" r:id="rId15"/>
    <p:sldId id="2134958924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Agrawal" initials="AA" lastIdx="4" clrIdx="0">
    <p:extLst>
      <p:ext uri="{19B8F6BF-5375-455C-9EA6-DF929625EA0E}">
        <p15:presenceInfo xmlns:p15="http://schemas.microsoft.com/office/powerpoint/2012/main" userId="Ashish Agrawal" providerId="None"/>
      </p:ext>
    </p:extLst>
  </p:cmAuthor>
  <p:cmAuthor id="2" name="hyndavi Eerlapally" initials="hE" lastIdx="1" clrIdx="1">
    <p:extLst>
      <p:ext uri="{19B8F6BF-5375-455C-9EA6-DF929625EA0E}">
        <p15:presenceInfo xmlns:p15="http://schemas.microsoft.com/office/powerpoint/2012/main" userId="25f132a24eb67e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065"/>
    <a:srgbClr val="005176"/>
    <a:srgbClr val="032F87"/>
    <a:srgbClr val="0F20FF"/>
    <a:srgbClr val="002060"/>
    <a:srgbClr val="1E40CA"/>
    <a:srgbClr val="020202"/>
    <a:srgbClr val="00314A"/>
    <a:srgbClr val="FF9999"/>
    <a:srgbClr val="2E8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3158" autoAdjust="0"/>
  </p:normalViewPr>
  <p:slideViewPr>
    <p:cSldViewPr snapToGrid="0">
      <p:cViewPr>
        <p:scale>
          <a:sx n="75" d="100"/>
          <a:sy n="75" d="100"/>
        </p:scale>
        <p:origin x="931" y="2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9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C38DA3-DDBB-4212-B93B-2776DE890A8E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731520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pPr algn="ctr"/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Public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4F5A0-46E4-482E-8721-5B62942927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D7D1DA6-4580-4333-B972-2C77E1088380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DC932-A316-4A59-B5C8-4F2D751E8A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92948-C271-4002-9E48-A716B55872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0DCCB46-CAA3-4735-A726-3B8E9C6E0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82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731520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ctr">
              <a:defRPr lang="en-US" sz="8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Public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95FC5E-96E8-4228-A351-FB30642C9195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E659F0A-A928-429B-BEF5-EBE80D6AD1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507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Public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59F0A-A928-429B-BEF5-EBE80D6AD1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Public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59F0A-A928-429B-BEF5-EBE80D6AD1A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7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240505"/>
            <a:ext cx="11745466" cy="19731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6520" y="6358048"/>
            <a:ext cx="101644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85864"/>
            <a:ext cx="11029615" cy="4672936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000" indent="-306000">
              <a:buClr>
                <a:schemeClr val="accent6">
                  <a:lumMod val="50000"/>
                </a:schemeClr>
              </a:buClr>
              <a:buSzPct val="103000"/>
              <a:buFont typeface="Agency FB" panose="020B0503020202020204" pitchFamily="34" charset="0"/>
              <a:buChar char="—"/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59618F-4823-4AF0-A04B-8C18DA8914E9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1404" y="6466846"/>
            <a:ext cx="349249" cy="365125"/>
          </a:xfrm>
          <a:noFill/>
          <a:ln>
            <a:noFill/>
          </a:ln>
        </p:spPr>
        <p:txBody>
          <a:bodyPr/>
          <a:lstStyle>
            <a:lvl1pPr>
              <a:defRPr sz="105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E03D36-A5BD-45A4-920C-39440BD4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913"/>
            <a:ext cx="11001208" cy="761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395FD6C0-E7E8-4AAA-86A9-C3305516B6B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2687" y="135913"/>
            <a:ext cx="155448" cy="75385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0B5A8-0346-4726-A921-3A8F87BED2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90600"/>
            <a:ext cx="12161520" cy="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F5CA-586E-469A-B48F-420FAF612609}"/>
              </a:ext>
            </a:extLst>
          </p:cNvPr>
          <p:cNvSpPr/>
          <p:nvPr userDrawn="1"/>
        </p:nvSpPr>
        <p:spPr>
          <a:xfrm>
            <a:off x="0" y="6435304"/>
            <a:ext cx="12192000" cy="42821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tx1">
                  <a:lumMod val="20000"/>
                  <a:lumOff val="80000"/>
                  <a:alpha val="50000"/>
                </a:schemeClr>
              </a:gs>
              <a:gs pos="100000">
                <a:schemeClr val="tx1">
                  <a:lumMod val="20000"/>
                  <a:lumOff val="80000"/>
                  <a:alpha val="2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912F31D-DD87-45EE-AF42-EC9C75A84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3517" y="6484498"/>
            <a:ext cx="593315" cy="3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5913"/>
            <a:ext cx="11001208" cy="761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200152"/>
            <a:ext cx="11029616" cy="4658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5577" y="645526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2200" b="0" kern="1200" cap="none" dirty="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8361E6-F144-46F5-A71E-A0FB06304C3A}"/>
              </a:ext>
            </a:extLst>
          </p:cNvPr>
          <p:cNvSpPr/>
          <p:nvPr/>
        </p:nvSpPr>
        <p:spPr>
          <a:xfrm flipH="1">
            <a:off x="1508884" y="1572030"/>
            <a:ext cx="177281" cy="385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343EAE-CA35-4134-8B92-FDCBD3C9D2BD}"/>
              </a:ext>
            </a:extLst>
          </p:cNvPr>
          <p:cNvSpPr/>
          <p:nvPr/>
        </p:nvSpPr>
        <p:spPr>
          <a:xfrm>
            <a:off x="0" y="3454173"/>
            <a:ext cx="11756571" cy="200273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DC3E1A1-2EF4-44AD-A14A-ED5FC3A7CB6C}"/>
              </a:ext>
            </a:extLst>
          </p:cNvPr>
          <p:cNvSpPr txBox="1">
            <a:spLocks/>
          </p:cNvSpPr>
          <p:nvPr/>
        </p:nvSpPr>
        <p:spPr>
          <a:xfrm>
            <a:off x="199621" y="3648262"/>
            <a:ext cx="5896379" cy="1637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Lyka 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DC3E1A1-2EF4-44AD-A14A-ED5FC3A7CB6C}"/>
              </a:ext>
            </a:extLst>
          </p:cNvPr>
          <p:cNvSpPr txBox="1">
            <a:spLocks/>
          </p:cNvSpPr>
          <p:nvPr/>
        </p:nvSpPr>
        <p:spPr>
          <a:xfrm>
            <a:off x="199621" y="4651915"/>
            <a:ext cx="5896379" cy="134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02EBF1-E042-41A0-AE66-4CB06A4C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2" y="1079135"/>
            <a:ext cx="2184726" cy="13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0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647D4B-6190-4A3A-AFD7-3FBBAB24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)Which are the top 5 products? </a:t>
            </a:r>
          </a:p>
          <a:p>
            <a:pPr marL="0" indent="0">
              <a:buNone/>
            </a:pPr>
            <a:r>
              <a:rPr lang="en-IN" dirty="0"/>
              <a:t>          - The top 5 products are Skin treatment ,Neck serum ,Eye Treatment ,Night cream ,Neck cream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(ii)How many would be consumers ordered all the 5 products? </a:t>
            </a:r>
          </a:p>
          <a:p>
            <a:pPr marL="0" indent="0">
              <a:buNone/>
            </a:pPr>
            <a:r>
              <a:rPr lang="en-US" dirty="0"/>
              <a:t>          - 65 unique customers ordered all 5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i="1" dirty="0"/>
              <a:t>(iii)Number of orders required by these customers to purchase all 5 products</a:t>
            </a:r>
          </a:p>
          <a:p>
            <a:pPr marL="0" indent="0">
              <a:buNone/>
            </a:pPr>
            <a:r>
              <a:rPr lang="en-IN" i="1" dirty="0"/>
              <a:t>         - </a:t>
            </a:r>
            <a:r>
              <a:rPr lang="en-US" dirty="0"/>
              <a:t>Here, In order to buy all five products, the first person needs to place four orders, as can be seen.</a:t>
            </a:r>
            <a:endParaRPr lang="en-US" sz="18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i="1" dirty="0">
                <a:solidFill>
                  <a:schemeClr val="tx1"/>
                </a:solidFill>
              </a:rPr>
              <a:t>(iv)Product with the highest repurchase rate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1"/>
                </a:solidFill>
              </a:rPr>
              <a:t>         - </a:t>
            </a:r>
            <a:r>
              <a:rPr lang="en-US" sz="1800" i="1" dirty="0">
                <a:solidFill>
                  <a:schemeClr val="tx1"/>
                </a:solidFill>
              </a:rPr>
              <a:t>Here, we can see that Skin Treatment has the highest repurchase rate i.e. 30%</a:t>
            </a:r>
            <a:endParaRPr lang="en-IN" sz="18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26E0B-7E70-42A6-8ACF-DEAC33E0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773501-1312-4A36-AF9E-DBBBA36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Product reorder trends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118278-461E-FE14-802A-096574D5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3522332"/>
            <a:ext cx="3810000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918DEB-1E33-7A8F-6A1E-57C39622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1400" i="1" dirty="0"/>
              <a:t>How long do customers take to buy the portfolio of these top 5 products? (in terms of days/years)</a:t>
            </a:r>
          </a:p>
          <a:p>
            <a:pPr lvl="1"/>
            <a:r>
              <a:rPr lang="en-US" sz="1400" i="1" dirty="0"/>
              <a:t>1</a:t>
            </a:r>
            <a:r>
              <a:rPr lang="en-US" sz="1400" i="1" baseline="30000" dirty="0"/>
              <a:t>st</a:t>
            </a:r>
            <a:r>
              <a:rPr lang="en-US" sz="1400" i="1" dirty="0"/>
              <a:t> Customers take 299 days to purchase the portfolio of these top 5 products</a:t>
            </a:r>
          </a:p>
          <a:p>
            <a:pPr lvl="1"/>
            <a:r>
              <a:rPr lang="en-US" i="1" baseline="30000" dirty="0"/>
              <a:t>2</a:t>
            </a:r>
            <a:r>
              <a:rPr lang="en-US" sz="1400" i="1" baseline="30000" dirty="0"/>
              <a:t>nd</a:t>
            </a:r>
            <a:r>
              <a:rPr lang="en-US" sz="1400" i="1" dirty="0"/>
              <a:t> Customers take 331 days to purchase the portfolio of these top 5 products</a:t>
            </a:r>
          </a:p>
          <a:p>
            <a:pPr lvl="1"/>
            <a:r>
              <a:rPr lang="en-US" sz="1400" i="1" baseline="30000" dirty="0"/>
              <a:t>3rd</a:t>
            </a:r>
            <a:r>
              <a:rPr lang="en-US" sz="1400" i="1" dirty="0"/>
              <a:t> Customers take 146 days to purchase the portfolio of these top 5 products</a:t>
            </a:r>
          </a:p>
          <a:p>
            <a:pPr lvl="1"/>
            <a:endParaRPr lang="en-US" sz="1400" i="1" dirty="0"/>
          </a:p>
          <a:p>
            <a:pPr lvl="1"/>
            <a:endParaRPr lang="en-US" sz="1400" i="1" dirty="0"/>
          </a:p>
          <a:p>
            <a:pPr lvl="1"/>
            <a:endParaRPr lang="en-IN" sz="14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ED4B-3D40-3596-306B-DE3DD881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BE07E1-A8E1-3533-D0D2-EB721CBE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53A2E-77A7-6C55-9268-6C0443FF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2611120"/>
            <a:ext cx="6746239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B4F6B1-7423-7927-4EC1-A266103C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net sales column, we have the total sales, some of which are negative values .I cleaned the sales column first.</a:t>
            </a:r>
          </a:p>
          <a:p>
            <a:r>
              <a:rPr lang="en-US" dirty="0"/>
              <a:t>In the consumer reorder trend, we can see that while order frequency increases, the overall number of consumers decreased.</a:t>
            </a:r>
          </a:p>
          <a:p>
            <a:r>
              <a:rPr lang="en-US" dirty="0"/>
              <a:t>When we compare 2019 data with complete consumer reorder trend data these things we can observe.</a:t>
            </a:r>
          </a:p>
          <a:p>
            <a:r>
              <a:rPr lang="en-US" dirty="0"/>
              <a:t>In the whole data, we can see that 51% of consumers placed one order, whereas in the 2019 data, 75% of consumers placed their first order.</a:t>
            </a:r>
          </a:p>
          <a:p>
            <a:r>
              <a:rPr lang="en-US" dirty="0"/>
              <a:t>Average order value metric helps to understand sales growth as consumers place repeat orders.</a:t>
            </a:r>
          </a:p>
          <a:p>
            <a:r>
              <a:rPr lang="en-US" dirty="0"/>
              <a:t>We can see that the Average Order Value is increasing .</a:t>
            </a:r>
          </a:p>
          <a:p>
            <a:r>
              <a:rPr lang="en-US" dirty="0"/>
              <a:t>when we compare both Average order value of existing and new customers more orders done my Existing customers.</a:t>
            </a:r>
          </a:p>
          <a:p>
            <a:r>
              <a:rPr lang="en-US" dirty="0"/>
              <a:t>Skin treatment, neck serum, eye treatment, night cream, and neck cream are the top 5 items.65 unique customers ordered all 5 products.</a:t>
            </a:r>
          </a:p>
          <a:p>
            <a:r>
              <a:rPr lang="en-US" dirty="0"/>
              <a:t>In this case, Skin Treatment has the highest rate of repurchase 30%.</a:t>
            </a:r>
          </a:p>
          <a:p>
            <a:r>
              <a:rPr lang="en-US" dirty="0"/>
              <a:t>Customers purchase the portfolio of these top 5 products in 299–331 days.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17634-2D2B-C96E-6DF6-AFAF5253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9940D-A613-69C1-5E1B-5F2F1872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you create a short summary which can be shared with the product managers?</a:t>
            </a:r>
          </a:p>
        </p:txBody>
      </p:sp>
    </p:spTree>
    <p:extLst>
      <p:ext uri="{BB962C8B-B14F-4D97-AF65-F5344CB8AC3E}">
        <p14:creationId xmlns:p14="http://schemas.microsoft.com/office/powerpoint/2010/main" val="420328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868964-0671-453F-9FDE-BEDC83F7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Graph showing month over month sales and number of unique consumers</a:t>
            </a:r>
          </a:p>
          <a:p>
            <a:pPr marL="324000" lvl="1" indent="0">
              <a:buNone/>
            </a:pPr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marL="324000" lvl="1" indent="0">
              <a:buNone/>
            </a:pPr>
            <a:endParaRPr lang="en-IN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8E537-B90B-4050-8924-FF360436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7ACA4E-3B7B-4A13-9B91-D5F64EB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Sales performance	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70C33-436F-4E96-88AD-40ECAB3D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817230"/>
            <a:ext cx="10383520" cy="39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1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D5F63-1487-ECFA-D894-86835C04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As we can see every month new customers being added each month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A8BF8-EC22-8D22-55ED-484286EE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553384-1A02-6A3F-83A1-8251C3E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0B4AB-DCE1-B42E-C830-7CF75C25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" y="1962022"/>
            <a:ext cx="11029615" cy="40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2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96CCB-9451-4E2B-B75E-E22C29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Lyka is selling its products through an online shopping platform</a:t>
            </a:r>
          </a:p>
          <a:p>
            <a:r>
              <a:rPr lang="en-IN" dirty="0"/>
              <a:t>Some of the Lyka products are medicated and hence prescribed by physicians</a:t>
            </a:r>
          </a:p>
          <a:p>
            <a:r>
              <a:rPr lang="en-IN" dirty="0"/>
              <a:t>Lyka’s senior management has asked ProcDNA team to create a PowerPoint based report highlighting various KPIs to track consumer behaviour and product performance</a:t>
            </a:r>
          </a:p>
          <a:p>
            <a:r>
              <a:rPr lang="en-IN" dirty="0"/>
              <a:t>ProcDNA team has come up with different metrics that can be tracked. Please use the data file provided to you to answer the questions in the follow-up slides</a:t>
            </a:r>
          </a:p>
          <a:p>
            <a:r>
              <a:rPr lang="en-IN" dirty="0"/>
              <a:t>Take relevant assumptions and feel free to do desk research, wherever required. Please add a slide on assumptions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EEECC-5AEC-4806-A953-FE39A28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286755-5890-4E9F-BB3F-59301D28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20172"/>
            <a:ext cx="11001208" cy="761669"/>
          </a:xfrm>
        </p:spPr>
        <p:txBody>
          <a:bodyPr/>
          <a:lstStyle/>
          <a:p>
            <a:r>
              <a:rPr lang="en-US" dirty="0"/>
              <a:t>Lyka is a multi-national beauty product company having 17 products in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14074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27210-6BAA-453A-8E2D-4508A5D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885912-5FD2-4FFF-B6C9-C912307A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Consumer reorder trend</a:t>
            </a:r>
            <a:endParaRPr lang="en-US" dirty="0"/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ED005DB1-4C90-4D6D-BF87-73165AFA8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098019"/>
              </p:ext>
            </p:extLst>
          </p:nvPr>
        </p:nvGraphicFramePr>
        <p:xfrm>
          <a:off x="2252919" y="1353637"/>
          <a:ext cx="7714570" cy="3584128"/>
        </p:xfrm>
        <a:graphic>
          <a:graphicData uri="http://schemas.openxmlformats.org/drawingml/2006/table">
            <a:tbl>
              <a:tblPr firstRow="1" bandRow="1"/>
              <a:tblGrid>
                <a:gridCol w="1279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61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Frequency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Consumers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Total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Consumers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Days Between Orders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6858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51.58%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239440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6439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48.42%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219.6241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3879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29.17%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162.0292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18.79%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127.5561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106.1839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9.69%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91.83463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81.89952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73.93901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68.20425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9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and more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3.92%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62.92718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90156C-A874-4543-92F5-9A52967854D9}"/>
              </a:ext>
            </a:extLst>
          </p:cNvPr>
          <p:cNvSpPr txBox="1"/>
          <p:nvPr/>
        </p:nvSpPr>
        <p:spPr>
          <a:xfrm>
            <a:off x="528128" y="5393820"/>
            <a:ext cx="10627744" cy="1438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can clearly see a downward trend.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51% of consumers placing one order, As Order frequency is increasing the number of consumers got decreased.</a:t>
            </a:r>
            <a:endParaRPr lang="en-IN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0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1A731C-3ADC-8E1E-7466-4EA31F7B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5864"/>
            <a:ext cx="11029615" cy="3863656"/>
          </a:xfrm>
        </p:spPr>
        <p:txBody>
          <a:bodyPr/>
          <a:lstStyle/>
          <a:p>
            <a:r>
              <a:rPr lang="en-IN" sz="18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same slide considering only 2019 data. Does the reorder trend remain the same?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26073-2D78-7A62-4C3C-228C91D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A543A-DB90-F0D6-0730-54913ADBCD5D}"/>
              </a:ext>
            </a:extLst>
          </p:cNvPr>
          <p:cNvSpPr txBox="1"/>
          <p:nvPr/>
        </p:nvSpPr>
        <p:spPr>
          <a:xfrm>
            <a:off x="507808" y="5337802"/>
            <a:ext cx="10627744" cy="1129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clearly see </a:t>
            </a: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downward trend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of consumers placed 1 order. , As Order frequency is increasing the number of consumers got decreased.</a:t>
            </a:r>
            <a:endParaRPr lang="en-IN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131BB4-A9C7-10F1-0417-E6B7E913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1666240"/>
            <a:ext cx="5821680" cy="30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4C0C60-AADF-3935-1DEB-3E23882C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checks will you apply on the raw data as well as the output to ensure the data accuracy?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Ensure there is no duplicate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Remove irrelevant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Convert data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Need to do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Ensure to have, Total no of orders will be same in input data and output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Ensure to have, Total no of unique orders across in input data and output data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B5D55-728D-D119-4ED2-C6004C7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EB0AC-9264-4EC4-BAA9-B5628D1A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ADB9D4-030A-4529-B911-7DF7844B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Average Order Value (AOV) and Units / Order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EACBBC-69D2-4A23-AA7D-1AE97DB0F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6860"/>
              </p:ext>
            </p:extLst>
          </p:nvPr>
        </p:nvGraphicFramePr>
        <p:xfrm>
          <a:off x="589280" y="1381759"/>
          <a:ext cx="10363198" cy="2810572"/>
        </p:xfrm>
        <a:graphic>
          <a:graphicData uri="http://schemas.openxmlformats.org/drawingml/2006/table">
            <a:tbl>
              <a:tblPr firstRow="1" bandRow="1"/>
              <a:tblGrid>
                <a:gridCol w="432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246">
                  <a:extLst>
                    <a:ext uri="{9D8B030D-6E8A-4147-A177-3AD203B41FA5}">
                      <a16:colId xmlns:a16="http://schemas.microsoft.com/office/drawing/2014/main" val="242655610"/>
                    </a:ext>
                  </a:extLst>
                </a:gridCol>
                <a:gridCol w="120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81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Frequency</a:t>
                      </a:r>
                    </a:p>
                  </a:txBody>
                  <a:tcPr marL="100584" marR="10058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0584" marR="100584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1+</a:t>
                      </a:r>
                    </a:p>
                  </a:txBody>
                  <a:tcPr marL="100584" marR="10058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</a:p>
                  </a:txBody>
                  <a:tcPr marL="100584" marR="10058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</a:t>
                      </a:r>
                    </a:p>
                  </a:txBody>
                  <a:tcPr marL="100584" marR="10058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4+</a:t>
                      </a:r>
                    </a:p>
                  </a:txBody>
                  <a:tcPr marL="100584" marR="100584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Sales through these orders</a:t>
                      </a:r>
                    </a:p>
                  </a:txBody>
                  <a:tcPr marL="201168" marR="10058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/>
                        <a:t>1486716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2711719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1959996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1462886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1087363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orders placed</a:t>
                      </a:r>
                    </a:p>
                  </a:txBody>
                  <a:tcPr marL="201168" marR="10058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/>
                        <a:t>9356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13100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9030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6522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4762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 of product ordered</a:t>
                      </a:r>
                    </a:p>
                  </a:txBody>
                  <a:tcPr marL="201168" marR="10058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/>
                        <a:t>13986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24102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17195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12663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9341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Order Value (AOV)</a:t>
                      </a:r>
                    </a:p>
                  </a:txBody>
                  <a:tcPr marL="100584" marR="10058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158.90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207.00</a:t>
                      </a:r>
                    </a:p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217.05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224.30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228.34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76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Units/Order</a:t>
                      </a:r>
                    </a:p>
                  </a:txBody>
                  <a:tcPr marL="100584" marR="10058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1.49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1.83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1.90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1.94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1.96</a:t>
                      </a:r>
                    </a:p>
                  </a:txBody>
                  <a:tcPr marL="10478" marR="10478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F21B2A-5A7F-497A-9E1C-79AE9A68A9DB}"/>
              </a:ext>
            </a:extLst>
          </p:cNvPr>
          <p:cNvSpPr txBox="1"/>
          <p:nvPr/>
        </p:nvSpPr>
        <p:spPr>
          <a:xfrm>
            <a:off x="762000" y="4917439"/>
            <a:ext cx="10647872" cy="135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ts val="600"/>
              </a:spcBef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AOV metric helps to understand sales growth as consumers place repeat orders</a:t>
            </a:r>
          </a:p>
          <a:p>
            <a:pPr algn="l">
              <a:spcBef>
                <a:spcPts val="600"/>
              </a:spcBef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observe Average Order Value is increasing </a:t>
            </a:r>
          </a:p>
          <a:p>
            <a:pPr algn="l">
              <a:spcBef>
                <a:spcPts val="600"/>
              </a:spcBef>
            </a:pPr>
            <a:endParaRPr lang="en-US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52715E-42A5-D7AE-7021-837AAC12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5864"/>
            <a:ext cx="11029615" cy="3558856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18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the same slide considering only 2019 data. Is there a drop in AOV for any order frequency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647EF-8B73-4504-0FB8-F7722898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9441C4-5FC8-30B5-6C84-AF74720B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Order Value (AOV) and Units / Order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FB9A8A-4B03-C115-7863-E8BBC1FD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48788"/>
              </p:ext>
            </p:extLst>
          </p:nvPr>
        </p:nvGraphicFramePr>
        <p:xfrm>
          <a:off x="762000" y="1625600"/>
          <a:ext cx="10515601" cy="3305746"/>
        </p:xfrm>
        <a:graphic>
          <a:graphicData uri="http://schemas.openxmlformats.org/drawingml/2006/table">
            <a:tbl>
              <a:tblPr firstRow="1" bandRow="1"/>
              <a:tblGrid>
                <a:gridCol w="433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414">
                  <a:extLst>
                    <a:ext uri="{9D8B030D-6E8A-4147-A177-3AD203B41FA5}">
                      <a16:colId xmlns:a16="http://schemas.microsoft.com/office/drawing/2014/main" val="242655610"/>
                    </a:ext>
                  </a:extLst>
                </a:gridCol>
                <a:gridCol w="123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36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Frequency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Sales through these orders</a:t>
                      </a:r>
                    </a:p>
                  </a:txBody>
                  <a:tcPr marL="18288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/>
                        <a:t>1398225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1839565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1103007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678022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418991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orders placed</a:t>
                      </a:r>
                    </a:p>
                  </a:txBody>
                  <a:tcPr marL="18288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/>
                        <a:t>8399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8490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4897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2967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1844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 of product ordered</a:t>
                      </a:r>
                    </a:p>
                  </a:txBody>
                  <a:tcPr marL="18288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/>
                        <a:t>13226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16158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9571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5886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400" dirty="0"/>
                        <a:t>3614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Order Value (AOV)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166.47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216.67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228.52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227.21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36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Units/Order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9DA1D3-B54F-8397-38C7-B250B681FE43}"/>
              </a:ext>
            </a:extLst>
          </p:cNvPr>
          <p:cNvSpPr txBox="1"/>
          <p:nvPr/>
        </p:nvSpPr>
        <p:spPr>
          <a:xfrm>
            <a:off x="762000" y="5394960"/>
            <a:ext cx="10647872" cy="885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2019 we can observe Average Order value is increased for order frequency</a:t>
            </a:r>
          </a:p>
        </p:txBody>
      </p:sp>
    </p:spTree>
    <p:extLst>
      <p:ext uri="{BB962C8B-B14F-4D97-AF65-F5344CB8AC3E}">
        <p14:creationId xmlns:p14="http://schemas.microsoft.com/office/powerpoint/2010/main" val="22532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B468E6-0FC0-4444-B392-2C5043CC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more valuable for Lyka – adding more new customers or maintaining the existing customers? Why?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C2A49-F48E-4431-A011-4A9A0B1F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E2964-BD12-4157-B1DB-C79F935F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640"/>
            <a:ext cx="11001208" cy="761669"/>
          </a:xfrm>
        </p:spPr>
        <p:txBody>
          <a:bodyPr/>
          <a:lstStyle/>
          <a:p>
            <a:r>
              <a:rPr lang="en-IN" dirty="0"/>
              <a:t>3. Consumer growth drivers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213D7-EDA4-A82E-6A90-218BA949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01" y="1676400"/>
            <a:ext cx="3772227" cy="2522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93990-710E-ADCA-CEC8-6135FF04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60" y="1838960"/>
            <a:ext cx="4917439" cy="208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FB1DC0-615C-AB87-07F2-123FA58540FC}"/>
              </a:ext>
            </a:extLst>
          </p:cNvPr>
          <p:cNvSpPr txBox="1"/>
          <p:nvPr/>
        </p:nvSpPr>
        <p:spPr>
          <a:xfrm>
            <a:off x="609600" y="4409440"/>
            <a:ext cx="10891520" cy="155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the existing customers is more valuable for </a:t>
            </a:r>
            <a:r>
              <a:rPr lang="en-US" sz="1400" i="1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Lyka</a:t>
            </a: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we compare both Average order value of existing and new customers more orders done my Existing customers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Acquiring a new customer can cost five times more than retaining an existing customer. Increasing customer retention by 5% can increase profits from 25-95%. The success rate of selling to a customer you already have is 60-70%, while the success rate of selling to a new customer is 5-20%.</a:t>
            </a:r>
            <a:endParaRPr lang="en-IN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5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504BF-BE9D-4F7F-6999-272D5016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0" y="1327913"/>
            <a:ext cx="9977120" cy="43895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A2A8D-47E5-4ABD-9F7D-FE1A91BE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54CCF-6EE5-F304-6548-0605BAA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sales by each product in two time periods (</a:t>
            </a:r>
            <a:r>
              <a:rPr lang="en-IN" dirty="0" err="1"/>
              <a:t>i</a:t>
            </a:r>
            <a:r>
              <a:rPr lang="en-IN" dirty="0"/>
              <a:t>) Complete data (ii) 2019 data</a:t>
            </a:r>
          </a:p>
        </p:txBody>
      </p:sp>
    </p:spTree>
    <p:extLst>
      <p:ext uri="{BB962C8B-B14F-4D97-AF65-F5344CB8AC3E}">
        <p14:creationId xmlns:p14="http://schemas.microsoft.com/office/powerpoint/2010/main" val="1381961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 Inform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 Inform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 Information"/>
</p:tagLst>
</file>

<file path=ppt/theme/theme1.xml><?xml version="1.0" encoding="utf-8"?>
<a:theme xmlns:a="http://schemas.openxmlformats.org/drawingml/2006/main" name="1_Dividend">
  <a:themeElements>
    <a:clrScheme name="ProcDNA">
      <a:dk1>
        <a:srgbClr val="000000"/>
      </a:dk1>
      <a:lt1>
        <a:sysClr val="window" lastClr="FFFFFF"/>
      </a:lt1>
      <a:dk2>
        <a:srgbClr val="002060"/>
      </a:dk2>
      <a:lt2>
        <a:srgbClr val="0070C0"/>
      </a:lt2>
      <a:accent1>
        <a:srgbClr val="00A2ED"/>
      </a:accent1>
      <a:accent2>
        <a:srgbClr val="00B050"/>
      </a:accent2>
      <a:accent3>
        <a:srgbClr val="C00000"/>
      </a:accent3>
      <a:accent4>
        <a:srgbClr val="A10383"/>
      </a:accent4>
      <a:accent5>
        <a:srgbClr val="1E40CA"/>
      </a:accent5>
      <a:accent6>
        <a:srgbClr val="4EB3CF"/>
      </a:accent6>
      <a:hlink>
        <a:srgbClr val="002060"/>
      </a:hlink>
      <a:folHlink>
        <a:srgbClr val="0E2433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t" anchorCtr="0"/>
      <a:lstStyle>
        <a:defPPr marL="285750" indent="-285750" algn="l">
          <a:buFont typeface="Arial" panose="020B0604020202020204" pitchFamily="34" charset="0"/>
          <a:buChar char="•"/>
          <a:defRPr dirty="0" smtClean="0">
            <a:solidFill>
              <a:schemeClr val="tx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chemeClr val="tx1"/>
          </a:solidFill>
        </a:ln>
      </a:spPr>
      <a:bodyPr wrap="square" rtlCol="0">
        <a:noAutofit/>
      </a:bodyPr>
      <a:lstStyle>
        <a:defPPr marL="285750" indent="-285750" algn="l">
          <a:spcBef>
            <a:spcPts val="600"/>
          </a:spcBef>
          <a:buFont typeface="Arial" panose="020B0604020202020204" pitchFamily="34" charset="0"/>
          <a:buChar char="•"/>
          <a:defRPr sz="1400" i="1" dirty="0" smtClean="0">
            <a:solidFill>
              <a:schemeClr val="tx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ACDDD4-C2C9-4F5F-96EE-A83F64CD69F4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ad3a63-90ad-4a46-a3cb-757f4658e205" origin="userSelected">
  <element uid="8490d18d-1e1f-4ae2-adbe-3f6683173bee" value=""/>
  <element uid="7bb1a8e3-a989-435c-a38d-552e98c69b15" value=""/>
  <element uid="ed7b54fd-91d7-427f-98f6-664e9e8c628a" value=""/>
</sisl>
</file>

<file path=customXml/itemProps1.xml><?xml version="1.0" encoding="utf-8"?>
<ds:datastoreItem xmlns:ds="http://schemas.openxmlformats.org/officeDocument/2006/customXml" ds:itemID="{8EDB340D-3D1A-4353-8C9E-CD506090C9E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15768</TotalTime>
  <Words>1120</Words>
  <Application>Microsoft Office PowerPoint</Application>
  <PresentationFormat>Widescreen</PresentationFormat>
  <Paragraphs>212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Calibri</vt:lpstr>
      <vt:lpstr>Gill Sans MT</vt:lpstr>
      <vt:lpstr>Wingdings</vt:lpstr>
      <vt:lpstr>Wingdings 2</vt:lpstr>
      <vt:lpstr>1_Dividend</vt:lpstr>
      <vt:lpstr>PowerPoint Presentation</vt:lpstr>
      <vt:lpstr>Lyka is a multi-national beauty product company having 17 products in the portfolio</vt:lpstr>
      <vt:lpstr>1. Consumer reorder trend</vt:lpstr>
      <vt:lpstr>PowerPoint Presentation</vt:lpstr>
      <vt:lpstr>PowerPoint Presentation</vt:lpstr>
      <vt:lpstr>2. Average Order Value (AOV) and Units / Order</vt:lpstr>
      <vt:lpstr>Average Order Value (AOV) and Units / Order</vt:lpstr>
      <vt:lpstr>3. Consumer growth drivers</vt:lpstr>
      <vt:lpstr>The sales by each product in two time periods (i) Complete data (ii) 2019 data</vt:lpstr>
      <vt:lpstr>5. Product reorder trends</vt:lpstr>
      <vt:lpstr>PowerPoint Presentation</vt:lpstr>
      <vt:lpstr>Can you create a short summary which can be shared with the product managers?</vt:lpstr>
      <vt:lpstr>6. Sales performance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Agrawal</dc:creator>
  <cp:lastModifiedBy>hyndavi Eerlapally</cp:lastModifiedBy>
  <cp:revision>418</cp:revision>
  <dcterms:created xsi:type="dcterms:W3CDTF">2020-04-28T23:58:55Z</dcterms:created>
  <dcterms:modified xsi:type="dcterms:W3CDTF">2022-09-07T13:23:06Z</dcterms:modified>
</cp:coreProperties>
</file>