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  <a:srgbClr val="333333"/>
    <a:srgbClr val="0A6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7030" autoAdjust="0"/>
  </p:normalViewPr>
  <p:slideViewPr>
    <p:cSldViewPr snapToGrid="0">
      <p:cViewPr>
        <p:scale>
          <a:sx n="55" d="100"/>
          <a:sy n="55" d="100"/>
        </p:scale>
        <p:origin x="4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4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0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eiher@cs.ucla.edu" TargetMode="External"/><Relationship Id="rId3" Type="http://schemas.openxmlformats.org/officeDocument/2006/relationships/hyperlink" Target="mailto:luminshi@cs.uoregon.edu" TargetMode="External"/><Relationship Id="rId7" Type="http://schemas.openxmlformats.org/officeDocument/2006/relationships/hyperlink" Target="mailto:alberto@caida.org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ijun@cs.uoregon.edu" TargetMode="External"/><Relationship Id="rId11" Type="http://schemas.openxmlformats.org/officeDocument/2006/relationships/image" Target="../media/image4.jpeg"/><Relationship Id="rId5" Type="http://schemas.openxmlformats.org/officeDocument/2006/relationships/hyperlink" Target="mailto:mingwei@caida.org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dsisodia@cs.uoregon.edu" TargetMode="External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1BACF8-3F89-634C-9F62-A108E1DE8031}"/>
              </a:ext>
            </a:extLst>
          </p:cNvPr>
          <p:cNvSpPr/>
          <p:nvPr/>
        </p:nvSpPr>
        <p:spPr>
          <a:xfrm>
            <a:off x="0" y="-1"/>
            <a:ext cx="32918400" cy="4198013"/>
          </a:xfrm>
          <a:prstGeom prst="rect">
            <a:avLst/>
          </a:prstGeom>
          <a:solidFill>
            <a:srgbClr val="0A6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3674-45FA-FE44-AA0F-D5547A43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505460"/>
            <a:ext cx="15424611" cy="127116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The Catch-22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2ED0-89CD-1445-9603-A15830D4FB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01650" y="1917098"/>
            <a:ext cx="18345150" cy="723720"/>
          </a:xfrm>
        </p:spPr>
        <p:txBody>
          <a:bodyPr anchor="ctr"/>
          <a:lstStyle/>
          <a:p>
            <a:r>
              <a:rPr lang="en-US" sz="3600" dirty="0"/>
              <a:t>Lumin Shi, </a:t>
            </a:r>
            <a:r>
              <a:rPr lang="en-US" sz="3600" dirty="0" err="1"/>
              <a:t>Devkishen</a:t>
            </a:r>
            <a:r>
              <a:rPr lang="en-US" sz="3600" dirty="0"/>
              <a:t> Sisodia, </a:t>
            </a:r>
            <a:r>
              <a:rPr lang="en-US" sz="3600" dirty="0" err="1"/>
              <a:t>Mingwei</a:t>
            </a:r>
            <a:r>
              <a:rPr lang="en-US" sz="3600" dirty="0"/>
              <a:t> Zhang, Jun Li, Alberto </a:t>
            </a:r>
            <a:r>
              <a:rPr lang="en-US" sz="3600" dirty="0" err="1"/>
              <a:t>Dainotti</a:t>
            </a:r>
            <a:r>
              <a:rPr lang="en-US" sz="3600" dirty="0"/>
              <a:t>, Peter </a:t>
            </a:r>
            <a:r>
              <a:rPr lang="en-US" sz="3600" dirty="0" err="1"/>
              <a:t>Reiher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112A-A8E6-D345-B3E4-F09B9426A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250" y="4885690"/>
            <a:ext cx="9601200" cy="812800"/>
          </a:xfrm>
          <a:solidFill>
            <a:srgbClr val="333333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7755C-BE7D-A34F-80E5-53DEA4DEBD7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3250" y="5698490"/>
            <a:ext cx="9601200" cy="6532666"/>
          </a:xfrm>
        </p:spPr>
        <p:txBody>
          <a:bodyPr>
            <a:noAutofit/>
          </a:bodyPr>
          <a:lstStyle/>
          <a:p>
            <a:r>
              <a:rPr lang="en-US" sz="3000" dirty="0"/>
              <a:t>The Catch-22 attack is a distributed denial-of-service (DDoS) link-flooding attack that exploits real-world limitations of DDoS defense.</a:t>
            </a:r>
          </a:p>
          <a:p>
            <a:r>
              <a:rPr lang="en-US" sz="3000" dirty="0"/>
              <a:t>An attacker leverages:</a:t>
            </a:r>
          </a:p>
          <a:p>
            <a:pPr lvl="1"/>
            <a:r>
              <a:rPr lang="en-US" sz="2733" dirty="0"/>
              <a:t>virtual private server (VPS) providers and residential proxy services as sources for assembling a botnet</a:t>
            </a:r>
          </a:p>
          <a:p>
            <a:pPr lvl="1"/>
            <a:r>
              <a:rPr lang="en-US" sz="2733" dirty="0"/>
              <a:t>moving target attack to maximize the amount of strain on DDoS defense, and </a:t>
            </a:r>
          </a:p>
          <a:p>
            <a:pPr lvl="1"/>
            <a:r>
              <a:rPr lang="en-US" sz="2733" dirty="0"/>
              <a:t>the collateral damage triggered by the DDoS defense of the attacked networks.</a:t>
            </a:r>
          </a:p>
          <a:p>
            <a:r>
              <a:rPr lang="en-US" sz="3000" dirty="0"/>
              <a:t>With our preliminary evaluation, the attack can cause significant collateral damage to thousands of websites hosted at a major VPS provider.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76124-4E29-FD48-975B-A4CB6A1C5E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3250" y="12918833"/>
            <a:ext cx="9601200" cy="812800"/>
          </a:xfrm>
          <a:solidFill>
            <a:srgbClr val="333333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637482-9AE0-1F46-8BAA-7DF7A086E97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3250" y="13799367"/>
            <a:ext cx="9652636" cy="7262069"/>
          </a:xfrm>
        </p:spPr>
        <p:txBody>
          <a:bodyPr>
            <a:normAutofit/>
          </a:bodyPr>
          <a:lstStyle/>
          <a:p>
            <a:r>
              <a:rPr lang="en-US" sz="3000" dirty="0"/>
              <a:t>Today, websites and small networks often subscribe to DDoS protection services (</a:t>
            </a:r>
            <a:r>
              <a:rPr lang="en-US" sz="3000" dirty="0" err="1"/>
              <a:t>DPSes</a:t>
            </a:r>
            <a:r>
              <a:rPr lang="en-US" sz="3000" dirty="0"/>
              <a:t>) for DDoS defense.</a:t>
            </a:r>
          </a:p>
          <a:p>
            <a:r>
              <a:rPr lang="en-US" sz="3000" dirty="0" err="1"/>
              <a:t>DPSes</a:t>
            </a:r>
            <a:r>
              <a:rPr lang="en-US" sz="3000" dirty="0"/>
              <a:t> have finite bandwidth and computational capacity, and thereby cannot provide protection to all networks. </a:t>
            </a:r>
          </a:p>
          <a:p>
            <a:r>
              <a:rPr lang="en-US" sz="3000" dirty="0"/>
              <a:t>For the remaining networks that are not protected by </a:t>
            </a:r>
            <a:r>
              <a:rPr lang="en-US" sz="3000" dirty="0" err="1"/>
              <a:t>DPSes</a:t>
            </a:r>
            <a:r>
              <a:rPr lang="en-US" sz="3000" dirty="0"/>
              <a:t>, the network community utilizes n-tuple traffic matching baked into modern IP routers for fine-grained DDoS filtering.</a:t>
            </a:r>
          </a:p>
          <a:p>
            <a:r>
              <a:rPr lang="en-US" sz="3000" dirty="0"/>
              <a:t>Protocols such as BGP </a:t>
            </a:r>
            <a:r>
              <a:rPr lang="en-US" sz="3000" dirty="0" err="1"/>
              <a:t>FlowSpec</a:t>
            </a:r>
            <a:r>
              <a:rPr lang="en-US" sz="3000" dirty="0"/>
              <a:t>, allow networks to disseminate n-tuple filtering rules to their neighboring autonomous systems (</a:t>
            </a:r>
            <a:r>
              <a:rPr lang="en-US" sz="3000" dirty="0" err="1"/>
              <a:t>Ases</a:t>
            </a:r>
            <a:r>
              <a:rPr lang="en-US" sz="3000" dirty="0"/>
              <a:t>).</a:t>
            </a:r>
          </a:p>
          <a:p>
            <a:r>
              <a:rPr lang="en-US" sz="3000" dirty="0"/>
              <a:t>Each router has a limited amount of high-speed memory (CAM/TCAM) in which filtering rules can be deployed.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2D53BB-62B6-3549-924E-A9E87E2556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03833" y="12944085"/>
            <a:ext cx="11598442" cy="812800"/>
          </a:xfrm>
          <a:solidFill>
            <a:srgbClr val="333333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The catch-22 attack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608D28-A79B-4D40-90F6-6BEDCEA5AAE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0379243" y="13775935"/>
            <a:ext cx="12127832" cy="778465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attack consists of two steps:</a:t>
            </a:r>
          </a:p>
          <a:p>
            <a:pPr marL="941092" lvl="1" indent="-514350">
              <a:buFont typeface="+mj-lt"/>
              <a:buAutoNum type="arabicParenR"/>
            </a:pPr>
            <a:r>
              <a:rPr lang="en-US" sz="2733" dirty="0"/>
              <a:t>Finding hostages: acquire bots that are co-located with the targeted hostages in a small subnet</a:t>
            </a:r>
          </a:p>
          <a:p>
            <a:pPr marL="941092" lvl="1" indent="-514350">
              <a:buFont typeface="+mj-lt"/>
              <a:buAutoNum type="arabicParenR"/>
            </a:pPr>
            <a:r>
              <a:rPr lang="en-US" sz="2733" dirty="0"/>
              <a:t>Moving target attack: attack multiple networks to increase the scale of the attack. </a:t>
            </a:r>
          </a:p>
          <a:p>
            <a:r>
              <a:rPr lang="en-US" sz="3000" dirty="0"/>
              <a:t>Link-flooding attacks require victims to deploy filters in their upstream networks, e.g., router X in the figure above.</a:t>
            </a:r>
          </a:p>
          <a:p>
            <a:pPr lvl="1"/>
            <a:r>
              <a:rPr lang="en-US" sz="2733" dirty="0"/>
              <a:t>However, the attacked network may not be able to deploy rules on certain routers in upstream networks</a:t>
            </a:r>
          </a:p>
          <a:p>
            <a:pPr lvl="1"/>
            <a:r>
              <a:rPr lang="en-US" sz="2733" dirty="0"/>
              <a:t>The attacked network is forced to deploy coarsely granular source prefix rules (e.g., two /24 rules that filter all traffic from A and B) instead of finely granular individual IP rules (i.e., /32 rules that only filter the individual bots).</a:t>
            </a:r>
          </a:p>
          <a:p>
            <a:r>
              <a:rPr lang="en-US" sz="3000" dirty="0"/>
              <a:t>The attack introduces a mitigation conundrum for the victims:</a:t>
            </a:r>
          </a:p>
          <a:p>
            <a:pPr marL="941092" lvl="1" indent="-514350">
              <a:buFont typeface="+mj-lt"/>
              <a:buAutoNum type="arabicParenR"/>
            </a:pPr>
            <a:r>
              <a:rPr lang="en-US" sz="2733" dirty="0"/>
              <a:t>Deploy fine-grained filters that incur no collateral damage but face ineffective DDoS mitigation</a:t>
            </a:r>
          </a:p>
          <a:p>
            <a:pPr marL="941092" lvl="1" indent="-514350">
              <a:buFont typeface="+mj-lt"/>
              <a:buAutoNum type="arabicParenR"/>
            </a:pPr>
            <a:r>
              <a:rPr lang="en-US" sz="2733" dirty="0"/>
              <a:t>Deploy coarse-grained filters to mitigate link-flooding attacks but face high collateral damage.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563138-1C4D-AF4C-B26E-AD71FF22C5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2679660" y="4885690"/>
            <a:ext cx="9601200" cy="812800"/>
          </a:xfrm>
          <a:solidFill>
            <a:srgbClr val="333333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Preliminary Evaluation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C72C7A-821E-3443-ACE0-DFE3A52D177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2679660" y="5698489"/>
            <a:ext cx="9601200" cy="7056929"/>
          </a:xfrm>
        </p:spPr>
        <p:txBody>
          <a:bodyPr>
            <a:normAutofit/>
          </a:bodyPr>
          <a:lstStyle/>
          <a:p>
            <a:r>
              <a:rPr lang="en-US" sz="3000" dirty="0"/>
              <a:t>We conducted two experiments on two VPS providers to answer two obvious questions on server hostages.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000" dirty="0"/>
              <a:t>Do VPS providers block potential outbound DDoS flows?</a:t>
            </a:r>
          </a:p>
          <a:p>
            <a:pPr lvl="1"/>
            <a:r>
              <a:rPr lang="en-US" sz="2733" dirty="0"/>
              <a:t>Ran large HTTP requests for an hour between two virtual machines (VMs), each located in a different VPS network.</a:t>
            </a:r>
          </a:p>
          <a:p>
            <a:pPr lvl="2"/>
            <a:r>
              <a:rPr lang="en-US" sz="2733" dirty="0"/>
              <a:t>No throughput degradation within a one-hour experiment period.</a:t>
            </a:r>
            <a:endParaRPr lang="en-US" sz="3000" dirty="0"/>
          </a:p>
          <a:p>
            <a:pPr marL="514350" indent="-514350">
              <a:buFont typeface="+mj-lt"/>
              <a:buAutoNum type="arabicParenR"/>
            </a:pPr>
            <a:r>
              <a:rPr lang="en-US" sz="3000" dirty="0"/>
              <a:t>What server hostages can we possibly obtain?</a:t>
            </a:r>
          </a:p>
          <a:p>
            <a:pPr lvl="1"/>
            <a:r>
              <a:rPr lang="en-US" sz="2733" dirty="0"/>
              <a:t>Requested VMs from AWS and use each VM’s /16 network prefix to mimic the effect of a large-scale attack.</a:t>
            </a:r>
          </a:p>
          <a:p>
            <a:pPr lvl="1"/>
            <a:r>
              <a:rPr lang="en-US" sz="2733" dirty="0"/>
              <a:t>Over 1,000 websites that are potential hostages using the 6 /16 network prefixes from AWS alone.</a:t>
            </a:r>
          </a:p>
          <a:p>
            <a:pPr lvl="5"/>
            <a:r>
              <a:rPr lang="en-US" sz="2733" dirty="0"/>
              <a:t>E.g</a:t>
            </a:r>
            <a:r>
              <a:rPr lang="en-US" sz="2733" i="1" dirty="0"/>
              <a:t>.</a:t>
            </a:r>
            <a:r>
              <a:rPr lang="en-US" sz="2733" dirty="0"/>
              <a:t>, </a:t>
            </a:r>
            <a:r>
              <a:rPr lang="en-US" sz="2733" i="1" dirty="0" err="1"/>
              <a:t>deepai.org</a:t>
            </a:r>
            <a:r>
              <a:rPr lang="en-US" sz="2733" i="1" dirty="0"/>
              <a:t>, </a:t>
            </a:r>
            <a:r>
              <a:rPr lang="en-US" sz="2733" i="1" dirty="0" err="1"/>
              <a:t>uw.edu</a:t>
            </a:r>
            <a:r>
              <a:rPr lang="en-US" sz="2733" dirty="0"/>
              <a:t>, </a:t>
            </a:r>
            <a:r>
              <a:rPr lang="en-US" sz="2733" i="1" dirty="0" err="1"/>
              <a:t>xmind.net</a:t>
            </a:r>
            <a:r>
              <a:rPr lang="en-US" sz="2733" dirty="0"/>
              <a:t>, etc.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32623A-4BD7-B548-9B7E-6808C2B0167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679660" y="12944085"/>
            <a:ext cx="9601200" cy="812800"/>
          </a:xfrm>
          <a:solidFill>
            <a:srgbClr val="333333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998AA57-42F7-6743-8A52-40D7834C0AE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2662515" y="13799367"/>
            <a:ext cx="9635490" cy="7262069"/>
          </a:xfrm>
        </p:spPr>
        <p:txBody>
          <a:bodyPr>
            <a:noAutofit/>
          </a:bodyPr>
          <a:lstStyle/>
          <a:p>
            <a:r>
              <a:rPr lang="en-US" sz="3000" dirty="0"/>
              <a:t>We presented the Catch-22 attack, an imminent threat to today’s Internet that can force attacked networks to cause large-scale collateral damage during DDoS defense. </a:t>
            </a:r>
          </a:p>
          <a:p>
            <a:r>
              <a:rPr lang="en-US" sz="3000" dirty="0"/>
              <a:t>The Catch-22 attack is made possible due to the following limitations in real world defense:</a:t>
            </a:r>
          </a:p>
          <a:p>
            <a:pPr marL="941092" lvl="1" indent="-514350">
              <a:buAutoNum type="arabicParenR"/>
            </a:pPr>
            <a:r>
              <a:rPr lang="en-US" sz="2733" dirty="0" err="1"/>
              <a:t>DPSes</a:t>
            </a:r>
            <a:r>
              <a:rPr lang="en-US" sz="2733" dirty="0"/>
              <a:t> have finite filtering capacity, and</a:t>
            </a:r>
          </a:p>
          <a:p>
            <a:pPr marL="941092" lvl="1" indent="-514350">
              <a:buAutoNum type="arabicParenR"/>
            </a:pPr>
            <a:r>
              <a:rPr lang="en-US" sz="2733" dirty="0"/>
              <a:t>inline mitigation depends on the scarce TCAM space available in today’s networking devices.</a:t>
            </a:r>
          </a:p>
          <a:p>
            <a:r>
              <a:rPr lang="en-US" sz="3000" dirty="0"/>
              <a:t>We plan to experiment with resources from VPS and residential proxy providers to quantify the attack damage.</a:t>
            </a:r>
          </a:p>
          <a:p>
            <a:r>
              <a:rPr lang="en-US" sz="3000" dirty="0"/>
              <a:t>The core contribution of this work and its future extension is to examine fundamental vulnerabilities in today’s DDoS defense infrastructure.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1396EA-C375-5640-81DC-33C9259D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41" y="4870963"/>
            <a:ext cx="12423774" cy="7784376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6B85EB0-87B4-814D-B50C-D6D808E5D24F}"/>
              </a:ext>
            </a:extLst>
          </p:cNvPr>
          <p:cNvSpPr txBox="1">
            <a:spLocks/>
          </p:cNvSpPr>
          <p:nvPr/>
        </p:nvSpPr>
        <p:spPr bwMode="auto">
          <a:xfrm>
            <a:off x="501650" y="2776863"/>
            <a:ext cx="20758150" cy="723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luminshi@cs.uoregon.edu</a:t>
            </a:r>
            <a:r>
              <a:rPr lang="en-US" sz="2800" dirty="0"/>
              <a:t>, </a:t>
            </a: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dsisodia@cs.uoregon.edu</a:t>
            </a:r>
            <a:r>
              <a:rPr lang="en-US" sz="2800" dirty="0"/>
              <a:t>, </a:t>
            </a:r>
            <a:r>
              <a:rPr lang="en-US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mingwei@caida.org</a:t>
            </a:r>
            <a:r>
              <a:rPr lang="en-US" sz="2800" dirty="0"/>
              <a:t>, </a:t>
            </a:r>
            <a:r>
              <a:rPr lang="en-US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lijun@cs.uoregon.edu</a:t>
            </a:r>
            <a:r>
              <a:rPr lang="en-US" sz="2800" dirty="0"/>
              <a:t>, </a:t>
            </a:r>
            <a:r>
              <a:rPr lang="en-US" sz="2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alberto@caida.org</a:t>
            </a:r>
            <a:r>
              <a:rPr lang="en-US" sz="2800" dirty="0"/>
              <a:t>, </a:t>
            </a:r>
            <a:r>
              <a:rPr lang="en-US" sz="2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reiher@cs.ucla.edu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3870E9-7D8C-E845-A864-0305B2D4B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92870" y="481692"/>
            <a:ext cx="2496214" cy="3179701"/>
          </a:xfrm>
          <a:prstGeom prst="rect">
            <a:avLst/>
          </a:prstGeom>
        </p:spPr>
      </p:pic>
      <p:pic>
        <p:nvPicPr>
          <p:cNvPr id="1026" name="Picture 2" descr="Image result for caida logo">
            <a:extLst>
              <a:ext uri="{FF2B5EF4-FFF2-40B4-BE49-F238E27FC236}">
                <a16:creationId xmlns:a16="http://schemas.microsoft.com/office/drawing/2014/main" id="{428029C7-431E-6049-A1FC-5E97BB58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363" y="480206"/>
            <a:ext cx="2244997" cy="31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5C9834-05EC-9140-82A1-CC5EB961D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0" b="14749"/>
          <a:stretch/>
        </p:blipFill>
        <p:spPr bwMode="auto">
          <a:xfrm>
            <a:off x="28616639" y="1407088"/>
            <a:ext cx="3681366" cy="1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3144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660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Medical Poster</vt:lpstr>
      <vt:lpstr>The Catch-22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/>
  <cp:lastModifiedBy>Lucas Hyatt</cp:lastModifiedBy>
  <cp:revision>103</cp:revision>
  <cp:lastPrinted>2019-12-04T22:52:47Z</cp:lastPrinted>
  <dcterms:created xsi:type="dcterms:W3CDTF">2013-12-03T00:45:10Z</dcterms:created>
  <dcterms:modified xsi:type="dcterms:W3CDTF">2020-02-27T21:27:00Z</dcterms:modified>
</cp:coreProperties>
</file>