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3"/>
  </p:notesMasterIdLst>
  <p:sldIdLst>
    <p:sldId id="256" r:id="rId2"/>
    <p:sldId id="281" r:id="rId3"/>
    <p:sldId id="258" r:id="rId4"/>
    <p:sldId id="259" r:id="rId5"/>
    <p:sldId id="260" r:id="rId6"/>
    <p:sldId id="261" r:id="rId7"/>
    <p:sldId id="262" r:id="rId8"/>
    <p:sldId id="291" r:id="rId9"/>
    <p:sldId id="264" r:id="rId10"/>
    <p:sldId id="265" r:id="rId11"/>
    <p:sldId id="280" r:id="rId12"/>
    <p:sldId id="319" r:id="rId13"/>
    <p:sldId id="320" r:id="rId14"/>
    <p:sldId id="266" r:id="rId15"/>
    <p:sldId id="292" r:id="rId16"/>
    <p:sldId id="294" r:id="rId17"/>
    <p:sldId id="296" r:id="rId18"/>
    <p:sldId id="305" r:id="rId19"/>
    <p:sldId id="307" r:id="rId20"/>
    <p:sldId id="308" r:id="rId21"/>
    <p:sldId id="316" r:id="rId22"/>
    <p:sldId id="314" r:id="rId23"/>
    <p:sldId id="317" r:id="rId24"/>
    <p:sldId id="318" r:id="rId25"/>
    <p:sldId id="311" r:id="rId26"/>
    <p:sldId id="313" r:id="rId27"/>
    <p:sldId id="312" r:id="rId28"/>
    <p:sldId id="315" r:id="rId29"/>
    <p:sldId id="276" r:id="rId30"/>
    <p:sldId id="277" r:id="rId31"/>
    <p:sldId id="27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E8F0"/>
    <a:srgbClr val="DEF1F6"/>
    <a:srgbClr val="6AA9F6"/>
    <a:srgbClr val="66CCFF"/>
    <a:srgbClr val="33CCFF"/>
    <a:srgbClr val="66FFFF"/>
    <a:srgbClr val="7EB5E2"/>
    <a:srgbClr val="003399"/>
    <a:srgbClr val="0066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054" y="9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0845399-6B8F-4F36-8887-414559F97689}" type="datetime1">
              <a:rPr lang="ko-KR" altLang="en-US"/>
              <a:pPr lvl="0">
                <a:defRPr/>
              </a:pPr>
              <a:t>2023-11-23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146A103-1134-4072-A290-F79DB221C03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B6B7-9287-7501-CDA6-8356E75D1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D7789-CFE6-22C9-EB44-6E3D7665C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CA949-B4EE-25C2-426F-595ACA29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07A88-52D3-3EFF-6853-3025E40E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6BC29-0782-692B-304F-89DC72FB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8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9D579-00AE-5EB2-F99B-B5118D1A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55C236-4919-F27E-161B-2618B810E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0B109-2960-D7CB-5E6F-57AECDDDF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1F961B-86A3-5132-CCE4-45ED29E1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1260B2-A146-9DBC-FB7C-6F60E73F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4D54C-F997-D8B8-74D2-AB628B04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6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8DFA3-D2CC-FBAB-2AE8-7A314CAD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D4F396-6EAC-6880-AA87-59D44962F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042A8-CF81-6626-654A-EE5786EA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A36F7-0E5B-DBD2-EF15-F210CCA6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C8737-238B-D8A9-1420-12802A9D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0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84FF23-7ABB-49BB-D119-51FE28A2E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BDEF98-4A52-6662-C087-4190721C5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59EE8-A640-0457-20DC-92E4B93F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4BB77-F193-DE60-5953-7CA99061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D83F9-8415-B2E6-F442-879A4C96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8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51A7B-D5FE-E441-1503-91AF076D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00A57-4BB1-90D7-9A6F-399D5430C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EAFB6-44BA-E6B2-C394-EB915A57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4A2A9-EF85-F2CE-0E94-15AC95BC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47C0A-61DE-4EB3-4C1C-FDA46671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3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154BB-20A3-CAF0-686B-B87A7432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B4176-3627-D703-6C6F-BF6938C7F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8E5FC-7C90-5052-94EC-78ABBF81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C6064-42CE-B7E9-D268-47E8C8E8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A491B-103B-2BEB-4AFA-C1149FE1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8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1A283-EE82-2C1A-3DA4-5131DF8D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9504A-82A1-8D8D-DB0C-A3F6CE009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1AA47-FE1A-F9B3-105E-E3DE9441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B48DB-2625-D595-9982-4E277A90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0D0E9-6408-E72F-5A9E-02D55909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3F2CC-AC0B-8AD8-60B2-0C974AAA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9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39A44-D23A-E98F-5492-82E39FEA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D3B6F-DAB5-38C5-EAB5-332D1F797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D0471C-09F6-6FBC-00AE-7D7683D53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C3F245-0C6E-5337-99FE-2DB8E13CA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413AE-1364-179C-0373-36D252B32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704AEA-C494-2E03-3B01-73CE7B7F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56CD5B-6725-83FA-35FC-6319E870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B4BA56-7D94-13F6-4971-F4E916F8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6BDB7-52D3-4377-FC5B-806634CA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58B586-6E44-28D3-3558-CEB38859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1FB35-9E80-F6A9-5490-14E8FAF5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A01088-6933-5538-11A5-6BB49279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6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CB62EF-0AD7-B44F-3952-279BE7A9EAE0}"/>
              </a:ext>
            </a:extLst>
          </p:cNvPr>
          <p:cNvSpPr txBox="1"/>
          <p:nvPr userDrawn="1"/>
        </p:nvSpPr>
        <p:spPr>
          <a:xfrm>
            <a:off x="9979216" y="6602223"/>
            <a:ext cx="2202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5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C51DE-5A41-F314-C453-F725B45A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DD596-2CCB-3461-E3EE-D89B9E91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9492C6-90F1-1929-CD62-B6132DDA3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041367-1003-D118-3265-9249393B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68455-54A1-1FAB-47F3-AEEB1757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310E8-74A8-D020-ECCC-362B0743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0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1D6A35-C29A-91D9-7077-51A94C9D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898BF4-8F32-286F-7AF2-A0029B68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434C5-2B47-D752-A204-67601BFAC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7CD8D-5FF8-45F7-B5D9-86A8A4C3B6A4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22951-7931-3231-4230-D2618278F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E29E1-F9E7-D4A1-6075-B039DA756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8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CCFF"/>
              </a:solidFill>
            </a:endParaRPr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대구 맛집 조회 시스템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1300" y="3477260"/>
            <a:ext cx="6082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앉아써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[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이현오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장광수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정인혁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최효정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7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5" name="직각 삼각형 3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각 삼각형 3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92753"/>
              </p:ext>
            </p:extLst>
          </p:nvPr>
        </p:nvGraphicFramePr>
        <p:xfrm>
          <a:off x="203200" y="1205865"/>
          <a:ext cx="11785600" cy="5259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120">
                  <a:extLst>
                    <a:ext uri="{9D8B030D-6E8A-4147-A177-3AD203B41FA5}">
                      <a16:colId xmlns:a16="http://schemas.microsoft.com/office/drawing/2014/main" val="1361671647"/>
                    </a:ext>
                  </a:extLst>
                </a:gridCol>
                <a:gridCol w="2357120">
                  <a:extLst>
                    <a:ext uri="{9D8B030D-6E8A-4147-A177-3AD203B41FA5}">
                      <a16:colId xmlns:a16="http://schemas.microsoft.com/office/drawing/2014/main" val="4182633783"/>
                    </a:ext>
                  </a:extLst>
                </a:gridCol>
                <a:gridCol w="2357120">
                  <a:extLst>
                    <a:ext uri="{9D8B030D-6E8A-4147-A177-3AD203B41FA5}">
                      <a16:colId xmlns:a16="http://schemas.microsoft.com/office/drawing/2014/main" val="3909165815"/>
                    </a:ext>
                  </a:extLst>
                </a:gridCol>
                <a:gridCol w="2357120">
                  <a:extLst>
                    <a:ext uri="{9D8B030D-6E8A-4147-A177-3AD203B41FA5}">
                      <a16:colId xmlns:a16="http://schemas.microsoft.com/office/drawing/2014/main" val="1452493986"/>
                    </a:ext>
                  </a:extLst>
                </a:gridCol>
                <a:gridCol w="2357120">
                  <a:extLst>
                    <a:ext uri="{9D8B030D-6E8A-4147-A177-3AD203B41FA5}">
                      <a16:colId xmlns:a16="http://schemas.microsoft.com/office/drawing/2014/main" val="259399806"/>
                    </a:ext>
                  </a:extLst>
                </a:gridCol>
              </a:tblGrid>
              <a:tr h="568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STEP1(11/09~11/10)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STEP2(11/11~11/13)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STEP3(11/14~11/19)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STEP4(11/20~11/22)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STEP5(11/23~11/24)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817121"/>
                  </a:ext>
                </a:extLst>
              </a:tr>
              <a:tr h="46907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33904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303076" y="2126933"/>
            <a:ext cx="2143028" cy="1832503"/>
          </a:xfrm>
          <a:prstGeom prst="roundRect">
            <a:avLst>
              <a:gd name="adj" fmla="val 23972"/>
            </a:avLst>
          </a:prstGeom>
          <a:solidFill>
            <a:srgbClr val="C6E8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주제선정</a:t>
            </a:r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 </a:t>
            </a:r>
            <a:r>
              <a:rPr lang="ko-KR" alt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지정</a:t>
            </a:r>
            <a:endParaRPr lang="en-US" altLang="ko-KR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932982" y="2126933"/>
            <a:ext cx="4028537" cy="629005"/>
          </a:xfrm>
          <a:prstGeom prst="roundRect">
            <a:avLst>
              <a:gd name="adj" fmla="val 23972"/>
            </a:avLst>
          </a:prstGeom>
          <a:solidFill>
            <a:srgbClr val="C6E8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맛집</a:t>
            </a:r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 DB</a:t>
            </a:r>
            <a:r>
              <a:rPr lang="ko-KR" alt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</a:t>
            </a:r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회원가입시스템구축</a:t>
            </a:r>
            <a:endParaRPr lang="en-US" altLang="ko-KR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365631" y="3072116"/>
            <a:ext cx="3838755" cy="629005"/>
          </a:xfrm>
          <a:prstGeom prst="roundRect">
            <a:avLst>
              <a:gd name="adj" fmla="val 23972"/>
            </a:avLst>
          </a:prstGeom>
          <a:solidFill>
            <a:srgbClr val="C6E8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지도</a:t>
            </a:r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 DB</a:t>
            </a:r>
            <a:r>
              <a:rPr lang="ko-KR" alt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 조회 시스템 구축</a:t>
            </a:r>
            <a:endParaRPr lang="en-US" altLang="ko-KR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285008" y="4020355"/>
            <a:ext cx="2858752" cy="629005"/>
          </a:xfrm>
          <a:prstGeom prst="roundRect">
            <a:avLst>
              <a:gd name="adj" fmla="val 23972"/>
            </a:avLst>
          </a:prstGeom>
          <a:solidFill>
            <a:srgbClr val="C6E8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ko-KR" alt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재구성 및 </a:t>
            </a:r>
            <a:r>
              <a:rPr lang="ko-KR" altLang="en-US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오류수정</a:t>
            </a:r>
            <a:endParaRPr lang="en-US" altLang="ko-KR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343661" y="5196681"/>
            <a:ext cx="3627887" cy="629005"/>
          </a:xfrm>
          <a:prstGeom prst="roundRect">
            <a:avLst>
              <a:gd name="adj" fmla="val 23972"/>
            </a:avLst>
          </a:prstGeom>
          <a:solidFill>
            <a:srgbClr val="C6E8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PPT </a:t>
            </a:r>
            <a:r>
              <a:rPr lang="ko-KR" alt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작성 및 </a:t>
            </a:r>
            <a:r>
              <a:rPr lang="ko-KR" altLang="en-US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발표준비</a:t>
            </a:r>
            <a:endParaRPr lang="en-US" altLang="ko-KR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868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5" name="직각 삼각형 3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각 삼각형 3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이용 데이터 소개</a:t>
            </a:r>
            <a:endParaRPr lang="ko-KR" altLang="en-US" sz="2200" b="1" dirty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44"/>
          <a:stretch/>
        </p:blipFill>
        <p:spPr>
          <a:xfrm>
            <a:off x="568714" y="1916679"/>
            <a:ext cx="8582025" cy="13024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1441033"/>
            <a:ext cx="4619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0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맛집 </a:t>
            </a:r>
            <a:r>
              <a:rPr lang="en-US" altLang="ko-KR" sz="20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endParaRPr lang="ko-KR" altLang="en-US" sz="20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50" y="1436301"/>
            <a:ext cx="1704975" cy="40957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535884" y="3308438"/>
            <a:ext cx="4619212" cy="424872"/>
            <a:chOff x="535884" y="3299202"/>
            <a:chExt cx="4619212" cy="42487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95F627-55D1-E011-B02F-83023BB3539B}"/>
                </a:ext>
              </a:extLst>
            </p:cNvPr>
            <p:cNvSpPr txBox="1"/>
            <p:nvPr/>
          </p:nvSpPr>
          <p:spPr>
            <a:xfrm>
              <a:off x="535884" y="3311583"/>
              <a:ext cx="46192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2. </a:t>
              </a:r>
              <a:r>
                <a:rPr lang="ko-KR" altLang="en-US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지도 </a:t>
              </a:r>
              <a:r>
                <a:rPr lang="en-US" altLang="ko-KR" sz="2000" b="1" dirty="0" smtClean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API</a:t>
              </a:r>
              <a:endParaRPr lang="ko-KR" altLang="en-US" sz="20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550" b="15647"/>
            <a:stretch/>
          </p:blipFill>
          <p:spPr>
            <a:xfrm>
              <a:off x="2990096" y="3299202"/>
              <a:ext cx="819150" cy="424872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4" y="3821546"/>
            <a:ext cx="10058400" cy="246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4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5" name="직각 삼각형 3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각 삼각형 3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테이블 명세서</a:t>
            </a:r>
            <a:endParaRPr lang="ko-KR" altLang="en-US" sz="2200" b="1" dirty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36" y="1386063"/>
            <a:ext cx="7792528" cy="531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2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5" name="직각 삼각형 3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각 삼각형 3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요구사항 명세서</a:t>
            </a:r>
            <a:endParaRPr lang="ko-KR" altLang="en-US" sz="2200" b="1" dirty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15" y="1587996"/>
            <a:ext cx="10376570" cy="368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1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CCFF"/>
              </a:solidFill>
            </a:endParaRPr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5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59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 시스템 구축 소스코드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2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1) </a:t>
            </a:r>
            <a:r>
              <a:rPr lang="en-US" altLang="ko-KR" sz="22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DBUserHelper.cs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911622" y="5113359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r>
              <a: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 메서드 </a:t>
            </a:r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200" b="1" dirty="0" err="1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ConnectDB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3" y="1737701"/>
            <a:ext cx="5451550" cy="31603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72" y="1737701"/>
            <a:ext cx="5193098" cy="31428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6631106" y="5113359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회원가입 메서드 </a:t>
            </a:r>
            <a:r>
              <a:rPr lang="en-US" altLang="ko-KR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RegisterUser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44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 시스템 구축 소스코드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1) </a:t>
            </a:r>
            <a:r>
              <a:rPr lang="en-US" altLang="ko-KR" sz="22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DBUserHelper.cs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3" y="1737701"/>
            <a:ext cx="5451550" cy="31428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761310" y="5119689"/>
            <a:ext cx="4919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중복체크</a:t>
            </a:r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메서드 </a:t>
            </a:r>
            <a:r>
              <a:rPr lang="en-US" altLang="ko-KR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CheckUserIdExists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962" y="1737701"/>
            <a:ext cx="5239434" cy="31428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6631106" y="5113359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</a:t>
            </a:r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찾기 메서드 </a:t>
            </a:r>
            <a:r>
              <a:rPr lang="en-US" altLang="ko-KR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FindUserIdByName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26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3" y="968260"/>
            <a:ext cx="60034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대구광역시 맛집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 소스 코드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1) </a:t>
            </a:r>
            <a:r>
              <a:rPr lang="en-US" altLang="ko-KR" sz="22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DBHelper.cs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911622" y="5113359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r>
              <a: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 메서드 </a:t>
            </a:r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200" b="1" dirty="0" err="1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ConnectDB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3" y="1828800"/>
            <a:ext cx="5451550" cy="32106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78" y="1828799"/>
            <a:ext cx="5511669" cy="32106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6631106" y="5113359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r>
              <a: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조회 메서드 </a:t>
            </a:r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200" b="1" dirty="0" err="1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selectQuery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869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7388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대구광역시 맛집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r>
              <a:rPr lang="ko-KR" altLang="en-US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 소스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en-US" altLang="ko-KR" sz="22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DataManager.cs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68729" y="1857599"/>
            <a:ext cx="11254542" cy="3142802"/>
            <a:chOff x="535884" y="1737701"/>
            <a:chExt cx="11254542" cy="314280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884" y="1737701"/>
              <a:ext cx="5763316" cy="314280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456" y="1737701"/>
              <a:ext cx="5324970" cy="3142802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911622" y="5113359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맛집 조회 메서드 </a:t>
            </a:r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200" b="1" dirty="0" err="1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majipLoad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6631106" y="5113359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구별 조회 </a:t>
            </a:r>
            <a:r>
              <a: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메서드 </a:t>
            </a:r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Gu_Load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19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19" y="1857599"/>
            <a:ext cx="5698836" cy="31428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783702" y="5120299"/>
            <a:ext cx="5055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음식 </a:t>
            </a:r>
            <a:r>
              <a:rPr lang="ko-KR" altLang="en-US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카테고리별</a:t>
            </a:r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조회 메서드 </a:t>
            </a:r>
            <a:r>
              <a:rPr lang="en-US" altLang="ko-KR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Cg_Load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7388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대구광역시 맛집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r>
              <a:rPr lang="ko-KR" altLang="en-US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 소스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en-US" altLang="ko-KR" sz="22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DataManager.cs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61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102784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282027" y="1440264"/>
            <a:ext cx="5559973" cy="4848017"/>
            <a:chOff x="282027" y="1440264"/>
            <a:chExt cx="5559973" cy="4848017"/>
          </a:xfrm>
        </p:grpSpPr>
        <p:grpSp>
          <p:nvGrpSpPr>
            <p:cNvPr id="23" name="그룹 22"/>
            <p:cNvGrpSpPr/>
            <p:nvPr/>
          </p:nvGrpSpPr>
          <p:grpSpPr>
            <a:xfrm>
              <a:off x="282027" y="1440264"/>
              <a:ext cx="5559973" cy="609600"/>
              <a:chOff x="282027" y="1440264"/>
              <a:chExt cx="5559973" cy="609600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723900" y="1611307"/>
                <a:ext cx="5118100" cy="436964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b="1" dirty="0" smtClean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프로젝트 개요</a:t>
                </a:r>
                <a:endParaRPr lang="ko-KR" altLang="en-US" sz="2400" b="1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282027" y="1440264"/>
                <a:ext cx="609600" cy="609600"/>
              </a:xfrm>
              <a:prstGeom prst="roundRect">
                <a:avLst/>
              </a:prstGeom>
              <a:solidFill>
                <a:schemeClr val="accent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 smtClean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</a:t>
                </a:r>
                <a:endParaRPr lang="ko-KR" altLang="en-US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723900" y="2460245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팀 소개</a:t>
              </a: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82027" y="2289202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23900" y="3313561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구성원 소개</a:t>
              </a: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282027" y="3142518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23900" y="4165284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</a:t>
              </a:r>
              <a:r>
                <a:rPr lang="ko-KR" altLang="en-US" sz="2400" b="1" dirty="0" err="1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수행절차</a:t>
              </a:r>
              <a:endParaRPr lang="ko-KR" altLang="en-US" sz="24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82027" y="3994241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3900" y="5013128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</a:t>
              </a:r>
              <a:r>
                <a:rPr lang="ko-KR" altLang="en-US" sz="2400" b="1" dirty="0" err="1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수행결과</a:t>
              </a:r>
              <a:endParaRPr lang="ko-KR" altLang="en-US" sz="24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82027" y="4842085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23900" y="5849724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자체 </a:t>
              </a:r>
              <a:r>
                <a:rPr lang="ko-KR" altLang="en-US" sz="2400" b="1" dirty="0" err="1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평가의견</a:t>
              </a:r>
              <a:endParaRPr lang="ko-KR" altLang="en-US" sz="24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82027" y="5678681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4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en-US" altLang="ko-KR" sz="2200" b="1" dirty="0" err="1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</a:t>
            </a:r>
            <a:r>
              <a:rPr lang="en-US" altLang="ko-KR" sz="2200" b="1" dirty="0" err="1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akao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지도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이용 소스 </a:t>
            </a:r>
            <a:r>
              <a:rPr lang="ko-KR" altLang="en-US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</a:t>
            </a:r>
            <a:endParaRPr lang="en-US" altLang="ko-KR" sz="2200" b="1" dirty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2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en-US" altLang="ko-KR" sz="22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</a:t>
            </a:r>
            <a:r>
              <a:rPr lang="en-US" altLang="ko-KR" sz="22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akaoAPI</a:t>
            </a:r>
            <a:r>
              <a:rPr lang="en-US" altLang="ko-KR" sz="22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31936" y="1857599"/>
            <a:ext cx="10728129" cy="3142802"/>
            <a:chOff x="753632" y="1857599"/>
            <a:chExt cx="10728129" cy="314280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632" y="1857599"/>
              <a:ext cx="5193510" cy="314280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287" y="1857599"/>
              <a:ext cx="5014474" cy="3142802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810931" y="5092440"/>
            <a:ext cx="10649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Kakao</a:t>
            </a:r>
            <a:r>
              <a:rPr lang="en-US" altLang="ko-KR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지도</a:t>
            </a:r>
            <a:r>
              <a:rPr lang="en-US" altLang="ko-KR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이용 메서드</a:t>
            </a:r>
            <a:r>
              <a:rPr lang="en-US" altLang="ko-KR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SelectMap</a:t>
            </a:r>
            <a:r>
              <a:rPr lang="en-US" altLang="ko-KR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256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애플리케이션 구조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2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en-US" altLang="ko-KR" sz="22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Login</a:t>
            </a:r>
            <a:r>
              <a:rPr lang="en-US" altLang="ko-KR" sz="22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38" y="2182482"/>
            <a:ext cx="4690149" cy="250836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806" y="1591790"/>
            <a:ext cx="5019412" cy="35080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774011" y="5099810"/>
            <a:ext cx="10466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아이디찾기</a:t>
            </a:r>
            <a:r>
              <a:rPr lang="en-US" altLang="ko-KR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비밀번호찾기</a:t>
            </a:r>
            <a:r>
              <a:rPr lang="en-US" altLang="ko-KR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회원가입 별 폼 구성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32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애플리케이션 구조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2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Sign </a:t>
            </a:r>
            <a:r>
              <a:rPr lang="en-US" altLang="ko-KR" sz="22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Up.cs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13" y="1737700"/>
            <a:ext cx="4295953" cy="4783869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5657177" y="1755251"/>
            <a:ext cx="5748933" cy="3715107"/>
            <a:chOff x="5657177" y="1755251"/>
            <a:chExt cx="5748933" cy="371510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141" y="1755251"/>
              <a:ext cx="5357004" cy="314280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95F627-55D1-E011-B02F-83023BB3539B}"/>
                </a:ext>
              </a:extLst>
            </p:cNvPr>
            <p:cNvSpPr txBox="1"/>
            <p:nvPr/>
          </p:nvSpPr>
          <p:spPr>
            <a:xfrm>
              <a:off x="5657177" y="5039471"/>
              <a:ext cx="57489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유저 중복 체크 메서드 </a:t>
              </a:r>
              <a:r>
                <a:rPr lang="en-US" altLang="ko-KR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: </a:t>
              </a:r>
              <a:r>
                <a:rPr lang="en-US" altLang="ko-KR" sz="2200" b="1" dirty="0" err="1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Dcheckbutton_Click</a:t>
              </a:r>
              <a:r>
                <a:rPr lang="en-US" altLang="ko-KR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502895" y="2555428"/>
            <a:ext cx="6057496" cy="2189115"/>
            <a:chOff x="624904" y="1352980"/>
            <a:chExt cx="6057496" cy="218911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95F627-55D1-E011-B02F-83023BB3539B}"/>
                </a:ext>
              </a:extLst>
            </p:cNvPr>
            <p:cNvSpPr txBox="1"/>
            <p:nvPr/>
          </p:nvSpPr>
          <p:spPr>
            <a:xfrm>
              <a:off x="624904" y="3111208"/>
              <a:ext cx="60574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글자 제한 메서드 </a:t>
              </a:r>
              <a:r>
                <a:rPr lang="en-US" altLang="ko-KR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: </a:t>
              </a:r>
              <a:r>
                <a:rPr lang="en-US" altLang="ko-KR" sz="2200" b="1" dirty="0" err="1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NametextBox_TextChanged</a:t>
              </a:r>
              <a:endPara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150" y="1352980"/>
              <a:ext cx="5357004" cy="17718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930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애플리케이션 구조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2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en-US" altLang="ko-KR" sz="22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FindID.cs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61" y="1737700"/>
            <a:ext cx="3636256" cy="4783869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5657177" y="1755251"/>
            <a:ext cx="5748933" cy="3715107"/>
            <a:chOff x="5657177" y="1755251"/>
            <a:chExt cx="5748933" cy="371510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0286" y="1755251"/>
              <a:ext cx="4822714" cy="314280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95F627-55D1-E011-B02F-83023BB3539B}"/>
                </a:ext>
              </a:extLst>
            </p:cNvPr>
            <p:cNvSpPr txBox="1"/>
            <p:nvPr/>
          </p:nvSpPr>
          <p:spPr>
            <a:xfrm>
              <a:off x="5657177" y="5039471"/>
              <a:ext cx="57489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확인 시 체크 메서드 </a:t>
              </a:r>
              <a:r>
                <a:rPr lang="en-US" altLang="ko-KR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: </a:t>
              </a:r>
              <a:r>
                <a:rPr lang="en-US" altLang="ko-KR" sz="2200" b="1" dirty="0" err="1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Fncheckbutton_Click</a:t>
              </a:r>
              <a:r>
                <a:rPr lang="en-US" altLang="ko-KR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91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애플리케이션 구조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2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en-US" altLang="ko-KR" sz="22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FindPWD.cs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61" y="1765426"/>
            <a:ext cx="3636256" cy="472841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5657177" y="1864318"/>
            <a:ext cx="5748933" cy="3606040"/>
            <a:chOff x="5657177" y="1864318"/>
            <a:chExt cx="5748933" cy="360604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9992" y="1864318"/>
              <a:ext cx="5163302" cy="301618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95F627-55D1-E011-B02F-83023BB3539B}"/>
                </a:ext>
              </a:extLst>
            </p:cNvPr>
            <p:cNvSpPr txBox="1"/>
            <p:nvPr/>
          </p:nvSpPr>
          <p:spPr>
            <a:xfrm>
              <a:off x="5657177" y="5039471"/>
              <a:ext cx="57489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확인 시 체크 메서드 </a:t>
              </a:r>
              <a:r>
                <a:rPr lang="en-US" altLang="ko-KR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: </a:t>
              </a:r>
              <a:r>
                <a:rPr lang="en-US" altLang="ko-KR" sz="2200" b="1" dirty="0" err="1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Fncheckbutton_Click</a:t>
              </a:r>
              <a:r>
                <a:rPr lang="en-US" altLang="ko-KR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854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애플리케이션 구조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en-US" altLang="ko-KR" sz="22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en-US" altLang="ko-KR" sz="22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</a:t>
            </a:r>
            <a:r>
              <a:rPr lang="en-US" altLang="ko-KR" sz="22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Form.cs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53742" y="1857599"/>
            <a:ext cx="10684516" cy="3142802"/>
            <a:chOff x="697105" y="1857599"/>
            <a:chExt cx="10684516" cy="314280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857599"/>
              <a:ext cx="5285621" cy="314280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105" y="1857599"/>
              <a:ext cx="4701790" cy="3142802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774011" y="5099810"/>
            <a:ext cx="10466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 이름 </a:t>
            </a:r>
            <a:r>
              <a:rPr lang="ko-KR" altLang="en-US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클릭시</a:t>
            </a:r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 </a:t>
            </a:r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DataManager</a:t>
            </a:r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Gu_Load</a:t>
            </a:r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메서드</a:t>
            </a:r>
            <a:r>
              <a:rPr lang="en-US" altLang="ko-KR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이용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42" y="4690119"/>
            <a:ext cx="1266825" cy="200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742" y="4126528"/>
            <a:ext cx="10763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9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애플리케이션 구조</a:t>
            </a:r>
            <a:endParaRPr lang="en-US" altLang="ko-KR" sz="2200" b="1" dirty="0" smtClean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en-US" altLang="ko-KR" sz="22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en-US" altLang="ko-KR" sz="22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MatjipDataForm.cs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41" y="1857599"/>
            <a:ext cx="5086342" cy="3142801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774011" y="1857599"/>
            <a:ext cx="10742253" cy="4011652"/>
            <a:chOff x="774011" y="1857599"/>
            <a:chExt cx="10742253" cy="401165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0746" y="1857599"/>
              <a:ext cx="5105518" cy="314280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95F627-55D1-E011-B02F-83023BB3539B}"/>
                </a:ext>
              </a:extLst>
            </p:cNvPr>
            <p:cNvSpPr txBox="1"/>
            <p:nvPr/>
          </p:nvSpPr>
          <p:spPr>
            <a:xfrm>
              <a:off x="774011" y="5099810"/>
              <a:ext cx="1046620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dirty="0" err="1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dataGridViewCellClick</a:t>
              </a:r>
              <a:r>
                <a:rPr lang="en-US" altLang="ko-KR" sz="2200" b="1" dirty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ko-KR" altLang="en-US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메서드</a:t>
              </a:r>
              <a:endParaRPr lang="en-US" altLang="ko-KR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en-US" altLang="ko-KR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- </a:t>
              </a:r>
              <a:r>
                <a:rPr lang="ko-KR" altLang="en-US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데이터그리드뷰 </a:t>
              </a:r>
              <a:r>
                <a:rPr lang="ko-KR" altLang="en-US" sz="2200" b="1" dirty="0" err="1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클릭시</a:t>
              </a:r>
              <a:r>
                <a:rPr lang="ko-KR" altLang="en-US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옆 상단 </a:t>
              </a:r>
              <a:r>
                <a:rPr lang="ko-KR" altLang="en-US" sz="2200" b="1" dirty="0" err="1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텍스트박스</a:t>
              </a:r>
              <a:r>
                <a:rPr lang="ko-KR" altLang="en-US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채우는 기능 및 지도</a:t>
              </a:r>
              <a:r>
                <a:rPr lang="en-US" altLang="ko-KR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API </a:t>
              </a:r>
              <a:r>
                <a:rPr lang="ko-KR" altLang="en-US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이용 위치 조회</a:t>
              </a:r>
              <a:endPara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202392" y="1857599"/>
            <a:ext cx="5313872" cy="4023496"/>
            <a:chOff x="6202392" y="1857599"/>
            <a:chExt cx="5313872" cy="4023496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2392" y="1857599"/>
              <a:ext cx="5313872" cy="316436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95F627-55D1-E011-B02F-83023BB3539B}"/>
                </a:ext>
              </a:extLst>
            </p:cNvPr>
            <p:cNvSpPr txBox="1"/>
            <p:nvPr/>
          </p:nvSpPr>
          <p:spPr>
            <a:xfrm>
              <a:off x="6549722" y="5111654"/>
              <a:ext cx="46192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b="1" dirty="0" err="1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즐겨찾기</a:t>
              </a:r>
              <a:r>
                <a:rPr lang="ko-KR" altLang="en-US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등록 메서드</a:t>
              </a:r>
              <a:r>
                <a:rPr lang="en-US" altLang="ko-KR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en-US" altLang="ko-KR" sz="2200" b="1" dirty="0" err="1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MyPlace_button_Click</a:t>
              </a:r>
              <a:endPara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965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200" b="1" dirty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애플리케이션 구조</a:t>
            </a:r>
            <a:endParaRPr lang="en-US" altLang="ko-KR" sz="2200" b="1" dirty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7)</a:t>
            </a:r>
            <a:r>
              <a:rPr lang="en-US" altLang="ko-KR" sz="22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Myplace</a:t>
            </a:r>
            <a:r>
              <a:rPr lang="en-US" altLang="ko-KR" sz="22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.cs</a:t>
            </a:r>
            <a:r>
              <a:rPr lang="en-US" altLang="ko-KR" sz="22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22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userContrrol</a:t>
            </a:r>
            <a:r>
              <a:rPr lang="en-US" altLang="ko-KR" sz="22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2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09" y="1854129"/>
            <a:ext cx="4744325" cy="31428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849065" y="5113359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개인별 맛집 </a:t>
            </a:r>
            <a:r>
              <a:rPr lang="ko-KR" altLang="en-US" sz="2200" b="1" dirty="0" err="1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즐겨찾기</a:t>
            </a:r>
            <a:r>
              <a:rPr lang="ko-KR" altLang="en-US" sz="2200" b="1" dirty="0" smtClean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200" b="1" dirty="0">
              <a:ln w="12700">
                <a:noFill/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038545" y="1881565"/>
            <a:ext cx="5324970" cy="3662681"/>
            <a:chOff x="6038545" y="1881565"/>
            <a:chExt cx="5324970" cy="3662681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8545" y="1881565"/>
              <a:ext cx="5324970" cy="311883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95F627-55D1-E011-B02F-83023BB3539B}"/>
                </a:ext>
              </a:extLst>
            </p:cNvPr>
            <p:cNvSpPr txBox="1"/>
            <p:nvPr/>
          </p:nvSpPr>
          <p:spPr>
            <a:xfrm>
              <a:off x="6038545" y="5113359"/>
              <a:ext cx="5211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dirty="0" err="1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즐겨찾기</a:t>
              </a:r>
              <a:r>
                <a:rPr lang="ko-KR" altLang="en-US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조회 메서드 </a:t>
              </a:r>
              <a:r>
                <a:rPr lang="en-US" altLang="ko-KR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: </a:t>
              </a:r>
              <a:r>
                <a:rPr lang="en-US" altLang="ko-KR" sz="2200" b="1" dirty="0" err="1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BindMyPlaceDate</a:t>
              </a:r>
              <a:endPara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82" y="4100892"/>
            <a:ext cx="1076325" cy="21907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5917691" y="1881565"/>
            <a:ext cx="5437882" cy="3650895"/>
            <a:chOff x="4544117" y="405438"/>
            <a:chExt cx="5437882" cy="3650895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7029" y="405438"/>
              <a:ext cx="5324970" cy="322000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95F627-55D1-E011-B02F-83023BB3539B}"/>
                </a:ext>
              </a:extLst>
            </p:cNvPr>
            <p:cNvSpPr txBox="1"/>
            <p:nvPr/>
          </p:nvSpPr>
          <p:spPr>
            <a:xfrm>
              <a:off x="4544117" y="3625446"/>
              <a:ext cx="54378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dirty="0" err="1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즐겨찾기</a:t>
              </a:r>
              <a:r>
                <a:rPr lang="ko-KR" altLang="en-US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삭제 메서드 </a:t>
              </a:r>
              <a:r>
                <a:rPr lang="en-US" altLang="ko-KR" sz="2200" b="1" dirty="0" smtClean="0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: </a:t>
              </a:r>
              <a:r>
                <a:rPr lang="en-US" altLang="ko-KR" sz="2200" b="1" dirty="0" err="1">
                  <a:ln w="12700">
                    <a:noFill/>
                  </a:ln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DeleteSelectedRow</a:t>
              </a:r>
              <a:endParaRPr lang="ko-KR" altLang="en-US" sz="2200" b="1" dirty="0">
                <a:ln w="12700">
                  <a:noFill/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8866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 </a:t>
            </a:r>
            <a:r>
              <a:rPr lang="ko-KR" altLang="en-US" sz="2200" b="1" dirty="0" smtClean="0">
                <a:ln>
                  <a:solidFill>
                    <a:schemeClr val="accent1"/>
                  </a:solidFill>
                </a:ln>
                <a:solidFill>
                  <a:srgbClr val="66CC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시연 영상</a:t>
            </a:r>
            <a:endParaRPr lang="en-US" altLang="ko-KR" sz="2200" b="1" dirty="0">
              <a:ln>
                <a:solidFill>
                  <a:schemeClr val="accent1"/>
                </a:solidFill>
              </a:ln>
              <a:solidFill>
                <a:srgbClr val="66CC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67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CCFF"/>
              </a:solidFill>
            </a:endParaRPr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algn="ctr">
              <a:lnSpc>
                <a:spcPts val="5468"/>
              </a:lnSpc>
              <a:buNone/>
            </a:pPr>
            <a:r>
              <a:rPr lang="ko-KR" altLang="en-US" sz="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자체 평가 의견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7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CCFF"/>
              </a:solidFill>
            </a:endParaRPr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4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1" name="직각 삼각형 30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직각 삼각형 36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5884" y="436686"/>
            <a:ext cx="2964273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500" b="1" dirty="0">
                <a:latin typeface="나눔고딕 ExtraBold"/>
                <a:ea typeface="나눔고딕 ExtraBold"/>
              </a:rPr>
              <a:t>자체 평가 의견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630136" y="1674606"/>
            <a:ext cx="8931728" cy="3508789"/>
            <a:chOff x="481754" y="1674606"/>
            <a:chExt cx="8931728" cy="3508789"/>
          </a:xfrm>
        </p:grpSpPr>
        <p:grpSp>
          <p:nvGrpSpPr>
            <p:cNvPr id="20" name="그룹 19"/>
            <p:cNvGrpSpPr/>
            <p:nvPr/>
          </p:nvGrpSpPr>
          <p:grpSpPr>
            <a:xfrm>
              <a:off x="7372029" y="1674607"/>
              <a:ext cx="2041453" cy="3508788"/>
              <a:chOff x="946239" y="1871456"/>
              <a:chExt cx="2041453" cy="3508788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500" b="1">
                  <a:solidFill>
                    <a:schemeClr val="tx1"/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517488" y="1986429"/>
                <a:ext cx="906018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 b="1" dirty="0" err="1" smtClean="0">
                    <a:latin typeface="나눔고딕"/>
                    <a:ea typeface="나눔고딕"/>
                  </a:rPr>
                  <a:t>최효정</a:t>
                </a:r>
                <a:endParaRPr lang="ko-KR" altLang="en-US" sz="2000" b="1" dirty="0">
                  <a:latin typeface="나눔고딕"/>
                  <a:ea typeface="나눔고딕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481754" y="1674606"/>
              <a:ext cx="2041453" cy="3508788"/>
              <a:chOff x="946239" y="1871456"/>
              <a:chExt cx="2041453" cy="3508788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500" b="1">
                  <a:solidFill>
                    <a:schemeClr val="tx1"/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516427" y="1986429"/>
                <a:ext cx="906018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 b="1" dirty="0" err="1" smtClean="0">
                    <a:latin typeface="나눔고딕"/>
                    <a:ea typeface="나눔고딕"/>
                  </a:rPr>
                  <a:t>이현오</a:t>
                </a:r>
                <a:endParaRPr lang="ko-KR" altLang="en-US" sz="2000" b="1" dirty="0">
                  <a:latin typeface="나눔고딕"/>
                  <a:ea typeface="나눔고딕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2778514" y="1674606"/>
              <a:ext cx="2041453" cy="3508788"/>
              <a:chOff x="946239" y="1871456"/>
              <a:chExt cx="2041453" cy="3508788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500" b="1">
                  <a:solidFill>
                    <a:schemeClr val="tx1"/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515192" y="1986429"/>
                <a:ext cx="906018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 b="1" dirty="0" smtClean="0">
                    <a:latin typeface="나눔고딕"/>
                    <a:ea typeface="나눔고딕"/>
                  </a:rPr>
                  <a:t>장광수</a:t>
                </a:r>
                <a:endParaRPr lang="ko-KR" altLang="en-US" sz="2000" b="1" dirty="0">
                  <a:latin typeface="나눔고딕"/>
                  <a:ea typeface="나눔고딕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661031" y="1674606"/>
              <a:ext cx="8573171" cy="3508788"/>
              <a:chOff x="-3468006" y="1871456"/>
              <a:chExt cx="8573171" cy="350878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500" b="1">
                  <a:solidFill>
                    <a:schemeClr val="tx1"/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513954" y="1986429"/>
                <a:ext cx="906018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 b="1" dirty="0" err="1" smtClean="0">
                    <a:latin typeface="나눔고딕"/>
                    <a:ea typeface="나눔고딕"/>
                  </a:rPr>
                  <a:t>정인혁</a:t>
                </a:r>
                <a:endParaRPr lang="ko-KR" altLang="en-US" sz="2000" b="1" dirty="0">
                  <a:latin typeface="나눔고딕"/>
                  <a:ea typeface="나눔고딕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34012" y="2769029"/>
                <a:ext cx="168289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1500" b="0" spc="-15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ㅎㅇㅎㅇㅎㅇㅎㅇㅎㅇㅇ</a:t>
                </a:r>
                <a:endParaRPr lang="ko-KR" altLang="en-US" sz="1500" b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-1171246" y="2769029"/>
                <a:ext cx="1682895" cy="346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1500" spc="-15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ㅎㅇㅎㅇㅎㅇㅎㅇ</a:t>
                </a:r>
                <a:endParaRPr lang="ko-KR" altLang="en-US" sz="1500" b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-3468006" y="2769029"/>
                <a:ext cx="1682895" cy="346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1500" b="0" spc="-15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ㅎㅇㅎㅇㅎㅇ</a:t>
                </a:r>
                <a:endParaRPr lang="ko-KR" altLang="en-US" sz="1500" b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422269" y="2762700"/>
                <a:ext cx="1682896" cy="346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1500" b="0" spc="-15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ㅎㅇㅎㅇ</a:t>
                </a:r>
                <a:endParaRPr lang="ko-KR" altLang="en-US" sz="1500" b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" name="직각 삼각형 2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2889250" y="3406141"/>
            <a:ext cx="6413500" cy="4571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CCFF"/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35489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  사  합  </a:t>
            </a:r>
            <a:r>
              <a:rPr lang="ko-KR" altLang="en-US" sz="50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니</a:t>
            </a:r>
            <a:r>
              <a:rPr lang="ko-KR" altLang="en-US" sz="5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다</a:t>
            </a:r>
            <a:endParaRPr lang="en-US" sz="5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04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283923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3325D4C-BF69-4035-9EEE-59D4729F3114}"/>
              </a:ext>
            </a:extLst>
          </p:cNvPr>
          <p:cNvGrpSpPr/>
          <p:nvPr/>
        </p:nvGrpSpPr>
        <p:grpSpPr>
          <a:xfrm>
            <a:off x="1155032" y="1609892"/>
            <a:ext cx="9881937" cy="2899319"/>
            <a:chOff x="1163052" y="2308302"/>
            <a:chExt cx="9881937" cy="289931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A5307A-7061-2C99-EFD9-9DB49BFE7DF7}"/>
                </a:ext>
              </a:extLst>
            </p:cNvPr>
            <p:cNvSpPr txBox="1"/>
            <p:nvPr/>
          </p:nvSpPr>
          <p:spPr>
            <a:xfrm>
              <a:off x="3330665" y="3365546"/>
              <a:ext cx="5546711" cy="7848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45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대구 맛집 조회 시스템</a:t>
              </a:r>
              <a:endParaRPr lang="ko-KR" altLang="en-US" sz="4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FDD119E-B44E-299A-74AF-55970C1B59DE}"/>
                </a:ext>
              </a:extLst>
            </p:cNvPr>
            <p:cNvSpPr txBox="1"/>
            <p:nvPr/>
          </p:nvSpPr>
          <p:spPr>
            <a:xfrm>
              <a:off x="3736254" y="4191599"/>
              <a:ext cx="4735592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5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대구광역시에서 맛집으로 보증하는 데이터만 추출하여 </a:t>
              </a:r>
              <a:endParaRPr lang="en-US" altLang="ko-KR" sz="1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15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사용자가 </a:t>
              </a:r>
              <a:r>
                <a:rPr lang="ko-KR" altLang="en-US" sz="1500" b="1" dirty="0" err="1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즐겨찾기한</a:t>
              </a:r>
              <a:r>
                <a:rPr lang="ko-KR" altLang="en-US" sz="15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맛집을 개인화 하여 관리하기 위함</a:t>
              </a:r>
              <a:r>
                <a:rPr lang="en-US" altLang="ko-KR" sz="15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.</a:t>
              </a:r>
              <a:endPara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9" name="양쪽 대괄호 28">
              <a:extLst>
                <a:ext uri="{FF2B5EF4-FFF2-40B4-BE49-F238E27FC236}">
                  <a16:creationId xmlns:a16="http://schemas.microsoft.com/office/drawing/2014/main" id="{ACC0AEC0-C850-010C-7B50-C9CD911F7C5D}"/>
                </a:ext>
              </a:extLst>
            </p:cNvPr>
            <p:cNvSpPr/>
            <p:nvPr/>
          </p:nvSpPr>
          <p:spPr>
            <a:xfrm>
              <a:off x="1163052" y="2308302"/>
              <a:ext cx="9881937" cy="2899318"/>
            </a:xfrm>
            <a:prstGeom prst="bracketPair">
              <a:avLst>
                <a:gd name="adj" fmla="val 1256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10" name="직각 삼각형 9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각 삼각형 2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91911" y="4388268"/>
            <a:ext cx="2408179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개발환경</a:t>
            </a:r>
            <a:endParaRPr lang="ko-KR" altLang="en-US" sz="2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1148" y="4938741"/>
            <a:ext cx="2769704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Visual studio, </a:t>
            </a:r>
            <a:r>
              <a:rPr lang="en-US" altLang="ko-KR" sz="22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mssql</a:t>
            </a:r>
            <a:endParaRPr lang="ko-KR" altLang="en-US" sz="2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94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CCFF"/>
              </a:solidFill>
            </a:endParaRPr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소개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95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15744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소개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717550" y="2316549"/>
            <a:ext cx="10756900" cy="2224902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앉아써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코딩을 공부하고자 모인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인이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만든 팀으로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팀명은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코딩을 하려면 앉아서 써야 한다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라는 직관적인 아이디어에서 비롯되었습니다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저희 팀은 코드 작성을 통해 프로젝트를 진행하고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 결과물을 통해 지식과 기술을 공유하며 성장하는 목표를 가지고 있습니다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16098" y="1929910"/>
            <a:ext cx="7359805" cy="813780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앉 아 써 </a:t>
            </a:r>
            <a:r>
              <a:rPr lang="en-US" altLang="ko-KR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endParaRPr lang="ko-KR" altLang="en-US" sz="3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78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CCFF"/>
              </a:solidFill>
            </a:endParaRPr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구성원 소개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91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241765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구성원 소개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690674" y="1964196"/>
            <a:ext cx="8810652" cy="2929608"/>
            <a:chOff x="1690674" y="2127838"/>
            <a:chExt cx="8810652" cy="2929608"/>
          </a:xfrm>
        </p:grpSpPr>
        <p:grpSp>
          <p:nvGrpSpPr>
            <p:cNvPr id="8" name="그룹 7"/>
            <p:cNvGrpSpPr/>
            <p:nvPr/>
          </p:nvGrpSpPr>
          <p:grpSpPr>
            <a:xfrm>
              <a:off x="1690674" y="2258335"/>
              <a:ext cx="8810652" cy="2341330"/>
              <a:chOff x="1690674" y="2258335"/>
              <a:chExt cx="8810652" cy="234133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690674" y="2258335"/>
                <a:ext cx="2060670" cy="2341330"/>
                <a:chOff x="1808115" y="2258335"/>
                <a:chExt cx="2060670" cy="2341330"/>
              </a:xfrm>
            </p:grpSpPr>
            <p:sp>
              <p:nvSpPr>
                <p:cNvPr id="71" name="직사각형 70"/>
                <p:cNvSpPr/>
                <p:nvPr/>
              </p:nvSpPr>
              <p:spPr>
                <a:xfrm>
                  <a:off x="1808115" y="2258335"/>
                  <a:ext cx="2060670" cy="234133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1808115" y="4185916"/>
                  <a:ext cx="2060670" cy="41374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 err="1" smtClean="0">
                      <a:solidFill>
                        <a:schemeClr val="tx1"/>
                      </a:solidFill>
                      <a:latin typeface="나눔고딕OTF" panose="020D0604000000000000" pitchFamily="34" charset="-127"/>
                      <a:ea typeface="나눔고딕OTF" panose="020D0604000000000000" pitchFamily="34" charset="-127"/>
                    </a:rPr>
                    <a:t>이현오</a:t>
                  </a:r>
                  <a:endParaRPr lang="ko-KR" altLang="en-US" b="1" dirty="0">
                    <a:solidFill>
                      <a:schemeClr val="tx1"/>
                    </a:solidFill>
                    <a:latin typeface="나눔고딕OTF" panose="020D0604000000000000" pitchFamily="34" charset="-127"/>
                    <a:ea typeface="나눔고딕OTF" panose="020D0604000000000000" pitchFamily="34" charset="-127"/>
                  </a:endParaRPr>
                </a:p>
              </p:txBody>
            </p:sp>
          </p:grpSp>
          <p:sp>
            <p:nvSpPr>
              <p:cNvPr id="29" name="직사각형 28"/>
              <p:cNvSpPr/>
              <p:nvPr/>
            </p:nvSpPr>
            <p:spPr>
              <a:xfrm>
                <a:off x="3940668" y="2258335"/>
                <a:ext cx="2060670" cy="23413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3940668" y="4185916"/>
                <a:ext cx="2060670" cy="4137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  <a:latin typeface="나눔고딕OTF" panose="020D0604000000000000" pitchFamily="34" charset="-127"/>
                    <a:ea typeface="나눔고딕OTF" panose="020D0604000000000000" pitchFamily="34" charset="-127"/>
                  </a:rPr>
                  <a:t>장광수</a:t>
                </a: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190662" y="2258335"/>
                <a:ext cx="2060670" cy="23413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6190662" y="4185916"/>
                <a:ext cx="2060670" cy="4137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err="1">
                    <a:solidFill>
                      <a:schemeClr val="tx1"/>
                    </a:solidFill>
                    <a:latin typeface="나눔고딕OTF" panose="020D0604000000000000" pitchFamily="34" charset="-127"/>
                    <a:ea typeface="나눔고딕OTF" panose="020D0604000000000000" pitchFamily="34" charset="-127"/>
                  </a:rPr>
                  <a:t>정인혁</a:t>
                </a:r>
                <a:endParaRPr lang="ko-KR" altLang="en-US" b="1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8440656" y="2258335"/>
                <a:ext cx="2060670" cy="23413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8440656" y="4185916"/>
                <a:ext cx="2060670" cy="4137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err="1">
                    <a:solidFill>
                      <a:schemeClr val="tx1"/>
                    </a:solidFill>
                    <a:latin typeface="나눔고딕OTF" panose="020D0604000000000000" pitchFamily="34" charset="-127"/>
                    <a:ea typeface="나눔고딕OTF" panose="020D0604000000000000" pitchFamily="34" charset="-127"/>
                  </a:rPr>
                  <a:t>최효정</a:t>
                </a:r>
                <a:endParaRPr lang="ko-KR" altLang="en-US" b="1" dirty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endParaRPr>
              </a:p>
            </p:txBody>
          </p:sp>
        </p:grp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7424" y="2127838"/>
              <a:ext cx="2188576" cy="2188576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4647" y="2364642"/>
              <a:ext cx="1714967" cy="1714967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0111" y="2403795"/>
              <a:ext cx="1701760" cy="170176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5455" y="2304702"/>
              <a:ext cx="1834846" cy="1834846"/>
            </a:xfrm>
            <a:prstGeom prst="rect">
              <a:avLst/>
            </a:prstGeom>
          </p:spPr>
        </p:pic>
        <p:sp>
          <p:nvSpPr>
            <p:cNvPr id="44" name="직사각형 43"/>
            <p:cNvSpPr/>
            <p:nvPr/>
          </p:nvSpPr>
          <p:spPr>
            <a:xfrm>
              <a:off x="1690674" y="4643698"/>
              <a:ext cx="8810652" cy="413748"/>
            </a:xfrm>
            <a:prstGeom prst="rect">
              <a:avLst/>
            </a:prstGeom>
            <a:solidFill>
              <a:srgbClr val="EBF1F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공동 설계 및 디버그 확인 작업</a:t>
              </a:r>
              <a:endParaRPr lang="ko-KR" altLang="en-US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646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CCFF"/>
              </a:solidFill>
            </a:endParaRPr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5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47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8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5264E"/>
      </a:accent1>
      <a:accent2>
        <a:srgbClr val="3F668F"/>
      </a:accent2>
      <a:accent3>
        <a:srgbClr val="4A7ECA"/>
      </a:accent3>
      <a:accent4>
        <a:srgbClr val="B28659"/>
      </a:accent4>
      <a:accent5>
        <a:srgbClr val="FDC467"/>
      </a:accent5>
      <a:accent6>
        <a:srgbClr val="E5D8C9"/>
      </a:accent6>
      <a:hlink>
        <a:srgbClr val="262626"/>
      </a:hlink>
      <a:folHlink>
        <a:srgbClr val="262626"/>
      </a:folHlink>
    </a:clrScheme>
    <a:fontScheme name="Pretendard_BLACK_M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497</Words>
  <Application>Microsoft Office PowerPoint</Application>
  <PresentationFormat>와이드스크린</PresentationFormat>
  <Paragraphs>129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Pretendard</vt:lpstr>
      <vt:lpstr>Pretendard Black</vt:lpstr>
      <vt:lpstr>나눔고딕</vt:lpstr>
      <vt:lpstr>나눔고딕 ExtraBold</vt:lpstr>
      <vt:lpstr>나눔고딕OTF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KB</cp:lastModifiedBy>
  <cp:revision>122</cp:revision>
  <dcterms:created xsi:type="dcterms:W3CDTF">2023-04-24T02:25:46Z</dcterms:created>
  <dcterms:modified xsi:type="dcterms:W3CDTF">2023-11-23T02:54:50Z</dcterms:modified>
  <cp:version>0906.0100.01</cp:version>
</cp:coreProperties>
</file>