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63"/>
    <p:restoredTop sz="94660"/>
  </p:normalViewPr>
  <p:slideViewPr>
    <p:cSldViewPr snapToGrid="0">
      <p:cViewPr varScale="1">
        <p:scale>
          <a:sx n="77" d="100"/>
          <a:sy n="77" d="100"/>
        </p:scale>
        <p:origin x="1908" y="9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기본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dirty="0" smtClean="0">
                <a:solidFill>
                  <a:schemeClr val="tx1"/>
                </a:solidFill>
              </a:rPr>
              <a:t> 데이터의 저장과 참조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컬렉션 인스턴스도 기본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자료형의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값은 저장 못함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래퍼 클래스의 도움으로 이들 값의 저장 및 </a:t>
            </a:r>
            <a:r>
              <a:rPr lang="ko-KR" altLang="en-US" sz="1400" dirty="0">
                <a:solidFill>
                  <a:schemeClr val="tx1"/>
                </a:solidFill>
              </a:rPr>
              <a:t>참</a:t>
            </a:r>
            <a:r>
              <a:rPr lang="ko-KR" altLang="en-US" sz="1400" dirty="0" smtClean="0">
                <a:solidFill>
                  <a:schemeClr val="tx1"/>
                </a:solidFill>
              </a:rPr>
              <a:t>조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 과정에서 오토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박싱과</a:t>
            </a:r>
            <a:r>
              <a:rPr lang="ko-KR" altLang="en-US" sz="1400" dirty="0" smtClean="0">
                <a:solidFill>
                  <a:schemeClr val="tx1"/>
                </a:solidFill>
              </a:rPr>
              <a:t> 오토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언박싱으로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자연스러운 코드의 구성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2644500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PrimitiveCollection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&lt;Integer&gt; list = new 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저장 과정에서 오토 </a:t>
            </a:r>
            <a:r>
              <a:rPr lang="ko-KR" altLang="en-US" sz="1400" dirty="0" err="1"/>
              <a:t>박싱</a:t>
            </a:r>
            <a:r>
              <a:rPr lang="ko-KR" altLang="en-US" sz="1400" dirty="0"/>
              <a:t> 진행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(10);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(20);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(30);</a:t>
            </a:r>
          </a:p>
          <a:p>
            <a:pPr defTabSz="360000"/>
            <a:r>
              <a:rPr lang="en-US" altLang="ko-KR" sz="1400" dirty="0"/>
              <a:t>  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: list) { // </a:t>
            </a:r>
            <a:r>
              <a:rPr lang="ko-KR" altLang="en-US" sz="1400" dirty="0"/>
              <a:t>오토 </a:t>
            </a:r>
            <a:r>
              <a:rPr lang="ko-KR" altLang="en-US" sz="1400" dirty="0" err="1"/>
              <a:t>언박싱</a:t>
            </a:r>
            <a:r>
              <a:rPr lang="ko-KR" altLang="en-US" sz="1400" dirty="0"/>
              <a:t> 진행</a:t>
            </a:r>
          </a:p>
          <a:p>
            <a:pPr defTabSz="360000"/>
            <a:r>
              <a:rPr lang="ko-KR" altLang="en-US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81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연결 리스트만 갖는 양방향 반복자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Collection&lt;E&gt;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구현하는 클래스의 인스턴스는 </a:t>
            </a:r>
            <a:r>
              <a:rPr lang="en-US" altLang="ko-KR" sz="1400" dirty="0" smtClean="0">
                <a:solidFill>
                  <a:schemeClr val="tx1"/>
                </a:solidFill>
              </a:rPr>
              <a:t>iterator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호출을 통해 반복자 획득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List&lt;E&gt;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구현하는 클래스는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ListIterator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listIterator</a:t>
            </a:r>
            <a:r>
              <a:rPr lang="en-US" altLang="ko-KR" sz="1400" dirty="0" smtClean="0">
                <a:solidFill>
                  <a:schemeClr val="tx1"/>
                </a:solidFill>
              </a:rPr>
              <a:t>()”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양방향 반복자 획득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양방향 반복자는 양쪽 방향으로 이동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양방향 반복자의 대표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E next() : </a:t>
            </a:r>
            <a:r>
              <a:rPr lang="ko-KR" altLang="en-US" sz="1400" dirty="0" smtClean="0">
                <a:solidFill>
                  <a:schemeClr val="tx1"/>
                </a:solidFill>
              </a:rPr>
              <a:t>다음 인스턴스의 참조 값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hasNext</a:t>
            </a:r>
            <a:r>
              <a:rPr lang="en-US" altLang="ko-KR" sz="1400" dirty="0" smtClean="0">
                <a:solidFill>
                  <a:schemeClr val="tx1"/>
                </a:solidFill>
              </a:rPr>
              <a:t>()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참조 값 반환 가능 여부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void remove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호출을 통해 반환했던 인스턴스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E previous()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400" dirty="0" smtClean="0">
                <a:solidFill>
                  <a:schemeClr val="tx1"/>
                </a:solidFill>
              </a:rPr>
              <a:t> 기능은 같고 방향만 반대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hasPrevious</a:t>
            </a:r>
            <a:r>
              <a:rPr lang="en-US" altLang="ko-KR" sz="1400" dirty="0" smtClean="0">
                <a:solidFill>
                  <a:schemeClr val="tx1"/>
                </a:solidFill>
              </a:rPr>
              <a:t>()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hasNext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400" dirty="0" smtClean="0">
                <a:solidFill>
                  <a:schemeClr val="tx1"/>
                </a:solidFill>
              </a:rPr>
              <a:t> 기능은 같고 방향만 반대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void add(E e) :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void set(E e) :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예제를 통해 다음과 같은 사실을 알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후에 </a:t>
            </a:r>
            <a:r>
              <a:rPr lang="en-US" altLang="ko-KR" sz="1400" dirty="0" smtClean="0">
                <a:solidFill>
                  <a:schemeClr val="tx1"/>
                </a:solidFill>
              </a:rPr>
              <a:t>add</a:t>
            </a:r>
            <a:r>
              <a:rPr lang="ko-KR" altLang="en-US" sz="1400" dirty="0" smtClean="0">
                <a:solidFill>
                  <a:schemeClr val="tx1"/>
                </a:solidFill>
              </a:rPr>
              <a:t>를 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앞서 반환된 인스턴스 뒤에 새 인스턴스 삽입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previous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후에 </a:t>
            </a:r>
            <a:r>
              <a:rPr lang="en-US" altLang="ko-KR" sz="1400" dirty="0" smtClean="0">
                <a:solidFill>
                  <a:schemeClr val="tx1"/>
                </a:solidFill>
              </a:rPr>
              <a:t>add</a:t>
            </a:r>
            <a:r>
              <a:rPr lang="ko-KR" altLang="en-US" sz="1400" dirty="0" smtClean="0">
                <a:solidFill>
                  <a:schemeClr val="tx1"/>
                </a:solidFill>
              </a:rPr>
              <a:t>를 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앞서 반환된 인스턴스 앞에 새 인스턴스 삽입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355218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ListIteratorCollection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("Toy", "Box", "Robot", "Box");</a:t>
            </a:r>
          </a:p>
          <a:p>
            <a:pPr defTabSz="360000"/>
            <a:r>
              <a:rPr lang="en-US" altLang="ko-KR" sz="1400" dirty="0"/>
              <a:t>       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&lt;&gt;(list);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ListIterator</a:t>
            </a:r>
            <a:r>
              <a:rPr lang="en-US" altLang="ko-KR" sz="1400" dirty="0"/>
              <a:t>&lt;String&gt; </a:t>
            </a:r>
            <a:r>
              <a:rPr lang="en-US" altLang="ko-KR" sz="1400" dirty="0" err="1"/>
              <a:t>lItr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list.listIterator</a:t>
            </a:r>
            <a:r>
              <a:rPr lang="en-US" altLang="ko-KR" sz="1400" dirty="0"/>
              <a:t>();    // </a:t>
            </a:r>
            <a:r>
              <a:rPr lang="ko-KR" altLang="en-US" sz="1400" dirty="0"/>
              <a:t>양방향 반복자 획득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while(</a:t>
            </a:r>
            <a:r>
              <a:rPr lang="en-US" altLang="ko-KR" sz="1400" dirty="0" err="1"/>
              <a:t>lItr.hasNext</a:t>
            </a:r>
            <a:r>
              <a:rPr lang="en-US" altLang="ko-KR" sz="1400" dirty="0"/>
              <a:t>()) { // </a:t>
            </a:r>
            <a:r>
              <a:rPr lang="ko-KR" altLang="en-US" sz="1400" dirty="0" err="1"/>
              <a:t>정방향으로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lItr.next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    if(</a:t>
            </a:r>
            <a:r>
              <a:rPr lang="en-US" altLang="ko-KR" sz="1400" dirty="0" err="1"/>
              <a:t>str.equals</a:t>
            </a:r>
            <a:r>
              <a:rPr lang="en-US" altLang="ko-KR" sz="1400" dirty="0"/>
              <a:t>("Toy"))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lItr.add</a:t>
            </a:r>
            <a:r>
              <a:rPr lang="en-US" altLang="ko-KR" sz="1400" dirty="0"/>
              <a:t>("Toy2");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2" y="1355217"/>
            <a:ext cx="518717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while (</a:t>
            </a:r>
            <a:r>
              <a:rPr lang="en-US" altLang="ko-KR" sz="1400" dirty="0" err="1"/>
              <a:t>lItr.hasPrevious</a:t>
            </a:r>
            <a:r>
              <a:rPr lang="en-US" altLang="ko-KR" sz="1400" dirty="0"/>
              <a:t>()) {    // </a:t>
            </a:r>
            <a:r>
              <a:rPr lang="ko-KR" altLang="en-US" sz="1400" dirty="0"/>
              <a:t>반대 방향으로</a:t>
            </a:r>
          </a:p>
          <a:p>
            <a:pPr defTabSz="360000"/>
            <a:r>
              <a:rPr lang="ko-KR" altLang="en-US" sz="1400" dirty="0"/>
              <a:t>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lItr.previous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str.equals</a:t>
            </a:r>
            <a:r>
              <a:rPr lang="en-US" altLang="ko-KR" sz="1400" dirty="0"/>
              <a:t>("Robot"))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lItr.add</a:t>
            </a:r>
            <a:r>
              <a:rPr lang="en-US" altLang="ko-KR" sz="1400" dirty="0"/>
              <a:t>("Robot2");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for (String s : list)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27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dirty="0" smtClean="0">
                <a:solidFill>
                  <a:schemeClr val="tx1"/>
                </a:solidFill>
              </a:rPr>
              <a:t>&lt;E&gt;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List&lt;E&gt;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구현하는 대표적인 컬렉션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: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 기반 자료구조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배열을 이용하여 인스턴스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: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 기반 자료구조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리스트를 구성하여 인스턴스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두개의 클래스는 기능적으로 완전 동일하지만 인스턴스를 저장하는 방식에 차이가 있어 장단점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List&lt;E&gt;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구현하는 컬렉션 클래스들이 갖는 공통적인 특성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저장 순서 유지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동일한 인스턴스의 중복 저장 허용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3988174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java.util.ArrayList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ArrayListCollection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("Toy");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("Robot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2722" y="3988173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for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list.remove</a:t>
            </a:r>
            <a:r>
              <a:rPr lang="en-US" altLang="ko-KR" sz="1400" dirty="0"/>
              <a:t>(0);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List,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사용을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import </a:t>
            </a:r>
            <a:r>
              <a:rPr lang="ko-KR" altLang="en-US" sz="1400" dirty="0" smtClean="0">
                <a:solidFill>
                  <a:schemeClr val="tx1"/>
                </a:solidFill>
              </a:rPr>
              <a:t>필요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생성문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List&lt;String&gt; list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&lt;&gt;();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형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참조변수가</a:t>
            </a:r>
            <a:r>
              <a:rPr lang="ko-KR" altLang="en-US" sz="1400" dirty="0" smtClean="0">
                <a:solidFill>
                  <a:schemeClr val="tx1"/>
                </a:solidFill>
              </a:rPr>
              <a:t> 아닌 </a:t>
            </a:r>
            <a:r>
              <a:rPr lang="en-US" altLang="ko-KR" sz="1400" dirty="0" smtClean="0">
                <a:solidFill>
                  <a:schemeClr val="tx1"/>
                </a:solidFill>
              </a:rPr>
              <a:t>List&lt;E&gt;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형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참조변수를</a:t>
            </a:r>
            <a:r>
              <a:rPr lang="ko-KR" altLang="en-US" sz="1400" dirty="0" smtClean="0">
                <a:solidFill>
                  <a:schemeClr val="tx1"/>
                </a:solidFill>
              </a:rPr>
              <a:t> 선언한 이유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코드에 유연성을 주기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교체 용이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List&lt;String&gt; list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&lt;&gt;(); -&gt; List&lt;String&gt; list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&lt;&gt;();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</a:t>
            </a:r>
            <a:r>
              <a:rPr lang="ko-KR" altLang="en-US" sz="1400" dirty="0" smtClean="0">
                <a:solidFill>
                  <a:schemeClr val="tx1"/>
                </a:solidFill>
              </a:rPr>
              <a:t>문과 인스턴스의 </a:t>
            </a:r>
            <a:r>
              <a:rPr lang="en-US" altLang="ko-KR" sz="1400" dirty="0" smtClean="0">
                <a:solidFill>
                  <a:schemeClr val="tx1"/>
                </a:solidFill>
              </a:rPr>
              <a:t>get(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인덱스값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을 통해 </a:t>
            </a:r>
            <a:r>
              <a:rPr lang="en-US" altLang="ko-KR" sz="1400" dirty="0" smtClean="0">
                <a:solidFill>
                  <a:schemeClr val="tx1"/>
                </a:solidFill>
              </a:rPr>
              <a:t>list</a:t>
            </a:r>
            <a:r>
              <a:rPr lang="ko-KR" altLang="en-US" sz="1400" dirty="0" smtClean="0">
                <a:solidFill>
                  <a:schemeClr val="tx1"/>
                </a:solidFill>
              </a:rPr>
              <a:t>의 데이터 호출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add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인스턴스에 데이터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remove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인덱스에 해당하는 데이터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내부적으로 배열을 생성해서 인스턴스를 저장하는데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필요시 그 배열의 길이를 스스로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한번 생성된 배열은 길이를 늘릴 수 없으므로 배열의 길이를 늘린다는 것은 더 긴 배열로의 교체를 의미하며 이는 성능의 저하로 이루어 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길이가 계산된다면 </a:t>
            </a:r>
            <a:r>
              <a:rPr lang="en-US" altLang="ko-KR" sz="14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initialCapacity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배열의 길이를 정하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  <a:r>
              <a:rPr lang="ko-KR" altLang="en-US" sz="1400" dirty="0" smtClean="0">
                <a:solidFill>
                  <a:schemeClr val="tx1"/>
                </a:solidFill>
              </a:rPr>
              <a:t> 성능 향상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4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dirty="0" smtClean="0">
                <a:solidFill>
                  <a:schemeClr val="tx1"/>
                </a:solidFill>
              </a:rPr>
              <a:t>&lt;E&gt;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 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(Linked List)”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자료구조를 기반으로 디자인된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와 달리 저장 공간을 계속 추가할 수 있기 때문에 인스턴스의 저장 공간을 미리 마련할 필요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다음과 같은 두 가지 특성을 가짐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저장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공간을 하나 추가하고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삭제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해당 인스턴스를 저장하고 있는 공간 삭제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1753850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java.util.LinkedList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LinkedListCollection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new 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("Toy");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("Robot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62722" y="1753849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for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list.remove</a:t>
            </a:r>
            <a:r>
              <a:rPr lang="en-US" altLang="ko-KR" sz="1400" dirty="0"/>
              <a:t>(0);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dirty="0" smtClean="0">
                <a:solidFill>
                  <a:schemeClr val="tx1"/>
                </a:solidFill>
              </a:rPr>
              <a:t>&lt;E&gt; vs </a:t>
            </a:r>
            <a:r>
              <a:rPr lang="en-US" altLang="ko-KR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dirty="0" smtClean="0">
                <a:solidFill>
                  <a:schemeClr val="tx1"/>
                </a:solidFill>
              </a:rPr>
              <a:t>&lt;E&gt;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장단점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단점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 공간을 늘리고 삭제하는 과정에서 많은 연산이 필요할 수 있어 느릴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장점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저장된 인스턴스의 참조 빠름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ko-KR" altLang="en-US" sz="1400" dirty="0" smtClean="0">
                <a:solidFill>
                  <a:schemeClr val="tx1"/>
                </a:solidFill>
              </a:rPr>
              <a:t>장단점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단점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저장된 인스턴스의 참조 과정이 복잡하여 느릴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장점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 공간을 늘리고 삭제하는 과정 단순하며 간단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두 클래스의 특성을 고려하여 클래스 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lgGrid">
          <a:fgClr>
            <a:srgbClr val="be9b7c"/>
          </a:fgClr>
          <a:bgClr>
            <a:srgbClr val="b58f6b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/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/>
            <p:cNvCxnSpPr/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rot="0"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/>
            <p:cNvCxnSpPr/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/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99" tIns="648000" rIns="0" bIns="0" anchor="t"/>
          <a:lstStyle/>
          <a:p>
            <a:pPr marL="285750" indent="-285750">
              <a:lnSpc>
                <a:spcPct val="150000"/>
              </a:lnSpc>
              <a:buFont typeface="Wingdings"/>
              <a:buChar char="l"/>
              <a:defRPr/>
            </a:pPr>
            <a:r>
              <a:rPr lang="ko-KR" altLang="en-US">
                <a:solidFill>
                  <a:schemeClr val="tx1"/>
                </a:solidFill>
              </a:rPr>
              <a:t>저장된 인스턴스의 순차적 접근 방법</a:t>
            </a:r>
            <a:r>
              <a:rPr lang="en-US" altLang="ko-KR">
                <a:solidFill>
                  <a:schemeClr val="tx1"/>
                </a:solidFill>
              </a:rPr>
              <a:t> 1 : enhanced for</a:t>
            </a:r>
            <a:r>
              <a:rPr lang="ko-KR" altLang="en-US">
                <a:solidFill>
                  <a:schemeClr val="tx1"/>
                </a:solidFill>
              </a:rPr>
              <a:t>문</a:t>
            </a:r>
            <a:r>
              <a:rPr lang="en-US" altLang="ko-KR">
                <a:solidFill>
                  <a:schemeClr val="tx1"/>
                </a:solidFill>
              </a:rPr>
              <a:t>(for–each </a:t>
            </a:r>
            <a:r>
              <a:rPr lang="ko-KR" altLang="en-US">
                <a:solidFill>
                  <a:schemeClr val="tx1"/>
                </a:solidFill>
              </a:rPr>
              <a:t>문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의 사용 </a:t>
            </a:r>
            <a:endParaRPr lang="ko-KR" altLang="en-US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</a:rPr>
              <a:t>컬렉션 클래스를 활용하는데 있어 </a:t>
            </a:r>
            <a:r>
              <a:rPr lang="en-US" altLang="ko-KR" sz="1400">
                <a:solidFill>
                  <a:schemeClr val="tx1"/>
                </a:solidFill>
              </a:rPr>
              <a:t>“</a:t>
            </a:r>
            <a:r>
              <a:rPr lang="ko-KR" altLang="en-US" sz="1400">
                <a:solidFill>
                  <a:schemeClr val="tx1"/>
                </a:solidFill>
              </a:rPr>
              <a:t>저장된 인스턴스들에 순차적 접근</a:t>
            </a:r>
            <a:r>
              <a:rPr lang="en-US" altLang="ko-KR" sz="1400">
                <a:solidFill>
                  <a:schemeClr val="tx1"/>
                </a:solidFill>
              </a:rPr>
              <a:t>”</a:t>
            </a:r>
            <a:r>
              <a:rPr lang="ko-KR" altLang="en-US" sz="1400">
                <a:solidFill>
                  <a:schemeClr val="tx1"/>
                </a:solidFill>
              </a:rPr>
              <a:t>은 보편적이고 중요한 작업</a:t>
            </a:r>
            <a:endParaRPr lang="ko-KR" altLang="en-US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>
                <a:solidFill>
                  <a:schemeClr val="tx1"/>
                </a:solidFill>
              </a:rPr>
              <a:t>특정 인스턴스를 검색할 때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저장된 인스턴스 전부를 대상으로 탐색을 진행해야 하므로 </a:t>
            </a:r>
            <a:r>
              <a:rPr lang="en-US" altLang="ko-KR" sz="1400">
                <a:solidFill>
                  <a:schemeClr val="tx1"/>
                </a:solidFill>
              </a:rPr>
              <a:t>for</a:t>
            </a:r>
            <a:r>
              <a:rPr lang="ko-KR" altLang="en-US" sz="1400">
                <a:solidFill>
                  <a:schemeClr val="tx1"/>
                </a:solidFill>
              </a:rPr>
              <a:t>으로 접근할 수 있음</a:t>
            </a:r>
            <a:endParaRPr lang="ko-KR" altLang="en-US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400">
                <a:solidFill>
                  <a:schemeClr val="tx1"/>
                </a:solidFill>
              </a:rPr>
              <a:t>for</a:t>
            </a:r>
            <a:r>
              <a:rPr lang="ko-KR" altLang="en-US" sz="1400">
                <a:solidFill>
                  <a:schemeClr val="tx1"/>
                </a:solidFill>
              </a:rPr>
              <a:t>문으로 접근하는 것보다 나은 방법이 </a:t>
            </a:r>
            <a:r>
              <a:rPr lang="en-US" altLang="ko-KR" sz="1400">
                <a:solidFill>
                  <a:schemeClr val="tx1"/>
                </a:solidFill>
              </a:rPr>
              <a:t>for-each </a:t>
            </a:r>
            <a:r>
              <a:rPr lang="ko-KR" altLang="en-US" sz="1400">
                <a:solidFill>
                  <a:schemeClr val="tx1"/>
                </a:solidFill>
              </a:rPr>
              <a:t>문 사용</a:t>
            </a:r>
            <a:endParaRPr lang="ko-KR" altLang="en-US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400">
                <a:solidFill>
                  <a:schemeClr val="tx1"/>
                </a:solidFill>
              </a:rPr>
              <a:t>for-each </a:t>
            </a:r>
            <a:r>
              <a:rPr lang="ko-KR" altLang="en-US" sz="1400">
                <a:solidFill>
                  <a:schemeClr val="tx1"/>
                </a:solidFill>
              </a:rPr>
              <a:t>문의 순차적 접근의 대상이 되려면 </a:t>
            </a:r>
            <a:r>
              <a:rPr lang="en-US" altLang="ko-KR" sz="1400">
                <a:solidFill>
                  <a:schemeClr val="tx1"/>
                </a:solidFill>
              </a:rPr>
              <a:t>“public interface Iterable&lt;T&gt;” </a:t>
            </a:r>
            <a:r>
              <a:rPr lang="ko-KR" altLang="en-US" sz="1400">
                <a:solidFill>
                  <a:schemeClr val="tx1"/>
                </a:solidFill>
              </a:rPr>
              <a:t>인터페이스를 구현해야 하며</a:t>
            </a:r>
            <a:r>
              <a:rPr lang="en-US" altLang="ko-KR" sz="1400">
                <a:solidFill>
                  <a:schemeClr val="tx1"/>
                </a:solidFill>
              </a:rPr>
              <a:t>, ArrayList&lt;E&gt;, LinkedList&lt;E&gt; </a:t>
            </a:r>
            <a:r>
              <a:rPr lang="ko-KR" altLang="en-US" sz="1400">
                <a:solidFill>
                  <a:schemeClr val="tx1"/>
                </a:solidFill>
              </a:rPr>
              <a:t>클래스는 위의 인터페이스를 구현하고 있음</a:t>
            </a:r>
            <a:endParaRPr lang="ko-KR" altLang="en-US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400">
                <a:solidFill>
                  <a:schemeClr val="tx1"/>
                </a:solidFill>
              </a:rPr>
              <a:t>public interface Collection&lt;E&gt; extends Iterable&lt;E&gt;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2644500"/>
            <a:ext cx="5187177" cy="201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359999">
              <a:defRPr/>
            </a:pPr>
            <a:r>
              <a:rPr lang="en-US" altLang="ko-KR" sz="1400"/>
              <a:t>public class EnhancedForCollection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public static void main(String[] args)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List&lt;String&gt; list = new LinkedList&lt;&gt;();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list.add("Toy");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list.add("Box");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list.add("Robot");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for (String s : list) {</a:t>
            </a:r>
            <a:r>
              <a:rPr lang="ko-KR" altLang="en-US" sz="1400"/>
              <a:t> 간단한 데이터 참조용 </a:t>
            </a:r>
            <a:endParaRPr lang="ko-KR" altLang="en-US" sz="1400"/>
          </a:p>
          <a:p>
            <a:pPr defTabSz="359999">
              <a:defRPr/>
            </a:pPr>
            <a:r>
              <a:rPr lang="en-US" altLang="ko-KR" sz="1400"/>
              <a:t>            System.out.println(s);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}</a:t>
            </a:r>
            <a:endParaRPr lang="en-US" altLang="ko-KR" sz="1400"/>
          </a:p>
        </p:txBody>
      </p:sp>
      <p:sp>
        <p:nvSpPr>
          <p:cNvPr id="24" name="TextBox 23"/>
          <p:cNvSpPr txBox="1"/>
          <p:nvPr/>
        </p:nvSpPr>
        <p:spPr>
          <a:xfrm>
            <a:off x="6062722" y="2644499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359999">
              <a:defRPr/>
            </a:pPr>
            <a:r>
              <a:rPr lang="en-US" altLang="ko-KR" sz="1400"/>
              <a:t>        System.out.println();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list.remove(0);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for (String s : list)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    System.out.println(s);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}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}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저장된 인스턴스의 순차적 접근 방법</a:t>
            </a:r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Collection&lt;E&gt;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Iterable</a:t>
            </a:r>
            <a:r>
              <a:rPr lang="en-US" altLang="ko-KR" sz="1400" dirty="0" smtClean="0">
                <a:solidFill>
                  <a:schemeClr val="tx1"/>
                </a:solidFill>
              </a:rPr>
              <a:t>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상속하며 </a:t>
            </a:r>
            <a:r>
              <a:rPr lang="en-US" altLang="ko-KR" sz="1400" dirty="0" smtClean="0">
                <a:solidFill>
                  <a:schemeClr val="tx1"/>
                </a:solidFill>
              </a:rPr>
              <a:t>Collection&lt;E&gt;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구현하는 자바의 제네릭 클래</a:t>
            </a:r>
            <a:r>
              <a:rPr lang="ko-KR" altLang="en-US" sz="1400" dirty="0">
                <a:solidFill>
                  <a:schemeClr val="tx1"/>
                </a:solidFill>
              </a:rPr>
              <a:t>스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“Iterator&lt;T&gt; iterator” </a:t>
            </a:r>
            <a:r>
              <a:rPr lang="ko-KR" altLang="en-US" sz="14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모두 구현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반복자</a:t>
            </a:r>
            <a:r>
              <a:rPr lang="en-US" altLang="ko-KR" sz="1400" dirty="0" smtClean="0">
                <a:solidFill>
                  <a:schemeClr val="tx1"/>
                </a:solidFill>
              </a:rPr>
              <a:t>(Iterator)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반복자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저장된 인스턴스들을 순차적으로 참조할 때 사용하는 인스턴스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“Iterator&lt;String&gt;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itr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list.iterator</a:t>
            </a:r>
            <a:r>
              <a:rPr lang="en-US" altLang="ko-KR" sz="1400" dirty="0" smtClean="0">
                <a:solidFill>
                  <a:schemeClr val="tx1"/>
                </a:solidFill>
              </a:rPr>
              <a:t>();”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코드를 통해 반복자 획득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Iterator&lt;E&gt;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E next() : </a:t>
            </a:r>
            <a:r>
              <a:rPr lang="ko-KR" altLang="en-US" sz="1400" dirty="0" smtClean="0">
                <a:solidFill>
                  <a:schemeClr val="tx1"/>
                </a:solidFill>
              </a:rPr>
              <a:t>다음 인스턴스의 참조 값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hasNext</a:t>
            </a:r>
            <a:r>
              <a:rPr lang="en-US" altLang="ko-KR" sz="1400" dirty="0" smtClean="0">
                <a:solidFill>
                  <a:schemeClr val="tx1"/>
                </a:solidFill>
              </a:rPr>
              <a:t>()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참조 값 반환 가능 여부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void remove()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호출을 통해 반환했던 인스턴스 삭제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/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/>
            <p:cNvCxnSpPr/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 rot="0"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/>
            <p:cNvCxnSpPr/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/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99" tIns="648000" rIns="0" bIns="0" anchor="t"/>
          <a:lstStyle/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400">
                <a:solidFill>
                  <a:schemeClr val="tx1"/>
                </a:solidFill>
              </a:rPr>
              <a:t>for-each</a:t>
            </a:r>
            <a:r>
              <a:rPr lang="ko-KR" altLang="en-US" sz="1400">
                <a:solidFill>
                  <a:schemeClr val="tx1"/>
                </a:solidFill>
              </a:rPr>
              <a:t>문은 컴파일 과정에서 반복자를 이용하는 코드로 자동으로 수정</a:t>
            </a:r>
            <a:endParaRPr lang="ko-KR" altLang="en-US" sz="14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/>
                </a:solidFill>
              </a:rPr>
              <a:t>	- for(String s : list) { System.out.println(s) }</a:t>
            </a:r>
            <a:endParaRPr lang="en-US" altLang="ko-KR" sz="140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/>
                </a:solidFill>
              </a:rPr>
              <a:t>	- for(Iterator&lt;String&gt; itr = list.iterator( ); itr.hasNext( );) { System.out.printlm(itr.next( )) }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1205281"/>
            <a:ext cx="5187177" cy="3079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359999">
              <a:defRPr/>
            </a:pPr>
            <a:r>
              <a:rPr lang="en-US" altLang="ko-KR" sz="1400"/>
              <a:t>import java.util.Iterator;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import java.util.LinkedList;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import java.util.List;</a:t>
            </a:r>
            <a:endParaRPr lang="en-US" altLang="ko-KR" sz="1400"/>
          </a:p>
          <a:p>
            <a:pPr defTabSz="359999">
              <a:defRPr/>
            </a:pP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public class IteratorCollection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public static void main(String[] args)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List&lt;String&gt; list = new LinkedList&lt;&gt;();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list.add("Toy");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list.add("Box");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list.add("Robot");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list.add("Box");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Iterator&lt;String&gt; itr = list.iterator();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while(itr.hasNext()) {</a:t>
            </a:r>
            <a:r>
              <a:rPr lang="ko-KR" altLang="en-US" sz="1400"/>
              <a:t> </a:t>
            </a:r>
            <a:r>
              <a:rPr lang="en-US" altLang="ko-KR" sz="1400"/>
              <a:t>itr </a:t>
            </a:r>
            <a:r>
              <a:rPr lang="ko-KR" altLang="en-US" sz="1400"/>
              <a:t>지시자 </a:t>
            </a:r>
            <a:r>
              <a:rPr lang="en-US" altLang="ko-KR" sz="1400"/>
              <a:t>jsp</a:t>
            </a:r>
            <a:r>
              <a:rPr lang="ko-KR" altLang="en-US" sz="1400"/>
              <a:t>에서 사용</a:t>
            </a:r>
            <a:endParaRPr lang="ko-KR" altLang="en-US" sz="1400"/>
          </a:p>
          <a:p>
            <a:pPr defTabSz="359999">
              <a:defRPr/>
            </a:pPr>
            <a:r>
              <a:rPr lang="en-US" altLang="ko-KR" sz="1400"/>
              <a:t>            String str = itr.next();</a:t>
            </a:r>
            <a:endParaRPr lang="en-US" altLang="ko-KR" sz="1400"/>
          </a:p>
        </p:txBody>
      </p:sp>
      <p:sp>
        <p:nvSpPr>
          <p:cNvPr id="21" name="TextBox 20"/>
          <p:cNvSpPr txBox="1"/>
          <p:nvPr/>
        </p:nvSpPr>
        <p:spPr>
          <a:xfrm>
            <a:off x="6062721" y="1205280"/>
            <a:ext cx="5187177" cy="3507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359999">
              <a:defRPr/>
            </a:pPr>
            <a:r>
              <a:rPr lang="en-US" altLang="ko-KR" sz="1400"/>
              <a:t> System.out.println(str);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}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System.out.println();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itr = list.iterator();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while(itr.hasNext())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    String str = itr.next();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    if (str.equals("Box"))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        itr.remove();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    }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}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itr = list.iterator();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while (itr.hasNext()) {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    System.out.println(itr.next());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    }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    }</a:t>
            </a:r>
            <a:endParaRPr lang="en-US" altLang="ko-KR" sz="1400"/>
          </a:p>
          <a:p>
            <a:pPr defTabSz="359999">
              <a:defRPr/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배열보다는 컬렉션 인스턴스가 좋다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컬렉션 변환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ArrayList</a:t>
            </a:r>
            <a:r>
              <a:rPr lang="en-US" altLang="ko-KR" sz="1400" dirty="0">
                <a:solidFill>
                  <a:schemeClr val="tx1"/>
                </a:solidFill>
              </a:rPr>
              <a:t>&lt;E&gt;</a:t>
            </a:r>
            <a:r>
              <a:rPr lang="ko-KR" altLang="en-US" sz="1400" dirty="0">
                <a:solidFill>
                  <a:schemeClr val="tx1"/>
                </a:solidFill>
              </a:rPr>
              <a:t>는 배열을 기반으로 인스턴스를 저장하므로 배열과 특성이 거의 유사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대부분의 경우 인스턴스의 저장과 삭제가 편리하고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반복자의 사용이 가능하므로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사용이 훨씬 유리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배열처럼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선언과 동시에 초기화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할수</a:t>
            </a:r>
            <a:r>
              <a:rPr lang="ko-KR" altLang="en-US" sz="1400" dirty="0" smtClean="0">
                <a:solidFill>
                  <a:schemeClr val="tx1"/>
                </a:solidFill>
              </a:rPr>
              <a:t> 없어서 초기에 데이터 저장이 조금 번거롭지만 아래와 같은 컬렉션 인스턴스 생성 허용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List&lt;String&gt; list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Arrays.asList</a:t>
            </a:r>
            <a:r>
              <a:rPr lang="en-US" altLang="ko-KR" sz="1400" dirty="0" smtClean="0">
                <a:solidFill>
                  <a:schemeClr val="tx1"/>
                </a:solidFill>
              </a:rPr>
              <a:t>(“Toy”, “Robot”, “Box”) 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인자로 전달된 인스턴스들을 저장한 컬렉션 인스턴스의 생성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이렇게 생성된 컬렉션 인스턴스는 새로운 인스턴스의 추가나 삭제가 불가능하므로 새로운 인스턴스의 추가나 삭제가 필요하다면 아래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dirty="0" smtClean="0">
                <a:solidFill>
                  <a:schemeClr val="tx1"/>
                </a:solidFill>
              </a:rPr>
              <a:t> 기반으로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en-US" altLang="ko-KR" sz="1400" dirty="0">
                <a:solidFill>
                  <a:schemeClr val="tx1"/>
                </a:solidFill>
              </a:rPr>
              <a:t>public </a:t>
            </a:r>
            <a:r>
              <a:rPr lang="en-US" altLang="ko-KR" sz="1400" dirty="0" err="1">
                <a:solidFill>
                  <a:schemeClr val="tx1"/>
                </a:solidFill>
              </a:rPr>
              <a:t>ArrayList</a:t>
            </a:r>
            <a:r>
              <a:rPr lang="en-US" altLang="ko-KR" sz="1400" dirty="0">
                <a:solidFill>
                  <a:schemeClr val="tx1"/>
                </a:solidFill>
              </a:rPr>
              <a:t>(Collection&lt;? extends E&gt; c) </a:t>
            </a:r>
            <a:r>
              <a:rPr lang="en-US" altLang="ko-KR" sz="1400" dirty="0" smtClean="0">
                <a:solidFill>
                  <a:schemeClr val="tx1"/>
                </a:solidFill>
              </a:rPr>
              <a:t>{...} : Collection&lt;E&gt;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구현한 컬렉션 인스턴스를 인자로 전달 받음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3902860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java.util.ArrayList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java.util.Arrays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AsListCollection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("Toy", "Box", "Robot", "Box");</a:t>
            </a:r>
          </a:p>
          <a:p>
            <a:pPr defTabSz="360000"/>
            <a:r>
              <a:rPr lang="en-US" altLang="ko-KR" sz="1400" dirty="0"/>
              <a:t>       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&lt;&gt;(list);</a:t>
            </a:r>
          </a:p>
          <a:p>
            <a:pPr defTabSz="360000"/>
            <a:r>
              <a:rPr lang="en-US" altLang="ko-KR" sz="1400" dirty="0"/>
              <a:t>        for (String s : list)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2" y="3902859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).equals("Box"))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list.remove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for (String s : list)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24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1087</ep:Words>
  <ep:PresentationFormat>와이드스크린</ep:PresentationFormat>
  <ep:Paragraphs>230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10_Office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2020-08-17T03:45:59.000</dcterms:created>
  <dc:creator>조현석</dc:creator>
  <cp:lastModifiedBy>User</cp:lastModifiedBy>
  <dcterms:modified xsi:type="dcterms:W3CDTF">2023-09-14T01:50:29.373</dcterms:modified>
  <cp:revision>248</cp:revision>
  <dc:title>PowerPoint 프레젠테이션</dc:title>
  <cp:version>0906.0100.01</cp:version>
</cp:coreProperties>
</file>