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80" r:id="rId18"/>
    <p:sldId id="271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6" autoAdjust="0"/>
    <p:restoredTop sz="95990" autoAdjust="0"/>
  </p:normalViewPr>
  <p:slideViewPr>
    <p:cSldViewPr snapToGrid="0">
      <p:cViewPr varScale="1">
        <p:scale>
          <a:sx n="116" d="100"/>
          <a:sy n="116" d="100"/>
        </p:scale>
        <p:origin x="822" y="108"/>
      </p:cViewPr>
      <p:guideLst>
        <p:guide orient="horz" pos="2182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BFF32E-A26D-429E-B1A2-9D0633C064F1}" type="datetime1">
              <a:rPr lang="ko-KR" altLang="en-US"/>
              <a:pPr lvl="0">
                <a:defRPr/>
              </a:pPr>
              <a:t>2019-06-13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3A4C6C-3E16-4492-B7B2-8D46C6F4A94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20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1739" y="2119843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691739" y="1187102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84730" y="1678871"/>
            <a:ext cx="3755503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6556454" y="1187101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6809" y="1145641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44546A">
                    <a:lumMod val="75000"/>
                  </a:srgbClr>
                </a:solidFill>
              </a:rPr>
              <a:t>3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조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7610" y="2951747"/>
            <a:ext cx="357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댕냥키우기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1778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 </a:t>
            </a:r>
            <a:r>
              <a:rPr lang="ko-KR" altLang="en-US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3510" y="2951745"/>
            <a:ext cx="6168489" cy="1485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SelectFile() </a:t>
            </a:r>
            <a:r>
              <a:rPr lang="ko-KR" altLang="en-US" sz="2000" b="1"/>
              <a:t>함수</a:t>
            </a:r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동물의 종류 선택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: </a:t>
            </a:r>
            <a:r>
              <a:rPr lang="ko-KR" altLang="en-US"/>
              <a:t>선택한 파일번호와 동물종류에 따라 불러올 파일 결정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3900" y="1986712"/>
            <a:ext cx="4589052" cy="4392278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 </a:t>
            </a:r>
            <a:r>
              <a:rPr lang="ko-KR" altLang="en-US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9804" y="2373441"/>
            <a:ext cx="6168490" cy="289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SaveFile() </a:t>
            </a:r>
            <a:r>
              <a:rPr lang="ko-KR" altLang="en-US" sz="2000" b="1"/>
              <a:t>함수</a:t>
            </a:r>
          </a:p>
          <a:p>
            <a:pPr lvl="0">
              <a:defRPr/>
            </a:pPr>
            <a:r>
              <a:rPr lang="en-US" altLang="ko-KR"/>
              <a:t>-&gt; </a:t>
            </a:r>
            <a:r>
              <a:rPr lang="ko-KR" altLang="en-US"/>
              <a:t>현재 파일번호에 맞게 파일을 연 후 다마 값들을</a:t>
            </a:r>
          </a:p>
          <a:p>
            <a:pPr lvl="0">
              <a:defRPr/>
            </a:pPr>
            <a:r>
              <a:rPr lang="ko-KR" altLang="en-US"/>
              <a:t> 파일에 저장 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sz="2000" b="1"/>
              <a:t>LoadFile() </a:t>
            </a:r>
            <a:r>
              <a:rPr lang="ko-KR" altLang="en-US" sz="2000" b="1"/>
              <a:t>함수</a:t>
            </a:r>
          </a:p>
          <a:p>
            <a:pPr lvl="0">
              <a:defRPr/>
            </a:pPr>
            <a:r>
              <a:rPr lang="en-US" altLang="ko-KR"/>
              <a:t>-&gt; </a:t>
            </a:r>
            <a:r>
              <a:rPr lang="ko-KR" altLang="en-US"/>
              <a:t>현재 파일번호에 맞게 파일을 열고 파일에 저장된 </a:t>
            </a:r>
          </a:p>
          <a:p>
            <a:pPr lvl="0">
              <a:defRPr/>
            </a:pPr>
            <a:r>
              <a:rPr lang="ko-KR" altLang="en-US"/>
              <a:t> 값들을 다마 객체에 옮김</a:t>
            </a:r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if) </a:t>
            </a:r>
            <a:r>
              <a:rPr lang="ko-KR" altLang="en-US"/>
              <a:t>파일이 존재하지 않으면 </a:t>
            </a:r>
            <a:r>
              <a:rPr lang="en-US" altLang="ko-KR"/>
              <a:t>Dama</a:t>
            </a:r>
            <a:r>
              <a:rPr lang="ko-KR" altLang="en-US"/>
              <a:t>클래스의 </a:t>
            </a:r>
            <a:r>
              <a:rPr lang="en-US" altLang="ko-KR"/>
              <a:t>Init</a:t>
            </a:r>
            <a:r>
              <a:rPr lang="ko-KR" altLang="en-US"/>
              <a:t> 함수로 </a:t>
            </a:r>
          </a:p>
          <a:p>
            <a:pPr lvl="0">
              <a:defRPr/>
            </a:pPr>
            <a:r>
              <a:rPr lang="ko-KR" altLang="en-US"/>
              <a:t> 값 초기화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 </a:t>
            </a:r>
            <a:r>
              <a:rPr lang="ko-KR" altLang="en-US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" y="1968482"/>
            <a:ext cx="8906926" cy="368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DamaPlay() </a:t>
            </a:r>
            <a:r>
              <a:rPr lang="ko-KR" altLang="en-US" sz="2000" b="1"/>
              <a:t>함수</a:t>
            </a:r>
          </a:p>
          <a:p>
            <a:pPr lvl="0">
              <a:defRPr/>
            </a:pPr>
            <a:r>
              <a:rPr lang="en-US" altLang="ko-KR"/>
              <a:t>: </a:t>
            </a:r>
            <a:r>
              <a:rPr lang="ko-KR" altLang="en-US"/>
              <a:t>다마게임을 실행</a:t>
            </a:r>
          </a:p>
          <a:p>
            <a:pPr lvl="0">
              <a:defRPr/>
            </a:pPr>
            <a:endParaRPr lang="en-US" altLang="ko-KR"/>
          </a:p>
          <a:p>
            <a:pPr marL="342900" indent="-342900">
              <a:buAutoNum type="arabicParenR"/>
              <a:defRPr/>
            </a:pPr>
            <a:r>
              <a:rPr lang="en-US" altLang="ko-KR"/>
              <a:t>SelectFile() </a:t>
            </a:r>
            <a:r>
              <a:rPr lang="ko-KR" altLang="en-US"/>
              <a:t>함수 실행</a:t>
            </a:r>
          </a:p>
          <a:p>
            <a:pPr marL="342900" indent="-342900">
              <a:buAutoNum type="arabicParenR"/>
              <a:defRPr/>
            </a:pPr>
            <a:r>
              <a:rPr lang="en-US" altLang="ko-KR"/>
              <a:t>filenumber[] </a:t>
            </a:r>
            <a:r>
              <a:rPr lang="ko-KR" altLang="en-US"/>
              <a:t>에 따라 </a:t>
            </a:r>
            <a:r>
              <a:rPr lang="en-US" altLang="ko-KR"/>
              <a:t>Dama </a:t>
            </a:r>
            <a:r>
              <a:rPr lang="ko-KR" altLang="en-US"/>
              <a:t>포인터의 업캐스팅 결정</a:t>
            </a:r>
          </a:p>
          <a:p>
            <a:pPr marL="342900" indent="-342900">
              <a:buAutoNum type="arabicParenR"/>
              <a:defRPr/>
            </a:pPr>
            <a:endParaRPr lang="ko-KR" altLang="en-US"/>
          </a:p>
          <a:p>
            <a:pPr marL="342900" indent="-342900">
              <a:buAutoNum type="arabicParenR"/>
              <a:defRPr/>
            </a:pPr>
            <a:endParaRPr lang="ko-KR" altLang="en-US"/>
          </a:p>
          <a:p>
            <a:pPr marL="342900" indent="-342900">
              <a:buAutoNum type="arabicParenR"/>
              <a:defRPr/>
            </a:pPr>
            <a:endParaRPr lang="ko-KR" altLang="en-US"/>
          </a:p>
          <a:p>
            <a:pPr marL="342900" indent="-342900">
              <a:buAutoNum type="arabicParenR"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 </a:t>
            </a:r>
            <a:r>
              <a:rPr lang="en-US" altLang="ko-KR"/>
              <a:t>LoadFile() </a:t>
            </a:r>
            <a:r>
              <a:rPr lang="ko-KR" altLang="en-US"/>
              <a:t>함수 실행</a:t>
            </a:r>
          </a:p>
          <a:p>
            <a:pPr marL="0" indent="0">
              <a:buNone/>
              <a:defRPr/>
            </a:pPr>
            <a:r>
              <a:rPr lang="en-US" altLang="ko-KR"/>
              <a:t>4)</a:t>
            </a:r>
            <a:r>
              <a:rPr lang="ko-KR" altLang="en-US"/>
              <a:t>  </a:t>
            </a:r>
            <a:r>
              <a:rPr lang="en-US" altLang="ko-KR"/>
              <a:t>Dama </a:t>
            </a:r>
            <a:r>
              <a:rPr lang="ko-KR" altLang="en-US"/>
              <a:t>클래스의 </a:t>
            </a:r>
            <a:r>
              <a:rPr lang="en-US" altLang="ko-KR"/>
              <a:t>rate_init</a:t>
            </a:r>
            <a:r>
              <a:rPr lang="ko-KR" altLang="en-US"/>
              <a:t> 함수로 다마의 현재 상태 검사</a:t>
            </a:r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엔딩을 보게 될 시 새 게임을 할 것인지 선택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419" y="3429000"/>
            <a:ext cx="6975974" cy="1278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 </a:t>
            </a:r>
            <a:r>
              <a:rPr lang="ko-KR" altLang="en-US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900" y="1968483"/>
            <a:ext cx="8617774" cy="447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5)</a:t>
            </a:r>
            <a:r>
              <a:rPr lang="ko-KR" altLang="en-US"/>
              <a:t>  현재 상태의 다마를 출력하다 입력 값이 들어오면 키 값에 해당하는 액션 호출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6)</a:t>
            </a: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를 누르거나 엔딩을 보면 </a:t>
            </a:r>
            <a:r>
              <a:rPr lang="en-US" altLang="ko-KR"/>
              <a:t>SaveFile() </a:t>
            </a:r>
            <a:r>
              <a:rPr lang="ko-KR" altLang="en-US"/>
              <a:t>함수 실행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534" y="2365599"/>
            <a:ext cx="7980794" cy="3742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Dama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271" y="2946204"/>
            <a:ext cx="6168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name : string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fool :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int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heart :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int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clean :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int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tired :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int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level :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int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Dama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3511" y="2951745"/>
            <a:ext cx="6168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Init_character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게임시작 시 </a:t>
            </a:r>
            <a:r>
              <a:rPr lang="en-US" altLang="ko-KR" dirty="0"/>
              <a:t>, </a:t>
            </a:r>
            <a:r>
              <a:rPr lang="ko-KR" altLang="en-US" dirty="0"/>
              <a:t>캐릭터 상태 초기값을 설정해주는 함수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7" y="2491359"/>
            <a:ext cx="32289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3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Dama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4053" y="2328154"/>
            <a:ext cx="6168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Feed, enjoy, shower, </a:t>
            </a:r>
            <a:r>
              <a:rPr lang="en-US" altLang="ko-KR" sz="2000" b="1" dirty="0" err="1"/>
              <a:t>sleepdama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</a:p>
          <a:p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fool, heart, </a:t>
            </a:r>
            <a:r>
              <a:rPr lang="en-US" altLang="ko-KR" dirty="0" err="1"/>
              <a:t>clean,tired</a:t>
            </a:r>
            <a:r>
              <a:rPr lang="ko-KR" altLang="en-US" dirty="0"/>
              <a:t>의 값을 변화시킴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4052" y="3436592"/>
            <a:ext cx="6168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Status </a:t>
            </a:r>
            <a:r>
              <a:rPr lang="ko-KR" altLang="en-US" sz="2000" b="1" dirty="0"/>
              <a:t>함수</a:t>
            </a:r>
          </a:p>
          <a:p>
            <a:r>
              <a:rPr lang="en-US" altLang="ko-KR" dirty="0"/>
              <a:t>: </a:t>
            </a:r>
            <a:r>
              <a:rPr lang="ko-KR" altLang="en-US" dirty="0" err="1"/>
              <a:t>상태창을</a:t>
            </a:r>
            <a:r>
              <a:rPr lang="ko-KR" altLang="en-US" dirty="0"/>
              <a:t> 출력시켜줌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4052" y="4545030"/>
            <a:ext cx="6168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PringDama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PrintAction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Gotoxy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25" y="2268127"/>
            <a:ext cx="4067175" cy="347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40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3900" y="1442320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Dama </a:t>
            </a:r>
            <a:r>
              <a:rPr lang="ko-KR" altLang="en-US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340" y="2169214"/>
            <a:ext cx="2978759" cy="63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‘1. </a:t>
            </a:r>
            <a:r>
              <a:rPr lang="ko-KR" altLang="en-US"/>
              <a:t>엔딩함수</a:t>
            </a:r>
            <a:r>
              <a:rPr lang="en-US" altLang="ko-KR"/>
              <a:t>’</a:t>
            </a:r>
          </a:p>
          <a:p>
            <a:pPr algn="ctr">
              <a:defRPr/>
            </a:pPr>
            <a:r>
              <a:rPr lang="en-US" altLang="ko-KR" b="1"/>
              <a:t>-&gt;BadEnding()</a:t>
            </a:r>
            <a:r>
              <a:rPr lang="ko-KR" altLang="en-US" b="1"/>
              <a:t>함수</a:t>
            </a:r>
          </a:p>
        </p:txBody>
      </p:sp>
      <p:sp>
        <p:nvSpPr>
          <p:cNvPr id="10246" name="TextBox 21"/>
          <p:cNvSpPr txBox="1"/>
          <p:nvPr/>
        </p:nvSpPr>
        <p:spPr>
          <a:xfrm>
            <a:off x="7475843" y="2262953"/>
            <a:ext cx="2978760" cy="64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‘2. </a:t>
            </a:r>
            <a:r>
              <a:rPr lang="ko-KR" altLang="en-US"/>
              <a:t>엔딩함수</a:t>
            </a:r>
            <a:r>
              <a:rPr lang="en-US" altLang="ko-KR"/>
              <a:t>’</a:t>
            </a:r>
          </a:p>
          <a:p>
            <a:pPr algn="ctr">
              <a:defRPr/>
            </a:pPr>
            <a:r>
              <a:rPr lang="en-US" altLang="ko-KR" b="1"/>
              <a:t>-&gt;RealEnding()</a:t>
            </a:r>
            <a:r>
              <a:rPr lang="ko-KR" altLang="en-US" b="1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1D6B0D4-E9B9-4093-A8D0-1F0A2E0A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40" y="2930394"/>
            <a:ext cx="4517995" cy="34051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AD03D3A-8C41-4730-98CE-E8CE88DD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38" y="2930394"/>
            <a:ext cx="4817170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3900" y="1225753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Cat, Dog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3511" y="2951745"/>
            <a:ext cx="6168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PrintDama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Dama</a:t>
            </a:r>
            <a:r>
              <a:rPr lang="ko-KR" altLang="en-US" dirty="0"/>
              <a:t>의 레벨에 따라 도트 출력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56" y="1690275"/>
            <a:ext cx="4606192" cy="4919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23511" y="4149811"/>
            <a:ext cx="6168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PrintAction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각 상태에 맞는 도트 출력</a:t>
            </a:r>
          </a:p>
        </p:txBody>
      </p:sp>
    </p:spTree>
    <p:extLst>
      <p:ext uri="{BB962C8B-B14F-4D97-AF65-F5344CB8AC3E}">
        <p14:creationId xmlns:p14="http://schemas.microsoft.com/office/powerpoint/2010/main" val="2779667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03609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3900" y="1442320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Cat, Dog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50" y="2221185"/>
            <a:ext cx="1814929" cy="18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17" y="2221185"/>
            <a:ext cx="1824878" cy="18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0" y="4504371"/>
            <a:ext cx="1824879" cy="192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17" y="4583807"/>
            <a:ext cx="1824878" cy="189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56233" y="2652008"/>
            <a:ext cx="61684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Feed, Enjoy, Shower, </a:t>
            </a:r>
            <a:r>
              <a:rPr lang="en-US" altLang="ko-KR" sz="2000" b="1" dirty="0" err="1"/>
              <a:t>SleepDama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값 변경시키고 </a:t>
            </a:r>
            <a:r>
              <a:rPr lang="en-US" altLang="ko-KR" dirty="0" err="1"/>
              <a:t>PrintDama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b="2905"/>
          <a:stretch/>
        </p:blipFill>
        <p:spPr>
          <a:xfrm>
            <a:off x="6992379" y="4119949"/>
            <a:ext cx="2596091" cy="19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5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07857" y="1441961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404743" y="1452268"/>
            <a:ext cx="2580775" cy="3924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</a:rPr>
              <a:t>프로그램 소개 및 내용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07856" y="2366747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404743" y="2387346"/>
            <a:ext cx="2580775" cy="3924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</a:rPr>
              <a:t>팀원 소개 및 역할 분담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20694" y="4216319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404743" y="4226276"/>
            <a:ext cx="2580775" cy="3924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</a:rPr>
              <a:t>각 클래스의 주요 멤버 설명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7506" y="3291533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404743" y="3291198"/>
            <a:ext cx="2580775" cy="3537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</a:rPr>
              <a:t>전체 클래스 구조도 설명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1067" y="5141105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404743" y="5161354"/>
            <a:ext cx="2580775" cy="3537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latin typeface="+mn-ea"/>
              </a:rPr>
              <a:t>프로그램 실행</a:t>
            </a:r>
            <a:endParaRPr lang="en-US" altLang="ko-KR" sz="1300" b="1" dirty="0"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14276" y="6065892"/>
            <a:ext cx="1294039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404743" y="6096430"/>
            <a:ext cx="2580775" cy="3537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latin typeface="+mn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2177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23900" y="1442320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Cat, Dog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1340" y="2169214"/>
            <a:ext cx="2978759" cy="63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‘1. </a:t>
            </a:r>
            <a:r>
              <a:rPr lang="ko-KR" altLang="en-US"/>
              <a:t>엔딩함수</a:t>
            </a:r>
            <a:r>
              <a:rPr lang="en-US" altLang="ko-KR"/>
              <a:t>’</a:t>
            </a:r>
          </a:p>
          <a:p>
            <a:pPr algn="ctr">
              <a:defRPr/>
            </a:pPr>
            <a:r>
              <a:rPr lang="en-US" altLang="ko-KR" b="1"/>
              <a:t>-&gt;BadEnding()</a:t>
            </a:r>
            <a:r>
              <a:rPr lang="ko-KR" altLang="en-US" b="1"/>
              <a:t>함수</a:t>
            </a:r>
          </a:p>
        </p:txBody>
      </p:sp>
      <p:sp>
        <p:nvSpPr>
          <p:cNvPr id="10246" name="TextBox 21"/>
          <p:cNvSpPr txBox="1"/>
          <p:nvPr/>
        </p:nvSpPr>
        <p:spPr>
          <a:xfrm>
            <a:off x="7475843" y="2262953"/>
            <a:ext cx="2978760" cy="64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‘2. </a:t>
            </a:r>
            <a:r>
              <a:rPr lang="ko-KR" altLang="en-US"/>
              <a:t>엔딩함수</a:t>
            </a:r>
            <a:r>
              <a:rPr lang="en-US" altLang="ko-KR"/>
              <a:t>’</a:t>
            </a:r>
          </a:p>
          <a:p>
            <a:pPr algn="ctr">
              <a:defRPr/>
            </a:pPr>
            <a:r>
              <a:rPr lang="en-US" altLang="ko-KR" b="1"/>
              <a:t>-&gt;RealEnding()</a:t>
            </a:r>
            <a:r>
              <a:rPr lang="ko-KR" altLang="en-US" b="1"/>
              <a:t>함수</a:t>
            </a:r>
          </a:p>
        </p:txBody>
      </p:sp>
      <p:pic>
        <p:nvPicPr>
          <p:cNvPr id="10250" name="그림 102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1069" y="2823545"/>
            <a:ext cx="3601047" cy="37192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09" y="3484265"/>
            <a:ext cx="5039627" cy="17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0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1739" y="2119843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691739" y="1187102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84730" y="1678871"/>
            <a:ext cx="3755503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6556454" y="1187101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6809" y="1145641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댕냥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키우기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7610" y="2951747"/>
            <a:ext cx="357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309006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1739" y="2119843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691739" y="1187102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84730" y="1678871"/>
            <a:ext cx="3755503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6556454" y="1187101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6809" y="1145641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댕냥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키우기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7610" y="2951747"/>
            <a:ext cx="357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 Q &amp; 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014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91739" y="2119843"/>
            <a:ext cx="4741485" cy="2807254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srgbClr val="434544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691739" y="1187102"/>
            <a:ext cx="4741485" cy="919786"/>
          </a:xfrm>
          <a:custGeom>
            <a:avLst/>
            <a:gdLst>
              <a:gd name="connsiteX0" fmla="*/ 265378 w 4741485"/>
              <a:gd name="connsiteY0" fmla="*/ 0 h 919786"/>
              <a:gd name="connsiteX1" fmla="*/ 341488 w 4741485"/>
              <a:gd name="connsiteY1" fmla="*/ 0 h 919786"/>
              <a:gd name="connsiteX2" fmla="*/ 456938 w 4741485"/>
              <a:gd name="connsiteY2" fmla="*/ 0 h 919786"/>
              <a:gd name="connsiteX3" fmla="*/ 2535124 w 4741485"/>
              <a:gd name="connsiteY3" fmla="*/ 0 h 919786"/>
              <a:gd name="connsiteX4" fmla="*/ 2535124 w 4741485"/>
              <a:gd name="connsiteY4" fmla="*/ 1 h 919786"/>
              <a:gd name="connsiteX5" fmla="*/ 2652650 w 4741485"/>
              <a:gd name="connsiteY5" fmla="*/ 1 h 919786"/>
              <a:gd name="connsiteX6" fmla="*/ 2844210 w 4741485"/>
              <a:gd name="connsiteY6" fmla="*/ 191561 h 919786"/>
              <a:gd name="connsiteX7" fmla="*/ 2914048 w 4741485"/>
              <a:gd name="connsiteY7" fmla="*/ 379593 h 919786"/>
              <a:gd name="connsiteX8" fmla="*/ 4741485 w 4741485"/>
              <a:gd name="connsiteY8" fmla="*/ 379593 h 919786"/>
              <a:gd name="connsiteX9" fmla="*/ 4741485 w 4741485"/>
              <a:gd name="connsiteY9" fmla="*/ 919786 h 919786"/>
              <a:gd name="connsiteX10" fmla="*/ 0 w 4741485"/>
              <a:gd name="connsiteY10" fmla="*/ 919786 h 919786"/>
              <a:gd name="connsiteX11" fmla="*/ 0 w 4741485"/>
              <a:gd name="connsiteY11" fmla="*/ 767520 h 919786"/>
              <a:gd name="connsiteX12" fmla="*/ 0 w 4741485"/>
              <a:gd name="connsiteY12" fmla="*/ 662901 h 919786"/>
              <a:gd name="connsiteX13" fmla="*/ 0 w 4741485"/>
              <a:gd name="connsiteY13" fmla="*/ 390308 h 919786"/>
              <a:gd name="connsiteX14" fmla="*/ 0 w 4741485"/>
              <a:gd name="connsiteY14" fmla="*/ 379593 h 919786"/>
              <a:gd name="connsiteX15" fmla="*/ 3980 w 4741485"/>
              <a:gd name="connsiteY15" fmla="*/ 379593 h 919786"/>
              <a:gd name="connsiteX16" fmla="*/ 73818 w 4741485"/>
              <a:gd name="connsiteY16" fmla="*/ 191560 h 919786"/>
              <a:gd name="connsiteX17" fmla="*/ 265378 w 4741485"/>
              <a:gd name="connsiteY17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4148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4741485" y="379593"/>
                </a:lnTo>
                <a:lnTo>
                  <a:pt x="474148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184730" y="1678871"/>
            <a:ext cx="3755503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6556454" y="1187101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+</a:t>
            </a:r>
            <a:endParaRPr lang="ko-KR" altLang="en-US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66809" y="1145641"/>
            <a:ext cx="2324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solidFill>
                  <a:srgbClr val="44546A">
                    <a:lumMod val="75000"/>
                  </a:srgbClr>
                </a:solidFill>
              </a:rPr>
              <a:t>댕냥</a:t>
            </a:r>
            <a:r>
              <a:rPr lang="ko-KR" altLang="en-US" sz="2400" b="1" dirty="0">
                <a:solidFill>
                  <a:srgbClr val="44546A">
                    <a:lumMod val="75000"/>
                  </a:srgbClr>
                </a:solidFill>
              </a:rPr>
              <a:t> 키우기</a:t>
            </a:r>
            <a:endParaRPr lang="en-US" altLang="ko-KR" sz="2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7610" y="2951747"/>
            <a:ext cx="357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Thank you :)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1265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Both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소개 및 내용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lh6.googleusercontent.com/nqsC7hLsZBjV6FBZhTuZjeqPFZX7U8Xp71HXW0D6vt4v14ymPPBFSbYRw00KwhB7ZJu6Gogk-pmdNdqrIXxkY780tfeMiZvNyrM9H7UFWAwExqeaEP5jVshC0pDt5wrSQWQs7FtnJC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32" y="1814846"/>
            <a:ext cx="7531936" cy="39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8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눈물 방울 95"/>
          <p:cNvSpPr/>
          <p:nvPr/>
        </p:nvSpPr>
        <p:spPr>
          <a:xfrm rot="5400000">
            <a:off x="4925670" y="2865927"/>
            <a:ext cx="823918" cy="823918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1068" y="2865927"/>
            <a:ext cx="941008" cy="9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팀원 소개 및 역할 분담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64713" y="2889137"/>
            <a:ext cx="3901953" cy="854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김현진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18011532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컴퓨터공학과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다마 클래스 설계 및 구현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464713" y="4490387"/>
            <a:ext cx="3901953" cy="99257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임가영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18011552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컴퓨터공학과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고양이 클래스 설계 및 구현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5335" y="2889137"/>
            <a:ext cx="3901953" cy="8540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컴퓨터공학과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18011508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계다현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150000"/>
              </a:lnSpc>
            </a:pP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강아지 클래스 설계 및 구현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25335" y="4490387"/>
            <a:ext cx="3901953" cy="11772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컴퓨터공학과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18011529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김효경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150000"/>
              </a:lnSpc>
            </a:pPr>
            <a:endParaRPr lang="en-US" altLang="ko-KR" sz="5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게임 관리자 클래스 설계 및 구현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</a:p>
        </p:txBody>
      </p:sp>
      <p:sp>
        <p:nvSpPr>
          <p:cNvPr id="104" name="눈물 방울 103"/>
          <p:cNvSpPr/>
          <p:nvPr/>
        </p:nvSpPr>
        <p:spPr>
          <a:xfrm rot="16200000" flipH="1">
            <a:off x="6442412" y="2865927"/>
            <a:ext cx="823918" cy="823918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07" name="눈물 방울 106"/>
          <p:cNvSpPr/>
          <p:nvPr/>
        </p:nvSpPr>
        <p:spPr>
          <a:xfrm rot="10800000" flipV="1">
            <a:off x="6442411" y="4371304"/>
            <a:ext cx="823918" cy="823918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419227" y="2865928"/>
            <a:ext cx="941008" cy="9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눈물 방울 111"/>
          <p:cNvSpPr/>
          <p:nvPr/>
        </p:nvSpPr>
        <p:spPr>
          <a:xfrm>
            <a:off x="4948158" y="4392754"/>
            <a:ext cx="823918" cy="823918"/>
          </a:xfrm>
          <a:prstGeom prst="teardrop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1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1666" y="4334209"/>
            <a:ext cx="941008" cy="9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391403" y="4318167"/>
            <a:ext cx="941008" cy="9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80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 flipV="1"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클래스 구조도 설명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82576"/>
              </p:ext>
            </p:extLst>
          </p:nvPr>
        </p:nvGraphicFramePr>
        <p:xfrm>
          <a:off x="2028435" y="1645134"/>
          <a:ext cx="2944618" cy="4697886"/>
        </p:xfrm>
        <a:graphic>
          <a:graphicData uri="http://schemas.openxmlformats.org/drawingml/2006/table">
            <a:tbl>
              <a:tblPr/>
              <a:tblGrid>
                <a:gridCol w="2944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7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effectLst/>
                          <a:latin typeface="맑은 고딕"/>
                          <a:ea typeface="맑은 고딕"/>
                        </a:rPr>
                        <a:t>DAMA</a:t>
                      </a:r>
                      <a:endParaRPr lang="en-US" sz="1800" b="1" dirty="0">
                        <a:solidFill>
                          <a:srgbClr val="404040"/>
                        </a:solidFill>
                        <a:effectLst/>
                        <a:latin typeface="맑은 고딕"/>
                      </a:endParaRPr>
                    </a:p>
                  </a:txBody>
                  <a:tcPr marL="65722" marR="65722" marT="32861" marB="32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03879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-name : string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-fool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-heart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-clean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-tired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-level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722" marR="65722" marT="32861" marB="32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0522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+Feed()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+Enjoy()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+Shower()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SleepDama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+Status()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PrintDama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void=0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BadEnding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RealEnding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rate_init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boolean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init_character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gotoxy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722" marR="65722" marT="32861" marB="32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_x593997368"/>
          <p:cNvSpPr>
            <a:spLocks noChangeShapeType="1"/>
          </p:cNvSpPr>
          <p:nvPr/>
        </p:nvSpPr>
        <p:spPr bwMode="auto">
          <a:xfrm flipH="1">
            <a:off x="5919788" y="3859213"/>
            <a:ext cx="1062037" cy="0"/>
          </a:xfrm>
          <a:prstGeom prst="line">
            <a:avLst/>
          </a:prstGeom>
          <a:noFill/>
          <a:ln w="50800">
            <a:solidFill>
              <a:srgbClr val="595959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03959"/>
              </p:ext>
            </p:extLst>
          </p:nvPr>
        </p:nvGraphicFramePr>
        <p:xfrm>
          <a:off x="7702690" y="2188342"/>
          <a:ext cx="2497607" cy="2746756"/>
        </p:xfrm>
        <a:graphic>
          <a:graphicData uri="http://schemas.openxmlformats.org/drawingml/2006/table">
            <a:tbl>
              <a:tblPr/>
              <a:tblGrid>
                <a:gridCol w="2497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404040"/>
                          </a:solidFill>
                          <a:effectLst/>
                          <a:latin typeface="맑은 고딕"/>
                          <a:ea typeface="맑은 고딕"/>
                        </a:rPr>
                        <a:t>GameManager</a:t>
                      </a:r>
                      <a:endParaRPr lang="en-US" sz="1800" b="1" dirty="0">
                        <a:solidFill>
                          <a:srgbClr val="40404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2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filenumber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[2]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6242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GamePlay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DamaPlay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GameExit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SelectFile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SaveFile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*&amp;)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LoadFile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*&amp;)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gotoxy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45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flipH="1" flipV="1"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클래스 구조도 설명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56318"/>
              </p:ext>
            </p:extLst>
          </p:nvPr>
        </p:nvGraphicFramePr>
        <p:xfrm>
          <a:off x="4660232" y="1275349"/>
          <a:ext cx="2871536" cy="4903849"/>
        </p:xfrm>
        <a:graphic>
          <a:graphicData uri="http://schemas.openxmlformats.org/drawingml/2006/table">
            <a:tbl>
              <a:tblPr/>
              <a:tblGrid>
                <a:gridCol w="28715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517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effectLst/>
                          <a:latin typeface="맑은 고딕"/>
                          <a:ea typeface="맑은 고딕"/>
                        </a:rPr>
                        <a:t>DAMA</a:t>
                      </a:r>
                      <a:endParaRPr lang="en-US" sz="1800" b="1" dirty="0">
                        <a:solidFill>
                          <a:srgbClr val="404040"/>
                        </a:solidFill>
                        <a:effectLst/>
                        <a:latin typeface="맑은 고딕"/>
                      </a:endParaRPr>
                    </a:p>
                  </a:txBody>
                  <a:tcPr marL="65722" marR="65722" marT="32861" marB="32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88779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-name : string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-fool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-heart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-clean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-tired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-level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722" marR="65722" marT="32861" marB="32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6485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+Feed()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+Enjoy()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+Shower()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SleepDama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+Status()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PrintDama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void=0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BadEnding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RealEnding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virtual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rate_init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boolean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init_character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gotoxy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5722" marR="65722" marT="32861" marB="32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591684640"/>
          <p:cNvSpPr>
            <a:spLocks noChangeShapeType="1"/>
          </p:cNvSpPr>
          <p:nvPr/>
        </p:nvSpPr>
        <p:spPr bwMode="auto">
          <a:xfrm>
            <a:off x="3715343" y="3785436"/>
            <a:ext cx="774700" cy="1588"/>
          </a:xfrm>
          <a:prstGeom prst="line">
            <a:avLst/>
          </a:prstGeom>
          <a:noFill/>
          <a:ln w="101600">
            <a:solidFill>
              <a:srgbClr val="5959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_x591684640"/>
          <p:cNvSpPr>
            <a:spLocks noChangeShapeType="1"/>
          </p:cNvSpPr>
          <p:nvPr/>
        </p:nvSpPr>
        <p:spPr bwMode="auto">
          <a:xfrm flipH="1">
            <a:off x="7699769" y="3783848"/>
            <a:ext cx="774700" cy="1588"/>
          </a:xfrm>
          <a:prstGeom prst="line">
            <a:avLst/>
          </a:prstGeom>
          <a:noFill/>
          <a:ln w="101600">
            <a:solidFill>
              <a:srgbClr val="5959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35782"/>
              </p:ext>
            </p:extLst>
          </p:nvPr>
        </p:nvGraphicFramePr>
        <p:xfrm>
          <a:off x="1495038" y="2843155"/>
          <a:ext cx="2095271" cy="2914650"/>
        </p:xfrm>
        <a:graphic>
          <a:graphicData uri="http://schemas.openxmlformats.org/drawingml/2006/table">
            <a:tbl>
              <a:tblPr/>
              <a:tblGrid>
                <a:gridCol w="2095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effectLst/>
                          <a:latin typeface="맑은 고딕"/>
                          <a:ea typeface="맑은 고딕"/>
                        </a:rPr>
                        <a:t>Dog</a:t>
                      </a:r>
                      <a:endParaRPr lang="en-US" sz="1800" b="1" dirty="0">
                        <a:solidFill>
                          <a:srgbClr val="40404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888">
                <a:tc>
                  <a:txBody>
                    <a:bodyPr/>
                    <a:lstStyle/>
                    <a:p>
                      <a:pPr algn="l"/>
                      <a:endParaRPr lang="ko-KR" altLang="en-US" sz="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1715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+Feed()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+Enjoy()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+Shower()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SleepDama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PrintDamam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PrintAction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BadEnding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RealEnding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+Status():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642124"/>
              </p:ext>
            </p:extLst>
          </p:nvPr>
        </p:nvGraphicFramePr>
        <p:xfrm>
          <a:off x="8617699" y="2851176"/>
          <a:ext cx="2095271" cy="2914650"/>
        </p:xfrm>
        <a:graphic>
          <a:graphicData uri="http://schemas.openxmlformats.org/drawingml/2006/table">
            <a:tbl>
              <a:tblPr/>
              <a:tblGrid>
                <a:gridCol w="20952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effectLst/>
                          <a:latin typeface="맑은 고딕"/>
                          <a:ea typeface="맑은 고딕"/>
                        </a:rPr>
                        <a:t>Cat</a:t>
                      </a:r>
                      <a:endParaRPr lang="en-US" sz="1800" b="1" dirty="0">
                        <a:solidFill>
                          <a:srgbClr val="40404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888">
                <a:tc>
                  <a:txBody>
                    <a:bodyPr/>
                    <a:lstStyle/>
                    <a:p>
                      <a:pPr algn="l"/>
                      <a:endParaRPr lang="ko-KR" altLang="en-US" sz="20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1715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+Feed()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+Enjoy()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+Shower()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SleepDama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PrintDamam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PrintAction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int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BadEnding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RealEnding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() 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+Status(): void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99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0717" y="3100092"/>
            <a:ext cx="6168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filenumber</a:t>
            </a:r>
            <a:r>
              <a:rPr lang="en-US" altLang="ko-KR" sz="2000" b="1" dirty="0">
                <a:solidFill>
                  <a:srgbClr val="000000"/>
                </a:solidFill>
                <a:ea typeface="맑은 고딕"/>
              </a:rPr>
              <a:t>[2] : </a:t>
            </a:r>
            <a:r>
              <a:rPr lang="en-US" altLang="ko-KR" sz="2000" b="1" dirty="0" err="1">
                <a:solidFill>
                  <a:srgbClr val="000000"/>
                </a:solidFill>
                <a:ea typeface="맑은 고딕"/>
              </a:rPr>
              <a:t>int</a:t>
            </a:r>
            <a:endParaRPr lang="en-US" altLang="ko-KR" sz="2000" b="1" dirty="0">
              <a:solidFill>
                <a:srgbClr val="000000"/>
              </a:solidFill>
              <a:ea typeface="맑은 고딕"/>
            </a:endParaRPr>
          </a:p>
          <a:p>
            <a:endParaRPr lang="en-US" altLang="ko-KR" sz="2000" dirty="0">
              <a:solidFill>
                <a:srgbClr val="000000"/>
              </a:solidFill>
              <a:ea typeface="맑은 고딕"/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1</a:t>
            </a:r>
            <a:r>
              <a:rPr lang="ko-KR" altLang="en-US" dirty="0">
                <a:solidFill>
                  <a:srgbClr val="000000"/>
                </a:solidFill>
              </a:rPr>
              <a:t>부터 </a:t>
            </a:r>
            <a:r>
              <a:rPr lang="en-US" altLang="ko-KR" dirty="0">
                <a:solidFill>
                  <a:srgbClr val="000000"/>
                </a:solidFill>
              </a:rPr>
              <a:t>3</a:t>
            </a:r>
            <a:r>
              <a:rPr lang="ko-KR" altLang="en-US" dirty="0">
                <a:solidFill>
                  <a:srgbClr val="000000"/>
                </a:solidFill>
              </a:rPr>
              <a:t>까지의 불러올 파일의 번호와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r>
              <a:rPr lang="ko-KR" altLang="en-US" dirty="0">
                <a:solidFill>
                  <a:srgbClr val="000000"/>
                </a:solidFill>
              </a:rPr>
              <a:t>이나 </a:t>
            </a:r>
            <a:r>
              <a:rPr lang="en-US" altLang="ko-KR" dirty="0">
                <a:solidFill>
                  <a:srgbClr val="000000"/>
                </a:solidFill>
              </a:rPr>
              <a:t>2</a:t>
            </a:r>
            <a:r>
              <a:rPr lang="ko-KR" altLang="en-US" dirty="0">
                <a:solidFill>
                  <a:srgbClr val="000000"/>
                </a:solidFill>
              </a:rPr>
              <a:t>의 강아지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고양이를 구별하는 값을 저장하는 배열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 err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2400" b="1" i="1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222190"/>
            <a:ext cx="4181475" cy="4049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23511" y="2951745"/>
            <a:ext cx="61684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GamePlay</a:t>
            </a:r>
            <a:r>
              <a:rPr lang="en-US" altLang="ko-KR" sz="2000" b="1" dirty="0"/>
              <a:t>() </a:t>
            </a:r>
            <a:r>
              <a:rPr lang="ko-KR" altLang="en-US" sz="2000" b="1" dirty="0"/>
              <a:t>함수</a:t>
            </a:r>
            <a:endParaRPr lang="en-US" altLang="ko-KR" sz="2000" b="1" dirty="0"/>
          </a:p>
          <a:p>
            <a:r>
              <a:rPr lang="en-US" altLang="ko-KR" dirty="0"/>
              <a:t>: </a:t>
            </a:r>
            <a:r>
              <a:rPr lang="ko-KR" altLang="en-US" dirty="0"/>
              <a:t>다마 게임을 실행 또는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‘1‘ </a:t>
            </a:r>
            <a:r>
              <a:rPr lang="ko-KR" altLang="en-US" dirty="0"/>
              <a:t>선택</a:t>
            </a:r>
            <a:r>
              <a:rPr lang="en-US" altLang="ko-KR" dirty="0"/>
              <a:t>-&gt; </a:t>
            </a:r>
            <a:r>
              <a:rPr lang="ko-KR" altLang="en-US" dirty="0"/>
              <a:t>게임시작</a:t>
            </a:r>
            <a:endParaRPr lang="en-US" altLang="ko-KR" dirty="0"/>
          </a:p>
          <a:p>
            <a:r>
              <a:rPr lang="en-US" altLang="ko-KR" dirty="0"/>
              <a:t>‘2’ </a:t>
            </a:r>
            <a:r>
              <a:rPr lang="ko-KR" altLang="en-US" dirty="0"/>
              <a:t>선택</a:t>
            </a:r>
            <a:r>
              <a:rPr lang="en-US" altLang="ko-KR" dirty="0"/>
              <a:t>-&gt; </a:t>
            </a:r>
            <a:r>
              <a:rPr lang="ko-KR" altLang="en-US" dirty="0"/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34136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0909" y="1116564"/>
            <a:ext cx="11748655" cy="5598272"/>
          </a:xfrm>
          <a:prstGeom prst="rect">
            <a:avLst/>
          </a:prstGeom>
          <a:solidFill>
            <a:srgbClr val="FFFFFF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230909" y="183823"/>
            <a:ext cx="11748655" cy="919786"/>
          </a:xfrm>
          <a:custGeom>
            <a:avLst/>
            <a:gdLst>
              <a:gd name="connsiteX0" fmla="*/ 265378 w 11748655"/>
              <a:gd name="connsiteY0" fmla="*/ 0 h 919786"/>
              <a:gd name="connsiteX1" fmla="*/ 341488 w 11748655"/>
              <a:gd name="connsiteY1" fmla="*/ 0 h 919786"/>
              <a:gd name="connsiteX2" fmla="*/ 456938 w 11748655"/>
              <a:gd name="connsiteY2" fmla="*/ 0 h 919786"/>
              <a:gd name="connsiteX3" fmla="*/ 2535124 w 11748655"/>
              <a:gd name="connsiteY3" fmla="*/ 0 h 919786"/>
              <a:gd name="connsiteX4" fmla="*/ 2535124 w 11748655"/>
              <a:gd name="connsiteY4" fmla="*/ 1 h 919786"/>
              <a:gd name="connsiteX5" fmla="*/ 2652650 w 11748655"/>
              <a:gd name="connsiteY5" fmla="*/ 1 h 919786"/>
              <a:gd name="connsiteX6" fmla="*/ 2844210 w 11748655"/>
              <a:gd name="connsiteY6" fmla="*/ 191561 h 919786"/>
              <a:gd name="connsiteX7" fmla="*/ 2914048 w 11748655"/>
              <a:gd name="connsiteY7" fmla="*/ 379593 h 919786"/>
              <a:gd name="connsiteX8" fmla="*/ 11748655 w 11748655"/>
              <a:gd name="connsiteY8" fmla="*/ 379593 h 919786"/>
              <a:gd name="connsiteX9" fmla="*/ 11748655 w 11748655"/>
              <a:gd name="connsiteY9" fmla="*/ 662901 h 919786"/>
              <a:gd name="connsiteX10" fmla="*/ 11748655 w 11748655"/>
              <a:gd name="connsiteY10" fmla="*/ 767520 h 919786"/>
              <a:gd name="connsiteX11" fmla="*/ 11748655 w 11748655"/>
              <a:gd name="connsiteY11" fmla="*/ 919786 h 919786"/>
              <a:gd name="connsiteX12" fmla="*/ 0 w 11748655"/>
              <a:gd name="connsiteY12" fmla="*/ 919786 h 919786"/>
              <a:gd name="connsiteX13" fmla="*/ 0 w 11748655"/>
              <a:gd name="connsiteY13" fmla="*/ 767520 h 919786"/>
              <a:gd name="connsiteX14" fmla="*/ 0 w 11748655"/>
              <a:gd name="connsiteY14" fmla="*/ 662901 h 919786"/>
              <a:gd name="connsiteX15" fmla="*/ 0 w 11748655"/>
              <a:gd name="connsiteY15" fmla="*/ 390308 h 919786"/>
              <a:gd name="connsiteX16" fmla="*/ 0 w 11748655"/>
              <a:gd name="connsiteY16" fmla="*/ 379593 h 919786"/>
              <a:gd name="connsiteX17" fmla="*/ 3980 w 11748655"/>
              <a:gd name="connsiteY17" fmla="*/ 379593 h 919786"/>
              <a:gd name="connsiteX18" fmla="*/ 73818 w 11748655"/>
              <a:gd name="connsiteY18" fmla="*/ 191560 h 919786"/>
              <a:gd name="connsiteX19" fmla="*/ 265378 w 11748655"/>
              <a:gd name="connsiteY19" fmla="*/ 0 h 91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48655" h="919786">
                <a:moveTo>
                  <a:pt x="265378" y="0"/>
                </a:moveTo>
                <a:lnTo>
                  <a:pt x="341488" y="0"/>
                </a:lnTo>
                <a:lnTo>
                  <a:pt x="456938" y="0"/>
                </a:lnTo>
                <a:lnTo>
                  <a:pt x="2535124" y="0"/>
                </a:lnTo>
                <a:lnTo>
                  <a:pt x="2535124" y="1"/>
                </a:lnTo>
                <a:lnTo>
                  <a:pt x="2652650" y="1"/>
                </a:lnTo>
                <a:cubicBezTo>
                  <a:pt x="2758446" y="1"/>
                  <a:pt x="2796585" y="81002"/>
                  <a:pt x="2844210" y="191561"/>
                </a:cubicBezTo>
                <a:lnTo>
                  <a:pt x="2914048" y="379593"/>
                </a:lnTo>
                <a:lnTo>
                  <a:pt x="11748655" y="379593"/>
                </a:lnTo>
                <a:lnTo>
                  <a:pt x="11748655" y="662901"/>
                </a:lnTo>
                <a:lnTo>
                  <a:pt x="11748655" y="767520"/>
                </a:lnTo>
                <a:lnTo>
                  <a:pt x="11748655" y="919786"/>
                </a:lnTo>
                <a:lnTo>
                  <a:pt x="0" y="919786"/>
                </a:lnTo>
                <a:lnTo>
                  <a:pt x="0" y="767520"/>
                </a:lnTo>
                <a:lnTo>
                  <a:pt x="0" y="662901"/>
                </a:lnTo>
                <a:lnTo>
                  <a:pt x="0" y="390308"/>
                </a:lnTo>
                <a:lnTo>
                  <a:pt x="0" y="379593"/>
                </a:lnTo>
                <a:lnTo>
                  <a:pt x="3980" y="379593"/>
                </a:lnTo>
                <a:lnTo>
                  <a:pt x="73818" y="191560"/>
                </a:lnTo>
                <a:cubicBezTo>
                  <a:pt x="121443" y="81001"/>
                  <a:pt x="159582" y="0"/>
                  <a:pt x="265378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23900" y="675592"/>
            <a:ext cx="1044000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클래스의 주요 멤버 설명</a:t>
            </a:r>
            <a:endParaRPr lang="en-US" altLang="ko-KR" sz="1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평행 사변형 15"/>
          <p:cNvSpPr/>
          <p:nvPr/>
        </p:nvSpPr>
        <p:spPr>
          <a:xfrm flipH="1">
            <a:off x="3095624" y="183822"/>
            <a:ext cx="670187" cy="376568"/>
          </a:xfrm>
          <a:prstGeom prst="parallelogram">
            <a:avLst>
              <a:gd name="adj" fmla="val 37277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979" y="142362"/>
            <a:ext cx="2324100" cy="63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b="1" i="1">
                <a:solidFill>
                  <a:srgbClr val="44546A">
                    <a:lumMod val="75000"/>
                  </a:srgbClr>
                </a:solidFill>
              </a:rPr>
              <a:t>댕냥키우기</a:t>
            </a:r>
            <a:endParaRPr lang="en-US" altLang="ko-KR" sz="2400" b="1" i="1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13068" y="1524359"/>
            <a:ext cx="18000" cy="3960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fla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07857" y="1441961"/>
            <a:ext cx="2722860" cy="3150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 ‘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GameManager </a:t>
            </a:r>
            <a:r>
              <a:rPr lang="ko-KR" altLang="en-US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  <a:r>
              <a:rPr lang="en-US" altLang="ko-KR" sz="14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3510" y="2951745"/>
            <a:ext cx="6168489" cy="665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SelectFile() </a:t>
            </a:r>
            <a:r>
              <a:rPr lang="ko-KR" altLang="en-US" sz="2000" b="1"/>
              <a:t>함수</a:t>
            </a:r>
          </a:p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불러올 또는 저장할 파일을 선택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7837" y="2016612"/>
            <a:ext cx="3513974" cy="4288506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977</Words>
  <Application>Microsoft Office PowerPoint</Application>
  <PresentationFormat>와이드스크린</PresentationFormat>
  <Paragraphs>259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임 가영</cp:lastModifiedBy>
  <cp:revision>1054</cp:revision>
  <dcterms:created xsi:type="dcterms:W3CDTF">2018-08-02T07:05:36Z</dcterms:created>
  <dcterms:modified xsi:type="dcterms:W3CDTF">2019-06-12T23:49:42Z</dcterms:modified>
  <cp:version>1000.0000.01</cp:version>
</cp:coreProperties>
</file>