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Tw Cen MT" panose="020B0602020104020603" pitchFamily="34" charset="0"/>
      <p:regular r:id="rId12"/>
      <p:bold r:id="rId13"/>
      <p:italic r:id="rId14"/>
      <p:boldItalic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CC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52CC-60AB-499B-A8ED-E427CF38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03C053-9F40-43A5-8416-2432E3C5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5CC4B-9B83-4E4C-B22D-4809972A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63F34-C8CA-4343-90C3-00E43B91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A00ED-133F-4763-A78A-9F0C7682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6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9CE27-E3A0-438D-ADDC-A6A9B451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17094-F133-4290-A8C3-59D2D4219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55E7A-225A-4D95-B29D-240C4A60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F1CE0-716B-4FF3-8F0F-20138384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9F2CD-BF53-490F-A8AF-8199E14F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7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A5904A-553B-42B1-86E7-FB699B35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69BFD4-9AC2-4408-ADED-66B51F78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B55C4-BFBC-47A1-BB27-54877A6E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291AD-FA96-42E9-BB98-F0AB856A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645CD-5F0A-4B57-8A64-FE36E302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2738C-8674-46D3-BE89-D3FE186D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6562A-42A9-480A-AC53-8D36F9F6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9D576-F426-4E9E-BEC2-3E2662E3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844F5-43F5-499B-88D9-A0216E9B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C5F7A-8463-4C71-9CB4-2E468782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1854-FE12-4B48-8E76-383DE554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B4CB6-7437-427E-841D-A515BC55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D8768-B349-438D-B7DB-226756A6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7B8EF-AAAE-42A3-8BAA-41A806AF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034A7-3EF8-4122-843F-3246E111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B8C2E-CE45-4239-A39D-AD9B358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D34C2-E4A6-445D-839E-862B497F0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03ECC-A6CB-4F38-B65E-69420A50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1CD22-145D-4685-9385-D2374B8D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E5FC7-7F84-4FD6-9FB4-C080A6C2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ED1B2-1B0E-4042-A8DA-71BC1506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4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C61F-E20F-4C33-A828-AB6623E5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21C0F-5631-4BA1-A4C2-1F23F41D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556A1-473B-4D6E-966D-7D3F6C0C0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74D872-1495-4694-9851-854BA1014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82668-B4E2-42D7-B40A-BC6C6D39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F1BF0B-A3A2-4DDD-B76A-851FC066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444A8B-1D49-498E-8627-95522126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2DF3B1-0045-4579-AB47-03DBD232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BEBE-F7F6-45B7-8484-3CF564DF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07981-8016-4A31-A84F-BC53BACB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08C865-1D39-4EC1-8532-4FD6424F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F9E41-11DC-4981-83F0-97A13E46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B0041E-E223-472C-8DA3-A2F76D73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28E349-701C-4633-B462-F8053A02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49F13-9087-4574-BC44-BBCCF5B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798A3-FAFF-4574-9115-BDF935E2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A3079-E6BB-401F-9FBF-F0AB5B48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6FD6B7-46FF-466C-A5E3-354AF95C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9E343-1D7F-40C6-BE71-EDBC01C1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7DCFF-889D-45C7-BB75-8DD7F17A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7D300-988A-4FC1-937D-4A09F476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8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DBC31-B1A5-4A6C-8C30-3C4B4B83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3E66D3-81FF-48D3-BB50-51AF2D128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755C7-D8BB-4515-83EC-41D7D40E4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727B1-FCEB-46B8-8643-A5288A34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20A60-57D3-4C16-9865-CA0115A2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323D4-3CA1-4753-BDF9-F7F76979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5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C78073-3266-4CCB-BA3B-A54A3C13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174A6D-2F51-468F-AA64-75372005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C9672-8E49-4C21-A83D-C3D355FC7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E640-F271-45AB-BE78-599FD2D8F34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0681E-23EE-41CE-87DD-D4841D427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347B0-9CB9-46F8-BCAD-FB0B313B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B069-68CE-472A-866C-CCC16BFB6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2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6" b="14286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FFBF6B-B394-4D7D-8BA9-8BD59B58C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000"/>
              <a:t>기억을 상기시켜 봅시다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16D656-64ED-44FD-B286-E9416BF4FF16}"/>
              </a:ext>
            </a:extLst>
          </p:cNvPr>
          <p:cNvSpPr txBox="1"/>
          <p:nvPr/>
        </p:nvSpPr>
        <p:spPr>
          <a:xfrm>
            <a:off x="634487" y="5255363"/>
            <a:ext cx="7145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/>
              <a:t>순식간에 돌아보는 지난 이야기</a:t>
            </a:r>
          </a:p>
        </p:txBody>
      </p:sp>
    </p:spTree>
    <p:extLst>
      <p:ext uri="{BB962C8B-B14F-4D97-AF65-F5344CB8AC3E}">
        <p14:creationId xmlns:p14="http://schemas.microsoft.com/office/powerpoint/2010/main" val="1774782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817F18-8EA8-4D97-BF75-62093116CF1D}"/>
              </a:ext>
            </a:extLst>
          </p:cNvPr>
          <p:cNvSpPr/>
          <p:nvPr/>
        </p:nvSpPr>
        <p:spPr>
          <a:xfrm>
            <a:off x="718457" y="1600871"/>
            <a:ext cx="10755085" cy="3656256"/>
          </a:xfrm>
          <a:prstGeom prst="rect">
            <a:avLst/>
          </a:prstGeom>
          <a:solidFill>
            <a:srgbClr val="3B4CCD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힘내서 다음이야기로 가봅시다</a:t>
            </a:r>
            <a:r>
              <a:rPr lang="en-US" altLang="ko-KR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</a:t>
            </a:r>
            <a:r>
              <a:rPr lang="ko-KR" alt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테이블정의서 </a:t>
            </a:r>
            <a:r>
              <a:rPr lang="en-US" altLang="ko-KR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&gt; JSP</a:t>
            </a:r>
            <a:r>
              <a:rPr lang="ko-KR" alt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와</a:t>
            </a:r>
            <a:r>
              <a:rPr lang="en-US" altLang="ko-KR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</a:t>
            </a:r>
            <a:r>
              <a:rPr lang="ko-KR" alt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순으로 읽으시면 됩니다</a:t>
            </a:r>
            <a:r>
              <a:rPr lang="en-US" altLang="ko-KR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물 한잔 마시고 시작해봅시다</a:t>
            </a:r>
            <a:r>
              <a:rPr lang="en-US" altLang="ko-KR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Never stop Learning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464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817F18-8EA8-4D97-BF75-62093116CF1D}"/>
              </a:ext>
            </a:extLst>
          </p:cNvPr>
          <p:cNvSpPr/>
          <p:nvPr/>
        </p:nvSpPr>
        <p:spPr>
          <a:xfrm>
            <a:off x="-1" y="0"/>
            <a:ext cx="12191999" cy="1191237"/>
          </a:xfrm>
          <a:prstGeom prst="rect">
            <a:avLst/>
          </a:prstGeom>
          <a:gradFill flip="none" rotWithShape="1">
            <a:gsLst>
              <a:gs pos="0">
                <a:srgbClr val="4472C4">
                  <a:shade val="30000"/>
                  <a:satMod val="115000"/>
                  <a:alpha val="28000"/>
                </a:srgbClr>
              </a:gs>
              <a:gs pos="50000">
                <a:srgbClr val="4472C4">
                  <a:shade val="67500"/>
                  <a:satMod val="115000"/>
                  <a:alpha val="26000"/>
                </a:srgbClr>
              </a:gs>
              <a:gs pos="100000">
                <a:srgbClr val="4472C4">
                  <a:shade val="100000"/>
                  <a:satMod val="115000"/>
                  <a:alpha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/>
              <a:t>지난시간 무엇을 했나요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6B099-0D69-4469-A973-591BEE10B9AB}"/>
              </a:ext>
            </a:extLst>
          </p:cNvPr>
          <p:cNvSpPr txBox="1"/>
          <p:nvPr/>
        </p:nvSpPr>
        <p:spPr>
          <a:xfrm>
            <a:off x="553673" y="1808626"/>
            <a:ext cx="102849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지난 시간 우리는  기초적 지식과 페이지의 레이아웃을 디자인하고</a:t>
            </a:r>
            <a:r>
              <a:rPr lang="en-US" altLang="ko-KR" sz="2800"/>
              <a:t>,</a:t>
            </a:r>
            <a:r>
              <a:rPr lang="ko-KR" altLang="en-US" sz="2800"/>
              <a:t>  개발환경을 구축했습니다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가장 많은 시간을 할애한것은 </a:t>
            </a:r>
            <a:r>
              <a:rPr lang="en-US" altLang="ko-KR" sz="2800"/>
              <a:t>My-SQL </a:t>
            </a:r>
            <a:r>
              <a:rPr lang="ko-KR" altLang="en-US" sz="2800"/>
              <a:t>부분이였습니다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앞으로 시간을 많이 투자할곳은 </a:t>
            </a:r>
            <a:r>
              <a:rPr lang="en-US" altLang="ko-KR" sz="2800"/>
              <a:t>DB</a:t>
            </a:r>
            <a:r>
              <a:rPr lang="ko-KR" altLang="en-US" sz="2800"/>
              <a:t>와 페이지코드 작성이 될것같습니다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다음시간으로 가기전에 지금 복습 </a:t>
            </a:r>
            <a:r>
              <a:rPr lang="en-US" altLang="ko-KR" sz="2800"/>
              <a:t>PPT</a:t>
            </a:r>
            <a:r>
              <a:rPr lang="ko-KR" altLang="en-US" sz="2800"/>
              <a:t>가 도움이 되었으면 좋겠습니다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996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817F18-8EA8-4D97-BF75-62093116CF1D}"/>
              </a:ext>
            </a:extLst>
          </p:cNvPr>
          <p:cNvSpPr/>
          <p:nvPr/>
        </p:nvSpPr>
        <p:spPr>
          <a:xfrm>
            <a:off x="-1" y="0"/>
            <a:ext cx="12191999" cy="1191237"/>
          </a:xfrm>
          <a:prstGeom prst="rect">
            <a:avLst/>
          </a:prstGeom>
          <a:gradFill flip="none" rotWithShape="1">
            <a:gsLst>
              <a:gs pos="0">
                <a:srgbClr val="4472C4">
                  <a:shade val="30000"/>
                  <a:satMod val="115000"/>
                  <a:alpha val="28000"/>
                </a:srgbClr>
              </a:gs>
              <a:gs pos="50000">
                <a:srgbClr val="4472C4">
                  <a:shade val="67500"/>
                  <a:satMod val="115000"/>
                  <a:alpha val="26000"/>
                </a:srgbClr>
              </a:gs>
              <a:gs pos="100000">
                <a:srgbClr val="4472C4">
                  <a:shade val="100000"/>
                  <a:satMod val="115000"/>
                  <a:alpha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/>
              <a:t>첫번째</a:t>
            </a:r>
            <a:r>
              <a:rPr lang="en-US" altLang="ko-KR" sz="4000"/>
              <a:t>. </a:t>
            </a:r>
            <a:r>
              <a:rPr lang="ko-KR" altLang="en-US" sz="4000"/>
              <a:t>기억해봐</a:t>
            </a:r>
            <a:r>
              <a:rPr lang="en-US" altLang="ko-KR" sz="4000"/>
              <a:t>! MVC </a:t>
            </a:r>
            <a:r>
              <a:rPr lang="ko-KR" altLang="en-US" sz="4000"/>
              <a:t>패턴</a:t>
            </a:r>
            <a:r>
              <a:rPr lang="en-US" altLang="ko-KR" sz="4000"/>
              <a:t>!</a:t>
            </a:r>
            <a:endParaRPr lang="ko-KR" alt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6B099-0D69-4469-A973-591BEE10B9AB}"/>
              </a:ext>
            </a:extLst>
          </p:cNvPr>
          <p:cNvSpPr txBox="1"/>
          <p:nvPr/>
        </p:nvSpPr>
        <p:spPr>
          <a:xfrm>
            <a:off x="1266738" y="1904301"/>
            <a:ext cx="10284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MVC </a:t>
            </a:r>
            <a:r>
              <a:rPr lang="ko-KR" altLang="en-US" sz="2400"/>
              <a:t>구조</a:t>
            </a:r>
            <a:r>
              <a:rPr lang="en-US" altLang="ko-KR" sz="2400"/>
              <a:t>. </a:t>
            </a:r>
            <a:r>
              <a:rPr lang="ko-KR" altLang="en-US" sz="2400"/>
              <a:t>즉 </a:t>
            </a:r>
            <a:r>
              <a:rPr lang="en-US" altLang="ko-KR" sz="2400"/>
              <a:t>Model – view – controller </a:t>
            </a:r>
            <a:r>
              <a:rPr lang="ko-KR" altLang="en-US" sz="2400"/>
              <a:t>은 소프트웨어개발의 시작입니다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소프트웨어의 건축단계를 말합니다</a:t>
            </a:r>
            <a:r>
              <a:rPr lang="en-US" altLang="ko-KR" sz="240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6EBFCC-BB33-46F3-BF27-7099BE8B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97" y="3485452"/>
            <a:ext cx="5404463" cy="2486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7D1E30-BB5F-40D9-827E-30CCAE070ABB}"/>
              </a:ext>
            </a:extLst>
          </p:cNvPr>
          <p:cNvSpPr txBox="1"/>
          <p:nvPr/>
        </p:nvSpPr>
        <p:spPr>
          <a:xfrm>
            <a:off x="6912528" y="3570798"/>
            <a:ext cx="4756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Model : </a:t>
            </a:r>
            <a:r>
              <a:rPr lang="ko-KR" altLang="en-US"/>
              <a:t>데이터 구조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 : </a:t>
            </a:r>
            <a:r>
              <a:rPr lang="ko-KR" altLang="en-US"/>
              <a:t>사용자에게 보여지는 곳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모델과 뷰사이에서 동작합니다</a:t>
            </a:r>
            <a:r>
              <a:rPr lang="en-US" altLang="ko-KR"/>
              <a:t>.</a:t>
            </a:r>
          </a:p>
          <a:p>
            <a:r>
              <a:rPr lang="ko-KR" altLang="en-US"/>
              <a:t>데이터와 로직사이 상호작용을 관리합니다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97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817F18-8EA8-4D97-BF75-62093116CF1D}"/>
              </a:ext>
            </a:extLst>
          </p:cNvPr>
          <p:cNvSpPr/>
          <p:nvPr/>
        </p:nvSpPr>
        <p:spPr>
          <a:xfrm>
            <a:off x="-1" y="0"/>
            <a:ext cx="12191999" cy="1191237"/>
          </a:xfrm>
          <a:prstGeom prst="rect">
            <a:avLst/>
          </a:prstGeom>
          <a:gradFill flip="none" rotWithShape="1">
            <a:gsLst>
              <a:gs pos="0">
                <a:srgbClr val="4472C4">
                  <a:shade val="30000"/>
                  <a:satMod val="115000"/>
                  <a:alpha val="28000"/>
                </a:srgbClr>
              </a:gs>
              <a:gs pos="50000">
                <a:srgbClr val="4472C4">
                  <a:shade val="67500"/>
                  <a:satMod val="115000"/>
                  <a:alpha val="26000"/>
                </a:srgbClr>
              </a:gs>
              <a:gs pos="100000">
                <a:srgbClr val="4472C4">
                  <a:shade val="100000"/>
                  <a:satMod val="115000"/>
                  <a:alpha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/>
              <a:t>MVC</a:t>
            </a:r>
            <a:r>
              <a:rPr lang="ko-KR" altLang="en-US" sz="4000"/>
              <a:t>패턴은 두가지가 있었죠</a:t>
            </a:r>
            <a:r>
              <a:rPr lang="en-US" altLang="ko-KR" sz="4000"/>
              <a:t>?</a:t>
            </a:r>
            <a:endParaRPr lang="ko-KR" altLang="en-US" sz="4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4F5F52-4FDD-43A2-AB2C-86E07C843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9" y="1368980"/>
            <a:ext cx="6395253" cy="2364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7E76E-7331-4E44-AC04-90F08EA37222}"/>
              </a:ext>
            </a:extLst>
          </p:cNvPr>
          <p:cNvSpPr txBox="1"/>
          <p:nvPr/>
        </p:nvSpPr>
        <p:spPr>
          <a:xfrm>
            <a:off x="419450" y="4253218"/>
            <a:ext cx="10486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패턴 </a:t>
            </a:r>
            <a:r>
              <a:rPr lang="en-US" altLang="ko-KR"/>
              <a:t>1 </a:t>
            </a:r>
            <a:r>
              <a:rPr lang="ko-KR" altLang="en-US"/>
              <a:t>입니다</a:t>
            </a:r>
            <a:r>
              <a:rPr lang="en-US" altLang="ko-KR"/>
              <a:t>. JSP</a:t>
            </a:r>
            <a:r>
              <a:rPr lang="ko-KR" altLang="en-US"/>
              <a:t>가 </a:t>
            </a:r>
            <a:r>
              <a:rPr lang="en-US" altLang="ko-KR"/>
              <a:t>Controller</a:t>
            </a:r>
            <a:r>
              <a:rPr lang="ko-KR" altLang="en-US"/>
              <a:t>와 </a:t>
            </a:r>
            <a:r>
              <a:rPr lang="en-US" altLang="ko-KR"/>
              <a:t>view </a:t>
            </a:r>
            <a:r>
              <a:rPr lang="ko-KR" altLang="en-US"/>
              <a:t>역할을 동시에합니다</a:t>
            </a:r>
            <a:r>
              <a:rPr lang="en-US" altLang="ko-KR"/>
              <a:t>. </a:t>
            </a:r>
            <a:r>
              <a:rPr lang="ko-KR" altLang="en-US"/>
              <a:t>현재 </a:t>
            </a:r>
            <a:r>
              <a:rPr lang="ko-KR" altLang="en-US">
                <a:solidFill>
                  <a:schemeClr val="accent4"/>
                </a:solidFill>
              </a:rPr>
              <a:t>우리의 개발방식</a:t>
            </a:r>
            <a:r>
              <a:rPr lang="ko-KR" altLang="en-US"/>
              <a:t>이기도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언뜻 그림이 복잡해 보이지만 찬찬히 보면 복잡하게 통신을 하지는 않습니다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>
                <a:solidFill>
                  <a:schemeClr val="accent4"/>
                </a:solidFill>
              </a:rPr>
              <a:t>사용자의 요청을 </a:t>
            </a:r>
            <a:r>
              <a:rPr lang="en-US" altLang="ko-KR">
                <a:solidFill>
                  <a:schemeClr val="accent4"/>
                </a:solidFill>
              </a:rPr>
              <a:t>JSP</a:t>
            </a:r>
            <a:r>
              <a:rPr lang="ko-KR" altLang="en-US">
                <a:solidFill>
                  <a:schemeClr val="accent4"/>
                </a:solidFill>
              </a:rPr>
              <a:t>가 전부 다 처리합니다</a:t>
            </a:r>
            <a:r>
              <a:rPr lang="en-US" altLang="ko-KR"/>
              <a:t>. ( Java bean</a:t>
            </a:r>
            <a:r>
              <a:rPr lang="ko-KR" altLang="en-US"/>
              <a:t>으로 작업처리와 웹브라우저에 결과 출력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작업량이 많지않기때문에 빠르게 작업할수있습니다</a:t>
            </a:r>
            <a:r>
              <a:rPr lang="en-US" altLang="ko-KR"/>
              <a:t>.  </a:t>
            </a:r>
            <a:r>
              <a:rPr lang="ko-KR" altLang="en-US"/>
              <a:t>그러나 특성상 코드가 분리되어있지않기때문에</a:t>
            </a:r>
            <a:endParaRPr lang="en-US" altLang="ko-KR"/>
          </a:p>
          <a:p>
            <a:r>
              <a:rPr lang="ko-KR" altLang="en-US"/>
              <a:t>코드의 재활용이나 수정이 번거롭다는 단점이있습니다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8EADC-05FA-40DD-B204-E5582B5471D0}"/>
              </a:ext>
            </a:extLst>
          </p:cNvPr>
          <p:cNvSpPr txBox="1"/>
          <p:nvPr/>
        </p:nvSpPr>
        <p:spPr>
          <a:xfrm>
            <a:off x="6778304" y="3221372"/>
            <a:ext cx="423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DTO : Data Transfer Object. </a:t>
            </a:r>
          </a:p>
          <a:p>
            <a:r>
              <a:rPr lang="en-US" altLang="ko-KR"/>
              <a:t>           </a:t>
            </a:r>
            <a:r>
              <a:rPr lang="ko-KR" altLang="en-US"/>
              <a:t>데이터전송을위한 개체</a:t>
            </a:r>
          </a:p>
        </p:txBody>
      </p:sp>
    </p:spTree>
    <p:extLst>
      <p:ext uri="{BB962C8B-B14F-4D97-AF65-F5344CB8AC3E}">
        <p14:creationId xmlns:p14="http://schemas.microsoft.com/office/powerpoint/2010/main" val="263186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817F18-8EA8-4D97-BF75-62093116CF1D}"/>
              </a:ext>
            </a:extLst>
          </p:cNvPr>
          <p:cNvSpPr/>
          <p:nvPr/>
        </p:nvSpPr>
        <p:spPr>
          <a:xfrm>
            <a:off x="-1" y="0"/>
            <a:ext cx="12191999" cy="1191237"/>
          </a:xfrm>
          <a:prstGeom prst="rect">
            <a:avLst/>
          </a:prstGeom>
          <a:gradFill flip="none" rotWithShape="1">
            <a:gsLst>
              <a:gs pos="0">
                <a:srgbClr val="4472C4">
                  <a:shade val="30000"/>
                  <a:satMod val="115000"/>
                  <a:alpha val="28000"/>
                </a:srgbClr>
              </a:gs>
              <a:gs pos="50000">
                <a:srgbClr val="4472C4">
                  <a:shade val="67500"/>
                  <a:satMod val="115000"/>
                  <a:alpha val="26000"/>
                </a:srgbClr>
              </a:gs>
              <a:gs pos="100000">
                <a:srgbClr val="4472C4">
                  <a:shade val="100000"/>
                  <a:satMod val="115000"/>
                  <a:alpha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/>
              <a:t>MVC</a:t>
            </a:r>
            <a:r>
              <a:rPr lang="ko-KR" altLang="en-US" sz="4000"/>
              <a:t>패턴은 두가지가 있었죠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7E76E-7331-4E44-AC04-90F08EA37222}"/>
              </a:ext>
            </a:extLst>
          </p:cNvPr>
          <p:cNvSpPr txBox="1"/>
          <p:nvPr/>
        </p:nvSpPr>
        <p:spPr>
          <a:xfrm>
            <a:off x="419450" y="4253218"/>
            <a:ext cx="1048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패턴 </a:t>
            </a:r>
            <a:r>
              <a:rPr lang="en-US" altLang="ko-KR"/>
              <a:t>2 </a:t>
            </a:r>
            <a:r>
              <a:rPr lang="ko-KR" altLang="en-US"/>
              <a:t>입니다</a:t>
            </a:r>
            <a:r>
              <a:rPr lang="en-US" altLang="ko-KR"/>
              <a:t>.  </a:t>
            </a:r>
            <a:r>
              <a:rPr lang="en-US" altLang="ko-KR">
                <a:solidFill>
                  <a:schemeClr val="accent4"/>
                </a:solidFill>
              </a:rPr>
              <a:t>Model – view  - Controller</a:t>
            </a:r>
            <a:r>
              <a:rPr lang="ko-KR" altLang="en-US">
                <a:solidFill>
                  <a:schemeClr val="accent4"/>
                </a:solidFill>
              </a:rPr>
              <a:t>가 확실히 나누어져있습니다</a:t>
            </a:r>
            <a:r>
              <a:rPr lang="en-US" altLang="ko-KR"/>
              <a:t>.  </a:t>
            </a:r>
          </a:p>
          <a:p>
            <a:endParaRPr lang="en-US" altLang="ko-KR"/>
          </a:p>
          <a:p>
            <a:r>
              <a:rPr lang="ko-KR" altLang="en-US"/>
              <a:t>패턴 </a:t>
            </a:r>
            <a:r>
              <a:rPr lang="en-US" altLang="ko-KR"/>
              <a:t>1</a:t>
            </a:r>
            <a:r>
              <a:rPr lang="ko-KR" altLang="en-US"/>
              <a:t>과 달리 비즈니스 계층과 프레젠테이션 계층이 나뉨으로써 디자이너와 개발자의</a:t>
            </a:r>
            <a:endParaRPr lang="en-US" altLang="ko-KR"/>
          </a:p>
          <a:p>
            <a:r>
              <a:rPr lang="ko-KR" altLang="en-US"/>
              <a:t>작업이 분리됩니다</a:t>
            </a:r>
            <a:r>
              <a:rPr lang="en-US" altLang="ko-KR"/>
              <a:t>. </a:t>
            </a:r>
            <a:r>
              <a:rPr lang="ko-KR" altLang="en-US"/>
              <a:t>이는 서로의 파트에 집중할수있는 장점이 됩니다</a:t>
            </a:r>
            <a:r>
              <a:rPr lang="en-US" altLang="ko-KR"/>
              <a:t>.</a:t>
            </a:r>
          </a:p>
          <a:p>
            <a:r>
              <a:rPr lang="ko-KR" altLang="en-US"/>
              <a:t>대규모 작업에 쓰기 적합합니다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C11242-26FD-4AD7-8C00-7660C36A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4" y="1258638"/>
            <a:ext cx="5921186" cy="292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3FC5A5-2BED-4CE9-89B2-4B0138E8D97A}"/>
              </a:ext>
            </a:extLst>
          </p:cNvPr>
          <p:cNvSpPr txBox="1"/>
          <p:nvPr/>
        </p:nvSpPr>
        <p:spPr>
          <a:xfrm>
            <a:off x="6526634" y="3313651"/>
            <a:ext cx="423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DTO : Data Transfer Object. </a:t>
            </a:r>
          </a:p>
          <a:p>
            <a:r>
              <a:rPr lang="en-US" altLang="ko-KR"/>
              <a:t>           </a:t>
            </a:r>
            <a:r>
              <a:rPr lang="ko-KR" altLang="en-US"/>
              <a:t>데이터전송을위한 개체</a:t>
            </a:r>
          </a:p>
        </p:txBody>
      </p:sp>
    </p:spTree>
    <p:extLst>
      <p:ext uri="{BB962C8B-B14F-4D97-AF65-F5344CB8AC3E}">
        <p14:creationId xmlns:p14="http://schemas.microsoft.com/office/powerpoint/2010/main" val="194127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817F18-8EA8-4D97-BF75-62093116CF1D}"/>
              </a:ext>
            </a:extLst>
          </p:cNvPr>
          <p:cNvSpPr/>
          <p:nvPr/>
        </p:nvSpPr>
        <p:spPr>
          <a:xfrm>
            <a:off x="-1" y="0"/>
            <a:ext cx="12191999" cy="1191237"/>
          </a:xfrm>
          <a:prstGeom prst="rect">
            <a:avLst/>
          </a:prstGeom>
          <a:gradFill flip="none" rotWithShape="1">
            <a:gsLst>
              <a:gs pos="0">
                <a:srgbClr val="4472C4">
                  <a:shade val="30000"/>
                  <a:satMod val="115000"/>
                  <a:alpha val="28000"/>
                </a:srgbClr>
              </a:gs>
              <a:gs pos="50000">
                <a:srgbClr val="4472C4">
                  <a:shade val="67500"/>
                  <a:satMod val="115000"/>
                  <a:alpha val="26000"/>
                </a:srgbClr>
              </a:gs>
              <a:gs pos="100000">
                <a:srgbClr val="4472C4">
                  <a:shade val="100000"/>
                  <a:satMod val="115000"/>
                  <a:alpha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/>
              <a:t>두번째</a:t>
            </a:r>
            <a:r>
              <a:rPr lang="en-US" altLang="ko-KR" sz="4000"/>
              <a:t>.</a:t>
            </a:r>
            <a:r>
              <a:rPr lang="ko-KR" altLang="en-US" sz="4000"/>
              <a:t> 웹의 특성</a:t>
            </a:r>
            <a:r>
              <a:rPr lang="en-US" altLang="ko-KR" sz="4000"/>
              <a:t> </a:t>
            </a:r>
            <a:r>
              <a:rPr lang="ko-KR" altLang="en-US" sz="4000"/>
              <a:t>기억해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6B099-0D69-4469-A973-591BEE10B9AB}"/>
              </a:ext>
            </a:extLst>
          </p:cNvPr>
          <p:cNvSpPr txBox="1"/>
          <p:nvPr/>
        </p:nvSpPr>
        <p:spPr>
          <a:xfrm>
            <a:off x="771788" y="5167964"/>
            <a:ext cx="10284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기본적으로 </a:t>
            </a:r>
            <a:r>
              <a:rPr lang="ko-KR" altLang="en-US">
                <a:solidFill>
                  <a:srgbClr val="92D050"/>
                </a:solidFill>
              </a:rPr>
              <a:t>웹은 왼쪽정렬 </a:t>
            </a:r>
            <a:r>
              <a:rPr lang="en-US" altLang="ko-KR">
                <a:solidFill>
                  <a:srgbClr val="92D050"/>
                </a:solidFill>
              </a:rPr>
              <a:t>+ </a:t>
            </a:r>
            <a:r>
              <a:rPr lang="ko-KR" altLang="en-US">
                <a:solidFill>
                  <a:srgbClr val="92D050"/>
                </a:solidFill>
              </a:rPr>
              <a:t>블록이 기본입니다</a:t>
            </a:r>
            <a:r>
              <a:rPr lang="en-US" altLang="ko-KR"/>
              <a:t>. </a:t>
            </a:r>
            <a:r>
              <a:rPr lang="ko-KR" altLang="en-US"/>
              <a:t>즉 스택형이라는 말입니다</a:t>
            </a:r>
            <a:r>
              <a:rPr lang="en-US" altLang="ko-KR"/>
              <a:t>.</a:t>
            </a:r>
          </a:p>
          <a:p>
            <a:r>
              <a:rPr lang="ko-KR" altLang="en-US"/>
              <a:t>코드를 짜면서 각 컨텐츠들의 위치가 마음대로 안되었던것은 주로 그 특성을 무시했기 때문입니다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관리하기위해 우리는 블록형을 인라인형으로 바꾸거나</a:t>
            </a:r>
            <a:r>
              <a:rPr lang="en-US" altLang="ko-KR"/>
              <a:t>,  &lt;div&gt;</a:t>
            </a:r>
            <a:r>
              <a:rPr lang="ko-KR" altLang="en-US"/>
              <a:t>나  </a:t>
            </a:r>
            <a:r>
              <a:rPr lang="en-US" altLang="ko-KR"/>
              <a:t>&lt;span&gt;</a:t>
            </a:r>
            <a:r>
              <a:rPr lang="ko-KR" altLang="en-US"/>
              <a:t>으로 효율적인</a:t>
            </a:r>
            <a:endParaRPr lang="en-US" altLang="ko-KR"/>
          </a:p>
          <a:p>
            <a:r>
              <a:rPr lang="ko-KR" altLang="en-US"/>
              <a:t>공간관리를 해야합니다</a:t>
            </a:r>
            <a:r>
              <a:rPr lang="en-US" altLang="ko-KR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D7B10-15D1-4B2B-B108-ECCDD89F7614}"/>
              </a:ext>
            </a:extLst>
          </p:cNvPr>
          <p:cNvSpPr/>
          <p:nvPr/>
        </p:nvSpPr>
        <p:spPr>
          <a:xfrm>
            <a:off x="704472" y="1665925"/>
            <a:ext cx="1074198" cy="417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913843-6E3E-453D-8DB8-B87601711E56}"/>
              </a:ext>
            </a:extLst>
          </p:cNvPr>
          <p:cNvSpPr/>
          <p:nvPr/>
        </p:nvSpPr>
        <p:spPr>
          <a:xfrm>
            <a:off x="704472" y="2073954"/>
            <a:ext cx="1074198" cy="417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041038-DD13-4FCA-B00B-E8A23192B4A9}"/>
              </a:ext>
            </a:extLst>
          </p:cNvPr>
          <p:cNvSpPr/>
          <p:nvPr/>
        </p:nvSpPr>
        <p:spPr>
          <a:xfrm>
            <a:off x="704472" y="2492344"/>
            <a:ext cx="1074198" cy="417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E5A6AB-5B69-47DA-8399-DA8EC86C5130}"/>
              </a:ext>
            </a:extLst>
          </p:cNvPr>
          <p:cNvSpPr/>
          <p:nvPr/>
        </p:nvSpPr>
        <p:spPr>
          <a:xfrm>
            <a:off x="2131373" y="2193803"/>
            <a:ext cx="1074198" cy="417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76182-9734-41E9-A0F5-2FB70D12F31E}"/>
              </a:ext>
            </a:extLst>
          </p:cNvPr>
          <p:cNvSpPr/>
          <p:nvPr/>
        </p:nvSpPr>
        <p:spPr>
          <a:xfrm>
            <a:off x="3205571" y="2193803"/>
            <a:ext cx="1074198" cy="417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EE85FA-3B3D-45C4-8E6C-D9268178F14B}"/>
              </a:ext>
            </a:extLst>
          </p:cNvPr>
          <p:cNvSpPr/>
          <p:nvPr/>
        </p:nvSpPr>
        <p:spPr>
          <a:xfrm>
            <a:off x="4279769" y="2193803"/>
            <a:ext cx="1074198" cy="417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58FBC-E1A8-4761-A137-319B2DCBEB6E}"/>
              </a:ext>
            </a:extLst>
          </p:cNvPr>
          <p:cNvSpPr txBox="1"/>
          <p:nvPr/>
        </p:nvSpPr>
        <p:spPr>
          <a:xfrm>
            <a:off x="897486" y="2963487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5C8ED-58FA-42CD-BC29-6D3CBE8424A4}"/>
              </a:ext>
            </a:extLst>
          </p:cNvPr>
          <p:cNvSpPr txBox="1"/>
          <p:nvPr/>
        </p:nvSpPr>
        <p:spPr>
          <a:xfrm>
            <a:off x="3175756" y="2700969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inline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F4CD7F-1E29-41ED-813B-A47939F34E29}"/>
              </a:ext>
            </a:extLst>
          </p:cNvPr>
          <p:cNvSpPr/>
          <p:nvPr/>
        </p:nvSpPr>
        <p:spPr>
          <a:xfrm>
            <a:off x="5754848" y="1325461"/>
            <a:ext cx="6367244" cy="35485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2668B7-7234-4D45-9C25-C1B9E2E7BDC2}"/>
              </a:ext>
            </a:extLst>
          </p:cNvPr>
          <p:cNvSpPr/>
          <p:nvPr/>
        </p:nvSpPr>
        <p:spPr>
          <a:xfrm>
            <a:off x="5771965" y="1789867"/>
            <a:ext cx="6350127" cy="55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&lt;div&gt;</a:t>
            </a:r>
            <a:r>
              <a:rPr lang="ko-KR" altLang="en-US"/>
              <a:t>여기 칸 전체를 써버릴거에요</a:t>
            </a:r>
            <a:r>
              <a:rPr lang="en-US" altLang="ko-KR"/>
              <a:t>&lt;/div&gt;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BEEDF-BBEA-461E-8B55-AAB985DEC918}"/>
              </a:ext>
            </a:extLst>
          </p:cNvPr>
          <p:cNvSpPr/>
          <p:nvPr/>
        </p:nvSpPr>
        <p:spPr>
          <a:xfrm>
            <a:off x="5771964" y="2351808"/>
            <a:ext cx="3943061" cy="4746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&lt;span&gt;</a:t>
            </a:r>
            <a:r>
              <a:rPr lang="ko-KR" altLang="en-US"/>
              <a:t>저는 내용만큼만 쓸래요</a:t>
            </a:r>
            <a:r>
              <a:rPr lang="en-US" altLang="ko-KR"/>
              <a:t>.&lt;/span&gt;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B8BE88-6813-4E77-A9B7-0F9876A35823}"/>
              </a:ext>
            </a:extLst>
          </p:cNvPr>
          <p:cNvSpPr/>
          <p:nvPr/>
        </p:nvSpPr>
        <p:spPr>
          <a:xfrm>
            <a:off x="5771964" y="1325460"/>
            <a:ext cx="6350128" cy="4746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&lt;div&gt;</a:t>
            </a:r>
            <a:r>
              <a:rPr lang="ko-KR" altLang="en-US"/>
              <a:t>원래저는 그냥 크게크게 써요</a:t>
            </a:r>
            <a:r>
              <a:rPr lang="en-US" altLang="ko-KR"/>
              <a:t>. &lt;/div&gt;</a:t>
            </a:r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10266E1-224A-4F18-B728-3EB5608DAA31}"/>
              </a:ext>
            </a:extLst>
          </p:cNvPr>
          <p:cNvSpPr/>
          <p:nvPr/>
        </p:nvSpPr>
        <p:spPr>
          <a:xfrm>
            <a:off x="5914239" y="1434517"/>
            <a:ext cx="293614" cy="2881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663E671-D19F-47FA-8A9A-9CB0A64B564F}"/>
              </a:ext>
            </a:extLst>
          </p:cNvPr>
          <p:cNvSpPr/>
          <p:nvPr/>
        </p:nvSpPr>
        <p:spPr>
          <a:xfrm>
            <a:off x="5914239" y="1965445"/>
            <a:ext cx="293614" cy="2881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3F840F-3BAC-451C-8563-17D5AE9CA41A}"/>
              </a:ext>
            </a:extLst>
          </p:cNvPr>
          <p:cNvSpPr/>
          <p:nvPr/>
        </p:nvSpPr>
        <p:spPr>
          <a:xfrm>
            <a:off x="5625157" y="2403466"/>
            <a:ext cx="293614" cy="2881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9B793-CEE4-4142-81BD-33D679137EDD}"/>
              </a:ext>
            </a:extLst>
          </p:cNvPr>
          <p:cNvSpPr/>
          <p:nvPr/>
        </p:nvSpPr>
        <p:spPr>
          <a:xfrm>
            <a:off x="5781710" y="2842676"/>
            <a:ext cx="1074198" cy="417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359E43-1197-4E11-B560-0657C413E1C9}"/>
              </a:ext>
            </a:extLst>
          </p:cNvPr>
          <p:cNvSpPr/>
          <p:nvPr/>
        </p:nvSpPr>
        <p:spPr>
          <a:xfrm>
            <a:off x="6846162" y="2842676"/>
            <a:ext cx="1074198" cy="417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two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8F81FC-69DC-4F40-9114-C7BFA0FCB5D0}"/>
              </a:ext>
            </a:extLst>
          </p:cNvPr>
          <p:cNvSpPr/>
          <p:nvPr/>
        </p:nvSpPr>
        <p:spPr>
          <a:xfrm>
            <a:off x="7920360" y="2842676"/>
            <a:ext cx="1074198" cy="417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D376CD-82C2-4F4D-9CF0-BFE8519709FD}"/>
              </a:ext>
            </a:extLst>
          </p:cNvPr>
          <p:cNvSpPr/>
          <p:nvPr/>
        </p:nvSpPr>
        <p:spPr>
          <a:xfrm>
            <a:off x="5781710" y="3332819"/>
            <a:ext cx="1074198" cy="417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9CAEC4-8294-409D-B15E-541FECD17F6C}"/>
              </a:ext>
            </a:extLst>
          </p:cNvPr>
          <p:cNvSpPr/>
          <p:nvPr/>
        </p:nvSpPr>
        <p:spPr>
          <a:xfrm>
            <a:off x="5773117" y="3716264"/>
            <a:ext cx="1074198" cy="417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two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D1A72F-86F7-4A62-8A34-FA77019605EE}"/>
              </a:ext>
            </a:extLst>
          </p:cNvPr>
          <p:cNvSpPr/>
          <p:nvPr/>
        </p:nvSpPr>
        <p:spPr>
          <a:xfrm>
            <a:off x="5773117" y="4134654"/>
            <a:ext cx="1074198" cy="417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7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817F18-8EA8-4D97-BF75-62093116CF1D}"/>
              </a:ext>
            </a:extLst>
          </p:cNvPr>
          <p:cNvSpPr/>
          <p:nvPr/>
        </p:nvSpPr>
        <p:spPr>
          <a:xfrm>
            <a:off x="-1" y="0"/>
            <a:ext cx="12191999" cy="1191237"/>
          </a:xfrm>
          <a:prstGeom prst="rect">
            <a:avLst/>
          </a:prstGeom>
          <a:gradFill flip="none" rotWithShape="1">
            <a:gsLst>
              <a:gs pos="0">
                <a:srgbClr val="4472C4">
                  <a:shade val="30000"/>
                  <a:satMod val="115000"/>
                  <a:alpha val="28000"/>
                </a:srgbClr>
              </a:gs>
              <a:gs pos="50000">
                <a:srgbClr val="4472C4">
                  <a:shade val="67500"/>
                  <a:satMod val="115000"/>
                  <a:alpha val="26000"/>
                </a:srgbClr>
              </a:gs>
              <a:gs pos="100000">
                <a:srgbClr val="4472C4">
                  <a:shade val="100000"/>
                  <a:satMod val="115000"/>
                  <a:alpha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/>
              <a:t>세번째</a:t>
            </a:r>
            <a:r>
              <a:rPr lang="en-US" altLang="ko-KR" sz="4000"/>
              <a:t>.</a:t>
            </a:r>
            <a:r>
              <a:rPr lang="ko-KR" altLang="en-US" sz="4000"/>
              <a:t> </a:t>
            </a:r>
            <a:r>
              <a:rPr lang="en-US" altLang="ko-KR" sz="4000"/>
              <a:t>My-SQL </a:t>
            </a:r>
            <a:r>
              <a:rPr lang="ko-KR" altLang="en-US" sz="4000"/>
              <a:t>어디까지했었죠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6B099-0D69-4469-A973-591BEE10B9AB}"/>
              </a:ext>
            </a:extLst>
          </p:cNvPr>
          <p:cNvSpPr txBox="1"/>
          <p:nvPr/>
        </p:nvSpPr>
        <p:spPr>
          <a:xfrm>
            <a:off x="578840" y="1308683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DB </a:t>
            </a:r>
            <a:r>
              <a:rPr lang="ko-KR" altLang="en-US"/>
              <a:t>만들기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      Create Database </a:t>
            </a:r>
            <a:r>
              <a:rPr lang="ko-KR" altLang="en-US">
                <a:solidFill>
                  <a:srgbClr val="FFC000"/>
                </a:solidFill>
              </a:rPr>
              <a:t>데이터베이스이름</a:t>
            </a:r>
            <a:r>
              <a:rPr lang="ko-KR" altLang="en-US">
                <a:solidFill>
                  <a:schemeClr val="accent2"/>
                </a:solidFill>
              </a:rPr>
              <a:t>  </a:t>
            </a:r>
            <a:r>
              <a:rPr lang="en-US" altLang="ko-KR">
                <a:solidFill>
                  <a:srgbClr val="FFFF00"/>
                </a:solidFill>
              </a:rPr>
              <a:t>option</a:t>
            </a:r>
            <a:r>
              <a:rPr lang="en-US" altLang="ko-KR">
                <a:solidFill>
                  <a:schemeClr val="accent2"/>
                </a:solidFill>
              </a:rPr>
              <a:t>;</a:t>
            </a:r>
          </a:p>
          <a:p>
            <a:r>
              <a:rPr lang="en-US" altLang="ko-KR">
                <a:solidFill>
                  <a:schemeClr val="accent2"/>
                </a:solidFill>
              </a:rPr>
              <a:t>      </a:t>
            </a:r>
            <a:r>
              <a:rPr lang="en-US" altLang="ko-KR"/>
              <a:t>Ex ) Create Database </a:t>
            </a:r>
            <a:r>
              <a:rPr lang="en-US" altLang="ko-KR">
                <a:solidFill>
                  <a:srgbClr val="FFC000"/>
                </a:solidFill>
              </a:rPr>
              <a:t>CJ_DB </a:t>
            </a:r>
            <a:r>
              <a:rPr lang="en-US" altLang="ko-KR">
                <a:solidFill>
                  <a:srgbClr val="FFFF00"/>
                </a:solidFill>
              </a:rPr>
              <a:t>default character set utf8;</a:t>
            </a:r>
          </a:p>
          <a:p>
            <a:endParaRPr lang="en-US" altLang="ko-KR">
              <a:solidFill>
                <a:srgbClr val="FFFF00"/>
              </a:solidFill>
            </a:endParaRPr>
          </a:p>
          <a:p>
            <a:r>
              <a:rPr lang="en-US" altLang="ko-KR"/>
              <a:t>2. </a:t>
            </a:r>
            <a:r>
              <a:rPr lang="ko-KR" altLang="en-US"/>
              <a:t>사용할 </a:t>
            </a:r>
            <a:r>
              <a:rPr lang="en-US" altLang="ko-KR"/>
              <a:t>DB </a:t>
            </a:r>
            <a:r>
              <a:rPr lang="ko-KR" altLang="en-US"/>
              <a:t>선택하기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FF00"/>
                </a:solidFill>
              </a:rPr>
              <a:t>    </a:t>
            </a:r>
            <a:r>
              <a:rPr lang="en-US" altLang="ko-KR"/>
              <a:t>use</a:t>
            </a:r>
            <a:r>
              <a:rPr lang="en-US" altLang="ko-KR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C000"/>
                </a:solidFill>
              </a:rPr>
              <a:t>데이터베이스이름</a:t>
            </a:r>
            <a:r>
              <a:rPr lang="en-US" altLang="ko-KR">
                <a:solidFill>
                  <a:srgbClr val="FFC000"/>
                </a:solidFill>
              </a:rPr>
              <a:t>;</a:t>
            </a:r>
          </a:p>
          <a:p>
            <a:r>
              <a:rPr lang="en-US" altLang="ko-KR"/>
              <a:t>    Ex ) use </a:t>
            </a:r>
            <a:r>
              <a:rPr lang="en-US" altLang="ko-KR">
                <a:solidFill>
                  <a:srgbClr val="FFC000"/>
                </a:solidFill>
              </a:rPr>
              <a:t>CJ_DB;</a:t>
            </a:r>
          </a:p>
          <a:p>
            <a:endParaRPr lang="en-US" altLang="ko-KR">
              <a:solidFill>
                <a:schemeClr val="accent2"/>
              </a:solidFill>
            </a:endParaRPr>
          </a:p>
          <a:p>
            <a:r>
              <a:rPr lang="en-US" altLang="ko-KR"/>
              <a:t>3. </a:t>
            </a:r>
            <a:r>
              <a:rPr lang="ko-KR" altLang="en-US"/>
              <a:t>계정만들기</a:t>
            </a:r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en-US" altLang="ko-KR">
                <a:solidFill>
                  <a:schemeClr val="accent2"/>
                </a:solidFill>
              </a:rPr>
              <a:t>    </a:t>
            </a:r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계정아이디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en-US" altLang="ko-KR">
                <a:solidFill>
                  <a:srgbClr val="00B0F0"/>
                </a:solidFill>
              </a:rPr>
              <a:t>‘</a:t>
            </a:r>
            <a:r>
              <a:rPr lang="ko-KR" altLang="en-US">
                <a:solidFill>
                  <a:srgbClr val="00B0F0"/>
                </a:solidFill>
              </a:rPr>
              <a:t>호스트’ </a:t>
            </a:r>
            <a:r>
              <a:rPr lang="en-US" altLang="ko-KR"/>
              <a:t>identified by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비밀번호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’ </a:t>
            </a:r>
            <a:r>
              <a:rPr lang="en-US" altLang="ko-KR">
                <a:solidFill>
                  <a:schemeClr val="accent2"/>
                </a:solidFill>
              </a:rPr>
              <a:t>;</a:t>
            </a:r>
          </a:p>
          <a:p>
            <a:r>
              <a:rPr lang="en-US" altLang="ko-KR"/>
              <a:t>    Ex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create user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test1@ </a:t>
            </a:r>
            <a:r>
              <a:rPr lang="en-US" altLang="ko-KR">
                <a:solidFill>
                  <a:srgbClr val="00B0F0"/>
                </a:solidFill>
              </a:rPr>
              <a:t>‘%’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en-US" altLang="ko-KR"/>
              <a:t>identified by </a:t>
            </a:r>
            <a:r>
              <a:rPr lang="en-US" altLang="ko-KR">
                <a:solidFill>
                  <a:schemeClr val="accent2"/>
                </a:solidFill>
              </a:rPr>
              <a:t>‘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1234’</a:t>
            </a:r>
          </a:p>
          <a:p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계정에 권한 부여하기</a:t>
            </a:r>
            <a:r>
              <a:rPr lang="en-US" altLang="ko-KR"/>
              <a:t>.</a:t>
            </a:r>
          </a:p>
          <a:p>
            <a:r>
              <a:rPr lang="en-US" altLang="ko-KR"/>
              <a:t>    </a:t>
            </a:r>
          </a:p>
          <a:p>
            <a:r>
              <a:rPr lang="en-US" altLang="ko-KR"/>
              <a:t>    Grant all privileges on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DB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이름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.* </a:t>
            </a:r>
            <a:r>
              <a:rPr lang="en-US" altLang="ko-KR"/>
              <a:t>to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 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계정아이디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‘</a:t>
            </a:r>
            <a:r>
              <a:rPr lang="en-US" altLang="ko-KR"/>
              <a:t>@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’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호스트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’  </a:t>
            </a:r>
          </a:p>
          <a:p>
            <a:r>
              <a:rPr lang="en-US" altLang="ko-KR"/>
              <a:t>    Ex) Grant all privileges on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CJ_DB.* </a:t>
            </a:r>
            <a:r>
              <a:rPr lang="en-US" altLang="ko-KR"/>
              <a:t>to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‘test1’</a:t>
            </a:r>
            <a:r>
              <a:rPr lang="en-US" altLang="ko-KR"/>
              <a:t>@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’%;</a:t>
            </a:r>
          </a:p>
          <a:p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85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817F18-8EA8-4D97-BF75-62093116CF1D}"/>
              </a:ext>
            </a:extLst>
          </p:cNvPr>
          <p:cNvSpPr/>
          <p:nvPr/>
        </p:nvSpPr>
        <p:spPr>
          <a:xfrm>
            <a:off x="-1" y="0"/>
            <a:ext cx="12191999" cy="1191237"/>
          </a:xfrm>
          <a:prstGeom prst="rect">
            <a:avLst/>
          </a:prstGeom>
          <a:gradFill flip="none" rotWithShape="1">
            <a:gsLst>
              <a:gs pos="0">
                <a:srgbClr val="4472C4">
                  <a:shade val="30000"/>
                  <a:satMod val="115000"/>
                  <a:alpha val="28000"/>
                </a:srgbClr>
              </a:gs>
              <a:gs pos="50000">
                <a:srgbClr val="4472C4">
                  <a:shade val="67500"/>
                  <a:satMod val="115000"/>
                  <a:alpha val="26000"/>
                </a:srgbClr>
              </a:gs>
              <a:gs pos="100000">
                <a:srgbClr val="4472C4">
                  <a:shade val="100000"/>
                  <a:satMod val="115000"/>
                  <a:alpha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/>
              <a:t>사실은 </a:t>
            </a:r>
            <a:r>
              <a:rPr lang="en-US" altLang="ko-KR" sz="4000"/>
              <a:t>DB</a:t>
            </a:r>
            <a:r>
              <a:rPr lang="ko-KR" altLang="en-US" sz="4000"/>
              <a:t>용어를 잘 모르겠어요</a:t>
            </a:r>
            <a:r>
              <a:rPr lang="en-US" altLang="ko-KR" sz="4000"/>
              <a:t>.</a:t>
            </a:r>
            <a:endParaRPr lang="ko-KR" alt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6B099-0D69-4469-A973-591BEE10B9AB}"/>
              </a:ext>
            </a:extLst>
          </p:cNvPr>
          <p:cNvSpPr txBox="1"/>
          <p:nvPr/>
        </p:nvSpPr>
        <p:spPr>
          <a:xfrm>
            <a:off x="503339" y="1828800"/>
            <a:ext cx="10284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기초적 </a:t>
            </a:r>
            <a:r>
              <a:rPr lang="en-US" altLang="ko-KR"/>
              <a:t>DB</a:t>
            </a:r>
            <a:r>
              <a:rPr lang="ko-KR" altLang="en-US"/>
              <a:t>용어를 잠시 설명하는 시간을 가지겠습니다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다음장에서는 </a:t>
            </a:r>
            <a:r>
              <a:rPr lang="en-US" altLang="ko-KR"/>
              <a:t>( JSP</a:t>
            </a:r>
            <a:r>
              <a:rPr lang="ko-KR" altLang="en-US"/>
              <a:t>와 </a:t>
            </a:r>
            <a:r>
              <a:rPr lang="en-US" altLang="ko-KR"/>
              <a:t>DB</a:t>
            </a:r>
            <a:r>
              <a:rPr lang="ko-KR" altLang="en-US"/>
              <a:t>데이터처리</a:t>
            </a:r>
            <a:r>
              <a:rPr lang="en-US" altLang="ko-KR"/>
              <a:t>)  DB</a:t>
            </a:r>
            <a:r>
              <a:rPr lang="ko-KR" altLang="en-US"/>
              <a:t>테이블정의서 작성과 함께</a:t>
            </a:r>
            <a:endParaRPr lang="en-US" altLang="ko-KR"/>
          </a:p>
          <a:p>
            <a:r>
              <a:rPr lang="ko-KR" altLang="en-US"/>
              <a:t>주요하게 짚고 넘어가는것이 </a:t>
            </a:r>
            <a:r>
              <a:rPr lang="en-US" altLang="ko-KR"/>
              <a:t>Key </a:t>
            </a:r>
            <a:r>
              <a:rPr lang="ko-KR" altLang="en-US"/>
              <a:t>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에서 </a:t>
            </a:r>
            <a:r>
              <a:rPr lang="en-US" altLang="ko-KR"/>
              <a:t>key </a:t>
            </a:r>
            <a:r>
              <a:rPr lang="ko-KR" altLang="en-US"/>
              <a:t>란</a:t>
            </a:r>
            <a:r>
              <a:rPr lang="en-US" altLang="ko-KR"/>
              <a:t>, </a:t>
            </a:r>
            <a:r>
              <a:rPr lang="ko-KR" altLang="en-US"/>
              <a:t>데이터베이스에서 검색이나 정렬을 할때 기준이 되는것을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그중에서도 다음장에서 쓰이는 기본키와 유니크키에 대한 설명을 해드리겠습니다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>
                <a:solidFill>
                  <a:schemeClr val="accent4"/>
                </a:solidFill>
              </a:rPr>
              <a:t>기본키</a:t>
            </a:r>
            <a:r>
              <a:rPr lang="en-US" altLang="ko-KR">
                <a:solidFill>
                  <a:schemeClr val="accent4"/>
                </a:solidFill>
              </a:rPr>
              <a:t>(Primary Key)</a:t>
            </a:r>
            <a:r>
              <a:rPr lang="en-US" altLang="ko-KR"/>
              <a:t>: </a:t>
            </a:r>
            <a:r>
              <a:rPr lang="ko-KR" altLang="en-US"/>
              <a:t>한 릴레이션에서 특정 튜플을 유일하게 구별할수있는 속성이다</a:t>
            </a:r>
            <a:r>
              <a:rPr lang="en-US" altLang="ko-KR"/>
              <a:t>.</a:t>
            </a:r>
          </a:p>
          <a:p>
            <a:r>
              <a:rPr lang="en-US" altLang="ko-KR"/>
              <a:t>                                 Null</a:t>
            </a:r>
            <a:r>
              <a:rPr lang="ko-KR" altLang="en-US"/>
              <a:t>값을 가질수없으며  기본키로 지정된 속성은 중복된값을 가질수없다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>
                <a:solidFill>
                  <a:schemeClr val="accent4"/>
                </a:solidFill>
              </a:rPr>
              <a:t>유니크 키 </a:t>
            </a:r>
            <a:r>
              <a:rPr lang="en-US" altLang="ko-KR">
                <a:solidFill>
                  <a:schemeClr val="accent4"/>
                </a:solidFill>
              </a:rPr>
              <a:t>(Unique Key) </a:t>
            </a:r>
            <a:r>
              <a:rPr lang="en-US" altLang="ko-KR"/>
              <a:t>: </a:t>
            </a:r>
            <a:r>
              <a:rPr lang="ko-KR" altLang="en-US"/>
              <a:t>기본키와 달리 한 릴레이션에서 여러 개 지정이가능하다</a:t>
            </a:r>
            <a:r>
              <a:rPr lang="en-US" altLang="ko-KR"/>
              <a:t>.</a:t>
            </a:r>
          </a:p>
          <a:p>
            <a:r>
              <a:rPr lang="en-US" altLang="ko-KR"/>
              <a:t>                                      </a:t>
            </a:r>
            <a:r>
              <a:rPr lang="ko-KR" altLang="en-US"/>
              <a:t>테이블에서 </a:t>
            </a:r>
            <a:r>
              <a:rPr lang="en-US" altLang="ko-KR"/>
              <a:t>unique</a:t>
            </a:r>
            <a:r>
              <a:rPr lang="ko-KR" altLang="en-US"/>
              <a:t>한 컬럼만 잡을수 있는 </a:t>
            </a:r>
            <a:r>
              <a:rPr lang="en-US" altLang="ko-KR"/>
              <a:t>index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en-US" altLang="ko-KR"/>
              <a:t>                                      </a:t>
            </a:r>
            <a:r>
              <a:rPr lang="ko-KR" altLang="en-US"/>
              <a:t>해당컬럼을 조회조건으로 가장 빠르게 조회할수 있게 </a:t>
            </a:r>
            <a:endParaRPr lang="en-US" altLang="ko-KR"/>
          </a:p>
          <a:p>
            <a:r>
              <a:rPr lang="en-US" altLang="ko-KR"/>
              <a:t>                                      index</a:t>
            </a:r>
            <a:r>
              <a:rPr lang="ko-KR" altLang="en-US"/>
              <a:t>를 잡으며 무결성체크에도 사용됩니다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28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병, 컵이(가) 표시된 사진&#10;&#10;자동 생성된 설명">
            <a:extLst>
              <a:ext uri="{FF2B5EF4-FFF2-40B4-BE49-F238E27FC236}">
                <a16:creationId xmlns:a16="http://schemas.microsoft.com/office/drawing/2014/main" id="{1550047A-C793-4D9F-88E1-CA0E9CC9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8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817F18-8EA8-4D97-BF75-62093116CF1D}"/>
              </a:ext>
            </a:extLst>
          </p:cNvPr>
          <p:cNvSpPr/>
          <p:nvPr/>
        </p:nvSpPr>
        <p:spPr>
          <a:xfrm>
            <a:off x="-1" y="0"/>
            <a:ext cx="12191999" cy="1191237"/>
          </a:xfrm>
          <a:prstGeom prst="rect">
            <a:avLst/>
          </a:prstGeom>
          <a:gradFill flip="none" rotWithShape="1">
            <a:gsLst>
              <a:gs pos="0">
                <a:srgbClr val="4472C4">
                  <a:shade val="30000"/>
                  <a:satMod val="115000"/>
                  <a:alpha val="28000"/>
                </a:srgbClr>
              </a:gs>
              <a:gs pos="50000">
                <a:srgbClr val="4472C4">
                  <a:shade val="67500"/>
                  <a:satMod val="115000"/>
                  <a:alpha val="26000"/>
                </a:srgbClr>
              </a:gs>
              <a:gs pos="100000">
                <a:srgbClr val="4472C4">
                  <a:shade val="100000"/>
                  <a:satMod val="115000"/>
                  <a:alpha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/>
              <a:t>아직은 확실히 말할수는 없겠지만</a:t>
            </a:r>
            <a:r>
              <a:rPr lang="en-US" altLang="ko-KR" sz="4000"/>
              <a:t>.</a:t>
            </a:r>
            <a:endParaRPr lang="ko-KR" alt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6B099-0D69-4469-A973-591BEE10B9AB}"/>
              </a:ext>
            </a:extLst>
          </p:cNvPr>
          <p:cNvSpPr txBox="1"/>
          <p:nvPr/>
        </p:nvSpPr>
        <p:spPr>
          <a:xfrm>
            <a:off x="478172" y="1845578"/>
            <a:ext cx="102849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앞으로 내용을 진행하면서 생기는 궁금증을 검색하거나 아니면 어느순간 코딩하다가</a:t>
            </a:r>
            <a:endParaRPr lang="en-US" altLang="ko-KR" sz="2400"/>
          </a:p>
          <a:p>
            <a:r>
              <a:rPr lang="ko-KR" altLang="en-US" sz="2400"/>
              <a:t>알수도있습니다</a:t>
            </a:r>
            <a:r>
              <a:rPr lang="en-US" altLang="ko-KR" sz="2400"/>
              <a:t>. </a:t>
            </a:r>
            <a:r>
              <a:rPr lang="ko-KR" altLang="en-US" sz="2400">
                <a:solidFill>
                  <a:schemeClr val="accent4"/>
                </a:solidFill>
              </a:rPr>
              <a:t>지금 당장 모른다고 해서 너무 걱정하지는마세요</a:t>
            </a:r>
            <a:r>
              <a:rPr lang="en-US" altLang="ko-KR" sz="2400">
                <a:solidFill>
                  <a:schemeClr val="accent4"/>
                </a:solidFill>
              </a:rPr>
              <a:t>.</a:t>
            </a:r>
            <a:r>
              <a:rPr lang="en-US" altLang="ko-KR" sz="2400"/>
              <a:t> </a:t>
            </a:r>
          </a:p>
          <a:p>
            <a:endParaRPr lang="en-US" altLang="ko-KR" sz="2400"/>
          </a:p>
          <a:p>
            <a:r>
              <a:rPr lang="ko-KR" altLang="en-US" sz="2400">
                <a:solidFill>
                  <a:schemeClr val="accent4"/>
                </a:solidFill>
              </a:rPr>
              <a:t>질문은 잘 정리해서 질문의 요지를 확실히 </a:t>
            </a:r>
            <a:r>
              <a:rPr lang="ko-KR" altLang="en-US" sz="2400"/>
              <a:t>하면 좋습니다</a:t>
            </a:r>
            <a:r>
              <a:rPr lang="en-US" altLang="ko-KR" sz="2400"/>
              <a:t>. </a:t>
            </a:r>
            <a:r>
              <a:rPr lang="ko-KR" altLang="en-US" sz="2400"/>
              <a:t>본인이 어느부분이 이해가 안가는지가 확실하게</a:t>
            </a:r>
            <a:r>
              <a:rPr lang="en-US" altLang="ko-KR" sz="2400"/>
              <a:t> </a:t>
            </a:r>
            <a:r>
              <a:rPr lang="ko-KR" altLang="en-US" sz="2400"/>
              <a:t>잡힌다면 내용을 이해하고 있는것이고</a:t>
            </a:r>
            <a:r>
              <a:rPr lang="en-US" altLang="ko-KR" sz="2400"/>
              <a:t>, </a:t>
            </a:r>
          </a:p>
          <a:p>
            <a:endParaRPr lang="en-US" altLang="ko-KR" sz="2400"/>
          </a:p>
          <a:p>
            <a:r>
              <a:rPr lang="ko-KR" altLang="en-US" sz="2400"/>
              <a:t>만약 모르는건 확실한데 질문의 갈피를 못잡고 주제와 동떨어진 질문이 나온다면 </a:t>
            </a:r>
            <a:endParaRPr lang="en-US" altLang="ko-KR" sz="2400"/>
          </a:p>
          <a:p>
            <a:r>
              <a:rPr lang="ko-KR" altLang="en-US" sz="2400"/>
              <a:t>차분하게 처음부터 설명이 필요한 단계입니다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89328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메이플스토리"/>
        <a:cs typeface=""/>
      </a:majorFont>
      <a:minorFont>
        <a:latin typeface="Arial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627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Tw Cen MT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homeoffice</dc:creator>
  <cp:lastModifiedBy>homeoffice</cp:lastModifiedBy>
  <cp:revision>2</cp:revision>
  <dcterms:created xsi:type="dcterms:W3CDTF">2020-02-07T18:48:50Z</dcterms:created>
  <dcterms:modified xsi:type="dcterms:W3CDTF">2020-02-07T18:57:05Z</dcterms:modified>
</cp:coreProperties>
</file>