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embeddedFontLst>
    <p:embeddedFont>
      <p:font typeface="Avenir Next LT Pro" panose="020B050402020202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9CE2"/>
    <a:srgbClr val="990099"/>
    <a:srgbClr val="B2B2B2"/>
    <a:srgbClr val="052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07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5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9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5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5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7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5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7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3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3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어두운, 검은색, 컴퓨터, 노트북이(가) 표시된 사진&#10;&#10;자동 생성된 설명">
            <a:extLst>
              <a:ext uri="{FF2B5EF4-FFF2-40B4-BE49-F238E27FC236}">
                <a16:creationId xmlns:a16="http://schemas.microsoft.com/office/drawing/2014/main" id="{282AEC50-C7A4-4982-BE64-100532FF6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0900F1-B66F-4958-9122-01766B822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DB</a:t>
            </a:r>
            <a:r>
              <a:rPr lang="ko-KR" altLang="en-US" sz="4800" dirty="0"/>
              <a:t>테이블</a:t>
            </a:r>
            <a:br>
              <a:rPr lang="en-US" altLang="ko-KR" sz="4800" dirty="0"/>
            </a:br>
            <a:r>
              <a:rPr lang="ko-KR" altLang="en-US" sz="4800" dirty="0"/>
              <a:t>정의서</a:t>
            </a:r>
            <a:r>
              <a:rPr lang="en-US" altLang="ko-KR" sz="4800" dirty="0"/>
              <a:t> </a:t>
            </a:r>
            <a:r>
              <a:rPr lang="ko-KR" altLang="en-US" sz="4800" dirty="0"/>
              <a:t>작성해보기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F7EBF-8994-48CA-9D41-78B0BCE21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본 내용은 기초적내용을 </a:t>
            </a:r>
            <a:r>
              <a:rPr lang="ko-KR" altLang="en-US" sz="2000" dirty="0" err="1"/>
              <a:t>담고있지않습니다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622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어두운, 검은색, 컴퓨터, 노트북이(가) 표시된 사진&#10;&#10;자동 생성된 설명">
            <a:extLst>
              <a:ext uri="{FF2B5EF4-FFF2-40B4-BE49-F238E27FC236}">
                <a16:creationId xmlns:a16="http://schemas.microsoft.com/office/drawing/2014/main" id="{9C14322F-7B5F-4EFC-8E52-2439019A4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624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2D1725-5B03-4394-AA6F-BCBF20D999B5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3B5EA1-173D-4992-B05A-54047E8A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" y="96012"/>
            <a:ext cx="10168128" cy="117957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테이블 설계요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689B0-F2FD-4F71-BD16-1283C2BA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우리는 보통 다같이 일하며 서로의 업무가 </a:t>
            </a:r>
            <a:r>
              <a:rPr lang="ko-KR" altLang="en-US" dirty="0" err="1">
                <a:solidFill>
                  <a:schemeClr val="bg1"/>
                </a:solidFill>
              </a:rPr>
              <a:t>분담되어있습니다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이때 서로 업무에 관한 내용을 정리하여 문서화한다면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작업내용에 대해 서로간 이해도를 높이고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후에 유지 및 관리가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용이하기때문에 문서화작업을 </a:t>
            </a:r>
            <a:r>
              <a:rPr lang="ko-KR" altLang="en-US" dirty="0" err="1">
                <a:solidFill>
                  <a:schemeClr val="bg1"/>
                </a:solidFill>
              </a:rPr>
              <a:t>해야합니다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오늘은 </a:t>
            </a:r>
            <a:r>
              <a:rPr lang="ko-KR" altLang="en-US" dirty="0" err="1">
                <a:solidFill>
                  <a:schemeClr val="bg1"/>
                </a:solidFill>
              </a:rPr>
              <a:t>그중에서</a:t>
            </a:r>
            <a:r>
              <a:rPr lang="ko-KR" altLang="en-US" dirty="0">
                <a:solidFill>
                  <a:schemeClr val="bg1"/>
                </a:solidFill>
              </a:rPr>
              <a:t> 데이터베이스 테이블에 관한 이야기를 해봅시다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3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어두운, 검은색, 컴퓨터, 노트북이(가) 표시된 사진&#10;&#10;자동 생성된 설명">
            <a:extLst>
              <a:ext uri="{FF2B5EF4-FFF2-40B4-BE49-F238E27FC236}">
                <a16:creationId xmlns:a16="http://schemas.microsoft.com/office/drawing/2014/main" id="{9C14322F-7B5F-4EFC-8E52-2439019A4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624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2D1725-5B03-4394-AA6F-BCBF20D999B5}"/>
              </a:ext>
            </a:extLst>
          </p:cNvPr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3B5EA1-173D-4992-B05A-54047E8A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" y="96012"/>
            <a:ext cx="10168128" cy="11795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좋아요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그럼 </a:t>
            </a:r>
            <a:r>
              <a:rPr lang="ko-KR" altLang="en-US" dirty="0" err="1">
                <a:solidFill>
                  <a:schemeClr val="bg1"/>
                </a:solidFill>
              </a:rPr>
              <a:t>어떤것부터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해야하나요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689B0-F2FD-4F71-BD16-1283C2BA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다음은 데이터베이스 구조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즉 데이터베이스 스키마를 개발하는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과정입니다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19D3C4F4-8682-4EE8-8521-204CB4702074}"/>
              </a:ext>
            </a:extLst>
          </p:cNvPr>
          <p:cNvSpPr/>
          <p:nvPr/>
        </p:nvSpPr>
        <p:spPr>
          <a:xfrm>
            <a:off x="908304" y="4040777"/>
            <a:ext cx="2093539" cy="1048948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요구조건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003CDDF7-9DC3-4380-B9B7-EA2735BA02EA}"/>
              </a:ext>
            </a:extLst>
          </p:cNvPr>
          <p:cNvSpPr/>
          <p:nvPr/>
        </p:nvSpPr>
        <p:spPr>
          <a:xfrm>
            <a:off x="2863377" y="4040777"/>
            <a:ext cx="2093539" cy="1048948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개념적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설계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34F1AA6B-802E-45BC-A288-3C24EB79D67B}"/>
              </a:ext>
            </a:extLst>
          </p:cNvPr>
          <p:cNvSpPr/>
          <p:nvPr/>
        </p:nvSpPr>
        <p:spPr>
          <a:xfrm>
            <a:off x="4814106" y="4040767"/>
            <a:ext cx="2093539" cy="1048948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논리적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설계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CD372379-A92F-4A4D-B4D5-EE61CB6CBCE8}"/>
              </a:ext>
            </a:extLst>
          </p:cNvPr>
          <p:cNvSpPr/>
          <p:nvPr/>
        </p:nvSpPr>
        <p:spPr>
          <a:xfrm>
            <a:off x="6769179" y="4040757"/>
            <a:ext cx="2093539" cy="1048948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물리적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설계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F9CEC732-50B3-48CF-86C1-B8BB76E8F7E5}"/>
              </a:ext>
            </a:extLst>
          </p:cNvPr>
          <p:cNvSpPr/>
          <p:nvPr/>
        </p:nvSpPr>
        <p:spPr>
          <a:xfrm>
            <a:off x="8760838" y="4040757"/>
            <a:ext cx="2247677" cy="1048948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베이스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30072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어두운, 검은색, 컴퓨터, 노트북이(가) 표시된 사진&#10;&#10;자동 생성된 설명">
            <a:extLst>
              <a:ext uri="{FF2B5EF4-FFF2-40B4-BE49-F238E27FC236}">
                <a16:creationId xmlns:a16="http://schemas.microsoft.com/office/drawing/2014/main" id="{9C14322F-7B5F-4EFC-8E52-2439019A4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624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2D1725-5B03-4394-AA6F-BCBF20D999B5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3B5EA1-173D-4992-B05A-54047E8A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" y="96012"/>
            <a:ext cx="10168128" cy="117957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스키마</a:t>
            </a:r>
            <a:r>
              <a:rPr lang="en-US" altLang="ko-KR" dirty="0">
                <a:solidFill>
                  <a:schemeClr val="bg1"/>
                </a:solidFill>
              </a:rPr>
              <a:t>..?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689B0-F2FD-4F71-BD16-1283C2BA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스키마</a:t>
            </a:r>
            <a:r>
              <a:rPr lang="en-US" altLang="ko-KR" dirty="0">
                <a:solidFill>
                  <a:schemeClr val="bg1"/>
                </a:solidFill>
              </a:rPr>
              <a:t>(Schema). </a:t>
            </a:r>
            <a:r>
              <a:rPr lang="ko-KR" altLang="en-US" dirty="0">
                <a:solidFill>
                  <a:schemeClr val="bg1"/>
                </a:solidFill>
              </a:rPr>
              <a:t>즉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데이터의 구조적 특성을 의미합니다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데이터의 논리적단위에 명칭을 부여하고 그 의미를 기술합니다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스키마는 외부 스키마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개념스키마 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내부스키마로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계층을 이룹니다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오늘 내용에서는 주요하게 쓰이진 않으므로 보다 자세한 설명은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생략하겠습니다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586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어두운, 검은색, 컴퓨터, 노트북이(가) 표시된 사진&#10;&#10;자동 생성된 설명">
            <a:extLst>
              <a:ext uri="{FF2B5EF4-FFF2-40B4-BE49-F238E27FC236}">
                <a16:creationId xmlns:a16="http://schemas.microsoft.com/office/drawing/2014/main" id="{9C14322F-7B5F-4EFC-8E52-2439019A4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624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2D1725-5B03-4394-AA6F-BCBF20D999B5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3B5EA1-173D-4992-B05A-54047E8A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" y="96012"/>
            <a:ext cx="10168128" cy="117957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..?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689B0-F2FD-4F71-BD16-1283C2BA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오늘 작성할 </a:t>
            </a: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테이블 </a:t>
            </a:r>
            <a:r>
              <a:rPr lang="ko-KR" altLang="en-US" dirty="0" err="1">
                <a:solidFill>
                  <a:schemeClr val="bg1"/>
                </a:solidFill>
              </a:rPr>
              <a:t>정의서란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데이터를 테이블 또는 릴레이션의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구조로 표현하는 논리적 </a:t>
            </a:r>
            <a:r>
              <a:rPr lang="ko-KR" altLang="en-US" dirty="0" err="1">
                <a:solidFill>
                  <a:schemeClr val="bg1"/>
                </a:solidFill>
              </a:rPr>
              <a:t>데이터모델입니다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관계형 데이터 모델이라고 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테이블 정의서는 테이블에 대한 자세한 설명과 컬럼에 대하여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정의한 문서입니다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지금까지 이해가 되지않아도 괜찮습니다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393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어두운, 검은색, 컴퓨터, 노트북이(가) 표시된 사진&#10;&#10;자동 생성된 설명">
            <a:extLst>
              <a:ext uri="{FF2B5EF4-FFF2-40B4-BE49-F238E27FC236}">
                <a16:creationId xmlns:a16="http://schemas.microsoft.com/office/drawing/2014/main" id="{9C14322F-7B5F-4EFC-8E52-2439019A4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624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2D1725-5B03-4394-AA6F-BCBF20D999B5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3B5EA1-173D-4992-B05A-54047E8A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" y="96012"/>
            <a:ext cx="10168128" cy="117957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..??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689B0-F2FD-4F71-BD16-1283C2BA1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682" y="828675"/>
            <a:ext cx="5039013" cy="534352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오른쪽은 회원가입 페이지의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일부를 가져왔습니다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이때 사용자에게 요구하는 정보는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아이디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비밀번호 </a:t>
            </a:r>
            <a:r>
              <a:rPr lang="ko-KR" altLang="en-US" dirty="0" err="1">
                <a:solidFill>
                  <a:schemeClr val="bg1"/>
                </a:solidFill>
              </a:rPr>
              <a:t>등이있습니다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우리는 </a:t>
            </a:r>
            <a:r>
              <a:rPr lang="en-US" altLang="ko-KR" dirty="0">
                <a:solidFill>
                  <a:schemeClr val="bg1"/>
                </a:solidFill>
              </a:rPr>
              <a:t>JSP</a:t>
            </a:r>
            <a:r>
              <a:rPr lang="ko-KR" altLang="en-US" dirty="0">
                <a:solidFill>
                  <a:schemeClr val="bg1"/>
                </a:solidFill>
              </a:rPr>
              <a:t>에서 전달해오는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이정보를 적재적소에 </a:t>
            </a:r>
            <a:r>
              <a:rPr lang="ko-KR" altLang="en-US" dirty="0" err="1">
                <a:solidFill>
                  <a:schemeClr val="bg1"/>
                </a:solidFill>
              </a:rPr>
              <a:t>보관해야합니다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8002F14-394A-438D-8B57-BFA9C1B9B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47" y="1696245"/>
            <a:ext cx="5008232" cy="46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8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어두운, 검은색, 컴퓨터, 노트북이(가) 표시된 사진&#10;&#10;자동 생성된 설명">
            <a:extLst>
              <a:ext uri="{FF2B5EF4-FFF2-40B4-BE49-F238E27FC236}">
                <a16:creationId xmlns:a16="http://schemas.microsoft.com/office/drawing/2014/main" id="{9C14322F-7B5F-4EFC-8E52-2439019A4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624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2D1725-5B03-4394-AA6F-BCBF20D999B5}"/>
              </a:ext>
            </a:extLst>
          </p:cNvPr>
          <p:cNvSpPr/>
          <p:nvPr/>
        </p:nvSpPr>
        <p:spPr>
          <a:xfrm>
            <a:off x="-2" y="-1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3B5EA1-173D-4992-B05A-54047E8A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" y="96012"/>
            <a:ext cx="10168128" cy="117957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..???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D5B7C0D-A7AE-40B8-9EAC-9E863C4BD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415894"/>
              </p:ext>
            </p:extLst>
          </p:nvPr>
        </p:nvGraphicFramePr>
        <p:xfrm>
          <a:off x="758710" y="1275588"/>
          <a:ext cx="75702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047">
                  <a:extLst>
                    <a:ext uri="{9D8B030D-6E8A-4147-A177-3AD203B41FA5}">
                      <a16:colId xmlns:a16="http://schemas.microsoft.com/office/drawing/2014/main" val="3245342528"/>
                    </a:ext>
                  </a:extLst>
                </a:gridCol>
                <a:gridCol w="1514047">
                  <a:extLst>
                    <a:ext uri="{9D8B030D-6E8A-4147-A177-3AD203B41FA5}">
                      <a16:colId xmlns:a16="http://schemas.microsoft.com/office/drawing/2014/main" val="3885241801"/>
                    </a:ext>
                  </a:extLst>
                </a:gridCol>
                <a:gridCol w="1514047">
                  <a:extLst>
                    <a:ext uri="{9D8B030D-6E8A-4147-A177-3AD203B41FA5}">
                      <a16:colId xmlns:a16="http://schemas.microsoft.com/office/drawing/2014/main" val="1937165083"/>
                    </a:ext>
                  </a:extLst>
                </a:gridCol>
                <a:gridCol w="1514047">
                  <a:extLst>
                    <a:ext uri="{9D8B030D-6E8A-4147-A177-3AD203B41FA5}">
                      <a16:colId xmlns:a16="http://schemas.microsoft.com/office/drawing/2014/main" val="3635610175"/>
                    </a:ext>
                  </a:extLst>
                </a:gridCol>
                <a:gridCol w="1514047">
                  <a:extLst>
                    <a:ext uri="{9D8B030D-6E8A-4147-A177-3AD203B41FA5}">
                      <a16:colId xmlns:a16="http://schemas.microsoft.com/office/drawing/2014/main" val="243590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Table_name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5223D">
                        <a:alpha val="45098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Membership</a:t>
                      </a:r>
                      <a:endParaRPr lang="ko-KR" altLang="en-US" dirty="0"/>
                    </a:p>
                  </a:txBody>
                  <a:tcPr>
                    <a:solidFill>
                      <a:srgbClr val="05223D">
                        <a:alpha val="4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5223D">
                        <a:alpha val="4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5223D">
                        <a:alpha val="4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5223D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Name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45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45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Length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45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450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4509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67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solidFill>
                            <a:schemeClr val="bg1"/>
                          </a:solidFill>
                        </a:rPr>
                        <a:t>User_id</a:t>
                      </a:r>
                      <a:endParaRPr lang="ko-KR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99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Varchar</a:t>
                      </a:r>
                      <a:endParaRPr lang="ko-KR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99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99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solidFill>
                            <a:schemeClr val="bg1"/>
                          </a:solidFill>
                        </a:rPr>
                        <a:t>Pk</a:t>
                      </a:r>
                      <a:endParaRPr lang="ko-KR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99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99">
                        <a:alpha val="6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solidFill>
                            <a:schemeClr val="bg1"/>
                          </a:solidFill>
                        </a:rPr>
                        <a:t>User_pw</a:t>
                      </a:r>
                      <a:endParaRPr lang="ko-KR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99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Varchar</a:t>
                      </a:r>
                      <a:endParaRPr lang="ko-KR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99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99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99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99">
                        <a:alpha val="6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9835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C77E258-FB94-4B66-B280-84EB1C9619D9}"/>
              </a:ext>
            </a:extLst>
          </p:cNvPr>
          <p:cNvSpPr txBox="1"/>
          <p:nvPr/>
        </p:nvSpPr>
        <p:spPr>
          <a:xfrm>
            <a:off x="949234" y="2873829"/>
            <a:ext cx="10598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위의 표는 임의로 작성된 테이블 정의서의 예시입니다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이를 해석해봅시다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1"/>
                </a:solidFill>
              </a:rPr>
              <a:t>Table_name</a:t>
            </a:r>
            <a:r>
              <a:rPr lang="en-US" altLang="ko-KR" dirty="0">
                <a:solidFill>
                  <a:schemeClr val="bg1"/>
                </a:solidFill>
              </a:rPr>
              <a:t>  :  </a:t>
            </a:r>
            <a:r>
              <a:rPr lang="ko-KR" altLang="en-US" dirty="0">
                <a:solidFill>
                  <a:schemeClr val="bg1"/>
                </a:solidFill>
              </a:rPr>
              <a:t>테이블의 이름을 말합니다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Type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데이터의 형식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Length : </a:t>
            </a:r>
            <a:r>
              <a:rPr lang="ko-KR" altLang="en-US" dirty="0">
                <a:solidFill>
                  <a:schemeClr val="bg1"/>
                </a:solidFill>
              </a:rPr>
              <a:t>데이터의 길이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영문은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자당 </a:t>
            </a: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한글은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자당 </a:t>
            </a:r>
            <a:r>
              <a:rPr lang="en-US" altLang="ko-KR" dirty="0">
                <a:solidFill>
                  <a:schemeClr val="bg1"/>
                </a:solidFill>
              </a:rPr>
              <a:t>2 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Key :  </a:t>
            </a:r>
            <a:r>
              <a:rPr lang="ko-KR" altLang="en-US" dirty="0">
                <a:solidFill>
                  <a:schemeClr val="bg1"/>
                </a:solidFill>
              </a:rPr>
              <a:t>데이터베이스에서 조건에 만족하는 </a:t>
            </a:r>
            <a:r>
              <a:rPr lang="ko-KR" altLang="en-US" dirty="0" err="1">
                <a:solidFill>
                  <a:schemeClr val="bg1"/>
                </a:solidFill>
              </a:rPr>
              <a:t>튜플을</a:t>
            </a:r>
            <a:r>
              <a:rPr lang="ko-KR" altLang="en-US" dirty="0">
                <a:solidFill>
                  <a:schemeClr val="bg1"/>
                </a:solidFill>
              </a:rPr>
              <a:t> 찾거나 순서대로 </a:t>
            </a:r>
            <a:r>
              <a:rPr lang="ko-KR" altLang="en-US" dirty="0" err="1">
                <a:solidFill>
                  <a:schemeClr val="bg1"/>
                </a:solidFill>
              </a:rPr>
              <a:t>정렬할때</a:t>
            </a:r>
            <a:r>
              <a:rPr lang="ko-KR" altLang="en-US" dirty="0">
                <a:solidFill>
                  <a:schemeClr val="bg1"/>
                </a:solidFill>
              </a:rPr>
              <a:t> 기준이 되는 속성입니다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       </a:t>
            </a:r>
            <a:r>
              <a:rPr lang="ko-KR" altLang="en-US" dirty="0">
                <a:solidFill>
                  <a:schemeClr val="bg1"/>
                </a:solidFill>
              </a:rPr>
              <a:t>현재 정의된 </a:t>
            </a:r>
            <a:r>
              <a:rPr lang="en-US" altLang="ko-KR" dirty="0">
                <a:solidFill>
                  <a:schemeClr val="bg1"/>
                </a:solidFill>
              </a:rPr>
              <a:t>PK</a:t>
            </a:r>
            <a:r>
              <a:rPr lang="ko-KR" altLang="en-US" dirty="0">
                <a:solidFill>
                  <a:schemeClr val="bg1"/>
                </a:solidFill>
              </a:rPr>
              <a:t>는 기본키라는 뜻으로 </a:t>
            </a:r>
            <a:r>
              <a:rPr lang="ko-KR" altLang="en-US" dirty="0" err="1">
                <a:solidFill>
                  <a:schemeClr val="bg1"/>
                </a:solidFill>
              </a:rPr>
              <a:t>중복된값을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가질수없으며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NULL</a:t>
            </a:r>
            <a:r>
              <a:rPr lang="ko-KR" altLang="en-US" dirty="0">
                <a:solidFill>
                  <a:schemeClr val="bg1"/>
                </a:solidFill>
              </a:rPr>
              <a:t>값 또한 </a:t>
            </a:r>
            <a:r>
              <a:rPr lang="ko-KR" altLang="en-US" dirty="0" err="1">
                <a:solidFill>
                  <a:schemeClr val="bg1"/>
                </a:solidFill>
              </a:rPr>
              <a:t>가질수없습니다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5. Null : </a:t>
            </a:r>
            <a:r>
              <a:rPr lang="ko-KR" altLang="en-US" dirty="0">
                <a:solidFill>
                  <a:schemeClr val="bg1"/>
                </a:solidFill>
              </a:rPr>
              <a:t>필수로 입력되야 할 값을 지정합니다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즉 </a:t>
            </a:r>
            <a:r>
              <a:rPr lang="en-US" altLang="ko-KR" dirty="0">
                <a:solidFill>
                  <a:schemeClr val="bg1"/>
                </a:solidFill>
              </a:rPr>
              <a:t>Null – N </a:t>
            </a:r>
            <a:r>
              <a:rPr lang="ko-KR" altLang="en-US" dirty="0">
                <a:solidFill>
                  <a:schemeClr val="bg1"/>
                </a:solidFill>
              </a:rPr>
              <a:t>이라고 </a:t>
            </a:r>
            <a:r>
              <a:rPr lang="ko-KR" altLang="en-US" dirty="0" err="1">
                <a:solidFill>
                  <a:schemeClr val="bg1"/>
                </a:solidFill>
              </a:rPr>
              <a:t>지정되어있으므로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null</a:t>
            </a:r>
            <a:r>
              <a:rPr lang="ko-KR" altLang="en-US" dirty="0">
                <a:solidFill>
                  <a:schemeClr val="bg1"/>
                </a:solidFill>
              </a:rPr>
              <a:t>값을 </a:t>
            </a:r>
            <a:r>
              <a:rPr lang="ko-KR" altLang="en-US" dirty="0" err="1">
                <a:solidFill>
                  <a:schemeClr val="bg1"/>
                </a:solidFill>
              </a:rPr>
              <a:t>가질수없습니다</a:t>
            </a:r>
            <a:r>
              <a:rPr lang="en-US" altLang="ko-KR" dirty="0">
                <a:solidFill>
                  <a:schemeClr val="bg1"/>
                </a:solidFill>
              </a:rPr>
              <a:t>.   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5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어두운, 검은색, 컴퓨터, 노트북이(가) 표시된 사진&#10;&#10;자동 생성된 설명">
            <a:extLst>
              <a:ext uri="{FF2B5EF4-FFF2-40B4-BE49-F238E27FC236}">
                <a16:creationId xmlns:a16="http://schemas.microsoft.com/office/drawing/2014/main" id="{9C14322F-7B5F-4EFC-8E52-2439019A4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624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2D1725-5B03-4394-AA6F-BCBF20D999B5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3B5EA1-173D-4992-B05A-54047E8A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" y="96012"/>
            <a:ext cx="10168128" cy="117957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..????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689B0-F2FD-4F71-BD16-1283C2BA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부디 설명이 이해가 가셨기를 빕니다</a:t>
            </a:r>
            <a:r>
              <a:rPr lang="en-US" altLang="ko-KR" dirty="0">
                <a:solidFill>
                  <a:schemeClr val="bg1"/>
                </a:solidFill>
              </a:rPr>
              <a:t>.  </a:t>
            </a:r>
            <a:r>
              <a:rPr lang="ko-KR" altLang="en-US" dirty="0">
                <a:solidFill>
                  <a:schemeClr val="bg1"/>
                </a:solidFill>
              </a:rPr>
              <a:t>더 많은 예시를 원하신다면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구글에 테이블 정의서 라는 키워드로 검색하시면 좋습니다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다음시간에는 </a:t>
            </a:r>
            <a:r>
              <a:rPr lang="en-US" altLang="ko-KR" dirty="0">
                <a:solidFill>
                  <a:schemeClr val="bg1"/>
                </a:solidFill>
              </a:rPr>
              <a:t>JSP </a:t>
            </a:r>
            <a:r>
              <a:rPr lang="ko-KR" altLang="en-US" dirty="0">
                <a:solidFill>
                  <a:schemeClr val="bg1"/>
                </a:solidFill>
              </a:rPr>
              <a:t>데이터 처리와 동시에 연계해서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작업을 해봅시다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694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사용자 지정 3">
      <a:majorFont>
        <a:latin typeface="Avenir Next LT Pro"/>
        <a:ea typeface="메이플스토리"/>
        <a:cs typeface=""/>
      </a:majorFont>
      <a:minorFont>
        <a:latin typeface="Avenir Next LT Pro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319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Avenir Next LT Pro</vt:lpstr>
      <vt:lpstr>AccentBoxVTI</vt:lpstr>
      <vt:lpstr>DB테이블 정의서 작성해보기.</vt:lpstr>
      <vt:lpstr>DB테이블 설계요?</vt:lpstr>
      <vt:lpstr>좋아요. 그럼 어떤것부터 해야하나요?</vt:lpstr>
      <vt:lpstr>스키마..?</vt:lpstr>
      <vt:lpstr>..?</vt:lpstr>
      <vt:lpstr>..??</vt:lpstr>
      <vt:lpstr>..???</vt:lpstr>
      <vt:lpstr>..????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DB테이블 작성해보기.</dc:title>
  <dc:creator>office home</dc:creator>
  <cp:lastModifiedBy>homeoffice</cp:lastModifiedBy>
  <cp:revision>7</cp:revision>
  <dcterms:created xsi:type="dcterms:W3CDTF">2020-01-31T14:20:47Z</dcterms:created>
  <dcterms:modified xsi:type="dcterms:W3CDTF">2020-01-31T19:42:20Z</dcterms:modified>
</cp:coreProperties>
</file>