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4" r:id="rId1"/>
  </p:sldMasterIdLst>
  <p:sldIdLst>
    <p:sldId id="256" r:id="rId2"/>
    <p:sldId id="260" r:id="rId3"/>
    <p:sldId id="257" r:id="rId4"/>
    <p:sldId id="277" r:id="rId5"/>
    <p:sldId id="259" r:id="rId6"/>
    <p:sldId id="278" r:id="rId7"/>
    <p:sldId id="258" r:id="rId8"/>
    <p:sldId id="264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9" r:id="rId22"/>
    <p:sldId id="282" r:id="rId23"/>
    <p:sldId id="283" r:id="rId24"/>
    <p:sldId id="281" r:id="rId25"/>
    <p:sldId id="274" r:id="rId26"/>
    <p:sldId id="276" r:id="rId27"/>
    <p:sldId id="280" r:id="rId28"/>
    <p:sldId id="284" r:id="rId29"/>
  </p:sldIdLst>
  <p:sldSz cx="12192000" cy="6858000"/>
  <p:notesSz cx="6858000" cy="9144000"/>
  <p:embeddedFontLst>
    <p:embeddedFont>
      <p:font typeface="Abadi" panose="020B0604020104020204" pitchFamily="34" charset="0"/>
      <p:regular r:id="rId30"/>
    </p:embeddedFont>
    <p:embeddedFont>
      <p:font typeface="Wingdings 2" panose="05020102010507070707" pitchFamily="18" charset="2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C4"/>
    <a:srgbClr val="99FF33"/>
    <a:srgbClr val="66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3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4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5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0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75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7971C-D8D0-4ACD-82E2-C1C251B70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79A977-1DF9-4670-AD8F-D1E8713B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>
                <a:solidFill>
                  <a:schemeClr val="tx1"/>
                </a:solidFill>
              </a:rPr>
              <a:t>JSP</a:t>
            </a:r>
            <a:r>
              <a:rPr lang="ko-KR" altLang="en-US" sz="3100">
                <a:solidFill>
                  <a:schemeClr val="tx1"/>
                </a:solidFill>
              </a:rPr>
              <a:t>에서 데이터를 처리하는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333E29-11E8-4E18-8B48-9529274BB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US" altLang="ko-KR"/>
              <a:t>DB</a:t>
            </a:r>
            <a:r>
              <a:rPr lang="ko-KR" altLang="en-US"/>
              <a:t>를 이용한 로그인으로 쉽게 이해해봅시다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1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75"/>
            <a:ext cx="10144260" cy="1013800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1"/>
                </a:solidFill>
              </a:rPr>
              <a:t>DB..</a:t>
            </a:r>
            <a:r>
              <a:rPr lang="ko-KR" altLang="en-US" sz="3600">
                <a:solidFill>
                  <a:schemeClr val="tx1"/>
                </a:solidFill>
              </a:rPr>
              <a:t>없는데요</a:t>
            </a:r>
            <a:r>
              <a:rPr lang="en-US" altLang="ko-KR" sz="3600">
                <a:solidFill>
                  <a:schemeClr val="tx1"/>
                </a:solidFill>
              </a:rPr>
              <a:t>..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6736C-92EC-4683-A6C5-2D76B4CA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715" y="1448766"/>
            <a:ext cx="7266374" cy="4751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/>
              <a:t>그래서 우리는 이제 회원의 정보가 들어갈 테이블정의서를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 err="1"/>
              <a:t>작성할겁니다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r>
              <a:rPr lang="ko-KR" altLang="en-US" sz="2400"/>
              <a:t>예시로 만든 다음 회원가입페이지를 따라 테이블 정의서를 작성해 보고 </a:t>
            </a:r>
            <a:r>
              <a:rPr lang="en-US" altLang="ko-KR" sz="2400"/>
              <a:t>DB</a:t>
            </a:r>
            <a:r>
              <a:rPr lang="ko-KR" altLang="en-US" sz="2400"/>
              <a:t>에 구현해봅시다</a:t>
            </a:r>
            <a:r>
              <a:rPr lang="en-US" altLang="ko-KR" sz="2400"/>
              <a:t>. 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6AFDAEB-B274-4C69-B751-654252FC9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282" y="1781454"/>
            <a:ext cx="3438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04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75"/>
            <a:ext cx="10144260" cy="1013800"/>
          </a:xfrm>
        </p:spPr>
        <p:txBody>
          <a:bodyPr>
            <a:normAutofit/>
          </a:bodyPr>
          <a:lstStyle/>
          <a:p>
            <a:r>
              <a:rPr lang="en-US" altLang="ko-KR" sz="4800">
                <a:solidFill>
                  <a:schemeClr val="tx1"/>
                </a:solidFill>
              </a:rPr>
              <a:t>DB..</a:t>
            </a:r>
            <a:r>
              <a:rPr lang="ko-KR" altLang="en-US" sz="4800">
                <a:solidFill>
                  <a:schemeClr val="tx1"/>
                </a:solidFill>
              </a:rPr>
              <a:t>없는데요</a:t>
            </a:r>
            <a:r>
              <a:rPr lang="en-US" altLang="ko-KR" sz="4800">
                <a:solidFill>
                  <a:schemeClr val="tx1"/>
                </a:solidFill>
              </a:rPr>
              <a:t>..!</a:t>
            </a:r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6736C-92EC-4683-A6C5-2D76B4CA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715" y="1448766"/>
            <a:ext cx="7266374" cy="4751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먼저</a:t>
            </a:r>
            <a:r>
              <a:rPr lang="en-US" altLang="ko-KR" sz="2400"/>
              <a:t>, </a:t>
            </a:r>
            <a:r>
              <a:rPr lang="ko-KR" altLang="en-US" sz="2400"/>
              <a:t>생각해봅시다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정말 필수적으로 받아야하는 항목은 </a:t>
            </a:r>
            <a:r>
              <a:rPr lang="ko-KR" altLang="en-US" sz="2400" err="1"/>
              <a:t>어떤것인가요</a:t>
            </a:r>
            <a:r>
              <a:rPr lang="en-US" altLang="ko-KR" sz="2400"/>
              <a:t>?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선택적으로 받아야하는 항목은</a:t>
            </a:r>
            <a:r>
              <a:rPr lang="en-US" altLang="ko-KR" sz="2400"/>
              <a:t>?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다음을 테이블 정의서로 </a:t>
            </a:r>
            <a:r>
              <a:rPr lang="ko-KR" altLang="en-US" sz="2400" err="1"/>
              <a:t>작성할때는</a:t>
            </a:r>
            <a:r>
              <a:rPr lang="en-US" altLang="ko-KR" sz="2400"/>
              <a:t>..?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6AFDAEB-B274-4C69-B751-654252FC9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282" y="1781454"/>
            <a:ext cx="3438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0144260" cy="1013800"/>
          </a:xfrm>
        </p:spPr>
        <p:txBody>
          <a:bodyPr>
            <a:normAutofit fontScale="90000"/>
          </a:bodyPr>
          <a:lstStyle/>
          <a:p>
            <a:r>
              <a:rPr lang="ko-KR" altLang="en-US" sz="4400">
                <a:solidFill>
                  <a:schemeClr val="tx1"/>
                </a:solidFill>
              </a:rPr>
              <a:t>테이블 정의서를 써봅시다</a:t>
            </a:r>
            <a:r>
              <a:rPr lang="en-US" altLang="ko-KR" sz="4400">
                <a:solidFill>
                  <a:schemeClr val="tx1"/>
                </a:solidFill>
              </a:rPr>
              <a:t>.</a:t>
            </a:r>
            <a:br>
              <a:rPr lang="en-US" altLang="ko-KR" sz="4400">
                <a:solidFill>
                  <a:schemeClr val="tx1"/>
                </a:solidFill>
              </a:rPr>
            </a:br>
            <a:r>
              <a:rPr lang="ko-KR" altLang="en-US" sz="4400">
                <a:solidFill>
                  <a:schemeClr val="tx1"/>
                </a:solidFill>
              </a:rPr>
              <a:t>먼저 이름</a:t>
            </a:r>
            <a:r>
              <a:rPr lang="en-US" altLang="ko-KR" sz="4400">
                <a:solidFill>
                  <a:schemeClr val="tx1"/>
                </a:solidFill>
              </a:rPr>
              <a:t>!</a:t>
            </a:r>
            <a:endParaRPr lang="ko-KR" altLang="en-US" sz="4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6736C-92EC-4683-A6C5-2D76B4CA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715" y="1448766"/>
            <a:ext cx="7266374" cy="4751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이름은 </a:t>
            </a:r>
            <a:r>
              <a:rPr lang="ko-KR" altLang="en-US" sz="2400">
                <a:solidFill>
                  <a:srgbClr val="FFFF00"/>
                </a:solidFill>
              </a:rPr>
              <a:t>필수적</a:t>
            </a:r>
            <a:r>
              <a:rPr lang="ko-KR" altLang="en-US" sz="2400"/>
              <a:t>으로 받아야 하는 항목입니다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따라서 </a:t>
            </a:r>
            <a:r>
              <a:rPr lang="en-US" altLang="ko-KR" sz="2400">
                <a:solidFill>
                  <a:srgbClr val="FFFF00"/>
                </a:solidFill>
              </a:rPr>
              <a:t>NULL</a:t>
            </a:r>
            <a:r>
              <a:rPr lang="ko-KR" altLang="en-US" sz="2400">
                <a:solidFill>
                  <a:srgbClr val="FFFF00"/>
                </a:solidFill>
              </a:rPr>
              <a:t>값이 존재하면 안되겠지요</a:t>
            </a:r>
            <a:r>
              <a:rPr lang="en-US" altLang="ko-KR" sz="240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400"/>
              <a:t>또한 사용자의 </a:t>
            </a:r>
            <a:r>
              <a:rPr lang="ko-KR" altLang="en-US" sz="2400" err="1"/>
              <a:t>입력언어에따라</a:t>
            </a:r>
            <a:r>
              <a:rPr lang="ko-KR" altLang="en-US" sz="2400"/>
              <a:t> 길이의 </a:t>
            </a:r>
            <a:r>
              <a:rPr lang="ko-KR" altLang="en-US" sz="2400" err="1"/>
              <a:t>최소필요수가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 err="1"/>
              <a:t>달라질수</a:t>
            </a:r>
            <a:r>
              <a:rPr lang="ko-KR" altLang="en-US" sz="2400"/>
              <a:t> 있기때문에</a:t>
            </a:r>
            <a:r>
              <a:rPr lang="en-US" altLang="ko-KR" sz="2400"/>
              <a:t>, varchar </a:t>
            </a:r>
            <a:r>
              <a:rPr lang="ko-KR" altLang="en-US" sz="2400"/>
              <a:t>타입이 필요하며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길이는 최대 </a:t>
            </a:r>
            <a:r>
              <a:rPr lang="en-US" altLang="ko-KR" sz="2400"/>
              <a:t>30</a:t>
            </a:r>
            <a:r>
              <a:rPr lang="ko-KR" altLang="en-US" sz="2400"/>
              <a:t>자로 설정합시다</a:t>
            </a:r>
            <a:r>
              <a:rPr lang="en-US" altLang="ko-KR" sz="2400"/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6AFDAEB-B274-4C69-B751-654252FC9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282" y="1781454"/>
            <a:ext cx="3438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2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0144260" cy="1013800"/>
          </a:xfrm>
        </p:spPr>
        <p:txBody>
          <a:bodyPr>
            <a:normAutofit fontScale="90000"/>
          </a:bodyPr>
          <a:lstStyle/>
          <a:p>
            <a:r>
              <a:rPr lang="ko-KR" altLang="en-US" sz="4400">
                <a:solidFill>
                  <a:schemeClr val="tx1"/>
                </a:solidFill>
              </a:rPr>
              <a:t>테이블 정의서를 써봅시다</a:t>
            </a:r>
            <a:r>
              <a:rPr lang="en-US" altLang="ko-KR" sz="4400">
                <a:solidFill>
                  <a:schemeClr val="tx1"/>
                </a:solidFill>
              </a:rPr>
              <a:t>.</a:t>
            </a:r>
            <a:br>
              <a:rPr lang="en-US" altLang="ko-KR" sz="4400">
                <a:solidFill>
                  <a:schemeClr val="tx1"/>
                </a:solidFill>
              </a:rPr>
            </a:br>
            <a:r>
              <a:rPr lang="en-US" altLang="ko-KR" sz="4400">
                <a:solidFill>
                  <a:schemeClr val="tx1"/>
                </a:solidFill>
              </a:rPr>
              <a:t>ID</a:t>
            </a:r>
            <a:r>
              <a:rPr lang="ko-KR" altLang="en-US" sz="4400">
                <a:solidFill>
                  <a:schemeClr val="tx1"/>
                </a:solidFill>
              </a:rPr>
              <a:t>와 </a:t>
            </a:r>
            <a:r>
              <a:rPr lang="en-US" altLang="ko-KR" sz="4400">
                <a:solidFill>
                  <a:schemeClr val="tx1"/>
                </a:solidFill>
              </a:rPr>
              <a:t>PW</a:t>
            </a:r>
            <a:endParaRPr lang="ko-KR" altLang="en-US" sz="4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6736C-92EC-4683-A6C5-2D76B4CA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715" y="1448766"/>
            <a:ext cx="7266374" cy="4751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ID</a:t>
            </a:r>
            <a:r>
              <a:rPr lang="ko-KR" altLang="en-US" sz="2400"/>
              <a:t>와 </a:t>
            </a:r>
            <a:r>
              <a:rPr lang="en-US" altLang="ko-KR" sz="2400"/>
              <a:t>PW</a:t>
            </a:r>
            <a:r>
              <a:rPr lang="ko-KR" altLang="en-US" sz="2400"/>
              <a:t>또한 필수적으로 받아야합니다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길이 또한 큰 제한을 둘 </a:t>
            </a:r>
            <a:r>
              <a:rPr lang="ko-KR" altLang="en-US" sz="2400" err="1"/>
              <a:t>필요없기때문에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Varchar </a:t>
            </a:r>
            <a:r>
              <a:rPr lang="ko-KR" altLang="en-US" sz="2400"/>
              <a:t>타입</a:t>
            </a:r>
            <a:r>
              <a:rPr lang="en-US" altLang="ko-KR" sz="2400"/>
              <a:t>, </a:t>
            </a:r>
            <a:r>
              <a:rPr lang="ko-KR" altLang="en-US" sz="2400"/>
              <a:t>길이는 </a:t>
            </a:r>
            <a:r>
              <a:rPr lang="en-US" altLang="ko-KR" sz="2400"/>
              <a:t>30, 20</a:t>
            </a:r>
            <a:r>
              <a:rPr lang="ko-KR" altLang="en-US" sz="2400"/>
              <a:t>으로 합시다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이때 </a:t>
            </a:r>
            <a:r>
              <a:rPr lang="en-US" altLang="ko-KR" sz="2400"/>
              <a:t>ID</a:t>
            </a:r>
            <a:r>
              <a:rPr lang="ko-KR" altLang="en-US" sz="2400"/>
              <a:t>는 </a:t>
            </a:r>
            <a:r>
              <a:rPr lang="en-US" altLang="ko-KR" sz="2400"/>
              <a:t>PK(</a:t>
            </a:r>
            <a:r>
              <a:rPr lang="ko-KR" altLang="en-US" sz="2400" err="1"/>
              <a:t>기본키</a:t>
            </a:r>
            <a:r>
              <a:rPr lang="en-US" altLang="ko-KR" sz="2400"/>
              <a:t>)</a:t>
            </a:r>
            <a:r>
              <a:rPr lang="ko-KR" altLang="en-US" sz="2400"/>
              <a:t>선언을 해줍시다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나중에 사용자테이블에서 유저를 </a:t>
            </a:r>
            <a:r>
              <a:rPr lang="ko-KR" altLang="en-US" sz="2400" err="1"/>
              <a:t>검색할때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기준이 되도록 합니다</a:t>
            </a:r>
            <a:r>
              <a:rPr lang="en-US" altLang="ko-KR" sz="2400"/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6AFDAEB-B274-4C69-B751-654252FC9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282" y="1781454"/>
            <a:ext cx="3438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69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0144260" cy="1013800"/>
          </a:xfrm>
        </p:spPr>
        <p:txBody>
          <a:bodyPr>
            <a:normAutofit fontScale="90000"/>
          </a:bodyPr>
          <a:lstStyle/>
          <a:p>
            <a:r>
              <a:rPr lang="ko-KR" altLang="en-US" sz="4400">
                <a:solidFill>
                  <a:schemeClr val="tx1"/>
                </a:solidFill>
              </a:rPr>
              <a:t>테이블 정의서를 써봅시다</a:t>
            </a:r>
            <a:r>
              <a:rPr lang="en-US" altLang="ko-KR" sz="4400">
                <a:solidFill>
                  <a:schemeClr val="tx1"/>
                </a:solidFill>
              </a:rPr>
              <a:t>.</a:t>
            </a:r>
            <a:br>
              <a:rPr lang="en-US" altLang="ko-KR" sz="4400">
                <a:solidFill>
                  <a:schemeClr val="tx1"/>
                </a:solidFill>
              </a:rPr>
            </a:br>
            <a:r>
              <a:rPr lang="ko-KR" altLang="en-US" sz="4400">
                <a:solidFill>
                  <a:schemeClr val="tx1"/>
                </a:solidFill>
              </a:rPr>
              <a:t>나머지 항목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6736C-92EC-4683-A6C5-2D76B4CA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715" y="1448766"/>
            <a:ext cx="7266374" cy="4751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사용자의 성별이나 직업</a:t>
            </a:r>
            <a:r>
              <a:rPr lang="en-US" altLang="ko-KR" sz="2400"/>
              <a:t>, </a:t>
            </a:r>
            <a:r>
              <a:rPr lang="ko-KR" altLang="en-US" sz="2400"/>
              <a:t>이메일은 필수적으로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받아야 </a:t>
            </a:r>
            <a:r>
              <a:rPr lang="ko-KR" altLang="en-US" sz="2400" err="1"/>
              <a:t>하는항목이</a:t>
            </a:r>
            <a:r>
              <a:rPr lang="ko-KR" altLang="en-US" sz="2400"/>
              <a:t> 아닙니다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r>
              <a:rPr lang="ko-KR" altLang="en-US" sz="2400"/>
              <a:t>따라서 </a:t>
            </a:r>
            <a:r>
              <a:rPr lang="en-US" altLang="ko-KR" sz="2400"/>
              <a:t>NULL</a:t>
            </a:r>
            <a:r>
              <a:rPr lang="ko-KR" altLang="en-US" sz="2400"/>
              <a:t>값이 허용됩니다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endParaRPr lang="en-US" altLang="ko-KR" sz="240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/>
              <a:t>핸드폰번호의 경우는 필수적으로 </a:t>
            </a:r>
            <a:r>
              <a:rPr lang="ko-KR" altLang="en-US" sz="2400" err="1"/>
              <a:t>받아야할수도</a:t>
            </a:r>
            <a:r>
              <a:rPr lang="en-US" altLang="ko-KR" sz="2400"/>
              <a:t>,</a:t>
            </a:r>
          </a:p>
          <a:p>
            <a:pPr marL="0" indent="0">
              <a:buNone/>
            </a:pPr>
            <a:r>
              <a:rPr lang="ko-KR" altLang="en-US" sz="2400" err="1"/>
              <a:t>아닐수도</a:t>
            </a:r>
            <a:r>
              <a:rPr lang="ko-KR" altLang="en-US" sz="2400"/>
              <a:t> 있습니다</a:t>
            </a:r>
            <a:r>
              <a:rPr lang="en-US" altLang="ko-KR" sz="2400"/>
              <a:t>. </a:t>
            </a:r>
            <a:r>
              <a:rPr lang="ko-KR" altLang="en-US" sz="2400"/>
              <a:t>그러나 연락을 위해 필요하다면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필수항목으로 작성합니다</a:t>
            </a:r>
            <a:r>
              <a:rPr lang="en-US" altLang="ko-KR" sz="2400"/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6AFDAEB-B274-4C69-B751-654252FC9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282" y="1781454"/>
            <a:ext cx="3438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40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0144260" cy="1013800"/>
          </a:xfrm>
        </p:spPr>
        <p:txBody>
          <a:bodyPr>
            <a:normAutofit/>
          </a:bodyPr>
          <a:lstStyle/>
          <a:p>
            <a:r>
              <a:rPr lang="ko-KR" altLang="en-US" sz="4400">
                <a:solidFill>
                  <a:schemeClr val="tx1"/>
                </a:solidFill>
              </a:rPr>
              <a:t>이제 진짜 테이블 정의서를 써봅시다</a:t>
            </a:r>
            <a:r>
              <a:rPr lang="en-US" altLang="ko-KR" sz="4400">
                <a:solidFill>
                  <a:schemeClr val="tx1"/>
                </a:solidFill>
              </a:rPr>
              <a:t>.</a:t>
            </a:r>
            <a:endParaRPr lang="ko-KR" altLang="en-US" sz="4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6736C-92EC-4683-A6C5-2D76B4CA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32" y="5374888"/>
            <a:ext cx="7266374" cy="814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위의 내용들을 토대로 작성된 테이블정의서 입니다</a:t>
            </a:r>
            <a:r>
              <a:rPr lang="en-US" altLang="ko-KR" sz="240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D8071-D41B-4FC2-9765-BD11DE753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3" y="1568443"/>
            <a:ext cx="60579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67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0144260" cy="1013800"/>
          </a:xfrm>
        </p:spPr>
        <p:txBody>
          <a:bodyPr>
            <a:normAutofit/>
          </a:bodyPr>
          <a:lstStyle/>
          <a:p>
            <a:r>
              <a:rPr lang="ko-KR" altLang="en-US" sz="4400">
                <a:solidFill>
                  <a:schemeClr val="tx1"/>
                </a:solidFill>
              </a:rPr>
              <a:t>테이블 구현하기</a:t>
            </a:r>
            <a:r>
              <a:rPr lang="en-US" altLang="ko-KR" sz="4400">
                <a:solidFill>
                  <a:schemeClr val="tx1"/>
                </a:solidFill>
              </a:rPr>
              <a:t>.</a:t>
            </a:r>
            <a:endParaRPr lang="ko-KR" altLang="en-US" sz="4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6736C-92EC-4683-A6C5-2D76B4CA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32" y="1438508"/>
            <a:ext cx="10448692" cy="47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/>
              <a:t>테이블 정의서도 작성되었으니</a:t>
            </a:r>
            <a:r>
              <a:rPr lang="en-US" altLang="ko-KR" sz="2400"/>
              <a:t> </a:t>
            </a:r>
            <a:r>
              <a:rPr lang="ko-KR" altLang="en-US" sz="2400"/>
              <a:t>이를 토대로 </a:t>
            </a:r>
            <a:r>
              <a:rPr lang="en-US" altLang="ko-KR" sz="2400"/>
              <a:t>DB</a:t>
            </a:r>
            <a:r>
              <a:rPr lang="ko-KR" altLang="en-US" sz="2400"/>
              <a:t>에 구현하면 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작업은 </a:t>
            </a:r>
            <a:r>
              <a:rPr lang="en-US" altLang="ko-KR" sz="2400"/>
              <a:t>MySQL-Workbench</a:t>
            </a:r>
            <a:r>
              <a:rPr lang="ko-KR" altLang="en-US" sz="2400"/>
              <a:t>에서 시작하겠습니다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619801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7971C-D8D0-4ACD-82E2-C1C251B70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79A977-1DF9-4670-AD8F-D1E8713B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100">
                <a:solidFill>
                  <a:schemeClr val="tx1"/>
                </a:solidFill>
              </a:rPr>
              <a:t>테이블 작성</a:t>
            </a:r>
            <a:br>
              <a:rPr lang="en-US" altLang="ko-KR" sz="3100">
                <a:solidFill>
                  <a:schemeClr val="tx1"/>
                </a:solidFill>
              </a:rPr>
            </a:br>
            <a:r>
              <a:rPr lang="ko-KR" altLang="en-US" sz="3100">
                <a:solidFill>
                  <a:schemeClr val="tx1"/>
                </a:solidFill>
              </a:rPr>
              <a:t>하드버전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333E29-11E8-4E18-8B48-9529274BB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8"/>
            <a:ext cx="3412067" cy="1312271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C000"/>
                </a:solidFill>
              </a:rPr>
              <a:t>물 한잔 마시고</a:t>
            </a:r>
            <a:endParaRPr lang="en-US" altLang="ko-KR">
              <a:solidFill>
                <a:srgbClr val="FFC000"/>
              </a:solidFill>
            </a:endParaRPr>
          </a:p>
          <a:p>
            <a:r>
              <a:rPr lang="ko-KR" altLang="en-US">
                <a:solidFill>
                  <a:srgbClr val="FFC000"/>
                </a:solidFill>
              </a:rPr>
              <a:t>손가락 </a:t>
            </a:r>
            <a:r>
              <a:rPr lang="ko-KR" altLang="en-US" err="1">
                <a:solidFill>
                  <a:srgbClr val="FFC000"/>
                </a:solidFill>
              </a:rPr>
              <a:t>스트레칭하고</a:t>
            </a:r>
            <a:r>
              <a:rPr lang="ko-KR" altLang="en-US">
                <a:solidFill>
                  <a:srgbClr val="FFC000"/>
                </a:solidFill>
              </a:rPr>
              <a:t> 넘어가세요</a:t>
            </a:r>
            <a:r>
              <a:rPr lang="en-US" altLang="ko-KR">
                <a:solidFill>
                  <a:srgbClr val="FFC000"/>
                </a:solidFill>
              </a:rPr>
              <a:t>.</a:t>
            </a:r>
          </a:p>
          <a:p>
            <a:r>
              <a:rPr lang="ko-KR" altLang="en-US">
                <a:solidFill>
                  <a:srgbClr val="FFC000"/>
                </a:solidFill>
              </a:rPr>
              <a:t>사실 그렇게 어렵지않습니다</a:t>
            </a:r>
            <a:r>
              <a:rPr lang="en-US" altLang="ko-KR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3315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0144260" cy="1013800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chemeClr val="tx1"/>
                </a:solidFill>
              </a:rPr>
              <a:t>1.</a:t>
            </a:r>
            <a:r>
              <a:rPr lang="ko-KR" altLang="en-US" sz="4400">
                <a:solidFill>
                  <a:schemeClr val="tx1"/>
                </a:solidFill>
              </a:rPr>
              <a:t> </a:t>
            </a:r>
            <a:r>
              <a:rPr lang="en-US" altLang="ko-KR" sz="4400">
                <a:solidFill>
                  <a:schemeClr val="tx1"/>
                </a:solidFill>
              </a:rPr>
              <a:t>Workbench</a:t>
            </a:r>
            <a:r>
              <a:rPr lang="ko-KR" altLang="en-US" sz="4400">
                <a:solidFill>
                  <a:schemeClr val="tx1"/>
                </a:solidFill>
              </a:rPr>
              <a:t>로 </a:t>
            </a:r>
            <a:r>
              <a:rPr lang="ko-KR" altLang="en-US" sz="4400" err="1">
                <a:solidFill>
                  <a:schemeClr val="tx1"/>
                </a:solidFill>
              </a:rPr>
              <a:t>테이블만들기</a:t>
            </a:r>
            <a:endParaRPr lang="ko-KR" altLang="en-US" sz="4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6736C-92EC-4683-A6C5-2D76B4CA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32" y="1438508"/>
            <a:ext cx="10448692" cy="475041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400"/>
              <a:t>workbench</a:t>
            </a:r>
            <a:r>
              <a:rPr lang="ko-KR" altLang="en-US" sz="2400"/>
              <a:t>를 실행 시킵니다</a:t>
            </a:r>
            <a:r>
              <a:rPr lang="en-US" altLang="ko-KR" sz="2400"/>
              <a:t>. </a:t>
            </a:r>
            <a:r>
              <a:rPr lang="ko-KR" altLang="en-US" sz="2400"/>
              <a:t>이때 </a:t>
            </a:r>
            <a:r>
              <a:rPr lang="ko-KR" altLang="en-US" sz="2400">
                <a:solidFill>
                  <a:schemeClr val="accent5"/>
                </a:solidFill>
              </a:rPr>
              <a:t>당연히 </a:t>
            </a:r>
            <a:r>
              <a:rPr lang="en-US" altLang="ko-KR" sz="2400">
                <a:solidFill>
                  <a:schemeClr val="accent5"/>
                </a:solidFill>
              </a:rPr>
              <a:t>ROOT </a:t>
            </a:r>
            <a:r>
              <a:rPr lang="ko-KR" altLang="en-US" sz="2400">
                <a:solidFill>
                  <a:schemeClr val="accent5"/>
                </a:solidFill>
              </a:rPr>
              <a:t>계정으로 </a:t>
            </a:r>
            <a:r>
              <a:rPr lang="ko-KR" altLang="en-US" sz="2400" err="1"/>
              <a:t>접속해야합니다</a:t>
            </a:r>
            <a:r>
              <a:rPr lang="en-US" altLang="ko-KR" sz="240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/>
              <a:t>연결이 완료되면 </a:t>
            </a:r>
            <a:r>
              <a:rPr lang="ko-KR" altLang="en-US" sz="2400" u="sng">
                <a:solidFill>
                  <a:schemeClr val="accent5"/>
                </a:solidFill>
              </a:rPr>
              <a:t>새로운 쿼리 페이지를 </a:t>
            </a:r>
            <a:r>
              <a:rPr lang="ko-KR" altLang="en-US" sz="2400"/>
              <a:t>열고 다음을 작성합니다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64836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0144260" cy="1013800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chemeClr val="tx1"/>
                </a:solidFill>
              </a:rPr>
              <a:t>1.</a:t>
            </a:r>
            <a:r>
              <a:rPr lang="ko-KR" altLang="en-US" sz="4400">
                <a:solidFill>
                  <a:schemeClr val="tx1"/>
                </a:solidFill>
              </a:rPr>
              <a:t> </a:t>
            </a:r>
            <a:r>
              <a:rPr lang="en-US" altLang="ko-KR" sz="4400">
                <a:solidFill>
                  <a:schemeClr val="tx1"/>
                </a:solidFill>
              </a:rPr>
              <a:t>Workbench</a:t>
            </a:r>
            <a:r>
              <a:rPr lang="ko-KR" altLang="en-US" sz="4400">
                <a:solidFill>
                  <a:schemeClr val="tx1"/>
                </a:solidFill>
              </a:rPr>
              <a:t>로 </a:t>
            </a:r>
            <a:r>
              <a:rPr lang="ko-KR" altLang="en-US" sz="4400" err="1">
                <a:solidFill>
                  <a:schemeClr val="tx1"/>
                </a:solidFill>
              </a:rPr>
              <a:t>테이블만들기</a:t>
            </a:r>
            <a:endParaRPr lang="ko-KR" altLang="en-US" sz="4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3D40225-0BC6-422A-AC05-5B48A082B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324" y="1781358"/>
            <a:ext cx="10928999" cy="3933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641C4-B308-4180-AD8E-1FC1AD243452}"/>
              </a:ext>
            </a:extLst>
          </p:cNvPr>
          <p:cNvSpPr txBox="1"/>
          <p:nvPr/>
        </p:nvSpPr>
        <p:spPr>
          <a:xfrm>
            <a:off x="2971800" y="1810150"/>
            <a:ext cx="70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현재 만들어진 모든 데이터베이스를 조회합니다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29167-808B-4965-BDBF-CDF2D5815C40}"/>
              </a:ext>
            </a:extLst>
          </p:cNvPr>
          <p:cNvSpPr txBox="1"/>
          <p:nvPr/>
        </p:nvSpPr>
        <p:spPr>
          <a:xfrm>
            <a:off x="2571750" y="2655541"/>
            <a:ext cx="70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사용할 </a:t>
            </a:r>
            <a:r>
              <a:rPr lang="en-US" altLang="ko-KR">
                <a:solidFill>
                  <a:schemeClr val="bg1"/>
                </a:solidFill>
              </a:rPr>
              <a:t>DB</a:t>
            </a:r>
            <a:r>
              <a:rPr lang="ko-KR" altLang="en-US">
                <a:solidFill>
                  <a:schemeClr val="bg1"/>
                </a:solidFill>
              </a:rPr>
              <a:t>입니다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본인은 </a:t>
            </a:r>
            <a:r>
              <a:rPr lang="ko-KR" altLang="en-US" err="1">
                <a:solidFill>
                  <a:schemeClr val="bg1"/>
                </a:solidFill>
              </a:rPr>
              <a:t>하드모드작성을위해</a:t>
            </a:r>
            <a:r>
              <a:rPr lang="ko-KR" altLang="en-US">
                <a:solidFill>
                  <a:schemeClr val="bg1"/>
                </a:solidFill>
              </a:rPr>
              <a:t> 새로운 </a:t>
            </a:r>
            <a:r>
              <a:rPr lang="en-US" altLang="ko-KR">
                <a:solidFill>
                  <a:schemeClr val="bg1"/>
                </a:solidFill>
              </a:rPr>
              <a:t>DB</a:t>
            </a:r>
            <a:r>
              <a:rPr lang="ko-KR" altLang="en-US">
                <a:solidFill>
                  <a:schemeClr val="bg1"/>
                </a:solidFill>
              </a:rPr>
              <a:t>를 만들었습니다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1A0D5-8A86-4D5B-A6D5-022ECEE9CBED}"/>
              </a:ext>
            </a:extLst>
          </p:cNvPr>
          <p:cNvSpPr txBox="1"/>
          <p:nvPr/>
        </p:nvSpPr>
        <p:spPr>
          <a:xfrm>
            <a:off x="2971800" y="4350741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My-SQL </a:t>
            </a:r>
            <a:r>
              <a:rPr lang="ko-KR" altLang="en-US">
                <a:solidFill>
                  <a:schemeClr val="bg1"/>
                </a:solidFill>
              </a:rPr>
              <a:t>길들이기에서 언급했습니다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새로운 </a:t>
            </a:r>
            <a:r>
              <a:rPr lang="en-US" altLang="ko-KR">
                <a:solidFill>
                  <a:schemeClr val="bg1"/>
                </a:solidFill>
              </a:rPr>
              <a:t>DB</a:t>
            </a:r>
            <a:r>
              <a:rPr lang="ko-KR" altLang="en-US">
                <a:solidFill>
                  <a:schemeClr val="bg1"/>
                </a:solidFill>
              </a:rPr>
              <a:t>를 사용했기때문에 권한을 부여합니다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21F44-2F7B-4320-BDBB-4AD7D7AFC4F0}"/>
              </a:ext>
            </a:extLst>
          </p:cNvPr>
          <p:cNvSpPr txBox="1"/>
          <p:nvPr/>
        </p:nvSpPr>
        <p:spPr>
          <a:xfrm>
            <a:off x="2349500" y="5152789"/>
            <a:ext cx="70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현재 데이터베이스에서 만들어진 모든 테이블을 조회합니다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A68BA-6A79-48AE-A2BF-0AF70D73AB6E}"/>
              </a:ext>
            </a:extLst>
          </p:cNvPr>
          <p:cNvSpPr txBox="1"/>
          <p:nvPr/>
        </p:nvSpPr>
        <p:spPr>
          <a:xfrm>
            <a:off x="673099" y="6026875"/>
            <a:ext cx="1057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쿼리는 반드시 한줄 한줄 작성하며 오류가 없음을 확인해야합니다</a:t>
            </a:r>
            <a:r>
              <a:rPr lang="en-US" altLang="ko-KR" sz="3200"/>
              <a:t>.</a:t>
            </a:r>
            <a:endParaRPr lang="ko-KR" altLang="en-US" sz="3200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5BF63F2A-9C25-45F9-888D-7FBE6014952A}"/>
              </a:ext>
            </a:extLst>
          </p:cNvPr>
          <p:cNvSpPr/>
          <p:nvPr/>
        </p:nvSpPr>
        <p:spPr>
          <a:xfrm>
            <a:off x="355600" y="2514600"/>
            <a:ext cx="1993900" cy="758322"/>
          </a:xfrm>
          <a:prstGeom prst="frame">
            <a:avLst>
              <a:gd name="adj1" fmla="val 747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AD601A4D-C65C-4363-B1FB-198A945F8AC8}"/>
              </a:ext>
            </a:extLst>
          </p:cNvPr>
          <p:cNvSpPr/>
          <p:nvPr/>
        </p:nvSpPr>
        <p:spPr>
          <a:xfrm>
            <a:off x="3964310" y="3308646"/>
            <a:ext cx="1993900" cy="758322"/>
          </a:xfrm>
          <a:prstGeom prst="frame">
            <a:avLst>
              <a:gd name="adj1" fmla="val 747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11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75"/>
            <a:ext cx="10144260" cy="1013800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chemeClr val="tx1"/>
                </a:solidFill>
              </a:rPr>
              <a:t>지난 과제 이야기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5" name="내용 개체 틀 4" descr="조류이(가) 표시된 사진&#10;&#10;자동 생성된 설명">
            <a:extLst>
              <a:ext uri="{FF2B5EF4-FFF2-40B4-BE49-F238E27FC236}">
                <a16:creationId xmlns:a16="http://schemas.microsoft.com/office/drawing/2014/main" id="{ED9BF444-9210-4150-8A05-9FE5C212F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0" y="1204331"/>
            <a:ext cx="4672028" cy="334536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367D62-8404-4FB7-A0FF-32308414BBF9}"/>
              </a:ext>
            </a:extLst>
          </p:cNvPr>
          <p:cNvSpPr txBox="1"/>
          <p:nvPr/>
        </p:nvSpPr>
        <p:spPr>
          <a:xfrm>
            <a:off x="5072130" y="1215894"/>
            <a:ext cx="65349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지난 과제의 이해가 없으면 오늘시간은 </a:t>
            </a:r>
            <a:r>
              <a:rPr lang="ko-KR" altLang="en-US" err="1"/>
              <a:t>어려울수있습니다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Form : </a:t>
            </a:r>
            <a:r>
              <a:rPr lang="ko-KR" altLang="en-US"/>
              <a:t>데이터의 처리를 담당합니다</a:t>
            </a:r>
            <a:r>
              <a:rPr lang="en-US" altLang="ko-KR"/>
              <a:t>. </a:t>
            </a:r>
            <a:r>
              <a:rPr lang="ko-KR" altLang="en-US" err="1"/>
              <a:t>폼태그</a:t>
            </a:r>
            <a:r>
              <a:rPr lang="ko-KR" altLang="en-US"/>
              <a:t> 사이에 작성된 내용들은 데이터 처리가 가능해집니다</a:t>
            </a:r>
            <a:r>
              <a:rPr lang="en-US" altLang="ko-KR"/>
              <a:t>. 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@@@ : input </a:t>
            </a:r>
            <a:r>
              <a:rPr lang="ko-KR" altLang="en-US"/>
              <a:t>형식이며 이름은 </a:t>
            </a:r>
            <a:r>
              <a:rPr lang="en-US" altLang="ko-KR"/>
              <a:t>&amp;&amp;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/>
              <a:t>길이는 </a:t>
            </a:r>
            <a:r>
              <a:rPr lang="en-US" altLang="ko-KR"/>
              <a:t>10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####: </a:t>
            </a:r>
            <a:r>
              <a:rPr lang="ko-KR" altLang="en-US"/>
              <a:t>형식이며 값이 </a:t>
            </a:r>
            <a:r>
              <a:rPr lang="en-US" altLang="ko-KR"/>
              <a:t>%%%% 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클릭시</a:t>
            </a:r>
            <a:r>
              <a:rPr lang="ko-KR" altLang="en-US"/>
              <a:t> </a:t>
            </a:r>
            <a:r>
              <a:rPr lang="en-US" altLang="ko-KR" err="1"/>
              <a:t>abcd</a:t>
            </a:r>
            <a:r>
              <a:rPr lang="ko-KR" altLang="en-US"/>
              <a:t>라는 함수가 작동됩니다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Get : </a:t>
            </a:r>
            <a:r>
              <a:rPr lang="ko-KR" altLang="en-US"/>
              <a:t>데이터를 </a:t>
            </a:r>
            <a:r>
              <a:rPr lang="ko-KR" altLang="en-US" err="1"/>
              <a:t>처리할때</a:t>
            </a:r>
            <a:r>
              <a:rPr lang="ko-KR" altLang="en-US"/>
              <a:t> 노출이 됩니다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Post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데이터를 </a:t>
            </a:r>
            <a:r>
              <a:rPr lang="ko-KR" altLang="en-US" err="1"/>
              <a:t>처리할때</a:t>
            </a:r>
            <a:r>
              <a:rPr lang="ko-KR" altLang="en-US"/>
              <a:t> </a:t>
            </a:r>
            <a:r>
              <a:rPr lang="ko-KR" altLang="en-US" err="1"/>
              <a:t>노출이되지않습니다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Action : </a:t>
            </a:r>
            <a:r>
              <a:rPr lang="ko-KR" altLang="en-US"/>
              <a:t>데이터처리의 흐름을 제어합니다</a:t>
            </a:r>
            <a:r>
              <a:rPr lang="en-US" altLang="ko-KR"/>
              <a:t>. (</a:t>
            </a:r>
            <a:r>
              <a:rPr lang="ko-KR" altLang="en-US"/>
              <a:t>이전페이지</a:t>
            </a:r>
            <a:r>
              <a:rPr lang="en-US" altLang="ko-KR"/>
              <a:t>, </a:t>
            </a:r>
            <a:r>
              <a:rPr lang="ko-KR" altLang="en-US"/>
              <a:t>다음페이지</a:t>
            </a:r>
            <a:r>
              <a:rPr lang="en-US" altLang="ko-KR"/>
              <a:t>, </a:t>
            </a:r>
            <a:r>
              <a:rPr lang="ko-KR" altLang="en-US"/>
              <a:t>지정된 페이지 등등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기타 </a:t>
            </a:r>
            <a:r>
              <a:rPr lang="en-US" altLang="ko-KR"/>
              <a:t>: Name </a:t>
            </a:r>
            <a:r>
              <a:rPr lang="ko-KR" altLang="en-US"/>
              <a:t>속성과 </a:t>
            </a:r>
            <a:r>
              <a:rPr lang="en-US" altLang="ko-KR"/>
              <a:t>Value</a:t>
            </a:r>
            <a:r>
              <a:rPr lang="ko-KR" altLang="en-US"/>
              <a:t>는 </a:t>
            </a:r>
            <a:r>
              <a:rPr lang="ko-KR" altLang="en-US" err="1"/>
              <a:t>다른것임을</a:t>
            </a:r>
            <a:r>
              <a:rPr lang="ko-KR" altLang="en-US"/>
              <a:t> 이해합시다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962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0144260" cy="1013800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chemeClr val="tx1"/>
                </a:solidFill>
              </a:rPr>
              <a:t>1.</a:t>
            </a:r>
            <a:r>
              <a:rPr lang="ko-KR" altLang="en-US" sz="4400">
                <a:solidFill>
                  <a:schemeClr val="tx1"/>
                </a:solidFill>
              </a:rPr>
              <a:t> </a:t>
            </a:r>
            <a:r>
              <a:rPr lang="en-US" altLang="ko-KR" sz="4400">
                <a:solidFill>
                  <a:schemeClr val="tx1"/>
                </a:solidFill>
              </a:rPr>
              <a:t>Workbench</a:t>
            </a:r>
            <a:r>
              <a:rPr lang="ko-KR" altLang="en-US" sz="4400">
                <a:solidFill>
                  <a:schemeClr val="tx1"/>
                </a:solidFill>
              </a:rPr>
              <a:t>로 </a:t>
            </a:r>
            <a:r>
              <a:rPr lang="ko-KR" altLang="en-US" sz="4400" err="1">
                <a:solidFill>
                  <a:schemeClr val="tx1"/>
                </a:solidFill>
              </a:rPr>
              <a:t>테이블만들기</a:t>
            </a:r>
            <a:endParaRPr lang="ko-KR" altLang="en-US" sz="4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1C7A5AC-8712-4612-BD00-D2376AD8F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610" y="1381499"/>
            <a:ext cx="6498040" cy="44098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9C44B31-0165-4A55-B5E3-0A83A561A229}"/>
              </a:ext>
            </a:extLst>
          </p:cNvPr>
          <p:cNvSpPr/>
          <p:nvPr/>
        </p:nvSpPr>
        <p:spPr>
          <a:xfrm>
            <a:off x="5396630" y="1381499"/>
            <a:ext cx="6705600" cy="4409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B73DE-7332-4F05-8EBA-A6F786366E04}"/>
              </a:ext>
            </a:extLst>
          </p:cNvPr>
          <p:cNvSpPr txBox="1"/>
          <p:nvPr/>
        </p:nvSpPr>
        <p:spPr>
          <a:xfrm>
            <a:off x="5215810" y="1775620"/>
            <a:ext cx="6498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Index</a:t>
            </a:r>
            <a:r>
              <a:rPr lang="ko-KR" altLang="en-US">
                <a:solidFill>
                  <a:schemeClr val="bg1"/>
                </a:solidFill>
              </a:rPr>
              <a:t>를 추가했습니다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자료에 자동으로 숫자순서를 부여합니다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</a:rPr>
              <a:t>이때 </a:t>
            </a:r>
            <a:r>
              <a:rPr lang="en-US" altLang="ko-KR">
                <a:solidFill>
                  <a:schemeClr val="bg1"/>
                </a:solidFill>
              </a:rPr>
              <a:t>Auto_Increment </a:t>
            </a:r>
            <a:r>
              <a:rPr lang="ko-KR" altLang="en-US">
                <a:solidFill>
                  <a:schemeClr val="bg1"/>
                </a:solidFill>
              </a:rPr>
              <a:t>옵션은 다른 속성에 </a:t>
            </a:r>
            <a:r>
              <a:rPr lang="en-US" altLang="ko-KR">
                <a:solidFill>
                  <a:schemeClr val="bg1"/>
                </a:solidFill>
              </a:rPr>
              <a:t>PK</a:t>
            </a:r>
            <a:r>
              <a:rPr lang="ko-KR" altLang="en-US">
                <a:solidFill>
                  <a:schemeClr val="bg1"/>
                </a:solidFill>
              </a:rPr>
              <a:t>가 없으면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별 문제가없지만 </a:t>
            </a:r>
            <a:r>
              <a:rPr lang="ko-KR" altLang="en-US">
                <a:solidFill>
                  <a:schemeClr val="accent5"/>
                </a:solidFill>
              </a:rPr>
              <a:t>다른속성에 </a:t>
            </a:r>
            <a:r>
              <a:rPr lang="en-US" altLang="ko-KR">
                <a:solidFill>
                  <a:schemeClr val="accent5"/>
                </a:solidFill>
              </a:rPr>
              <a:t>PK</a:t>
            </a:r>
            <a:r>
              <a:rPr lang="ko-KR" altLang="en-US">
                <a:solidFill>
                  <a:schemeClr val="accent5"/>
                </a:solidFill>
              </a:rPr>
              <a:t>속성이 존재하므로 </a:t>
            </a:r>
            <a:endParaRPr lang="en-US" altLang="ko-KR">
              <a:solidFill>
                <a:schemeClr val="accent5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유니크 키 </a:t>
            </a:r>
            <a:r>
              <a:rPr lang="en-US" altLang="ko-KR">
                <a:solidFill>
                  <a:schemeClr val="bg1"/>
                </a:solidFill>
              </a:rPr>
              <a:t>(Unique key) </a:t>
            </a:r>
            <a:r>
              <a:rPr lang="ko-KR" altLang="en-US">
                <a:solidFill>
                  <a:schemeClr val="bg1"/>
                </a:solidFill>
              </a:rPr>
              <a:t>옵션을 부여했습니다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F6281-F791-4546-A28D-3613B3891049}"/>
              </a:ext>
            </a:extLst>
          </p:cNvPr>
          <p:cNvSpPr txBox="1"/>
          <p:nvPr/>
        </p:nvSpPr>
        <p:spPr>
          <a:xfrm>
            <a:off x="4123609" y="3433391"/>
            <a:ext cx="6639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정의서의 내용을 쿼리로 작성했습니다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이때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rgbClr val="0070C0"/>
                </a:solidFill>
              </a:rPr>
              <a:t>Create table </a:t>
            </a:r>
            <a:r>
              <a:rPr lang="ko-KR" altLang="en-US" sz="2000">
                <a:solidFill>
                  <a:srgbClr val="0070C0"/>
                </a:solidFill>
              </a:rPr>
              <a:t>구문은 </a:t>
            </a:r>
            <a:r>
              <a:rPr lang="en-US" altLang="ko-KR" sz="2000" b="1">
                <a:solidFill>
                  <a:schemeClr val="accent1"/>
                </a:solidFill>
              </a:rPr>
              <a:t>(</a:t>
            </a:r>
            <a:r>
              <a:rPr lang="ko-KR" altLang="en-US" sz="2000" b="1">
                <a:solidFill>
                  <a:schemeClr val="accent1"/>
                </a:solidFill>
              </a:rPr>
              <a:t> </a:t>
            </a:r>
            <a:r>
              <a:rPr lang="en-US" altLang="ko-KR" sz="2000" b="1">
                <a:solidFill>
                  <a:schemeClr val="accent1"/>
                </a:solidFill>
              </a:rPr>
              <a:t>~~ ) </a:t>
            </a:r>
            <a:r>
              <a:rPr lang="ko-KR" altLang="en-US" sz="2000">
                <a:solidFill>
                  <a:srgbClr val="0070C0"/>
                </a:solidFill>
              </a:rPr>
              <a:t>로 묶여있는 하나의 구문이기</a:t>
            </a:r>
            <a:r>
              <a:rPr lang="en-US" altLang="ko-KR" sz="2000">
                <a:solidFill>
                  <a:srgbClr val="0070C0"/>
                </a:solidFill>
              </a:rPr>
              <a:t> </a:t>
            </a:r>
            <a:r>
              <a:rPr lang="ko-KR" altLang="en-US" sz="2000">
                <a:solidFill>
                  <a:srgbClr val="0070C0"/>
                </a:solidFill>
              </a:rPr>
              <a:t>때문에</a:t>
            </a:r>
            <a:r>
              <a:rPr lang="en-US" altLang="ko-KR" sz="2000">
                <a:solidFill>
                  <a:srgbClr val="0070C0"/>
                </a:solidFill>
              </a:rPr>
              <a:t> </a:t>
            </a:r>
            <a:r>
              <a:rPr lang="ko-KR" altLang="en-US" sz="2000">
                <a:solidFill>
                  <a:srgbClr val="0070C0"/>
                </a:solidFill>
              </a:rPr>
              <a:t>한줄 작성 쿼리시도는 하면 안됩니다</a:t>
            </a:r>
            <a:r>
              <a:rPr lang="en-US" altLang="ko-KR" sz="200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sz="3200">
                <a:solidFill>
                  <a:schemeClr val="accent1"/>
                </a:solidFill>
              </a:rPr>
              <a:t>반드시 모두 작성하고 한번에 쿼리하세요</a:t>
            </a:r>
            <a:r>
              <a:rPr lang="en-US" altLang="ko-KR" sz="3200">
                <a:solidFill>
                  <a:schemeClr val="accent5"/>
                </a:solidFill>
              </a:rPr>
              <a:t>.</a:t>
            </a:r>
            <a:endParaRPr lang="ko-KR" altLang="en-US" sz="3200">
              <a:solidFill>
                <a:schemeClr val="accent5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6773D7CC-4F0D-4B1B-AAEF-ED3296E605A9}"/>
              </a:ext>
            </a:extLst>
          </p:cNvPr>
          <p:cNvSpPr/>
          <p:nvPr/>
        </p:nvSpPr>
        <p:spPr>
          <a:xfrm>
            <a:off x="3270685" y="2489200"/>
            <a:ext cx="1511300" cy="369332"/>
          </a:xfrm>
          <a:prstGeom prst="frame">
            <a:avLst>
              <a:gd name="adj1" fmla="val 5623"/>
            </a:avLst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A9FB7-C4F7-4301-B24D-E4D26AEB8470}"/>
              </a:ext>
            </a:extLst>
          </p:cNvPr>
          <p:cNvSpPr txBox="1"/>
          <p:nvPr/>
        </p:nvSpPr>
        <p:spPr>
          <a:xfrm>
            <a:off x="4230430" y="4998829"/>
            <a:ext cx="58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Auto-Increment :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자동으로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부터 카운트 증가</a:t>
            </a:r>
          </a:p>
        </p:txBody>
      </p:sp>
    </p:spTree>
    <p:extLst>
      <p:ext uri="{BB962C8B-B14F-4D97-AF65-F5344CB8AC3E}">
        <p14:creationId xmlns:p14="http://schemas.microsoft.com/office/powerpoint/2010/main" val="2456389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1462870" cy="1013800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chemeClr val="tx1"/>
                </a:solidFill>
              </a:rPr>
              <a:t>1.</a:t>
            </a:r>
            <a:r>
              <a:rPr lang="ko-KR" altLang="en-US" sz="4400">
                <a:solidFill>
                  <a:schemeClr val="tx1"/>
                </a:solidFill>
              </a:rPr>
              <a:t> </a:t>
            </a:r>
            <a:r>
              <a:rPr lang="en-US" altLang="ko-KR" sz="4400">
                <a:solidFill>
                  <a:schemeClr val="tx1"/>
                </a:solidFill>
              </a:rPr>
              <a:t>Workbench</a:t>
            </a:r>
            <a:r>
              <a:rPr lang="ko-KR" altLang="en-US" sz="4400">
                <a:solidFill>
                  <a:schemeClr val="tx1"/>
                </a:solidFill>
              </a:rPr>
              <a:t>로 테이블 수정하기 </a:t>
            </a:r>
            <a:r>
              <a:rPr lang="en-US" altLang="ko-KR" sz="4400">
                <a:solidFill>
                  <a:schemeClr val="tx1"/>
                </a:solidFill>
              </a:rPr>
              <a:t>– </a:t>
            </a:r>
            <a:r>
              <a:rPr lang="ko-KR" altLang="en-US" sz="4400">
                <a:solidFill>
                  <a:schemeClr val="tx1"/>
                </a:solidFill>
              </a:rPr>
              <a:t>옵션추가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7C07E-F5BA-4803-B50C-4140234343A0}"/>
              </a:ext>
            </a:extLst>
          </p:cNvPr>
          <p:cNvSpPr txBox="1"/>
          <p:nvPr/>
        </p:nvSpPr>
        <p:spPr>
          <a:xfrm>
            <a:off x="560520" y="1596788"/>
            <a:ext cx="1107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추가 내용입니다</a:t>
            </a:r>
            <a:r>
              <a:rPr lang="en-US" altLang="ko-KR" sz="2000"/>
              <a:t>. </a:t>
            </a:r>
            <a:r>
              <a:rPr lang="ko-KR" altLang="en-US" sz="2000"/>
              <a:t>데이터의 순서인 </a:t>
            </a:r>
            <a:r>
              <a:rPr lang="en-US" altLang="ko-KR" sz="2000"/>
              <a:t>IDX</a:t>
            </a:r>
            <a:r>
              <a:rPr lang="ko-KR" altLang="en-US" sz="2000"/>
              <a:t>를 무조건 양수</a:t>
            </a:r>
            <a:r>
              <a:rPr lang="en-US" altLang="ko-KR" sz="2000"/>
              <a:t>(unsinged)</a:t>
            </a:r>
            <a:r>
              <a:rPr lang="ko-KR" altLang="en-US" sz="2000"/>
              <a:t>로 고정하기위해 작성한 쿼리입니다</a:t>
            </a:r>
            <a:r>
              <a:rPr lang="en-US" altLang="ko-KR" sz="200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DFDF4B-C1E3-4336-A530-ED8FC4ED425C}"/>
              </a:ext>
            </a:extLst>
          </p:cNvPr>
          <p:cNvSpPr/>
          <p:nvPr/>
        </p:nvSpPr>
        <p:spPr>
          <a:xfrm>
            <a:off x="438130" y="2146301"/>
            <a:ext cx="106853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F856600-E8BC-436D-A0A9-C1E64E17B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0" y="2288387"/>
            <a:ext cx="10240610" cy="13081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049F6E-EFA5-4FA3-AC46-1228B6ED74FC}"/>
              </a:ext>
            </a:extLst>
          </p:cNvPr>
          <p:cNvSpPr txBox="1"/>
          <p:nvPr/>
        </p:nvSpPr>
        <p:spPr>
          <a:xfrm>
            <a:off x="762000" y="3886200"/>
            <a:ext cx="102406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19</a:t>
            </a:r>
            <a:r>
              <a:rPr lang="ko-KR" altLang="en-US" sz="2000">
                <a:solidFill>
                  <a:schemeClr val="bg1"/>
                </a:solidFill>
              </a:rPr>
              <a:t>번과 </a:t>
            </a:r>
            <a:r>
              <a:rPr lang="en-US" altLang="ko-KR" sz="2000">
                <a:solidFill>
                  <a:schemeClr val="bg1"/>
                </a:solidFill>
              </a:rPr>
              <a:t>20</a:t>
            </a:r>
            <a:r>
              <a:rPr lang="ko-KR" altLang="en-US" sz="2000">
                <a:solidFill>
                  <a:schemeClr val="bg1"/>
                </a:solidFill>
              </a:rPr>
              <a:t>번 쿼리 중 </a:t>
            </a:r>
            <a:r>
              <a:rPr lang="ko-KR" altLang="en-US" sz="2000">
                <a:solidFill>
                  <a:schemeClr val="accent1"/>
                </a:solidFill>
              </a:rPr>
              <a:t>어느것이 올바른 쿼리일까요</a:t>
            </a:r>
            <a:r>
              <a:rPr lang="en-US" altLang="ko-KR" sz="2000">
                <a:solidFill>
                  <a:schemeClr val="accent1"/>
                </a:solidFill>
              </a:rPr>
              <a:t>? </a:t>
            </a:r>
          </a:p>
          <a:p>
            <a:r>
              <a:rPr lang="ko-KR" altLang="en-US" sz="2000">
                <a:solidFill>
                  <a:schemeClr val="bg1"/>
                </a:solidFill>
              </a:rPr>
              <a:t>우리는 이미 테이블을 생성할때 </a:t>
            </a:r>
            <a:r>
              <a:rPr lang="en-US" altLang="ko-KR" sz="2000">
                <a:solidFill>
                  <a:schemeClr val="bg1"/>
                </a:solidFill>
              </a:rPr>
              <a:t>unsigned</a:t>
            </a:r>
            <a:r>
              <a:rPr lang="ko-KR" altLang="en-US" sz="2000">
                <a:solidFill>
                  <a:schemeClr val="bg1"/>
                </a:solidFill>
              </a:rPr>
              <a:t>를 제외한 다른속성들은 이미 정의했습니다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그렇다면 필요한 옵션만 추가하도록 </a:t>
            </a:r>
            <a:r>
              <a:rPr lang="en-US" altLang="ko-KR" sz="2000">
                <a:solidFill>
                  <a:schemeClr val="bg1"/>
                </a:solidFill>
              </a:rPr>
              <a:t>19</a:t>
            </a:r>
            <a:r>
              <a:rPr lang="ko-KR" altLang="en-US" sz="2000">
                <a:solidFill>
                  <a:schemeClr val="bg1"/>
                </a:solidFill>
              </a:rPr>
              <a:t>번을 쓰는게 옳은방법일까요</a:t>
            </a:r>
            <a:r>
              <a:rPr lang="en-US" altLang="ko-KR" sz="2000">
                <a:solidFill>
                  <a:schemeClr val="bg1"/>
                </a:solidFill>
              </a:rPr>
              <a:t>?</a:t>
            </a:r>
          </a:p>
          <a:p>
            <a:r>
              <a:rPr lang="ko-KR" altLang="en-US" sz="2000">
                <a:solidFill>
                  <a:schemeClr val="bg1"/>
                </a:solidFill>
              </a:rPr>
              <a:t>아니면 다시 처음부터 끝까지 옵션을 다 추가하는게 옳은 방법일까요</a:t>
            </a:r>
            <a:r>
              <a:rPr lang="en-US" altLang="ko-KR" sz="2000">
                <a:solidFill>
                  <a:schemeClr val="bg1"/>
                </a:solidFill>
              </a:rPr>
              <a:t>?</a:t>
            </a:r>
            <a:endParaRPr lang="ko-KR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0954870" cy="703324"/>
          </a:xfrm>
        </p:spPr>
        <p:txBody>
          <a:bodyPr>
            <a:normAutofit fontScale="90000"/>
          </a:bodyPr>
          <a:lstStyle/>
          <a:p>
            <a:r>
              <a:rPr lang="en-US" altLang="ko-KR" sz="4400">
                <a:solidFill>
                  <a:schemeClr val="tx1"/>
                </a:solidFill>
              </a:rPr>
              <a:t>1.</a:t>
            </a:r>
            <a:r>
              <a:rPr lang="ko-KR" altLang="en-US" sz="4400">
                <a:solidFill>
                  <a:schemeClr val="tx1"/>
                </a:solidFill>
              </a:rPr>
              <a:t> </a:t>
            </a:r>
            <a:r>
              <a:rPr lang="en-US" altLang="ko-KR" sz="4400">
                <a:solidFill>
                  <a:schemeClr val="tx1"/>
                </a:solidFill>
              </a:rPr>
              <a:t>Workbench</a:t>
            </a:r>
            <a:r>
              <a:rPr lang="ko-KR" altLang="en-US" sz="4400">
                <a:solidFill>
                  <a:schemeClr val="tx1"/>
                </a:solidFill>
              </a:rPr>
              <a:t>로 테이블 수정하기 </a:t>
            </a:r>
            <a:r>
              <a:rPr lang="en-US" altLang="ko-KR" sz="4400">
                <a:solidFill>
                  <a:schemeClr val="tx1"/>
                </a:solidFill>
              </a:rPr>
              <a:t>– </a:t>
            </a:r>
            <a:r>
              <a:rPr lang="ko-KR" altLang="en-US" sz="4400">
                <a:solidFill>
                  <a:schemeClr val="tx1"/>
                </a:solidFill>
              </a:rPr>
              <a:t>옵션추가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DFDF4B-C1E3-4336-A530-ED8FC4ED425C}"/>
              </a:ext>
            </a:extLst>
          </p:cNvPr>
          <p:cNvSpPr/>
          <p:nvPr/>
        </p:nvSpPr>
        <p:spPr>
          <a:xfrm>
            <a:off x="438130" y="1714500"/>
            <a:ext cx="10685350" cy="47370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049F6E-EFA5-4FA3-AC46-1228B6ED74FC}"/>
              </a:ext>
            </a:extLst>
          </p:cNvPr>
          <p:cNvSpPr txBox="1"/>
          <p:nvPr/>
        </p:nvSpPr>
        <p:spPr>
          <a:xfrm>
            <a:off x="656230" y="994823"/>
            <a:ext cx="1012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먼저 구문을 해석해봅시다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E5FB0A-41E9-47AD-9232-802B36114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0" y="2378863"/>
            <a:ext cx="8694174" cy="345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97EA9-436C-4749-9AFC-B147B845160A}"/>
              </a:ext>
            </a:extLst>
          </p:cNvPr>
          <p:cNvSpPr txBox="1"/>
          <p:nvPr/>
        </p:nvSpPr>
        <p:spPr>
          <a:xfrm>
            <a:off x="1627905" y="2742862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82C4"/>
                </a:solidFill>
              </a:rPr>
              <a:t>수정하라 테이블    </a:t>
            </a:r>
            <a:r>
              <a:rPr lang="ko-KR" altLang="en-US">
                <a:solidFill>
                  <a:schemeClr val="bg1"/>
                </a:solidFill>
              </a:rPr>
              <a:t>테이블이름</a:t>
            </a:r>
            <a:r>
              <a:rPr lang="ko-KR" altLang="en-US">
                <a:solidFill>
                  <a:srgbClr val="0082C4"/>
                </a:solidFill>
              </a:rPr>
              <a:t>     수정       </a:t>
            </a:r>
            <a:r>
              <a:rPr lang="ko-KR" altLang="en-US">
                <a:solidFill>
                  <a:schemeClr val="bg1"/>
                </a:solidFill>
              </a:rPr>
              <a:t>속성명</a:t>
            </a:r>
            <a:r>
              <a:rPr lang="ko-KR" altLang="en-US">
                <a:solidFill>
                  <a:srgbClr val="0082C4"/>
                </a:solidFill>
              </a:rPr>
              <a:t> 속성타입  추가할속성</a:t>
            </a:r>
            <a:r>
              <a:rPr lang="en-US" altLang="ko-KR">
                <a:solidFill>
                  <a:schemeClr val="bg1"/>
                </a:solidFill>
              </a:rPr>
              <a:t>;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3570023-18F8-4801-A87C-23C320E73F44}"/>
              </a:ext>
            </a:extLst>
          </p:cNvPr>
          <p:cNvCxnSpPr>
            <a:cxnSpLocks/>
          </p:cNvCxnSpPr>
          <p:nvPr/>
        </p:nvCxnSpPr>
        <p:spPr>
          <a:xfrm flipV="1">
            <a:off x="1627905" y="2168626"/>
            <a:ext cx="3043515" cy="5616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3CB908-0032-460A-9F47-EBB4F772B0DF}"/>
              </a:ext>
            </a:extLst>
          </p:cNvPr>
          <p:cNvSpPr txBox="1"/>
          <p:nvPr/>
        </p:nvSpPr>
        <p:spPr>
          <a:xfrm>
            <a:off x="4582625" y="2000264"/>
            <a:ext cx="702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  <a:lumOff val="25000"/>
                  </a:schemeClr>
                </a:solidFill>
              </a:rPr>
              <a:t>Alter</a:t>
            </a:r>
            <a:r>
              <a:rPr lang="ko-KR" altLang="en-US">
                <a:solidFill>
                  <a:schemeClr val="bg2">
                    <a:lumMod val="75000"/>
                    <a:lumOff val="25000"/>
                  </a:schemeClr>
                </a:solidFill>
              </a:rPr>
              <a:t>는 수정을 말합니다</a:t>
            </a:r>
            <a:r>
              <a:rPr lang="en-US" altLang="ko-KR">
                <a:solidFill>
                  <a:schemeClr val="bg2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>
                <a:solidFill>
                  <a:schemeClr val="bg2">
                    <a:lumMod val="75000"/>
                    <a:lumOff val="25000"/>
                  </a:schemeClr>
                </a:solidFill>
              </a:rPr>
              <a:t>여기서는 테이블을 수정한다</a:t>
            </a:r>
            <a:r>
              <a:rPr lang="en-US" altLang="ko-KR">
                <a:solidFill>
                  <a:schemeClr val="bg2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>
                <a:solidFill>
                  <a:schemeClr val="bg2">
                    <a:lumMod val="75000"/>
                    <a:lumOff val="25000"/>
                  </a:schemeClr>
                </a:solidFill>
              </a:rPr>
              <a:t>라는 명령입니다</a:t>
            </a:r>
            <a:r>
              <a:rPr lang="en-US" altLang="ko-KR">
                <a:solidFill>
                  <a:schemeClr val="bg2">
                    <a:lumMod val="75000"/>
                    <a:lumOff val="25000"/>
                  </a:schemeClr>
                </a:solidFill>
              </a:rPr>
              <a:t>.</a:t>
            </a:r>
            <a:endParaRPr lang="ko-KR" alt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96BCF-7458-4A93-967B-F7F0794A81D7}"/>
              </a:ext>
            </a:extLst>
          </p:cNvPr>
          <p:cNvSpPr txBox="1"/>
          <p:nvPr/>
        </p:nvSpPr>
        <p:spPr>
          <a:xfrm>
            <a:off x="1054100" y="33147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구문해석을 마쳤으니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이제 </a:t>
            </a:r>
            <a:r>
              <a:rPr lang="en-US" altLang="ko-KR">
                <a:solidFill>
                  <a:schemeClr val="bg1"/>
                </a:solidFill>
              </a:rPr>
              <a:t>19</a:t>
            </a:r>
            <a:r>
              <a:rPr lang="ko-KR" altLang="en-US">
                <a:solidFill>
                  <a:schemeClr val="bg1"/>
                </a:solidFill>
              </a:rPr>
              <a:t>번 쿼리를 실행시켜봅시다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E2527A-BF23-4FEE-8E06-EDC77722D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20" y="3819492"/>
            <a:ext cx="8761280" cy="5842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A73C42-01BA-43E2-AACA-F54F9BC7FB51}"/>
              </a:ext>
            </a:extLst>
          </p:cNvPr>
          <p:cNvSpPr txBox="1"/>
          <p:nvPr/>
        </p:nvSpPr>
        <p:spPr>
          <a:xfrm>
            <a:off x="997410" y="4737100"/>
            <a:ext cx="9492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실행결과 추가한 속성인 </a:t>
            </a:r>
            <a:r>
              <a:rPr lang="en-US" altLang="ko-KR">
                <a:solidFill>
                  <a:srgbClr val="0082C4"/>
                </a:solidFill>
              </a:rPr>
              <a:t>unsinged</a:t>
            </a:r>
            <a:r>
              <a:rPr lang="ko-KR" altLang="en-US">
                <a:solidFill>
                  <a:schemeClr val="bg1"/>
                </a:solidFill>
              </a:rPr>
              <a:t>는 추가된 반면에 </a:t>
            </a:r>
            <a:r>
              <a:rPr lang="en-US" altLang="ko-KR">
                <a:solidFill>
                  <a:srgbClr val="C00000"/>
                </a:solidFill>
              </a:rPr>
              <a:t>Unique Key</a:t>
            </a:r>
            <a:r>
              <a:rPr lang="ko-KR" altLang="en-US">
                <a:solidFill>
                  <a:srgbClr val="C00000"/>
                </a:solidFill>
              </a:rPr>
              <a:t>와 </a:t>
            </a:r>
            <a:r>
              <a:rPr lang="en-US" altLang="ko-KR">
                <a:solidFill>
                  <a:srgbClr val="C00000"/>
                </a:solidFill>
              </a:rPr>
              <a:t>unsinged</a:t>
            </a:r>
            <a:r>
              <a:rPr lang="ko-KR" altLang="en-US">
                <a:solidFill>
                  <a:srgbClr val="C00000"/>
                </a:solidFill>
              </a:rPr>
              <a:t>를 제외한 모든 속성이 </a:t>
            </a:r>
            <a:endParaRPr lang="en-US" altLang="ko-KR">
              <a:solidFill>
                <a:srgbClr val="C00000"/>
              </a:solidFill>
            </a:endParaRPr>
          </a:p>
          <a:p>
            <a:r>
              <a:rPr lang="ko-KR" altLang="en-US">
                <a:solidFill>
                  <a:srgbClr val="C00000"/>
                </a:solidFill>
              </a:rPr>
              <a:t>날아가버렸습니다</a:t>
            </a:r>
            <a:r>
              <a:rPr lang="en-US" altLang="ko-KR">
                <a:solidFill>
                  <a:srgbClr val="C00000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그 이유는 컴퓨터의 저장은 늘 덮어쓰기이기 때문입니다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</a:rPr>
              <a:t>따라서 올바른 속성추가는 </a:t>
            </a:r>
            <a:r>
              <a:rPr lang="en-US" altLang="ko-KR">
                <a:solidFill>
                  <a:schemeClr val="accent1"/>
                </a:solidFill>
              </a:rPr>
              <a:t>20</a:t>
            </a:r>
            <a:r>
              <a:rPr lang="ko-KR" altLang="en-US">
                <a:solidFill>
                  <a:schemeClr val="accent1"/>
                </a:solidFill>
              </a:rPr>
              <a:t>번 쿼리가 정답입니다</a:t>
            </a:r>
            <a:r>
              <a:rPr lang="en-US" altLang="ko-KR">
                <a:solidFill>
                  <a:schemeClr val="bg1"/>
                </a:solidFill>
              </a:rPr>
              <a:t>. 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BF11F4-55DD-4F43-892A-09754A0BF490}"/>
              </a:ext>
            </a:extLst>
          </p:cNvPr>
          <p:cNvSpPr txBox="1"/>
          <p:nvPr/>
        </p:nvSpPr>
        <p:spPr>
          <a:xfrm>
            <a:off x="863600" y="5765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PK: Primary Key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NN : Not Null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B240B8-057F-4CC2-9AE0-D2D89F7A00BE}"/>
              </a:ext>
            </a:extLst>
          </p:cNvPr>
          <p:cNvSpPr txBox="1"/>
          <p:nvPr/>
        </p:nvSpPr>
        <p:spPr>
          <a:xfrm>
            <a:off x="3073400" y="5765799"/>
            <a:ext cx="24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B: is Binay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UQ: Uinque key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EA32A-3ACE-42B2-B2B1-5A41E45B0A06}"/>
              </a:ext>
            </a:extLst>
          </p:cNvPr>
          <p:cNvSpPr txBox="1"/>
          <p:nvPr/>
        </p:nvSpPr>
        <p:spPr>
          <a:xfrm>
            <a:off x="5449160" y="5765799"/>
            <a:ext cx="24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ZF: Zero-Filled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AI : Auto-Increment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D7E8E-7E6E-44CC-BDBA-C79FCE286E81}"/>
              </a:ext>
            </a:extLst>
          </p:cNvPr>
          <p:cNvSpPr txBox="1"/>
          <p:nvPr/>
        </p:nvSpPr>
        <p:spPr>
          <a:xfrm>
            <a:off x="7925804" y="5732849"/>
            <a:ext cx="28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G : Generated-Column</a:t>
            </a: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0FBAA6E1-0FDC-4459-93E3-96F734B428BC}"/>
              </a:ext>
            </a:extLst>
          </p:cNvPr>
          <p:cNvSpPr/>
          <p:nvPr/>
        </p:nvSpPr>
        <p:spPr>
          <a:xfrm>
            <a:off x="5309460" y="3886760"/>
            <a:ext cx="330200" cy="652410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7BB1FAFB-8E68-4B0A-A69C-EE4EA246A229}"/>
              </a:ext>
            </a:extLst>
          </p:cNvPr>
          <p:cNvSpPr/>
          <p:nvPr/>
        </p:nvSpPr>
        <p:spPr>
          <a:xfrm>
            <a:off x="6020660" y="3886537"/>
            <a:ext cx="330200" cy="652409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0954870" cy="703324"/>
          </a:xfrm>
        </p:spPr>
        <p:txBody>
          <a:bodyPr>
            <a:normAutofit fontScale="90000"/>
          </a:bodyPr>
          <a:lstStyle/>
          <a:p>
            <a:r>
              <a:rPr lang="en-US" altLang="ko-KR" sz="4400">
                <a:solidFill>
                  <a:schemeClr val="tx1"/>
                </a:solidFill>
              </a:rPr>
              <a:t>1.</a:t>
            </a:r>
            <a:r>
              <a:rPr lang="ko-KR" altLang="en-US" sz="4400">
                <a:solidFill>
                  <a:schemeClr val="tx1"/>
                </a:solidFill>
              </a:rPr>
              <a:t> </a:t>
            </a:r>
            <a:r>
              <a:rPr lang="en-US" altLang="ko-KR" sz="4400">
                <a:solidFill>
                  <a:schemeClr val="tx1"/>
                </a:solidFill>
              </a:rPr>
              <a:t>Workbench</a:t>
            </a:r>
            <a:r>
              <a:rPr lang="ko-KR" altLang="en-US" sz="4400">
                <a:solidFill>
                  <a:schemeClr val="tx1"/>
                </a:solidFill>
              </a:rPr>
              <a:t>로 테이블 수정하기 </a:t>
            </a:r>
            <a:r>
              <a:rPr lang="en-US" altLang="ko-KR" sz="4400">
                <a:solidFill>
                  <a:schemeClr val="tx1"/>
                </a:solidFill>
              </a:rPr>
              <a:t>– </a:t>
            </a:r>
            <a:r>
              <a:rPr lang="ko-KR" altLang="en-US" sz="4400">
                <a:solidFill>
                  <a:schemeClr val="tx1"/>
                </a:solidFill>
              </a:rPr>
              <a:t>옵션추가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DFDF4B-C1E3-4336-A530-ED8FC4ED425C}"/>
              </a:ext>
            </a:extLst>
          </p:cNvPr>
          <p:cNvSpPr/>
          <p:nvPr/>
        </p:nvSpPr>
        <p:spPr>
          <a:xfrm>
            <a:off x="438130" y="1755404"/>
            <a:ext cx="10685350" cy="47370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049F6E-EFA5-4FA3-AC46-1228B6ED74FC}"/>
              </a:ext>
            </a:extLst>
          </p:cNvPr>
          <p:cNvSpPr txBox="1"/>
          <p:nvPr/>
        </p:nvSpPr>
        <p:spPr>
          <a:xfrm>
            <a:off x="656230" y="994823"/>
            <a:ext cx="1012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20</a:t>
            </a:r>
            <a:r>
              <a:rPr lang="ko-KR" altLang="en-US" sz="2400"/>
              <a:t>번을 실행시켜봅시다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559DA-E3FB-4314-9F36-BA5F5DF3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07" y="1963755"/>
            <a:ext cx="10411276" cy="392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48A0EB-F7FE-42F8-8FA0-725A2D5253FD}"/>
              </a:ext>
            </a:extLst>
          </p:cNvPr>
          <p:cNvSpPr txBox="1"/>
          <p:nvPr/>
        </p:nvSpPr>
        <p:spPr>
          <a:xfrm>
            <a:off x="546100" y="2565400"/>
            <a:ext cx="1038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20</a:t>
            </a:r>
            <a:r>
              <a:rPr lang="ko-KR" altLang="en-US">
                <a:solidFill>
                  <a:schemeClr val="bg1"/>
                </a:solidFill>
              </a:rPr>
              <a:t>번 쿼리를 실행시켜봅시다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D80331-1EE0-4873-8FDD-EED91A005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30" y="3030056"/>
            <a:ext cx="10098088" cy="5407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DBCB0B-727F-4CD6-AFA7-38125FB2A04F}"/>
              </a:ext>
            </a:extLst>
          </p:cNvPr>
          <p:cNvSpPr txBox="1"/>
          <p:nvPr/>
        </p:nvSpPr>
        <p:spPr>
          <a:xfrm>
            <a:off x="586505" y="3849735"/>
            <a:ext cx="1038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이번에는 올바르게 모든 속성이 적용된것을 확인할수있습니다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E65C2F-EB2F-4AFA-987D-7C29F8DAD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0" y="4364652"/>
            <a:ext cx="4399283" cy="4613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26A11B0-B154-456B-AA0C-8E210497D735}"/>
              </a:ext>
            </a:extLst>
          </p:cNvPr>
          <p:cNvSpPr txBox="1"/>
          <p:nvPr/>
        </p:nvSpPr>
        <p:spPr>
          <a:xfrm>
            <a:off x="4019095" y="4410660"/>
            <a:ext cx="623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속성확인 쿼리문 입니다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id="{95DBC1D0-E994-4353-888D-17B040C700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0" y="4944068"/>
            <a:ext cx="5600700" cy="14763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7A8AEAB-BEC2-4FD0-942D-BF19FDE9FF26}"/>
              </a:ext>
            </a:extLst>
          </p:cNvPr>
          <p:cNvSpPr txBox="1"/>
          <p:nvPr/>
        </p:nvSpPr>
        <p:spPr>
          <a:xfrm>
            <a:off x="5326803" y="5082249"/>
            <a:ext cx="6234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결과 잘 적용되었습니다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</a:rPr>
              <a:t>위 결과확인 속성창과 다른이유는  </a:t>
            </a:r>
            <a:r>
              <a:rPr lang="ko-KR" altLang="en-US">
                <a:solidFill>
                  <a:srgbClr val="00B050"/>
                </a:solidFill>
              </a:rPr>
              <a:t>위의 속성창은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rgbClr val="00B050"/>
                </a:solidFill>
              </a:rPr>
              <a:t>이지모드의 속성창입니다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클릭으로 쉽게 옵션을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변경가능합니다</a:t>
            </a:r>
            <a:r>
              <a:rPr lang="en-US" altLang="ko-KR">
                <a:solidFill>
                  <a:schemeClr val="bg1"/>
                </a:solidFill>
              </a:rPr>
              <a:t>.  </a:t>
            </a:r>
            <a:r>
              <a:rPr lang="ko-KR" altLang="en-US">
                <a:solidFill>
                  <a:schemeClr val="bg1"/>
                </a:solidFill>
              </a:rPr>
              <a:t>이지모드는 </a:t>
            </a:r>
            <a:r>
              <a:rPr lang="en-US" altLang="ko-KR">
                <a:solidFill>
                  <a:schemeClr val="bg1"/>
                </a:solidFill>
              </a:rPr>
              <a:t>SQL</a:t>
            </a:r>
            <a:r>
              <a:rPr lang="ko-KR" altLang="en-US">
                <a:solidFill>
                  <a:schemeClr val="bg1"/>
                </a:solidFill>
              </a:rPr>
              <a:t>사용이 익숙해지면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알려드리겠습니다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544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0144260" cy="1013800"/>
          </a:xfrm>
        </p:spPr>
        <p:txBody>
          <a:bodyPr>
            <a:normAutofit fontScale="90000"/>
          </a:bodyPr>
          <a:lstStyle/>
          <a:p>
            <a:r>
              <a:rPr lang="en-US" altLang="ko-KR" sz="4400">
                <a:solidFill>
                  <a:schemeClr val="tx1"/>
                </a:solidFill>
              </a:rPr>
              <a:t>1.</a:t>
            </a:r>
            <a:r>
              <a:rPr lang="ko-KR" altLang="en-US" sz="4400">
                <a:solidFill>
                  <a:schemeClr val="tx1"/>
                </a:solidFill>
              </a:rPr>
              <a:t> </a:t>
            </a:r>
            <a:r>
              <a:rPr lang="en-US" altLang="ko-KR" sz="4400">
                <a:solidFill>
                  <a:schemeClr val="tx1"/>
                </a:solidFill>
              </a:rPr>
              <a:t>Workbench</a:t>
            </a:r>
            <a:r>
              <a:rPr lang="ko-KR" altLang="en-US" sz="4400">
                <a:solidFill>
                  <a:schemeClr val="tx1"/>
                </a:solidFill>
              </a:rPr>
              <a:t>로 테이블 수정하기 </a:t>
            </a:r>
            <a:r>
              <a:rPr lang="en-US" altLang="ko-KR" sz="4400">
                <a:solidFill>
                  <a:schemeClr val="tx1"/>
                </a:solidFill>
              </a:rPr>
              <a:t>- </a:t>
            </a:r>
            <a:r>
              <a:rPr lang="ko-KR" altLang="en-US" sz="4400">
                <a:solidFill>
                  <a:schemeClr val="tx1"/>
                </a:solidFill>
              </a:rPr>
              <a:t>속성추가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7C07E-F5BA-4803-B50C-4140234343A0}"/>
              </a:ext>
            </a:extLst>
          </p:cNvPr>
          <p:cNvSpPr txBox="1"/>
          <p:nvPr/>
        </p:nvSpPr>
        <p:spPr>
          <a:xfrm>
            <a:off x="560520" y="1596788"/>
            <a:ext cx="1107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추가 내용입니다</a:t>
            </a:r>
            <a:r>
              <a:rPr lang="en-US" altLang="ko-KR" sz="2000"/>
              <a:t>. </a:t>
            </a:r>
            <a:r>
              <a:rPr lang="ko-KR" altLang="en-US" sz="2000"/>
              <a:t>필수는 아닙니다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작성 도중 회원가입이 된 날짜와 시간을 표시하고 싶어서 추가한 구문입니다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DFDF4B-C1E3-4336-A530-ED8FC4ED425C}"/>
              </a:ext>
            </a:extLst>
          </p:cNvPr>
          <p:cNvSpPr/>
          <p:nvPr/>
        </p:nvSpPr>
        <p:spPr>
          <a:xfrm>
            <a:off x="438130" y="2961869"/>
            <a:ext cx="10685350" cy="22993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DA0DAF-686B-4DC1-841E-CC69E66CE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0" y="3739943"/>
            <a:ext cx="10685350" cy="502840"/>
          </a:xfr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07258ED-F951-419A-A5B1-94E43437EC49}"/>
              </a:ext>
            </a:extLst>
          </p:cNvPr>
          <p:cNvCxnSpPr>
            <a:cxnSpLocks/>
          </p:cNvCxnSpPr>
          <p:nvPr/>
        </p:nvCxnSpPr>
        <p:spPr>
          <a:xfrm flipV="1">
            <a:off x="1739900" y="3562898"/>
            <a:ext cx="2362200" cy="277094"/>
          </a:xfrm>
          <a:prstGeom prst="bentConnector3">
            <a:avLst>
              <a:gd name="adj1" fmla="val 62903"/>
            </a:avLst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073CF0-F93C-4C1F-9491-D2D3975EB684}"/>
              </a:ext>
            </a:extLst>
          </p:cNvPr>
          <p:cNvSpPr txBox="1"/>
          <p:nvPr/>
        </p:nvSpPr>
        <p:spPr>
          <a:xfrm>
            <a:off x="4102100" y="3429000"/>
            <a:ext cx="702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  <a:lumOff val="25000"/>
                  </a:schemeClr>
                </a:solidFill>
              </a:rPr>
              <a:t>Alter</a:t>
            </a:r>
            <a:r>
              <a:rPr lang="ko-KR" altLang="en-US">
                <a:solidFill>
                  <a:schemeClr val="bg2">
                    <a:lumMod val="75000"/>
                    <a:lumOff val="25000"/>
                  </a:schemeClr>
                </a:solidFill>
              </a:rPr>
              <a:t>는 수정을 말합니다</a:t>
            </a:r>
            <a:r>
              <a:rPr lang="en-US" altLang="ko-KR">
                <a:solidFill>
                  <a:schemeClr val="bg2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>
                <a:solidFill>
                  <a:schemeClr val="bg2">
                    <a:lumMod val="75000"/>
                    <a:lumOff val="25000"/>
                  </a:schemeClr>
                </a:solidFill>
              </a:rPr>
              <a:t>여기서는 테이블을 수정한다</a:t>
            </a:r>
            <a:r>
              <a:rPr lang="en-US" altLang="ko-KR">
                <a:solidFill>
                  <a:schemeClr val="bg2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>
                <a:solidFill>
                  <a:schemeClr val="bg2">
                    <a:lumMod val="75000"/>
                    <a:lumOff val="25000"/>
                  </a:schemeClr>
                </a:solidFill>
              </a:rPr>
              <a:t>라는 명령입니다</a:t>
            </a:r>
            <a:r>
              <a:rPr lang="en-US" altLang="ko-KR">
                <a:solidFill>
                  <a:schemeClr val="bg2">
                    <a:lumMod val="75000"/>
                    <a:lumOff val="25000"/>
                  </a:schemeClr>
                </a:solidFill>
              </a:rPr>
              <a:t>.</a:t>
            </a:r>
            <a:endParaRPr lang="ko-KR" alt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DD2F3-E068-4F89-922B-6BE79A49BDBD}"/>
              </a:ext>
            </a:extLst>
          </p:cNvPr>
          <p:cNvSpPr txBox="1"/>
          <p:nvPr/>
        </p:nvSpPr>
        <p:spPr>
          <a:xfrm>
            <a:off x="1562100" y="4207074"/>
            <a:ext cx="986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rgbClr val="0082C4"/>
                </a:solidFill>
              </a:rPr>
              <a:t>수정하라 테이블    </a:t>
            </a:r>
            <a:r>
              <a:rPr lang="ko-KR" altLang="en-US">
                <a:solidFill>
                  <a:schemeClr val="bg1"/>
                </a:solidFill>
              </a:rPr>
              <a:t>테이블이름        </a:t>
            </a:r>
            <a:r>
              <a:rPr lang="ko-KR" altLang="en-US">
                <a:solidFill>
                  <a:srgbClr val="0082C4"/>
                </a:solidFill>
              </a:rPr>
              <a:t>추가</a:t>
            </a:r>
            <a:r>
              <a:rPr lang="ko-KR" altLang="en-US">
                <a:solidFill>
                  <a:schemeClr val="bg1"/>
                </a:solidFill>
              </a:rPr>
              <a:t>  속성이름   </a:t>
            </a:r>
            <a:r>
              <a:rPr lang="ko-KR" altLang="en-US">
                <a:solidFill>
                  <a:srgbClr val="0082C4"/>
                </a:solidFill>
              </a:rPr>
              <a:t>속성타입</a:t>
            </a:r>
            <a:r>
              <a:rPr lang="ko-KR" altLang="en-US">
                <a:solidFill>
                  <a:schemeClr val="bg1"/>
                </a:solidFill>
              </a:rPr>
              <a:t>       </a:t>
            </a:r>
            <a:r>
              <a:rPr lang="ko-KR" altLang="en-US">
                <a:solidFill>
                  <a:srgbClr val="0082C4"/>
                </a:solidFill>
              </a:rPr>
              <a:t>기본설정은</a:t>
            </a:r>
            <a:r>
              <a:rPr lang="ko-KR" altLang="en-US">
                <a:solidFill>
                  <a:schemeClr val="bg1"/>
                </a:solidFill>
              </a:rPr>
              <a:t>  현재시간</a:t>
            </a:r>
            <a:r>
              <a:rPr lang="en-US" altLang="ko-KR">
                <a:solidFill>
                  <a:schemeClr val="bg1"/>
                </a:solidFill>
              </a:rPr>
              <a:t>();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09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0144260" cy="1013800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chemeClr val="tx1"/>
                </a:solidFill>
              </a:rPr>
              <a:t>2.</a:t>
            </a:r>
            <a:r>
              <a:rPr lang="ko-KR" altLang="en-US" sz="4400">
                <a:solidFill>
                  <a:schemeClr val="tx1"/>
                </a:solidFill>
              </a:rPr>
              <a:t> 데이터 넣어보기</a:t>
            </a:r>
            <a:r>
              <a:rPr lang="en-US" altLang="ko-KR" sz="4400">
                <a:solidFill>
                  <a:schemeClr val="tx1"/>
                </a:solidFill>
              </a:rPr>
              <a:t>.</a:t>
            </a:r>
            <a:endParaRPr lang="ko-KR" altLang="en-US" sz="4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6736C-92EC-4683-A6C5-2D76B4CA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32" y="1438508"/>
            <a:ext cx="10448692" cy="475041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/>
              <a:t>몇 개의 쿼리문을 통해 성공적으로 테이블작성을 마쳤습니다</a:t>
            </a:r>
            <a:r>
              <a:rPr lang="en-US" altLang="ko-KR" sz="240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/>
              <a:t>이제 다시 </a:t>
            </a:r>
            <a:r>
              <a:rPr lang="en-US" altLang="ko-KR" sz="2400"/>
              <a:t>JSP</a:t>
            </a:r>
            <a:r>
              <a:rPr lang="ko-KR" altLang="en-US" sz="2400"/>
              <a:t>페이지로 가서 실제로 데이터를 넣어봅시다</a:t>
            </a:r>
            <a:r>
              <a:rPr lang="en-US" altLang="ko-KR" sz="240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/>
              <a:t>참고자료는 </a:t>
            </a:r>
            <a:r>
              <a:rPr lang="en-US" altLang="ko-KR" sz="2400"/>
              <a:t>PPT</a:t>
            </a:r>
            <a:r>
              <a:rPr lang="ko-KR" altLang="en-US" sz="2400"/>
              <a:t>초반의 배경코드를 </a:t>
            </a:r>
            <a:r>
              <a:rPr lang="ko-KR" altLang="en-US" sz="2400">
                <a:solidFill>
                  <a:srgbClr val="FFFF00"/>
                </a:solidFill>
              </a:rPr>
              <a:t>참고하세요</a:t>
            </a:r>
            <a:r>
              <a:rPr lang="en-US" altLang="ko-KR" sz="2400">
                <a:solidFill>
                  <a:srgbClr val="FFFF00"/>
                </a:solidFill>
              </a:rPr>
              <a:t>. </a:t>
            </a:r>
            <a:r>
              <a:rPr lang="ko-KR" altLang="en-US" sz="2400">
                <a:solidFill>
                  <a:srgbClr val="FFFF00"/>
                </a:solidFill>
              </a:rPr>
              <a:t>카톡미리보기와 내용이 다릅니다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83033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0144260" cy="1013800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chemeClr val="tx1"/>
                </a:solidFill>
              </a:rPr>
              <a:t>3.</a:t>
            </a:r>
            <a:r>
              <a:rPr lang="ko-KR" altLang="en-US" sz="4400">
                <a:solidFill>
                  <a:schemeClr val="tx1"/>
                </a:solidFill>
              </a:rPr>
              <a:t> 몇가지 확인사항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6736C-92EC-4683-A6C5-2D76B4CA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32" y="1438508"/>
            <a:ext cx="10448692" cy="475041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/>
              <a:t>기본적인 오타는 없는지 확인하기</a:t>
            </a:r>
            <a:r>
              <a:rPr lang="en-US" altLang="ko-KR" sz="2400"/>
              <a:t>. </a:t>
            </a:r>
            <a:r>
              <a:rPr lang="ko-KR" altLang="en-US" sz="2400">
                <a:solidFill>
                  <a:srgbClr val="FFFF00"/>
                </a:solidFill>
              </a:rPr>
              <a:t>오늘 제공된 배경코드를 그대로 쓰면</a:t>
            </a:r>
            <a:r>
              <a:rPr lang="en-US" altLang="ko-KR" sz="2400">
                <a:solidFill>
                  <a:srgbClr val="FFFF00"/>
                </a:solidFill>
              </a:rPr>
              <a:t> </a:t>
            </a:r>
            <a:r>
              <a:rPr lang="ko-KR" altLang="en-US" sz="2400">
                <a:solidFill>
                  <a:srgbClr val="FFFF00"/>
                </a:solidFill>
              </a:rPr>
              <a:t>오류가 날 수 있습니다</a:t>
            </a:r>
            <a:r>
              <a:rPr lang="en-US" altLang="ko-KR" sz="2400">
                <a:solidFill>
                  <a:srgbClr val="FFFF00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en-US" altLang="ko-KR" sz="2400"/>
              <a:t> membership.jsp </a:t>
            </a:r>
            <a:r>
              <a:rPr lang="ko-KR" altLang="en-US" sz="2400"/>
              <a:t>에서 </a:t>
            </a:r>
            <a:r>
              <a:rPr lang="en-US" altLang="ko-KR" sz="2400">
                <a:solidFill>
                  <a:srgbClr val="FFFF00"/>
                </a:solidFill>
              </a:rPr>
              <a:t>action </a:t>
            </a:r>
            <a:r>
              <a:rPr lang="ko-KR" altLang="en-US" sz="2400">
                <a:solidFill>
                  <a:srgbClr val="FFFF00"/>
                </a:solidFill>
              </a:rPr>
              <a:t>값이 </a:t>
            </a:r>
            <a:r>
              <a:rPr lang="en-US" altLang="ko-KR" sz="2400"/>
              <a:t>membership_db_ok</a:t>
            </a:r>
            <a:r>
              <a:rPr lang="ko-KR" altLang="en-US" sz="2400"/>
              <a:t>  로 잘 연결되었는지 확인하세요 </a:t>
            </a:r>
            <a:r>
              <a:rPr lang="en-US" altLang="ko-KR" sz="2400"/>
              <a:t>(</a:t>
            </a:r>
            <a:r>
              <a:rPr lang="ko-KR" altLang="en-US" sz="2400"/>
              <a:t>대소문자 구별</a:t>
            </a:r>
            <a:r>
              <a:rPr lang="en-US" altLang="ko-KR" sz="2400"/>
              <a:t>)</a:t>
            </a:r>
          </a:p>
          <a:p>
            <a:pPr marL="457200" indent="-457200">
              <a:buAutoNum type="arabicPeriod"/>
            </a:pPr>
            <a:r>
              <a:rPr lang="en-US" altLang="ko-KR" sz="2400"/>
              <a:t>membership_db_ok</a:t>
            </a:r>
            <a:r>
              <a:rPr lang="ko-KR" altLang="en-US" sz="2400"/>
              <a:t>의 </a:t>
            </a:r>
            <a:r>
              <a:rPr lang="en-US" altLang="ko-KR" sz="2400"/>
              <a:t>name</a:t>
            </a:r>
            <a:r>
              <a:rPr lang="ko-KR" altLang="en-US" sz="2400"/>
              <a:t>값들과  </a:t>
            </a:r>
            <a:r>
              <a:rPr lang="en-US" altLang="ko-KR" sz="2400"/>
              <a:t>membership.jsp</a:t>
            </a:r>
            <a:r>
              <a:rPr lang="ko-KR" altLang="en-US" sz="2400"/>
              <a:t>와 동일한지</a:t>
            </a:r>
            <a:r>
              <a:rPr lang="en-US" altLang="ko-KR" sz="2400"/>
              <a:t>, </a:t>
            </a:r>
            <a:r>
              <a:rPr lang="ko-KR" altLang="en-US" sz="2400"/>
              <a:t>또한 </a:t>
            </a:r>
            <a:r>
              <a:rPr lang="en-US" altLang="ko-KR" sz="2400">
                <a:solidFill>
                  <a:srgbClr val="FFFF00"/>
                </a:solidFill>
              </a:rPr>
              <a:t>DB</a:t>
            </a:r>
            <a:r>
              <a:rPr lang="ko-KR" altLang="en-US" sz="2400">
                <a:solidFill>
                  <a:srgbClr val="FFFF00"/>
                </a:solidFill>
              </a:rPr>
              <a:t>의 테이블 이름</a:t>
            </a:r>
            <a:r>
              <a:rPr lang="en-US" altLang="ko-KR" sz="2400">
                <a:solidFill>
                  <a:srgbClr val="FFFF00"/>
                </a:solidFill>
              </a:rPr>
              <a:t>,</a:t>
            </a:r>
            <a:r>
              <a:rPr lang="ko-KR" altLang="en-US" sz="2400">
                <a:solidFill>
                  <a:srgbClr val="FFFF00"/>
                </a:solidFill>
              </a:rPr>
              <a:t> 속성명과 동일한지 확인하세요</a:t>
            </a:r>
            <a:r>
              <a:rPr lang="en-US" altLang="ko-KR" sz="2400">
                <a:solidFill>
                  <a:srgbClr val="FFFF00"/>
                </a:solidFill>
              </a:rPr>
              <a:t>.(</a:t>
            </a:r>
            <a:r>
              <a:rPr lang="ko-KR" altLang="en-US" sz="2400">
                <a:solidFill>
                  <a:srgbClr val="FFFF00"/>
                </a:solidFill>
              </a:rPr>
              <a:t>대소문자 구별</a:t>
            </a:r>
            <a:r>
              <a:rPr lang="en-US" altLang="ko-KR" sz="2400">
                <a:solidFill>
                  <a:srgbClr val="FFFF00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ko-KR" sz="2400"/>
              <a:t>Membership_db_ok</a:t>
            </a:r>
            <a:r>
              <a:rPr lang="ko-KR" altLang="en-US" sz="2400"/>
              <a:t>에서 </a:t>
            </a:r>
            <a:r>
              <a:rPr lang="en-US" altLang="ko-KR" sz="2400"/>
              <a:t>string sql</a:t>
            </a:r>
            <a:r>
              <a:rPr lang="ko-KR" altLang="en-US" sz="2400"/>
              <a:t> 부분에서 </a:t>
            </a:r>
            <a:r>
              <a:rPr lang="ko-KR" altLang="en-US" sz="2400">
                <a:solidFill>
                  <a:srgbClr val="FFFF00"/>
                </a:solidFill>
              </a:rPr>
              <a:t>본인의 </a:t>
            </a:r>
            <a:r>
              <a:rPr lang="en-US" altLang="ko-KR" sz="2400">
                <a:solidFill>
                  <a:srgbClr val="FFFF00"/>
                </a:solidFill>
              </a:rPr>
              <a:t>DB</a:t>
            </a:r>
            <a:r>
              <a:rPr lang="ko-KR" altLang="en-US" sz="2400">
                <a:solidFill>
                  <a:srgbClr val="FFFF00"/>
                </a:solidFill>
              </a:rPr>
              <a:t>이름과 동일한지 </a:t>
            </a:r>
            <a:r>
              <a:rPr lang="ko-KR" altLang="en-US" sz="2400"/>
              <a:t>확인하세요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27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" y="291499"/>
            <a:ext cx="10144260" cy="1013800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chemeClr val="tx1"/>
                </a:solidFill>
              </a:rPr>
              <a:t>4.</a:t>
            </a:r>
            <a:r>
              <a:rPr lang="ko-KR" altLang="en-US" sz="4400">
                <a:solidFill>
                  <a:schemeClr val="tx1"/>
                </a:solidFill>
              </a:rPr>
              <a:t> 몇가지 확인사항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6736C-92EC-4683-A6C5-2D76B4CA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32" y="1438508"/>
            <a:ext cx="10448692" cy="475041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400"/>
              <a:t>Membership.jsp</a:t>
            </a:r>
            <a:r>
              <a:rPr lang="ko-KR" altLang="en-US" sz="2400"/>
              <a:t> 를 실행시켜 정보를 기입하고</a:t>
            </a:r>
            <a:r>
              <a:rPr lang="en-US" altLang="ko-KR" sz="2400"/>
              <a:t>, </a:t>
            </a:r>
            <a:r>
              <a:rPr lang="ko-KR" altLang="en-US" sz="2400"/>
              <a:t>전송을 누른뒤 화면에서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   ＂가입성공</a:t>
            </a:r>
            <a:r>
              <a:rPr lang="en-US" altLang="ko-KR" sz="2400"/>
              <a:t>. DB</a:t>
            </a:r>
            <a:r>
              <a:rPr lang="ko-KR" altLang="en-US" sz="2400"/>
              <a:t>에서 확인하세요＂ 문장을 확인합니다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en-US" altLang="ko-KR" sz="2400"/>
              <a:t>2. Workbench </a:t>
            </a:r>
            <a:r>
              <a:rPr lang="ko-KR" altLang="en-US" sz="2400"/>
              <a:t>쿼리에서 </a:t>
            </a:r>
            <a:r>
              <a:rPr lang="en-US" altLang="ko-KR" sz="2400">
                <a:solidFill>
                  <a:srgbClr val="0082C4"/>
                </a:solidFill>
              </a:rPr>
              <a:t>select</a:t>
            </a:r>
            <a:r>
              <a:rPr lang="en-US" altLang="ko-KR" sz="2400"/>
              <a:t> * </a:t>
            </a:r>
            <a:r>
              <a:rPr lang="en-US" altLang="ko-KR" sz="2400">
                <a:solidFill>
                  <a:srgbClr val="0082C4"/>
                </a:solidFill>
              </a:rPr>
              <a:t>from</a:t>
            </a:r>
            <a:r>
              <a:rPr lang="en-US" altLang="ko-KR" sz="2400"/>
              <a:t> cj_member; </a:t>
            </a:r>
            <a:r>
              <a:rPr lang="ko-KR" altLang="en-US" sz="2400"/>
              <a:t>작성한뒤 쿼리합니다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 </a:t>
            </a:r>
            <a:r>
              <a:rPr lang="en-US" altLang="ko-KR" sz="240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A260D0-306A-492A-B72A-1868C77A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2" y="4435242"/>
            <a:ext cx="9056688" cy="17536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CC2E6-D0CC-4D57-AFDA-7A0FC22BD568}"/>
              </a:ext>
            </a:extLst>
          </p:cNvPr>
          <p:cNvSpPr txBox="1"/>
          <p:nvPr/>
        </p:nvSpPr>
        <p:spPr>
          <a:xfrm>
            <a:off x="715391" y="5737962"/>
            <a:ext cx="895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이처럼 데이터가 잘 작성되었다면 오늘의 내용을 잘 수행하신겁니다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67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7971C-D8D0-4ACD-82E2-C1C251B70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79A977-1DF9-4670-AD8F-D1E8713B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chemeClr val="tx1"/>
                </a:solidFill>
              </a:rPr>
              <a:t>수고하셨습니다</a:t>
            </a:r>
            <a:r>
              <a:rPr lang="en-US" altLang="ko-KR" sz="4000">
                <a:solidFill>
                  <a:schemeClr val="tx1"/>
                </a:solidFill>
              </a:rPr>
              <a:t>. </a:t>
            </a:r>
            <a:endParaRPr lang="ko-KR" altLang="en-US" sz="400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333E29-11E8-4E18-8B48-9529274BB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ko-KR" altLang="en-US"/>
              <a:t>다음시간부터는 노동과 노동과 시간의 노동을 시작합시다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94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195256"/>
            <a:ext cx="10144260" cy="101380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오늘의 배경 코드입니다</a:t>
            </a:r>
            <a:r>
              <a:rPr lang="en-US" altLang="ko-KR">
                <a:solidFill>
                  <a:schemeClr val="tx1"/>
                </a:solidFill>
              </a:rPr>
              <a:t>.  </a:t>
            </a:r>
            <a:r>
              <a:rPr lang="ko-KR" altLang="en-US">
                <a:solidFill>
                  <a:schemeClr val="tx1"/>
                </a:solidFill>
              </a:rPr>
              <a:t>페이지이름은 </a:t>
            </a:r>
            <a:r>
              <a:rPr lang="en-US" altLang="ko-KR" err="1">
                <a:solidFill>
                  <a:srgbClr val="FFFF00"/>
                </a:solidFill>
              </a:rPr>
              <a:t>membership.jsp</a:t>
            </a:r>
            <a:r>
              <a:rPr lang="ko-KR" altLang="en-US">
                <a:solidFill>
                  <a:schemeClr val="tx1"/>
                </a:solidFill>
              </a:rPr>
              <a:t>로 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내용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51D9D18A-A8CF-4CF3-BC42-49D72DA67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70" y="1404302"/>
            <a:ext cx="9555230" cy="4828865"/>
          </a:xfrm>
        </p:spPr>
      </p:pic>
    </p:spTree>
    <p:extLst>
      <p:ext uri="{BB962C8B-B14F-4D97-AF65-F5344CB8AC3E}">
        <p14:creationId xmlns:p14="http://schemas.microsoft.com/office/powerpoint/2010/main" val="33360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195256"/>
            <a:ext cx="10144260" cy="101380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오늘의 배경 코드입니다</a:t>
            </a:r>
            <a:r>
              <a:rPr lang="en-US" altLang="ko-KR">
                <a:solidFill>
                  <a:schemeClr val="tx1"/>
                </a:solidFill>
              </a:rPr>
              <a:t>.  </a:t>
            </a:r>
            <a:r>
              <a:rPr lang="ko-KR" altLang="en-US">
                <a:solidFill>
                  <a:schemeClr val="tx1"/>
                </a:solidFill>
              </a:rPr>
              <a:t>페이지이름은 </a:t>
            </a:r>
            <a:r>
              <a:rPr lang="en-US" altLang="ko-KR" err="1">
                <a:solidFill>
                  <a:srgbClr val="FFFF00"/>
                </a:solidFill>
              </a:rPr>
              <a:t>membership.jsp</a:t>
            </a:r>
            <a:r>
              <a:rPr lang="ko-KR" altLang="en-US">
                <a:solidFill>
                  <a:schemeClr val="tx1"/>
                </a:solidFill>
              </a:rPr>
              <a:t>로 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216458D9-4430-4139-A9A7-C7FDD1EA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94" y="1209056"/>
            <a:ext cx="9951036" cy="5453688"/>
          </a:xfrm>
        </p:spPr>
      </p:pic>
    </p:spTree>
    <p:extLst>
      <p:ext uri="{BB962C8B-B14F-4D97-AF65-F5344CB8AC3E}">
        <p14:creationId xmlns:p14="http://schemas.microsoft.com/office/powerpoint/2010/main" val="3717854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195256"/>
            <a:ext cx="10144260" cy="101380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오늘의 배경 코드입니다</a:t>
            </a:r>
            <a:r>
              <a:rPr lang="en-US" altLang="ko-KR">
                <a:solidFill>
                  <a:schemeClr val="tx1"/>
                </a:solidFill>
              </a:rPr>
              <a:t>.  </a:t>
            </a:r>
            <a:r>
              <a:rPr lang="ko-KR" altLang="en-US">
                <a:solidFill>
                  <a:schemeClr val="tx1"/>
                </a:solidFill>
              </a:rPr>
              <a:t>페이지이름은 </a:t>
            </a:r>
            <a:r>
              <a:rPr lang="en-US" altLang="ko-KR" err="1">
                <a:solidFill>
                  <a:srgbClr val="99FF33"/>
                </a:solidFill>
              </a:rPr>
              <a:t>membership_Db_ok</a:t>
            </a:r>
            <a:r>
              <a:rPr lang="en-US" altLang="ko-KR">
                <a:solidFill>
                  <a:srgbClr val="99FF33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en-US" altLang="ko-KR" err="1">
                <a:solidFill>
                  <a:schemeClr val="tx1"/>
                </a:solidFill>
              </a:rPr>
              <a:t>jsp</a:t>
            </a:r>
            <a:r>
              <a:rPr lang="ko-KR" altLang="en-US">
                <a:solidFill>
                  <a:schemeClr val="tx1"/>
                </a:solidFill>
              </a:rPr>
              <a:t>로 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내용 개체 틀 15" descr="스크린샷이(가) 표시된 사진&#10;&#10;자동 생성된 설명">
            <a:extLst>
              <a:ext uri="{FF2B5EF4-FFF2-40B4-BE49-F238E27FC236}">
                <a16:creationId xmlns:a16="http://schemas.microsoft.com/office/drawing/2014/main" id="{5BA5BD0F-A64D-4D39-91A7-8F154B84A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0" y="1607502"/>
            <a:ext cx="11126740" cy="4780598"/>
          </a:xfrm>
        </p:spPr>
      </p:pic>
    </p:spTree>
    <p:extLst>
      <p:ext uri="{BB962C8B-B14F-4D97-AF65-F5344CB8AC3E}">
        <p14:creationId xmlns:p14="http://schemas.microsoft.com/office/powerpoint/2010/main" val="270605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195256"/>
            <a:ext cx="10144260" cy="101380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오늘의 배경 코드입니다</a:t>
            </a:r>
            <a:r>
              <a:rPr lang="en-US" altLang="ko-KR">
                <a:solidFill>
                  <a:schemeClr val="tx1"/>
                </a:solidFill>
              </a:rPr>
              <a:t>.  </a:t>
            </a:r>
            <a:r>
              <a:rPr lang="ko-KR" altLang="en-US">
                <a:solidFill>
                  <a:schemeClr val="tx1"/>
                </a:solidFill>
              </a:rPr>
              <a:t>페이지이름은 </a:t>
            </a:r>
            <a:r>
              <a:rPr lang="en-US" altLang="ko-KR" err="1">
                <a:solidFill>
                  <a:srgbClr val="99FF33"/>
                </a:solidFill>
              </a:rPr>
              <a:t>membership_Db_ok</a:t>
            </a:r>
            <a:r>
              <a:rPr lang="en-US" altLang="ko-KR">
                <a:solidFill>
                  <a:srgbClr val="99FF33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en-US" altLang="ko-KR" err="1">
                <a:solidFill>
                  <a:schemeClr val="tx1"/>
                </a:solidFill>
              </a:rPr>
              <a:t>jsp</a:t>
            </a:r>
            <a:r>
              <a:rPr lang="ko-KR" altLang="en-US">
                <a:solidFill>
                  <a:schemeClr val="tx1"/>
                </a:solidFill>
              </a:rPr>
              <a:t>로 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내용 개체 틀 5" descr="스크린샷, 앉아있는, 노트북, 컴퓨터이(가) 표시된 사진&#10;&#10;자동 생성된 설명">
            <a:extLst>
              <a:ext uri="{FF2B5EF4-FFF2-40B4-BE49-F238E27FC236}">
                <a16:creationId xmlns:a16="http://schemas.microsoft.com/office/drawing/2014/main" id="{75D56039-E158-480D-908F-E06930C31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70" y="1209056"/>
            <a:ext cx="10850630" cy="5453688"/>
          </a:xfrm>
        </p:spPr>
      </p:pic>
    </p:spTree>
    <p:extLst>
      <p:ext uri="{BB962C8B-B14F-4D97-AF65-F5344CB8AC3E}">
        <p14:creationId xmlns:p14="http://schemas.microsoft.com/office/powerpoint/2010/main" val="1904195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75"/>
            <a:ext cx="10144260" cy="1013800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chemeClr val="tx1"/>
                </a:solidFill>
              </a:rPr>
              <a:t>지나간 </a:t>
            </a:r>
            <a:r>
              <a:rPr lang="ko-KR" altLang="en-US" sz="3600" err="1">
                <a:solidFill>
                  <a:schemeClr val="tx1"/>
                </a:solidFill>
              </a:rPr>
              <a:t>언제였던</a:t>
            </a:r>
            <a:r>
              <a:rPr lang="ko-KR" altLang="en-US" sz="3600">
                <a:solidFill>
                  <a:schemeClr val="tx1"/>
                </a:solidFill>
              </a:rPr>
              <a:t> 시간에 대하여</a:t>
            </a:r>
            <a:r>
              <a:rPr lang="en-US" altLang="ko-KR" sz="3600">
                <a:solidFill>
                  <a:schemeClr val="tx1"/>
                </a:solidFill>
              </a:rPr>
              <a:t>.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6736C-92EC-4683-A6C5-2D76B4CA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우리는 </a:t>
            </a:r>
            <a:r>
              <a:rPr lang="ko-KR" altLang="en-US" sz="3200" err="1"/>
              <a:t>첫시간에</a:t>
            </a:r>
            <a:r>
              <a:rPr lang="ko-KR" altLang="en-US" sz="3200"/>
              <a:t> 모델링을 학습하며 </a:t>
            </a:r>
            <a:r>
              <a:rPr lang="en-US" altLang="ko-KR" sz="3200"/>
              <a:t>JSP</a:t>
            </a:r>
            <a:r>
              <a:rPr lang="ko-KR" altLang="en-US" sz="3200"/>
              <a:t>와 </a:t>
            </a:r>
            <a:r>
              <a:rPr lang="en-US" altLang="ko-KR" sz="3200"/>
              <a:t>DB</a:t>
            </a:r>
            <a:r>
              <a:rPr lang="ko-KR" altLang="en-US" sz="3200"/>
              <a:t>의 데이터의 요청과 처리과정을 배웠습니다</a:t>
            </a:r>
            <a:r>
              <a:rPr lang="en-US" altLang="ko-KR" sz="3200"/>
              <a:t>.</a:t>
            </a:r>
          </a:p>
          <a:p>
            <a:r>
              <a:rPr lang="ko-KR" altLang="en-US" sz="3200"/>
              <a:t>오늘은 그 내용을 실습해봅시다</a:t>
            </a:r>
            <a:r>
              <a:rPr lang="en-US" altLang="ko-KR" sz="3200"/>
              <a:t>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6730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75"/>
            <a:ext cx="10144260" cy="1013800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chemeClr val="tx1"/>
                </a:solidFill>
              </a:rPr>
              <a:t>시작 전 워밍업</a:t>
            </a:r>
            <a:r>
              <a:rPr lang="en-US" altLang="ko-KR" sz="3600">
                <a:solidFill>
                  <a:schemeClr val="tx1"/>
                </a:solidFill>
              </a:rPr>
              <a:t>. </a:t>
            </a:r>
            <a:r>
              <a:rPr lang="ko-KR" altLang="en-US" sz="3600">
                <a:solidFill>
                  <a:schemeClr val="tx1"/>
                </a:solidFill>
              </a:rPr>
              <a:t>먼저 생각해봅시다</a:t>
            </a:r>
            <a:r>
              <a:rPr lang="en-US" altLang="ko-KR" sz="3600">
                <a:solidFill>
                  <a:schemeClr val="tx1"/>
                </a:solidFill>
              </a:rPr>
              <a:t>.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6736C-92EC-4683-A6C5-2D76B4CA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/>
              <a:t>오늘은 회원가입과 그 데이터처리가 목표입니다</a:t>
            </a:r>
            <a:r>
              <a:rPr lang="en-US" altLang="ko-KR" sz="2800"/>
              <a:t>.</a:t>
            </a:r>
          </a:p>
          <a:p>
            <a:pPr marL="0" indent="0">
              <a:buNone/>
            </a:pPr>
            <a:r>
              <a:rPr lang="ko-KR" altLang="en-US" sz="2800"/>
              <a:t>회원가입페이지에서 사용자에게 </a:t>
            </a:r>
            <a:r>
              <a:rPr lang="ko-KR" altLang="en-US" sz="2800">
                <a:solidFill>
                  <a:srgbClr val="FFFF00"/>
                </a:solidFill>
              </a:rPr>
              <a:t>필수로 </a:t>
            </a:r>
            <a:r>
              <a:rPr lang="ko-KR" altLang="en-US" sz="2800" err="1">
                <a:solidFill>
                  <a:srgbClr val="FFFF00"/>
                </a:solidFill>
              </a:rPr>
              <a:t>수집해야하는</a:t>
            </a:r>
            <a:r>
              <a:rPr lang="ko-KR" altLang="en-US" sz="2800">
                <a:solidFill>
                  <a:srgbClr val="FFFF00"/>
                </a:solidFill>
              </a:rPr>
              <a:t> 데이터는 </a:t>
            </a:r>
            <a:r>
              <a:rPr lang="ko-KR" altLang="en-US" sz="2800"/>
              <a:t>무엇이며</a:t>
            </a:r>
            <a:endParaRPr lang="en-US" altLang="ko-KR" sz="2800"/>
          </a:p>
          <a:p>
            <a:pPr marL="0" indent="0">
              <a:buNone/>
            </a:pPr>
            <a:r>
              <a:rPr lang="ko-KR" altLang="en-US" sz="2800"/>
              <a:t>선택적으로 </a:t>
            </a:r>
            <a:r>
              <a:rPr lang="ko-KR" altLang="en-US" sz="2800" err="1"/>
              <a:t>수집해야하는</a:t>
            </a:r>
            <a:r>
              <a:rPr lang="ko-KR" altLang="en-US" sz="2800"/>
              <a:t> 데이터는 </a:t>
            </a:r>
            <a:r>
              <a:rPr lang="ko-KR" altLang="en-US" sz="2800" err="1"/>
              <a:t>어떤것일까요</a:t>
            </a:r>
            <a:r>
              <a:rPr lang="en-US" altLang="ko-KR" sz="2800"/>
              <a:t>?</a:t>
            </a:r>
          </a:p>
          <a:p>
            <a:pPr marL="0" indent="0">
              <a:buNone/>
            </a:pP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66773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5F4F98B-C5BC-4505-ABF3-FC735F807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1DABBC-5DA0-4B11-BBC1-72D1E60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75"/>
            <a:ext cx="10144260" cy="1013800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chemeClr val="tx1"/>
                </a:solidFill>
              </a:rPr>
              <a:t>오늘의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A340-8357-4E1B-82E1-214168647952}"/>
              </a:ext>
            </a:extLst>
          </p:cNvPr>
          <p:cNvSpPr txBox="1"/>
          <p:nvPr/>
        </p:nvSpPr>
        <p:spPr>
          <a:xfrm>
            <a:off x="245660" y="1596788"/>
            <a:ext cx="49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6736C-92EC-4683-A6C5-2D76B4CA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715" y="1448766"/>
            <a:ext cx="7266374" cy="4751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Membership .</a:t>
            </a:r>
            <a:r>
              <a:rPr lang="en-US" altLang="ko-KR" sz="2400" err="1"/>
              <a:t>jsp</a:t>
            </a:r>
            <a:r>
              <a:rPr lang="ko-KR" altLang="en-US" sz="2400"/>
              <a:t>를 실행시켜봤다면 간단한 회원가입창을 </a:t>
            </a:r>
            <a:r>
              <a:rPr lang="ko-KR" altLang="en-US" sz="2400" err="1"/>
              <a:t>보셨을겁니다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우리의 페이지를 이용하는 사용자가 원활한 이용을 위해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회원가입을 시도했을 때 보여지는 모습입니다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우리는 사용자가 입력한 데이터들을 </a:t>
            </a:r>
            <a:r>
              <a:rPr lang="en-US" altLang="ko-KR" sz="2400"/>
              <a:t>DB</a:t>
            </a:r>
            <a:r>
              <a:rPr lang="ko-KR" altLang="en-US" sz="2400"/>
              <a:t>에 전송하고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DB</a:t>
            </a:r>
            <a:r>
              <a:rPr lang="ko-KR" altLang="en-US" sz="2400"/>
              <a:t>에 저장한 뒤 </a:t>
            </a:r>
            <a:r>
              <a:rPr lang="en-US" altLang="ko-KR" sz="2400"/>
              <a:t>, </a:t>
            </a:r>
            <a:r>
              <a:rPr lang="ko-KR" altLang="en-US" sz="2400"/>
              <a:t>요청 시 데이터를 </a:t>
            </a:r>
            <a:r>
              <a:rPr lang="ko-KR" altLang="en-US" sz="2400" err="1"/>
              <a:t>처리해주어야합니다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endParaRPr lang="ko-KR" altLang="en-US" sz="240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6AFDAEB-B274-4C69-B751-654252FC9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282" y="1781454"/>
            <a:ext cx="3438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26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741"/>
      </a:dk2>
      <a:lt2>
        <a:srgbClr val="E2E8E8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454AB8"/>
      </a:accent6>
      <a:hlink>
        <a:srgbClr val="9256C6"/>
      </a:hlink>
      <a:folHlink>
        <a:srgbClr val="7F7F7F"/>
      </a:folHlink>
    </a:clrScheme>
    <a:fontScheme name="사용자 지정 2">
      <a:majorFont>
        <a:latin typeface="Abadi"/>
        <a:ea typeface="메이플스토리"/>
        <a:cs typeface=""/>
      </a:majorFont>
      <a:minorFont>
        <a:latin typeface="Abadi"/>
        <a:ea typeface="메이플스토리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1038</Words>
  <Application>Microsoft Office PowerPoint</Application>
  <PresentationFormat>와이드스크린</PresentationFormat>
  <Paragraphs>149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Arial</vt:lpstr>
      <vt:lpstr>Abadi</vt:lpstr>
      <vt:lpstr>Wingdings 2</vt:lpstr>
      <vt:lpstr>DividendVTI</vt:lpstr>
      <vt:lpstr>JSP에서 데이터를 처리하는 방법</vt:lpstr>
      <vt:lpstr>지난 과제 이야기</vt:lpstr>
      <vt:lpstr>오늘의 배경 코드입니다.  페이지이름은 membership.jsp로 했습니다.</vt:lpstr>
      <vt:lpstr>오늘의 배경 코드입니다.  페이지이름은 membership.jsp로 했습니다.</vt:lpstr>
      <vt:lpstr>오늘의 배경 코드입니다.  페이지이름은 membership_Db_ok .jsp로 했습니다.</vt:lpstr>
      <vt:lpstr>오늘의 배경 코드입니다.  페이지이름은 membership_Db_ok .jsp로 했습니다.</vt:lpstr>
      <vt:lpstr>지나간 언제였던 시간에 대하여.</vt:lpstr>
      <vt:lpstr>시작 전 워밍업. 먼저 생각해봅시다.</vt:lpstr>
      <vt:lpstr>오늘의 목표</vt:lpstr>
      <vt:lpstr>DB..없는데요..</vt:lpstr>
      <vt:lpstr>DB..없는데요..!</vt:lpstr>
      <vt:lpstr>테이블 정의서를 써봅시다. 먼저 이름!</vt:lpstr>
      <vt:lpstr>테이블 정의서를 써봅시다. ID와 PW</vt:lpstr>
      <vt:lpstr>테이블 정의서를 써봅시다. 나머지 항목</vt:lpstr>
      <vt:lpstr>이제 진짜 테이블 정의서를 써봅시다.</vt:lpstr>
      <vt:lpstr>테이블 구현하기.</vt:lpstr>
      <vt:lpstr>테이블 작성 하드버전</vt:lpstr>
      <vt:lpstr>1. Workbench로 테이블만들기</vt:lpstr>
      <vt:lpstr>1. Workbench로 테이블만들기</vt:lpstr>
      <vt:lpstr>1. Workbench로 테이블만들기</vt:lpstr>
      <vt:lpstr>1. Workbench로 테이블 수정하기 – 옵션추가</vt:lpstr>
      <vt:lpstr>1. Workbench로 테이블 수정하기 – 옵션추가</vt:lpstr>
      <vt:lpstr>1. Workbench로 테이블 수정하기 – 옵션추가</vt:lpstr>
      <vt:lpstr>1. Workbench로 테이블 수정하기 - 속성추가</vt:lpstr>
      <vt:lpstr>2. 데이터 넣어보기.</vt:lpstr>
      <vt:lpstr>3. 몇가지 확인사항</vt:lpstr>
      <vt:lpstr>4. 몇가지 확인사항</vt:lpstr>
      <vt:lpstr>수고하셨습니다.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JSP에서 데이터를 처리하는 방법을 알아봅시다.</dc:title>
  <dc:creator>homeoffice</dc:creator>
  <cp:lastModifiedBy>homeoffice</cp:lastModifiedBy>
  <cp:revision>7</cp:revision>
  <dcterms:created xsi:type="dcterms:W3CDTF">2020-01-31T19:31:15Z</dcterms:created>
  <dcterms:modified xsi:type="dcterms:W3CDTF">2020-01-31T19:41:01Z</dcterms:modified>
</cp:coreProperties>
</file>